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8.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1.xml" ContentType="application/vnd.openxmlformats-officedocument.drawingml.chartshapes+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22.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2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24.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40.xml" ContentType="application/vnd.openxmlformats-officedocument.presentationml.notesSl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notesSlides/notesSlide41.xml" ContentType="application/vnd.openxmlformats-officedocument.presentationml.notesSl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1.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11"/>
  </p:notesMasterIdLst>
  <p:sldIdLst>
    <p:sldId id="364" r:id="rId2"/>
    <p:sldId id="1369" r:id="rId3"/>
    <p:sldId id="1608" r:id="rId4"/>
    <p:sldId id="1609" r:id="rId5"/>
    <p:sldId id="1610" r:id="rId6"/>
    <p:sldId id="1689" r:id="rId7"/>
    <p:sldId id="1665" r:id="rId8"/>
    <p:sldId id="1659" r:id="rId9"/>
    <p:sldId id="1663" r:id="rId10"/>
    <p:sldId id="1661" r:id="rId11"/>
    <p:sldId id="1662" r:id="rId12"/>
    <p:sldId id="1660" r:id="rId13"/>
    <p:sldId id="1623" r:id="rId14"/>
    <p:sldId id="1624" r:id="rId15"/>
    <p:sldId id="1704" r:id="rId16"/>
    <p:sldId id="1705" r:id="rId17"/>
    <p:sldId id="1706" r:id="rId18"/>
    <p:sldId id="1707" r:id="rId19"/>
    <p:sldId id="1631" r:id="rId20"/>
    <p:sldId id="1632" r:id="rId21"/>
    <p:sldId id="1636" r:id="rId22"/>
    <p:sldId id="1637" r:id="rId23"/>
    <p:sldId id="1641" r:id="rId24"/>
    <p:sldId id="1638" r:id="rId25"/>
    <p:sldId id="1690" r:id="rId26"/>
    <p:sldId id="1640" r:id="rId27"/>
    <p:sldId id="1626" r:id="rId28"/>
    <p:sldId id="1625" r:id="rId29"/>
    <p:sldId id="1655" r:id="rId30"/>
    <p:sldId id="1650" r:id="rId31"/>
    <p:sldId id="1651" r:id="rId32"/>
    <p:sldId id="1652" r:id="rId33"/>
    <p:sldId id="1654" r:id="rId34"/>
    <p:sldId id="1653" r:id="rId35"/>
    <p:sldId id="1627" r:id="rId36"/>
    <p:sldId id="1658" r:id="rId37"/>
    <p:sldId id="1630" r:id="rId38"/>
    <p:sldId id="1683" r:id="rId39"/>
    <p:sldId id="1685" r:id="rId40"/>
    <p:sldId id="1684" r:id="rId41"/>
    <p:sldId id="1656" r:id="rId42"/>
    <p:sldId id="1657" r:id="rId43"/>
    <p:sldId id="1628" r:id="rId44"/>
    <p:sldId id="1647" r:id="rId45"/>
    <p:sldId id="1687" r:id="rId46"/>
    <p:sldId id="1718" r:id="rId47"/>
    <p:sldId id="1688" r:id="rId48"/>
    <p:sldId id="1719" r:id="rId49"/>
    <p:sldId id="1696" r:id="rId50"/>
    <p:sldId id="1686" r:id="rId51"/>
    <p:sldId id="1646" r:id="rId52"/>
    <p:sldId id="1629" r:id="rId53"/>
    <p:sldId id="1712" r:id="rId54"/>
    <p:sldId id="1708" r:id="rId55"/>
    <p:sldId id="1709" r:id="rId56"/>
    <p:sldId id="1710" r:id="rId57"/>
    <p:sldId id="1711" r:id="rId58"/>
    <p:sldId id="1618" r:id="rId59"/>
    <p:sldId id="1615" r:id="rId60"/>
    <p:sldId id="1678" r:id="rId61"/>
    <p:sldId id="1680" r:id="rId62"/>
    <p:sldId id="1682" r:id="rId63"/>
    <p:sldId id="1679" r:id="rId64"/>
    <p:sldId id="1619" r:id="rId65"/>
    <p:sldId id="1617" r:id="rId66"/>
    <p:sldId id="1716" r:id="rId67"/>
    <p:sldId id="1717" r:id="rId68"/>
    <p:sldId id="1715" r:id="rId69"/>
    <p:sldId id="1714" r:id="rId70"/>
    <p:sldId id="1713" r:id="rId71"/>
    <p:sldId id="1620" r:id="rId72"/>
    <p:sldId id="1644" r:id="rId73"/>
    <p:sldId id="1645" r:id="rId74"/>
    <p:sldId id="1633" r:id="rId75"/>
    <p:sldId id="1642" r:id="rId76"/>
    <p:sldId id="1616" r:id="rId77"/>
    <p:sldId id="1634" r:id="rId78"/>
    <p:sldId id="1635" r:id="rId79"/>
    <p:sldId id="1643" r:id="rId80"/>
    <p:sldId id="1648" r:id="rId81"/>
    <p:sldId id="1670" r:id="rId82"/>
    <p:sldId id="1671" r:id="rId83"/>
    <p:sldId id="1692" r:id="rId84"/>
    <p:sldId id="1693" r:id="rId85"/>
    <p:sldId id="1694" r:id="rId86"/>
    <p:sldId id="1649" r:id="rId87"/>
    <p:sldId id="1613" r:id="rId88"/>
    <p:sldId id="1614" r:id="rId89"/>
    <p:sldId id="1672" r:id="rId90"/>
    <p:sldId id="1674" r:id="rId91"/>
    <p:sldId id="1675" r:id="rId92"/>
    <p:sldId id="1676" r:id="rId93"/>
    <p:sldId id="1677" r:id="rId94"/>
    <p:sldId id="1673" r:id="rId95"/>
    <p:sldId id="1611" r:id="rId96"/>
    <p:sldId id="1612" r:id="rId97"/>
    <p:sldId id="1669" r:id="rId98"/>
    <p:sldId id="1698" r:id="rId99"/>
    <p:sldId id="1668" r:id="rId100"/>
    <p:sldId id="1667" r:id="rId101"/>
    <p:sldId id="1666" r:id="rId102"/>
    <p:sldId id="1621" r:id="rId103"/>
    <p:sldId id="1691" r:id="rId104"/>
    <p:sldId id="1622" r:id="rId105"/>
    <p:sldId id="1697" r:id="rId106"/>
    <p:sldId id="1702" r:id="rId107"/>
    <p:sldId id="1699" r:id="rId108"/>
    <p:sldId id="1700" r:id="rId109"/>
    <p:sldId id="1701" r:id="rId110"/>
  </p:sldIdLst>
  <p:sldSz cx="12192000" cy="6858000"/>
  <p:notesSz cx="6858000" cy="9144000"/>
  <p:defaultText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164E019-4364-B847-892F-C02D155CD60B}">
          <p14:sldIdLst>
            <p14:sldId id="364"/>
            <p14:sldId id="1369"/>
            <p14:sldId id="1608"/>
          </p14:sldIdLst>
        </p14:section>
        <p14:section name="BTKi" id="{1DD0AF33-ABF2-8A45-B39B-3826988EC78E}">
          <p14:sldIdLst>
            <p14:sldId id="1609"/>
            <p14:sldId id="1610"/>
            <p14:sldId id="1689"/>
            <p14:sldId id="1665"/>
            <p14:sldId id="1659"/>
            <p14:sldId id="1663"/>
            <p14:sldId id="1661"/>
            <p14:sldId id="1662"/>
            <p14:sldId id="1660"/>
            <p14:sldId id="1623"/>
            <p14:sldId id="1624"/>
            <p14:sldId id="1704"/>
            <p14:sldId id="1705"/>
            <p14:sldId id="1706"/>
            <p14:sldId id="1707"/>
            <p14:sldId id="1631"/>
            <p14:sldId id="1632"/>
            <p14:sldId id="1636"/>
            <p14:sldId id="1637"/>
            <p14:sldId id="1641"/>
            <p14:sldId id="1638"/>
            <p14:sldId id="1690"/>
            <p14:sldId id="1640"/>
            <p14:sldId id="1626"/>
            <p14:sldId id="1625"/>
            <p14:sldId id="1655"/>
            <p14:sldId id="1650"/>
            <p14:sldId id="1651"/>
            <p14:sldId id="1652"/>
            <p14:sldId id="1654"/>
            <p14:sldId id="1653"/>
            <p14:sldId id="1627"/>
            <p14:sldId id="1658"/>
            <p14:sldId id="1630"/>
            <p14:sldId id="1683"/>
            <p14:sldId id="1685"/>
            <p14:sldId id="1684"/>
            <p14:sldId id="1656"/>
            <p14:sldId id="1657"/>
            <p14:sldId id="1628"/>
            <p14:sldId id="1647"/>
            <p14:sldId id="1687"/>
            <p14:sldId id="1718"/>
            <p14:sldId id="1688"/>
            <p14:sldId id="1719"/>
            <p14:sldId id="1696"/>
            <p14:sldId id="1686"/>
            <p14:sldId id="1646"/>
            <p14:sldId id="1629"/>
            <p14:sldId id="1712"/>
            <p14:sldId id="1708"/>
            <p14:sldId id="1709"/>
            <p14:sldId id="1710"/>
            <p14:sldId id="1711"/>
            <p14:sldId id="1618"/>
            <p14:sldId id="1615"/>
            <p14:sldId id="1678"/>
            <p14:sldId id="1680"/>
            <p14:sldId id="1682"/>
            <p14:sldId id="1679"/>
            <p14:sldId id="1619"/>
            <p14:sldId id="1617"/>
            <p14:sldId id="1716"/>
            <p14:sldId id="1717"/>
            <p14:sldId id="1715"/>
            <p14:sldId id="1714"/>
            <p14:sldId id="1713"/>
            <p14:sldId id="1620"/>
            <p14:sldId id="1644"/>
            <p14:sldId id="1645"/>
            <p14:sldId id="1633"/>
            <p14:sldId id="1642"/>
            <p14:sldId id="1616"/>
            <p14:sldId id="1634"/>
            <p14:sldId id="1635"/>
            <p14:sldId id="1643"/>
            <p14:sldId id="1648"/>
            <p14:sldId id="1670"/>
            <p14:sldId id="1671"/>
            <p14:sldId id="1692"/>
            <p14:sldId id="1693"/>
            <p14:sldId id="1694"/>
            <p14:sldId id="1649"/>
          </p14:sldIdLst>
        </p14:section>
        <p14:section name="Bcl2I" id="{E0FEB0D4-E7B5-DA44-A9A9-4B84686EF5C0}">
          <p14:sldIdLst>
            <p14:sldId id="1613"/>
            <p14:sldId id="1614"/>
            <p14:sldId id="1672"/>
            <p14:sldId id="1674"/>
            <p14:sldId id="1675"/>
            <p14:sldId id="1676"/>
            <p14:sldId id="1677"/>
            <p14:sldId id="1673"/>
          </p14:sldIdLst>
        </p14:section>
        <p14:section name="BTK degrader" id="{C8E9BD2F-71BA-1247-8B8D-F3CACE9AD0D2}">
          <p14:sldIdLst>
            <p14:sldId id="1611"/>
            <p14:sldId id="1612"/>
            <p14:sldId id="1669"/>
            <p14:sldId id="1698"/>
            <p14:sldId id="1668"/>
            <p14:sldId id="1667"/>
            <p14:sldId id="1666"/>
            <p14:sldId id="1621"/>
            <p14:sldId id="1691"/>
            <p14:sldId id="1622"/>
            <p14:sldId id="1697"/>
            <p14:sldId id="1702"/>
            <p14:sldId id="1699"/>
            <p14:sldId id="1700"/>
            <p14:sldId id="1701"/>
          </p14:sldIdLst>
        </p14:section>
      </p14:sectionLst>
    </p:ext>
    <p:ext uri="{EFAFB233-063F-42B5-8137-9DF3F51BA10A}">
      <p15:sldGuideLst xmlns:p15="http://schemas.microsoft.com/office/powerpoint/2012/main">
        <p15:guide id="1" orient="horz" pos="1185" userDrawn="1">
          <p15:clr>
            <a:srgbClr val="A4A3A4"/>
          </p15:clr>
        </p15:guide>
        <p15:guide id="2" pos="7061" userDrawn="1">
          <p15:clr>
            <a:srgbClr val="A4A3A4"/>
          </p15:clr>
        </p15:guide>
        <p15:guide id="3" orient="horz" pos="1434" userDrawn="1">
          <p15:clr>
            <a:srgbClr val="A4A3A4"/>
          </p15:clr>
        </p15:guide>
        <p15:guide id="4" pos="23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616D979-FB06-6BA7-53A7-9B4E62D8A41C}" name="Bastian Höfer" initials="BH" userId="S::hoefer@infill.com::2d58d43d-af79-4780-aaf1-78142aaf02f5" providerId="AD"/>
  <p188:author id="{F79D2481-0F18-87DC-11AE-E0F4797912EF}" name="Gastbenutzer" initials="Ga" userId="S::urn:spo:anon#4c6e070d3ce111c61121f308da0a46d43bde5a464c2365f1c803c0f46bfc705f::" providerId="AD"/>
  <p188:author id="{6626B48B-2D8B-4091-3D21-2CF840404ABF}" name="Júlia Melià Alomà" initials="JA" userId="S::aloma@infill.com::a9f642b6-79e3-4fd2-afc8-3309446080a0" providerId="AD"/>
  <p188:author id="{D1402298-23EB-95AE-2169-00C29DA01300}" name="Amy Kenyon" initials="AK" userId="S::kenyon@infill.com::ed75755f-3937-4b52-a5d1-3576dfe58a11" providerId="AD"/>
  <p188:author id="{B43D7FCF-1A36-533C-0E32-81A98CB697C4}" name="Gastbenutzer" initials="Ga" userId="S::urn:spo:anon#f01cfe526d39bb0bf61aa2c85583305b80cc795209dc088c632934a8c1b21a8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3000F"/>
    <a:srgbClr val="003D86"/>
    <a:srgbClr val="FDC300"/>
    <a:srgbClr val="8CA4C6"/>
    <a:srgbClr val="005AC4"/>
    <a:srgbClr val="ADADAD"/>
    <a:srgbClr val="002A5C"/>
    <a:srgbClr val="E7E8EA"/>
    <a:srgbClr val="CBCDD2"/>
    <a:srgbClr val="8C161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885F3A-10A7-DA4A-8616-90E01FB6B5FF}" v="199" dt="2024-07-18T07:39:17.694"/>
    <p1510:client id="{13D5FC8C-57CD-4C4D-B419-6C73AD3E74FE}" v="207" dt="2024-07-18T12:27:40.229"/>
    <p1510:client id="{1473C6A0-708A-8241-9D3C-EAF46215A9C5}" v="350" dt="2024-07-18T11:04:22.749"/>
    <p1510:client id="{20B0BB91-8BAF-AFE2-DE30-834183B182A4}" v="294" dt="2024-07-17T15:39:33.487"/>
    <p1510:client id="{30042C06-7420-CA1B-EE38-B6BBADE406DC}" v="384" dt="2024-07-18T10:04:15.1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guide orient="horz" pos="1185"/>
        <p:guide pos="7061"/>
        <p:guide orient="horz" pos="1434"/>
        <p:guide pos="2363"/>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microsoft.com/office/2018/10/relationships/authors" Target="author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2.xml"/><Relationship Id="rId1" Type="http://schemas.microsoft.com/office/2011/relationships/chartStyle" Target="style3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643642066592428"/>
          <c:y val="3.4370390781748021E-2"/>
          <c:w val="0.7734215718219285"/>
          <c:h val="0.76370417845047844"/>
        </c:manualLayout>
      </c:layout>
      <c:barChart>
        <c:barDir val="bar"/>
        <c:grouping val="stacked"/>
        <c:varyColors val="0"/>
        <c:ser>
          <c:idx val="0"/>
          <c:order val="0"/>
          <c:tx>
            <c:strRef>
              <c:f>Tabelle1!$B$1</c:f>
              <c:strCache>
                <c:ptCount val="1"/>
                <c:pt idx="0">
                  <c:v>Grade 1/2</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en-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Tabelle1!$A$2:$A$11</c:f>
              <c:strCache>
                <c:ptCount val="10"/>
                <c:pt idx="0">
                  <c:v>Petechiae</c:v>
                </c:pt>
                <c:pt idx="1">
                  <c:v>Fall</c:v>
                </c:pt>
                <c:pt idx="2">
                  <c:v>Epistaxis</c:v>
                </c:pt>
                <c:pt idx="3">
                  <c:v>Arthralgia</c:v>
                </c:pt>
                <c:pt idx="4">
                  <c:v>Neutropenia</c:v>
                </c:pt>
                <c:pt idx="5">
                  <c:v>Fatigue</c:v>
                </c:pt>
                <c:pt idx="6">
                  <c:v>Contusion</c:v>
                </c:pt>
                <c:pt idx="7">
                  <c:v>Nausea</c:v>
                </c:pt>
                <c:pt idx="8">
                  <c:v>Diarrhea</c:v>
                </c:pt>
                <c:pt idx="9">
                  <c:v>COVID-19</c:v>
                </c:pt>
              </c:strCache>
            </c:strRef>
          </c:cat>
          <c:val>
            <c:numRef>
              <c:f>Tabelle1!$B$2:$B$11</c:f>
              <c:numCache>
                <c:formatCode>General</c:formatCode>
                <c:ptCount val="10"/>
                <c:pt idx="0">
                  <c:v>11</c:v>
                </c:pt>
                <c:pt idx="1">
                  <c:v>11</c:v>
                </c:pt>
                <c:pt idx="2">
                  <c:v>11</c:v>
                </c:pt>
                <c:pt idx="3">
                  <c:v>15</c:v>
                </c:pt>
                <c:pt idx="4">
                  <c:v>5</c:v>
                </c:pt>
                <c:pt idx="5">
                  <c:v>23</c:v>
                </c:pt>
                <c:pt idx="6">
                  <c:v>29</c:v>
                </c:pt>
                <c:pt idx="7">
                  <c:v>30</c:v>
                </c:pt>
                <c:pt idx="8">
                  <c:v>30</c:v>
                </c:pt>
                <c:pt idx="9">
                  <c:v>52</c:v>
                </c:pt>
              </c:numCache>
            </c:numRef>
          </c:val>
          <c:extLst>
            <c:ext xmlns:c16="http://schemas.microsoft.com/office/drawing/2014/chart" uri="{C3380CC4-5D6E-409C-BE32-E72D297353CC}">
              <c16:uniqueId val="{00000000-400B-4C36-8879-42E9125AC542}"/>
            </c:ext>
          </c:extLst>
        </c:ser>
        <c:ser>
          <c:idx val="1"/>
          <c:order val="1"/>
          <c:tx>
            <c:strRef>
              <c:f>Tabelle1!$C$1</c:f>
              <c:strCache>
                <c:ptCount val="1"/>
                <c:pt idx="0">
                  <c:v>Grade ≥3</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en-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Tabelle1!$A$2:$A$11</c:f>
              <c:strCache>
                <c:ptCount val="10"/>
                <c:pt idx="0">
                  <c:v>Petechiae</c:v>
                </c:pt>
                <c:pt idx="1">
                  <c:v>Fall</c:v>
                </c:pt>
                <c:pt idx="2">
                  <c:v>Epistaxis</c:v>
                </c:pt>
                <c:pt idx="3">
                  <c:v>Arthralgia</c:v>
                </c:pt>
                <c:pt idx="4">
                  <c:v>Neutropenia</c:v>
                </c:pt>
                <c:pt idx="5">
                  <c:v>Fatigue</c:v>
                </c:pt>
                <c:pt idx="6">
                  <c:v>Contusion</c:v>
                </c:pt>
                <c:pt idx="7">
                  <c:v>Nausea</c:v>
                </c:pt>
                <c:pt idx="8">
                  <c:v>Diarrhea</c:v>
                </c:pt>
                <c:pt idx="9">
                  <c:v>COVID-19</c:v>
                </c:pt>
              </c:strCache>
            </c:strRef>
          </c:cat>
          <c:val>
            <c:numRef>
              <c:f>Tabelle1!$C$2:$C$11</c:f>
              <c:numCache>
                <c:formatCode>General</c:formatCode>
                <c:ptCount val="10"/>
                <c:pt idx="4">
                  <c:v>17</c:v>
                </c:pt>
                <c:pt idx="8">
                  <c:v>9</c:v>
                </c:pt>
                <c:pt idx="9">
                  <c:v>3</c:v>
                </c:pt>
              </c:numCache>
            </c:numRef>
          </c:val>
          <c:extLst>
            <c:ext xmlns:c16="http://schemas.microsoft.com/office/drawing/2014/chart" uri="{C3380CC4-5D6E-409C-BE32-E72D297353CC}">
              <c16:uniqueId val="{00000001-400B-4C36-8879-42E9125AC542}"/>
            </c:ext>
          </c:extLst>
        </c:ser>
        <c:dLbls>
          <c:showLegendKey val="0"/>
          <c:showVal val="0"/>
          <c:showCatName val="0"/>
          <c:showSerName val="0"/>
          <c:showPercent val="0"/>
          <c:showBubbleSize val="0"/>
        </c:dLbls>
        <c:gapWidth val="70"/>
        <c:overlap val="100"/>
        <c:axId val="1437026703"/>
        <c:axId val="1437027663"/>
      </c:barChart>
      <c:catAx>
        <c:axId val="1437026703"/>
        <c:scaling>
          <c:orientation val="minMax"/>
        </c:scaling>
        <c:delete val="0"/>
        <c:axPos val="l"/>
        <c:numFmt formatCode="General" sourceLinked="1"/>
        <c:majorTickMark val="none"/>
        <c:minorTickMark val="out"/>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DE"/>
          </a:p>
        </c:txPr>
        <c:crossAx val="1437027663"/>
        <c:crosses val="autoZero"/>
        <c:auto val="1"/>
        <c:lblAlgn val="ctr"/>
        <c:lblOffset val="100"/>
        <c:noMultiLvlLbl val="0"/>
      </c:catAx>
      <c:valAx>
        <c:axId val="1437027663"/>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de-DE" err="1">
                    <a:solidFill>
                      <a:schemeClr val="tx1"/>
                    </a:solidFill>
                  </a:rPr>
                  <a:t>Patients</a:t>
                </a:r>
                <a:r>
                  <a:rPr lang="de-DE">
                    <a:solidFill>
                      <a:schemeClr val="tx1"/>
                    </a:solidFill>
                  </a:rPr>
                  <a:t>, %</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DE"/>
            </a:p>
          </c:txPr>
        </c:title>
        <c:numFmt formatCode="General"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DE"/>
          </a:p>
        </c:txPr>
        <c:crossAx val="1437026703"/>
        <c:crosses val="autoZero"/>
        <c:crossBetween val="between"/>
      </c:valAx>
      <c:spPr>
        <a:noFill/>
        <a:ln>
          <a:noFill/>
        </a:ln>
        <a:effectLst/>
      </c:spPr>
    </c:plotArea>
    <c:legend>
      <c:legendPos val="b"/>
      <c:layout>
        <c:manualLayout>
          <c:xMode val="edge"/>
          <c:yMode val="edge"/>
          <c:x val="0.79499410987500041"/>
          <c:y val="0.63681002424625643"/>
          <c:w val="0.17397352487279835"/>
          <c:h val="0.13509556420214316"/>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DE"/>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025679547795229"/>
          <c:y val="9.4077295354536961E-2"/>
          <c:w val="0.77423574878570234"/>
          <c:h val="0.80773134052956908"/>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solidFill>
                <a:schemeClr val="accent1"/>
              </a:solidFill>
              <a:ln w="9525">
                <a:solidFill>
                  <a:schemeClr val="accent1"/>
                </a:solidFill>
              </a:ln>
              <a:effectLst/>
            </c:spPr>
          </c:marker>
          <c:xVal>
            <c:numRef>
              <c:f>Tabelle1!$A$2:$A$5</c:f>
              <c:numCache>
                <c:formatCode>General</c:formatCode>
                <c:ptCount val="4"/>
              </c:numCache>
            </c:numRef>
          </c:xVal>
          <c:yVal>
            <c:numRef>
              <c:f>Tabelle1!$B$2:$B$5</c:f>
              <c:numCache>
                <c:formatCode>General</c:formatCode>
                <c:ptCount val="4"/>
              </c:numCache>
            </c:numRef>
          </c:yVal>
          <c:smooth val="0"/>
          <c:extLst>
            <c:ext xmlns:c16="http://schemas.microsoft.com/office/drawing/2014/chart" uri="{C3380CC4-5D6E-409C-BE32-E72D297353CC}">
              <c16:uniqueId val="{00000000-8A26-409F-9B30-4CDE9D205748}"/>
            </c:ext>
          </c:extLst>
        </c:ser>
        <c:dLbls>
          <c:showLegendKey val="0"/>
          <c:showVal val="0"/>
          <c:showCatName val="0"/>
          <c:showSerName val="0"/>
          <c:showPercent val="0"/>
          <c:showBubbleSize val="0"/>
        </c:dLbls>
        <c:axId val="1901839503"/>
        <c:axId val="1901841423"/>
      </c:scatterChart>
      <c:valAx>
        <c:axId val="1901839503"/>
        <c:scaling>
          <c:orientation val="minMax"/>
          <c:max val="50"/>
          <c:min val="0"/>
        </c:scaling>
        <c:delete val="0"/>
        <c:axPos val="b"/>
        <c:title>
          <c:tx>
            <c:rich>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de-DE" sz="1200" err="1">
                    <a:solidFill>
                      <a:schemeClr val="tx1"/>
                    </a:solidFill>
                  </a:rPr>
                  <a:t>Months</a:t>
                </a:r>
                <a:r>
                  <a:rPr lang="de-DE" sz="1200">
                    <a:solidFill>
                      <a:schemeClr val="tx1"/>
                    </a:solidFill>
                  </a:rPr>
                  <a:t> </a:t>
                </a:r>
                <a:r>
                  <a:rPr lang="de-DE" sz="1200" err="1">
                    <a:solidFill>
                      <a:schemeClr val="tx1"/>
                    </a:solidFill>
                  </a:rPr>
                  <a:t>from</a:t>
                </a:r>
                <a:r>
                  <a:rPr lang="de-DE" sz="1200" baseline="0">
                    <a:solidFill>
                      <a:schemeClr val="tx1"/>
                    </a:solidFill>
                  </a:rPr>
                  <a:t> </a:t>
                </a:r>
                <a:r>
                  <a:rPr lang="de-DE" sz="1200" baseline="0" err="1">
                    <a:solidFill>
                      <a:schemeClr val="tx1"/>
                    </a:solidFill>
                  </a:rPr>
                  <a:t>first</a:t>
                </a:r>
                <a:r>
                  <a:rPr lang="de-DE" sz="1200" baseline="0">
                    <a:solidFill>
                      <a:schemeClr val="tx1"/>
                    </a:solidFill>
                  </a:rPr>
                  <a:t> dose</a:t>
                </a:r>
                <a:endParaRPr lang="de-DE" sz="1200">
                  <a:solidFill>
                    <a:schemeClr val="tx1"/>
                  </a:solidFill>
                </a:endParaRP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DE"/>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DE"/>
          </a:p>
        </c:txPr>
        <c:crossAx val="1901841423"/>
        <c:crosses val="autoZero"/>
        <c:crossBetween val="midCat"/>
        <c:majorUnit val="2"/>
      </c:valAx>
      <c:valAx>
        <c:axId val="1901841423"/>
        <c:scaling>
          <c:orientation val="minMax"/>
          <c:max val="100"/>
          <c:min val="0"/>
        </c:scaling>
        <c:delete val="0"/>
        <c:axPos val="l"/>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de-DE" sz="1400" baseline="0">
                    <a:solidFill>
                      <a:schemeClr val="tx1"/>
                    </a:solidFill>
                  </a:rPr>
                  <a:t>OS </a:t>
                </a:r>
                <a:r>
                  <a:rPr lang="de-DE" sz="1400" baseline="0" err="1">
                    <a:solidFill>
                      <a:schemeClr val="tx1"/>
                    </a:solidFill>
                  </a:rPr>
                  <a:t>probability</a:t>
                </a:r>
                <a:r>
                  <a:rPr lang="de-DE" sz="1400" baseline="0">
                    <a:solidFill>
                      <a:schemeClr val="tx1"/>
                    </a:solidFill>
                  </a:rPr>
                  <a:t>, %</a:t>
                </a:r>
                <a:endParaRPr lang="de-DE" sz="1400">
                  <a:solidFill>
                    <a:schemeClr val="tx1"/>
                  </a:solidFill>
                </a:endParaRPr>
              </a:p>
            </c:rich>
          </c:tx>
          <c:layout>
            <c:manualLayout>
              <c:xMode val="edge"/>
              <c:yMode val="edge"/>
              <c:x val="1.7721505219185391E-2"/>
              <c:y val="0.30041050433819899"/>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DE"/>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DE"/>
          </a:p>
        </c:txPr>
        <c:crossAx val="1901839503"/>
        <c:crosses val="autoZero"/>
        <c:crossBetween val="midCat"/>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DE"/>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025679547795229"/>
          <c:y val="9.4077295354536961E-2"/>
          <c:w val="0.63621664863777017"/>
          <c:h val="0.77067002152992137"/>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solidFill>
                <a:schemeClr val="accent1"/>
              </a:solidFill>
              <a:ln w="9525">
                <a:solidFill>
                  <a:schemeClr val="accent1"/>
                </a:solidFill>
              </a:ln>
              <a:effectLst/>
            </c:spPr>
          </c:marker>
          <c:xVal>
            <c:numRef>
              <c:f>Tabelle1!$A$2:$A$5</c:f>
              <c:numCache>
                <c:formatCode>General</c:formatCode>
                <c:ptCount val="4"/>
              </c:numCache>
            </c:numRef>
          </c:xVal>
          <c:yVal>
            <c:numRef>
              <c:f>Tabelle1!$B$2:$B$5</c:f>
              <c:numCache>
                <c:formatCode>General</c:formatCode>
                <c:ptCount val="4"/>
              </c:numCache>
            </c:numRef>
          </c:yVal>
          <c:smooth val="0"/>
          <c:extLst>
            <c:ext xmlns:c16="http://schemas.microsoft.com/office/drawing/2014/chart" uri="{C3380CC4-5D6E-409C-BE32-E72D297353CC}">
              <c16:uniqueId val="{00000000-D018-4ECD-B025-C4E41397E05F}"/>
            </c:ext>
          </c:extLst>
        </c:ser>
        <c:dLbls>
          <c:showLegendKey val="0"/>
          <c:showVal val="0"/>
          <c:showCatName val="0"/>
          <c:showSerName val="0"/>
          <c:showPercent val="0"/>
          <c:showBubbleSize val="0"/>
        </c:dLbls>
        <c:axId val="1901839503"/>
        <c:axId val="1901841423"/>
      </c:scatterChart>
      <c:valAx>
        <c:axId val="1901839503"/>
        <c:scaling>
          <c:orientation val="minMax"/>
          <c:max val="48"/>
          <c:min val="0"/>
        </c:scaling>
        <c:delete val="0"/>
        <c:axPos val="b"/>
        <c:title>
          <c:tx>
            <c:rich>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de-DE" sz="1200" err="1">
                    <a:solidFill>
                      <a:schemeClr val="tx1"/>
                    </a:solidFill>
                  </a:rPr>
                  <a:t>Months</a:t>
                </a:r>
                <a:r>
                  <a:rPr lang="de-DE" sz="1200">
                    <a:solidFill>
                      <a:schemeClr val="tx1"/>
                    </a:solidFill>
                  </a:rPr>
                  <a:t> </a:t>
                </a:r>
                <a:r>
                  <a:rPr lang="de-DE" sz="1200" err="1">
                    <a:solidFill>
                      <a:schemeClr val="tx1"/>
                    </a:solidFill>
                  </a:rPr>
                  <a:t>from</a:t>
                </a:r>
                <a:r>
                  <a:rPr lang="de-DE" sz="1200" baseline="0">
                    <a:solidFill>
                      <a:schemeClr val="tx1"/>
                    </a:solidFill>
                  </a:rPr>
                  <a:t> </a:t>
                </a:r>
                <a:r>
                  <a:rPr lang="de-DE" sz="1200" baseline="0" err="1">
                    <a:solidFill>
                      <a:schemeClr val="tx1"/>
                    </a:solidFill>
                  </a:rPr>
                  <a:t>registration</a:t>
                </a:r>
                <a:endParaRPr lang="de-DE" sz="1200">
                  <a:solidFill>
                    <a:schemeClr val="tx1"/>
                  </a:solidFill>
                </a:endParaRPr>
              </a:p>
            </c:rich>
          </c:tx>
          <c:layout>
            <c:manualLayout>
              <c:xMode val="edge"/>
              <c:yMode val="edge"/>
              <c:x val="0.25534270835953815"/>
              <c:y val="0.93079816347176469"/>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DE"/>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DE"/>
          </a:p>
        </c:txPr>
        <c:crossAx val="1901841423"/>
        <c:crosses val="autoZero"/>
        <c:crossBetween val="midCat"/>
        <c:majorUnit val="12"/>
      </c:valAx>
      <c:valAx>
        <c:axId val="1901841423"/>
        <c:scaling>
          <c:orientation val="minMax"/>
          <c:max val="1"/>
          <c:min val="0"/>
        </c:scaling>
        <c:delete val="0"/>
        <c:axPos val="l"/>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de-DE" sz="1400">
                    <a:solidFill>
                      <a:schemeClr val="tx1"/>
                    </a:solidFill>
                  </a:rPr>
                  <a:t>Progression-</a:t>
                </a:r>
                <a:r>
                  <a:rPr lang="de-DE" sz="1400" err="1">
                    <a:solidFill>
                      <a:schemeClr val="tx1"/>
                    </a:solidFill>
                  </a:rPr>
                  <a:t>free</a:t>
                </a:r>
                <a:r>
                  <a:rPr lang="de-DE" sz="1400" baseline="0">
                    <a:solidFill>
                      <a:schemeClr val="tx1"/>
                    </a:solidFill>
                  </a:rPr>
                  <a:t> </a:t>
                </a:r>
                <a:r>
                  <a:rPr lang="de-DE" sz="1400" baseline="0" err="1">
                    <a:solidFill>
                      <a:schemeClr val="tx1"/>
                    </a:solidFill>
                  </a:rPr>
                  <a:t>survival</a:t>
                </a:r>
                <a:endParaRPr lang="de-DE" sz="1400">
                  <a:solidFill>
                    <a:schemeClr val="tx1"/>
                  </a:solidFill>
                </a:endParaRP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DE"/>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DE"/>
          </a:p>
        </c:txPr>
        <c:crossAx val="1901839503"/>
        <c:crosses val="autoZero"/>
        <c:crossBetween val="midCat"/>
        <c:maj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DE"/>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90968547647751"/>
          <c:y val="4.1427463063247849E-2"/>
          <c:w val="0.57133286491281676"/>
          <c:h val="0.87211032757609741"/>
        </c:manualLayout>
      </c:layout>
      <c:barChart>
        <c:barDir val="col"/>
        <c:grouping val="percentStacked"/>
        <c:varyColors val="0"/>
        <c:ser>
          <c:idx val="0"/>
          <c:order val="0"/>
          <c:tx>
            <c:strRef>
              <c:f>Tabelle1!$B$1</c:f>
              <c:strCache>
                <c:ptCount val="1"/>
                <c:pt idx="0">
                  <c:v>CR/CRi uMRD</c:v>
                </c:pt>
              </c:strCache>
            </c:strRef>
          </c:tx>
          <c:spPr>
            <a:solidFill>
              <a:schemeClr val="accent3"/>
            </a:solidFill>
            <a:ln>
              <a:noFill/>
            </a:ln>
            <a:effectLst/>
          </c:spPr>
          <c:invertIfNegative val="0"/>
          <c:dLbls>
            <c:dLbl>
              <c:idx val="0"/>
              <c:tx>
                <c:rich>
                  <a:bodyPr/>
                  <a:lstStyle/>
                  <a:p>
                    <a:r>
                      <a:rPr lang="en-US">
                        <a:solidFill>
                          <a:schemeClr val="bg1"/>
                        </a:solidFill>
                      </a:rPr>
                      <a:t>N=12</a:t>
                    </a:r>
                    <a:r>
                      <a:rPr lang="en-US" baseline="0">
                        <a:solidFill>
                          <a:schemeClr val="bg1"/>
                        </a:solidFill>
                      </a:rPr>
                      <a:t> (40.0%)</a:t>
                    </a:r>
                    <a:endParaRPr lang="en-US">
                      <a:solidFill>
                        <a:schemeClr val="bg1"/>
                      </a:solidFill>
                    </a:endParaRPr>
                  </a:p>
                </c:rich>
              </c:tx>
              <c:dLblPos val="ctr"/>
              <c:showLegendKey val="0"/>
              <c:showVal val="1"/>
              <c:showCatName val="0"/>
              <c:showSerName val="0"/>
              <c:showPercent val="0"/>
              <c:showBubbleSize val="0"/>
              <c:extLst>
                <c:ext xmlns:c15="http://schemas.microsoft.com/office/drawing/2012/chart" uri="{CE6537A1-D6FC-4f65-9D91-7224C49458BB}">
                  <c15:layout>
                    <c:manualLayout>
                      <c:w val="0.18340868968183499"/>
                      <c:h val="0.1083374950115598"/>
                    </c:manualLayout>
                  </c15:layout>
                  <c15:showDataLabelsRange val="0"/>
                </c:ext>
                <c:ext xmlns:c16="http://schemas.microsoft.com/office/drawing/2014/chart" uri="{C3380CC4-5D6E-409C-BE32-E72D297353CC}">
                  <c16:uniqueId val="{00000004-E897-4F16-97C5-40AEE787D31A}"/>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en-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c:f>
              <c:strCache>
                <c:ptCount val="1"/>
                <c:pt idx="0">
                  <c:v>Primary endpoint</c:v>
                </c:pt>
              </c:strCache>
            </c:strRef>
          </c:cat>
          <c:val>
            <c:numRef>
              <c:f>Tabelle1!$B$2</c:f>
              <c:numCache>
                <c:formatCode>General</c:formatCode>
                <c:ptCount val="1"/>
                <c:pt idx="0">
                  <c:v>12</c:v>
                </c:pt>
              </c:numCache>
            </c:numRef>
          </c:val>
          <c:extLst>
            <c:ext xmlns:c16="http://schemas.microsoft.com/office/drawing/2014/chart" uri="{C3380CC4-5D6E-409C-BE32-E72D297353CC}">
              <c16:uniqueId val="{00000000-E897-4F16-97C5-40AEE787D31A}"/>
            </c:ext>
          </c:extLst>
        </c:ser>
        <c:ser>
          <c:idx val="1"/>
          <c:order val="1"/>
          <c:tx>
            <c:strRef>
              <c:f>Tabelle1!$C$1</c:f>
              <c:strCache>
                <c:ptCount val="1"/>
                <c:pt idx="0">
                  <c:v>PR uMRD</c:v>
                </c:pt>
              </c:strCache>
            </c:strRef>
          </c:tx>
          <c:spPr>
            <a:solidFill>
              <a:schemeClr val="accent4"/>
            </a:solidFill>
            <a:ln>
              <a:noFill/>
            </a:ln>
            <a:effectLst/>
          </c:spPr>
          <c:invertIfNegative val="0"/>
          <c:dLbls>
            <c:dLbl>
              <c:idx val="0"/>
              <c:tx>
                <c:rich>
                  <a:bodyPr/>
                  <a:lstStyle/>
                  <a:p>
                    <a:r>
                      <a:rPr lang="en-US"/>
                      <a:t>N=4</a:t>
                    </a:r>
                    <a:r>
                      <a:rPr lang="en-US" baseline="0"/>
                      <a:t> (13.3%)</a:t>
                    </a:r>
                    <a:endParaRPr lang="en-US"/>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E897-4F16-97C5-40AEE787D31A}"/>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en-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c:f>
              <c:strCache>
                <c:ptCount val="1"/>
                <c:pt idx="0">
                  <c:v>Primary endpoint</c:v>
                </c:pt>
              </c:strCache>
            </c:strRef>
          </c:cat>
          <c:val>
            <c:numRef>
              <c:f>Tabelle1!$C$2</c:f>
              <c:numCache>
                <c:formatCode>General</c:formatCode>
                <c:ptCount val="1"/>
                <c:pt idx="0">
                  <c:v>4</c:v>
                </c:pt>
              </c:numCache>
            </c:numRef>
          </c:val>
          <c:extLst>
            <c:ext xmlns:c16="http://schemas.microsoft.com/office/drawing/2014/chart" uri="{C3380CC4-5D6E-409C-BE32-E72D297353CC}">
              <c16:uniqueId val="{00000001-E897-4F16-97C5-40AEE787D31A}"/>
            </c:ext>
          </c:extLst>
        </c:ser>
        <c:ser>
          <c:idx val="2"/>
          <c:order val="2"/>
          <c:tx>
            <c:strRef>
              <c:f>Tabelle1!$D$1</c:f>
              <c:strCache>
                <c:ptCount val="1"/>
                <c:pt idx="0">
                  <c:v>PR mMRD</c:v>
                </c:pt>
              </c:strCache>
            </c:strRef>
          </c:tx>
          <c:spPr>
            <a:solidFill>
              <a:schemeClr val="accent1"/>
            </a:solidFill>
            <a:ln>
              <a:noFill/>
            </a:ln>
            <a:effectLst/>
          </c:spPr>
          <c:invertIfNegative val="0"/>
          <c:dLbls>
            <c:dLbl>
              <c:idx val="0"/>
              <c:tx>
                <c:rich>
                  <a:bodyPr/>
                  <a:lstStyle/>
                  <a:p>
                    <a:r>
                      <a:rPr lang="en-US"/>
                      <a:t>N=3 (10.0%)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E897-4F16-97C5-40AEE787D31A}"/>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en-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c:f>
              <c:strCache>
                <c:ptCount val="1"/>
                <c:pt idx="0">
                  <c:v>Primary endpoint</c:v>
                </c:pt>
              </c:strCache>
            </c:strRef>
          </c:cat>
          <c:val>
            <c:numRef>
              <c:f>Tabelle1!$D$2</c:f>
              <c:numCache>
                <c:formatCode>General</c:formatCode>
                <c:ptCount val="1"/>
                <c:pt idx="0">
                  <c:v>3</c:v>
                </c:pt>
              </c:numCache>
            </c:numRef>
          </c:val>
          <c:extLst>
            <c:ext xmlns:c16="http://schemas.microsoft.com/office/drawing/2014/chart" uri="{C3380CC4-5D6E-409C-BE32-E72D297353CC}">
              <c16:uniqueId val="{00000002-E897-4F16-97C5-40AEE787D31A}"/>
            </c:ext>
          </c:extLst>
        </c:ser>
        <c:ser>
          <c:idx val="3"/>
          <c:order val="3"/>
          <c:tx>
            <c:strRef>
              <c:f>Tabelle1!$E$1</c:f>
              <c:strCache>
                <c:ptCount val="1"/>
                <c:pt idx="0">
                  <c:v>NE</c:v>
                </c:pt>
              </c:strCache>
            </c:strRef>
          </c:tx>
          <c:spPr>
            <a:solidFill>
              <a:schemeClr val="accent6"/>
            </a:solidFill>
            <a:ln>
              <a:noFill/>
            </a:ln>
            <a:effectLst/>
          </c:spPr>
          <c:invertIfNegative val="0"/>
          <c:dLbls>
            <c:dLbl>
              <c:idx val="0"/>
              <c:tx>
                <c:rich>
                  <a:bodyPr/>
                  <a:lstStyle/>
                  <a:p>
                    <a:r>
                      <a:rPr lang="en-US"/>
                      <a:t>N=11 (36.7%)</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E897-4F16-97C5-40AEE787D31A}"/>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en-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c:f>
              <c:strCache>
                <c:ptCount val="1"/>
                <c:pt idx="0">
                  <c:v>Primary endpoint</c:v>
                </c:pt>
              </c:strCache>
            </c:strRef>
          </c:cat>
          <c:val>
            <c:numRef>
              <c:f>Tabelle1!$E$2</c:f>
              <c:numCache>
                <c:formatCode>General</c:formatCode>
                <c:ptCount val="1"/>
                <c:pt idx="0">
                  <c:v>11</c:v>
                </c:pt>
              </c:numCache>
            </c:numRef>
          </c:val>
          <c:extLst>
            <c:ext xmlns:c16="http://schemas.microsoft.com/office/drawing/2014/chart" uri="{C3380CC4-5D6E-409C-BE32-E72D297353CC}">
              <c16:uniqueId val="{00000003-E897-4F16-97C5-40AEE787D31A}"/>
            </c:ext>
          </c:extLst>
        </c:ser>
        <c:dLbls>
          <c:dLblPos val="ctr"/>
          <c:showLegendKey val="0"/>
          <c:showVal val="1"/>
          <c:showCatName val="0"/>
          <c:showSerName val="0"/>
          <c:showPercent val="0"/>
          <c:showBubbleSize val="0"/>
        </c:dLbls>
        <c:gapWidth val="150"/>
        <c:overlap val="100"/>
        <c:axId val="146970175"/>
        <c:axId val="146975935"/>
      </c:barChart>
      <c:catAx>
        <c:axId val="146970175"/>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DE"/>
          </a:p>
        </c:txPr>
        <c:crossAx val="146975935"/>
        <c:crosses val="autoZero"/>
        <c:auto val="1"/>
        <c:lblAlgn val="ctr"/>
        <c:lblOffset val="100"/>
        <c:noMultiLvlLbl val="0"/>
      </c:catAx>
      <c:valAx>
        <c:axId val="146975935"/>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de-DE" sz="1400"/>
                  <a:t>Frequency</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DE"/>
            </a:p>
          </c:txPr>
        </c:title>
        <c:numFmt formatCode="0%"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DE"/>
          </a:p>
        </c:txPr>
        <c:crossAx val="146970175"/>
        <c:crosses val="autoZero"/>
        <c:crossBetween val="between"/>
      </c:valAx>
      <c:spPr>
        <a:noFill/>
        <a:ln>
          <a:noFill/>
        </a:ln>
        <a:effectLst/>
      </c:spPr>
    </c:plotArea>
    <c:legend>
      <c:legendPos val="b"/>
      <c:layout>
        <c:manualLayout>
          <c:xMode val="edge"/>
          <c:yMode val="edge"/>
          <c:x val="0.71757591580622471"/>
          <c:y val="7.5270267558752102E-2"/>
          <c:w val="0.27026600510289622"/>
          <c:h val="0.326590671449624"/>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DE"/>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27030379806553"/>
          <c:y val="0.14840259053155616"/>
          <c:w val="0.84870397550098853"/>
          <c:h val="0.7120460445857727"/>
        </c:manualLayout>
      </c:layout>
      <c:barChart>
        <c:barDir val="col"/>
        <c:grouping val="percentStacked"/>
        <c:varyColors val="0"/>
        <c:ser>
          <c:idx val="0"/>
          <c:order val="0"/>
          <c:tx>
            <c:strRef>
              <c:f>Tabelle1!$B$1</c:f>
              <c:strCache>
                <c:ptCount val="1"/>
                <c:pt idx="0">
                  <c:v>NA</c:v>
                </c:pt>
              </c:strCache>
            </c:strRef>
          </c:tx>
          <c:spPr>
            <a:solidFill>
              <a:schemeClr val="accent6"/>
            </a:solidFill>
            <a:ln>
              <a:noFill/>
            </a:ln>
            <a:effectLst/>
          </c:spPr>
          <c:invertIfNegative val="0"/>
          <c:dLbls>
            <c:dLbl>
              <c:idx val="0"/>
              <c:tx>
                <c:rich>
                  <a:bodyPr/>
                  <a:lstStyle/>
                  <a:p>
                    <a:r>
                      <a:rPr lang="en-US">
                        <a:solidFill>
                          <a:schemeClr val="bg1"/>
                        </a:solidFill>
                      </a:rPr>
                      <a:t>N=12</a:t>
                    </a:r>
                    <a:r>
                      <a:rPr lang="en-US" baseline="0">
                        <a:solidFill>
                          <a:schemeClr val="bg1"/>
                        </a:solidFill>
                      </a:rPr>
                      <a:t> (40.0%)</a:t>
                    </a:r>
                    <a:endParaRPr lang="en-US">
                      <a:solidFill>
                        <a:schemeClr val="bg1"/>
                      </a:solidFill>
                    </a:endParaRPr>
                  </a:p>
                </c:rich>
              </c:tx>
              <c:dLblPos val="ctr"/>
              <c:showLegendKey val="0"/>
              <c:showVal val="1"/>
              <c:showCatName val="0"/>
              <c:showSerName val="0"/>
              <c:showPercent val="0"/>
              <c:showBubbleSize val="0"/>
              <c:extLst>
                <c:ext xmlns:c15="http://schemas.microsoft.com/office/drawing/2012/chart" uri="{CE6537A1-D6FC-4f65-9D91-7224C49458BB}">
                  <c15:layout>
                    <c:manualLayout>
                      <c:w val="0.18340868968183499"/>
                      <c:h val="0.1083374950115598"/>
                    </c:manualLayout>
                  </c15:layout>
                  <c15:showDataLabelsRange val="0"/>
                </c:ext>
                <c:ext xmlns:c16="http://schemas.microsoft.com/office/drawing/2014/chart" uri="{C3380CC4-5D6E-409C-BE32-E72D297353CC}">
                  <c16:uniqueId val="{00000000-D43B-455A-B9C5-EB2888BC5550}"/>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en-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Tabelle1!$A$2</c:f>
              <c:numCache>
                <c:formatCode>General</c:formatCode>
                <c:ptCount val="1"/>
              </c:numCache>
            </c:numRef>
          </c:cat>
          <c:val>
            <c:numRef>
              <c:f>Tabelle1!$B$2</c:f>
              <c:numCache>
                <c:formatCode>General</c:formatCode>
                <c:ptCount val="1"/>
              </c:numCache>
            </c:numRef>
          </c:val>
          <c:extLst>
            <c:ext xmlns:c16="http://schemas.microsoft.com/office/drawing/2014/chart" uri="{C3380CC4-5D6E-409C-BE32-E72D297353CC}">
              <c16:uniqueId val="{00000001-D43B-455A-B9C5-EB2888BC5550}"/>
            </c:ext>
          </c:extLst>
        </c:ser>
        <c:ser>
          <c:idx val="1"/>
          <c:order val="1"/>
          <c:tx>
            <c:strRef>
              <c:f>Tabelle1!$C$1</c:f>
              <c:strCache>
                <c:ptCount val="1"/>
                <c:pt idx="0">
                  <c:v>High risk</c:v>
                </c:pt>
              </c:strCache>
            </c:strRef>
          </c:tx>
          <c:spPr>
            <a:solidFill>
              <a:schemeClr val="accent3"/>
            </a:solidFill>
            <a:ln>
              <a:noFill/>
            </a:ln>
            <a:effectLst/>
          </c:spPr>
          <c:invertIfNegative val="0"/>
          <c:dLbls>
            <c:dLbl>
              <c:idx val="0"/>
              <c:tx>
                <c:rich>
                  <a:bodyPr/>
                  <a:lstStyle/>
                  <a:p>
                    <a:r>
                      <a:rPr lang="en-US"/>
                      <a:t>N=4</a:t>
                    </a:r>
                    <a:r>
                      <a:rPr lang="en-US" baseline="0"/>
                      <a:t> (13.3%)</a:t>
                    </a:r>
                    <a:endParaRPr lang="en-US"/>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D43B-455A-B9C5-EB2888BC5550}"/>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en-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Tabelle1!$A$2</c:f>
              <c:numCache>
                <c:formatCode>General</c:formatCode>
                <c:ptCount val="1"/>
              </c:numCache>
            </c:numRef>
          </c:cat>
          <c:val>
            <c:numRef>
              <c:f>Tabelle1!$C$2</c:f>
              <c:numCache>
                <c:formatCode>General</c:formatCode>
                <c:ptCount val="1"/>
              </c:numCache>
            </c:numRef>
          </c:val>
          <c:extLst>
            <c:ext xmlns:c16="http://schemas.microsoft.com/office/drawing/2014/chart" uri="{C3380CC4-5D6E-409C-BE32-E72D297353CC}">
              <c16:uniqueId val="{00000003-D43B-455A-B9C5-EB2888BC5550}"/>
            </c:ext>
          </c:extLst>
        </c:ser>
        <c:ser>
          <c:idx val="2"/>
          <c:order val="2"/>
          <c:tx>
            <c:strRef>
              <c:f>Tabelle1!$D$1</c:f>
              <c:strCache>
                <c:ptCount val="1"/>
                <c:pt idx="0">
                  <c:v>Medium risk</c:v>
                </c:pt>
              </c:strCache>
            </c:strRef>
          </c:tx>
          <c:spPr>
            <a:solidFill>
              <a:schemeClr val="accent4"/>
            </a:solidFill>
            <a:ln>
              <a:noFill/>
            </a:ln>
            <a:effectLst/>
          </c:spPr>
          <c:invertIfNegative val="0"/>
          <c:dLbls>
            <c:dLbl>
              <c:idx val="0"/>
              <c:tx>
                <c:rich>
                  <a:bodyPr/>
                  <a:lstStyle/>
                  <a:p>
                    <a:r>
                      <a:rPr lang="en-US"/>
                      <a:t>N=3 (10.0%)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D43B-455A-B9C5-EB2888BC5550}"/>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en-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Tabelle1!$A$2</c:f>
              <c:numCache>
                <c:formatCode>General</c:formatCode>
                <c:ptCount val="1"/>
              </c:numCache>
            </c:numRef>
          </c:cat>
          <c:val>
            <c:numRef>
              <c:f>Tabelle1!$D$2</c:f>
              <c:numCache>
                <c:formatCode>General</c:formatCode>
                <c:ptCount val="1"/>
              </c:numCache>
            </c:numRef>
          </c:val>
          <c:extLst>
            <c:ext xmlns:c16="http://schemas.microsoft.com/office/drawing/2014/chart" uri="{C3380CC4-5D6E-409C-BE32-E72D297353CC}">
              <c16:uniqueId val="{00000005-D43B-455A-B9C5-EB2888BC5550}"/>
            </c:ext>
          </c:extLst>
        </c:ser>
        <c:ser>
          <c:idx val="3"/>
          <c:order val="3"/>
          <c:tx>
            <c:strRef>
              <c:f>Tabelle1!$E$1</c:f>
              <c:strCache>
                <c:ptCount val="1"/>
                <c:pt idx="0">
                  <c:v>Low risk</c:v>
                </c:pt>
              </c:strCache>
            </c:strRef>
          </c:tx>
          <c:spPr>
            <a:solidFill>
              <a:schemeClr val="accent1"/>
            </a:solidFill>
            <a:ln>
              <a:noFill/>
            </a:ln>
            <a:effectLst/>
          </c:spPr>
          <c:invertIfNegative val="0"/>
          <c:dLbls>
            <c:dLbl>
              <c:idx val="0"/>
              <c:tx>
                <c:rich>
                  <a:bodyPr/>
                  <a:lstStyle/>
                  <a:p>
                    <a:r>
                      <a:rPr lang="en-US"/>
                      <a:t>N=11 (36.7%)</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D43B-455A-B9C5-EB2888BC5550}"/>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en-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Tabelle1!$A$2</c:f>
              <c:numCache>
                <c:formatCode>General</c:formatCode>
                <c:ptCount val="1"/>
              </c:numCache>
            </c:numRef>
          </c:cat>
          <c:val>
            <c:numRef>
              <c:f>Tabelle1!$E$2</c:f>
              <c:numCache>
                <c:formatCode>General</c:formatCode>
                <c:ptCount val="1"/>
              </c:numCache>
            </c:numRef>
          </c:val>
          <c:extLst>
            <c:ext xmlns:c16="http://schemas.microsoft.com/office/drawing/2014/chart" uri="{C3380CC4-5D6E-409C-BE32-E72D297353CC}">
              <c16:uniqueId val="{00000007-D43B-455A-B9C5-EB2888BC5550}"/>
            </c:ext>
          </c:extLst>
        </c:ser>
        <c:dLbls>
          <c:dLblPos val="ctr"/>
          <c:showLegendKey val="0"/>
          <c:showVal val="1"/>
          <c:showCatName val="0"/>
          <c:showSerName val="0"/>
          <c:showPercent val="0"/>
          <c:showBubbleSize val="0"/>
        </c:dLbls>
        <c:gapWidth val="150"/>
        <c:overlap val="100"/>
        <c:axId val="146970175"/>
        <c:axId val="146975935"/>
      </c:barChart>
      <c:catAx>
        <c:axId val="146970175"/>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DE"/>
          </a:p>
        </c:txPr>
        <c:crossAx val="146975935"/>
        <c:crosses val="autoZero"/>
        <c:auto val="1"/>
        <c:lblAlgn val="ctr"/>
        <c:lblOffset val="100"/>
        <c:noMultiLvlLbl val="0"/>
      </c:catAx>
      <c:valAx>
        <c:axId val="146975935"/>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de-DE" sz="1400" err="1"/>
                  <a:t>Percentage</a:t>
                </a:r>
                <a:endParaRPr lang="de-DE" sz="1400"/>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DE"/>
            </a:p>
          </c:txPr>
        </c:title>
        <c:numFmt formatCode="0%"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DE"/>
          </a:p>
        </c:txPr>
        <c:crossAx val="146970175"/>
        <c:crosses val="autoZero"/>
        <c:crossBetween val="between"/>
        <c:majorUnit val="0.2"/>
      </c:valAx>
      <c:spPr>
        <a:noFill/>
        <a:ln>
          <a:noFill/>
        </a:ln>
        <a:effectLst/>
      </c:spPr>
    </c:plotArea>
    <c:legend>
      <c:legendPos val="b"/>
      <c:layout>
        <c:manualLayout>
          <c:xMode val="edge"/>
          <c:yMode val="edge"/>
          <c:x val="0.17974907644357765"/>
          <c:y val="0.85879039623804698"/>
          <c:w val="0.57235707768433597"/>
          <c:h val="0.14120960376195307"/>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DE"/>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693169491528415"/>
          <c:y val="0.22726557440799372"/>
          <c:w val="0.85857950397466487"/>
          <c:h val="0.59277250579606755"/>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solidFill>
                <a:schemeClr val="accent1"/>
              </a:solidFill>
              <a:ln w="9525">
                <a:solidFill>
                  <a:schemeClr val="accent1"/>
                </a:solidFill>
              </a:ln>
              <a:effectLst/>
            </c:spPr>
          </c:marker>
          <c:xVal>
            <c:numRef>
              <c:f>Tabelle1!$A$2:$A$5</c:f>
              <c:numCache>
                <c:formatCode>General</c:formatCode>
                <c:ptCount val="4"/>
              </c:numCache>
            </c:numRef>
          </c:xVal>
          <c:yVal>
            <c:numRef>
              <c:f>Tabelle1!$B$2:$B$5</c:f>
              <c:numCache>
                <c:formatCode>General</c:formatCode>
                <c:ptCount val="4"/>
              </c:numCache>
            </c:numRef>
          </c:yVal>
          <c:smooth val="0"/>
          <c:extLst>
            <c:ext xmlns:c16="http://schemas.microsoft.com/office/drawing/2014/chart" uri="{C3380CC4-5D6E-409C-BE32-E72D297353CC}">
              <c16:uniqueId val="{00000000-C614-4405-8BCF-F45B771BF4E8}"/>
            </c:ext>
          </c:extLst>
        </c:ser>
        <c:dLbls>
          <c:showLegendKey val="0"/>
          <c:showVal val="0"/>
          <c:showCatName val="0"/>
          <c:showSerName val="0"/>
          <c:showPercent val="0"/>
          <c:showBubbleSize val="0"/>
        </c:dLbls>
        <c:axId val="1901839503"/>
        <c:axId val="1901841423"/>
      </c:scatterChart>
      <c:valAx>
        <c:axId val="1901839503"/>
        <c:scaling>
          <c:orientation val="minMax"/>
          <c:max val="90"/>
          <c:min val="0"/>
        </c:scaling>
        <c:delete val="0"/>
        <c:axPos val="b"/>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de-DE" sz="1200" err="1">
                    <a:solidFill>
                      <a:schemeClr val="tx1"/>
                    </a:solidFill>
                  </a:rPr>
                  <a:t>Months</a:t>
                </a:r>
                <a:endParaRPr lang="de-DE" sz="1200">
                  <a:solidFill>
                    <a:schemeClr val="tx1"/>
                  </a:solidFill>
                </a:endParaRP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DE"/>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DE"/>
          </a:p>
        </c:txPr>
        <c:crossAx val="1901841423"/>
        <c:crosses val="autoZero"/>
        <c:crossBetween val="midCat"/>
        <c:majorUnit val="3"/>
      </c:valAx>
      <c:valAx>
        <c:axId val="1901841423"/>
        <c:scaling>
          <c:orientation val="minMax"/>
          <c:max val="100"/>
          <c:min val="0"/>
        </c:scaling>
        <c:delete val="0"/>
        <c:axPos val="l"/>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de-DE" sz="1200">
                    <a:solidFill>
                      <a:schemeClr val="tx1"/>
                    </a:solidFill>
                  </a:rPr>
                  <a:t>OS,</a:t>
                </a:r>
                <a:r>
                  <a:rPr lang="de-DE" sz="1200" baseline="0">
                    <a:solidFill>
                      <a:schemeClr val="tx1"/>
                    </a:solidFill>
                  </a:rPr>
                  <a:t> %</a:t>
                </a:r>
                <a:endParaRPr lang="de-DE" sz="1200">
                  <a:solidFill>
                    <a:schemeClr val="tx1"/>
                  </a:solidFill>
                </a:endParaRP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DE"/>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DE"/>
          </a:p>
        </c:txPr>
        <c:crossAx val="1901839503"/>
        <c:crosses val="autoZero"/>
        <c:crossBetween val="midCat"/>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DE"/>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693169491528415"/>
          <c:y val="0.22726557440799372"/>
          <c:w val="0.85857950397466487"/>
          <c:h val="0.59277250579606755"/>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solidFill>
                <a:schemeClr val="accent1"/>
              </a:solidFill>
              <a:ln w="9525">
                <a:solidFill>
                  <a:schemeClr val="accent1"/>
                </a:solidFill>
              </a:ln>
              <a:effectLst/>
            </c:spPr>
          </c:marker>
          <c:xVal>
            <c:numRef>
              <c:f>Tabelle1!$A$2:$A$5</c:f>
              <c:numCache>
                <c:formatCode>General</c:formatCode>
                <c:ptCount val="4"/>
              </c:numCache>
            </c:numRef>
          </c:xVal>
          <c:yVal>
            <c:numRef>
              <c:f>Tabelle1!$B$2:$B$5</c:f>
              <c:numCache>
                <c:formatCode>General</c:formatCode>
                <c:ptCount val="4"/>
              </c:numCache>
            </c:numRef>
          </c:yVal>
          <c:smooth val="0"/>
          <c:extLst>
            <c:ext xmlns:c16="http://schemas.microsoft.com/office/drawing/2014/chart" uri="{C3380CC4-5D6E-409C-BE32-E72D297353CC}">
              <c16:uniqueId val="{00000000-C614-4405-8BCF-F45B771BF4E8}"/>
            </c:ext>
          </c:extLst>
        </c:ser>
        <c:dLbls>
          <c:showLegendKey val="0"/>
          <c:showVal val="0"/>
          <c:showCatName val="0"/>
          <c:showSerName val="0"/>
          <c:showPercent val="0"/>
          <c:showBubbleSize val="0"/>
        </c:dLbls>
        <c:axId val="1901839503"/>
        <c:axId val="1901841423"/>
      </c:scatterChart>
      <c:valAx>
        <c:axId val="1901839503"/>
        <c:scaling>
          <c:orientation val="minMax"/>
          <c:max val="90"/>
          <c:min val="0"/>
        </c:scaling>
        <c:delete val="0"/>
        <c:axPos val="b"/>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de-DE" sz="1200" err="1">
                    <a:solidFill>
                      <a:schemeClr val="tx1"/>
                    </a:solidFill>
                  </a:rPr>
                  <a:t>Months</a:t>
                </a:r>
                <a:endParaRPr lang="de-DE" sz="1200">
                  <a:solidFill>
                    <a:schemeClr val="tx1"/>
                  </a:solidFill>
                </a:endParaRP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DE"/>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DE"/>
          </a:p>
        </c:txPr>
        <c:crossAx val="1901841423"/>
        <c:crosses val="autoZero"/>
        <c:crossBetween val="midCat"/>
        <c:majorUnit val="3"/>
      </c:valAx>
      <c:valAx>
        <c:axId val="1901841423"/>
        <c:scaling>
          <c:orientation val="minMax"/>
          <c:max val="100"/>
          <c:min val="0"/>
        </c:scaling>
        <c:delete val="0"/>
        <c:axPos val="l"/>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de-DE" sz="1200">
                    <a:solidFill>
                      <a:schemeClr val="tx1"/>
                    </a:solidFill>
                  </a:rPr>
                  <a:t>OS, %</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DE"/>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DE"/>
          </a:p>
        </c:txPr>
        <c:crossAx val="1901839503"/>
        <c:crosses val="autoZero"/>
        <c:crossBetween val="midCat"/>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DE"/>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98879066700355"/>
          <c:y val="0.22726557440799372"/>
          <c:w val="0.84752232019645846"/>
          <c:h val="0.59277250579606755"/>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solidFill>
                <a:schemeClr val="accent1"/>
              </a:solidFill>
              <a:ln w="9525">
                <a:solidFill>
                  <a:schemeClr val="accent1"/>
                </a:solidFill>
              </a:ln>
              <a:effectLst/>
            </c:spPr>
          </c:marker>
          <c:xVal>
            <c:numRef>
              <c:f>Tabelle1!$A$2:$A$5</c:f>
              <c:numCache>
                <c:formatCode>General</c:formatCode>
                <c:ptCount val="4"/>
              </c:numCache>
            </c:numRef>
          </c:xVal>
          <c:yVal>
            <c:numRef>
              <c:f>Tabelle1!$B$2:$B$5</c:f>
              <c:numCache>
                <c:formatCode>General</c:formatCode>
                <c:ptCount val="4"/>
              </c:numCache>
            </c:numRef>
          </c:yVal>
          <c:smooth val="0"/>
          <c:extLst>
            <c:ext xmlns:c16="http://schemas.microsoft.com/office/drawing/2014/chart" uri="{C3380CC4-5D6E-409C-BE32-E72D297353CC}">
              <c16:uniqueId val="{00000000-5F6D-4EFC-A469-7927DF914A01}"/>
            </c:ext>
          </c:extLst>
        </c:ser>
        <c:dLbls>
          <c:showLegendKey val="0"/>
          <c:showVal val="0"/>
          <c:showCatName val="0"/>
          <c:showSerName val="0"/>
          <c:showPercent val="0"/>
          <c:showBubbleSize val="0"/>
        </c:dLbls>
        <c:axId val="1901839503"/>
        <c:axId val="1901841423"/>
      </c:scatterChart>
      <c:valAx>
        <c:axId val="1901839503"/>
        <c:scaling>
          <c:orientation val="minMax"/>
          <c:max val="90"/>
          <c:min val="0"/>
        </c:scaling>
        <c:delete val="0"/>
        <c:axPos val="b"/>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de-DE" sz="1200" err="1">
                    <a:solidFill>
                      <a:schemeClr val="tx1"/>
                    </a:solidFill>
                  </a:rPr>
                  <a:t>Months</a:t>
                </a:r>
                <a:endParaRPr lang="de-DE" sz="1200">
                  <a:solidFill>
                    <a:schemeClr val="tx1"/>
                  </a:solidFill>
                </a:endParaRP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DE"/>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DE"/>
          </a:p>
        </c:txPr>
        <c:crossAx val="1901841423"/>
        <c:crosses val="autoZero"/>
        <c:crossBetween val="midCat"/>
        <c:majorUnit val="3"/>
      </c:valAx>
      <c:valAx>
        <c:axId val="1901841423"/>
        <c:scaling>
          <c:orientation val="minMax"/>
          <c:max val="100"/>
          <c:min val="0"/>
        </c:scaling>
        <c:delete val="0"/>
        <c:axPos val="l"/>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de-DE" sz="1200">
                    <a:solidFill>
                      <a:schemeClr val="tx1"/>
                    </a:solidFill>
                  </a:rPr>
                  <a:t>PFS,</a:t>
                </a:r>
                <a:r>
                  <a:rPr lang="de-DE" sz="1200" baseline="0">
                    <a:solidFill>
                      <a:schemeClr val="tx1"/>
                    </a:solidFill>
                  </a:rPr>
                  <a:t> %</a:t>
                </a:r>
                <a:endParaRPr lang="de-DE" sz="1200">
                  <a:solidFill>
                    <a:schemeClr val="tx1"/>
                  </a:solidFill>
                </a:endParaRPr>
              </a:p>
            </c:rich>
          </c:tx>
          <c:layout>
            <c:manualLayout>
              <c:xMode val="edge"/>
              <c:yMode val="edge"/>
              <c:x val="6.6342869351736136E-3"/>
              <c:y val="0.36485647009196265"/>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DE"/>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DE"/>
          </a:p>
        </c:txPr>
        <c:crossAx val="1901839503"/>
        <c:crosses val="autoZero"/>
        <c:crossBetween val="midCat"/>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DE"/>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16873931221567"/>
          <c:y val="0.22726557440799372"/>
          <c:w val="0.84534250592192728"/>
          <c:h val="0.59277250579606755"/>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solidFill>
                <a:schemeClr val="accent1"/>
              </a:solidFill>
              <a:ln w="9525">
                <a:solidFill>
                  <a:schemeClr val="accent1"/>
                </a:solidFill>
              </a:ln>
              <a:effectLst/>
            </c:spPr>
          </c:marker>
          <c:xVal>
            <c:numRef>
              <c:f>Tabelle1!$A$2:$A$5</c:f>
              <c:numCache>
                <c:formatCode>General</c:formatCode>
                <c:ptCount val="4"/>
              </c:numCache>
            </c:numRef>
          </c:xVal>
          <c:yVal>
            <c:numRef>
              <c:f>Tabelle1!$B$2:$B$5</c:f>
              <c:numCache>
                <c:formatCode>General</c:formatCode>
                <c:ptCount val="4"/>
              </c:numCache>
            </c:numRef>
          </c:yVal>
          <c:smooth val="0"/>
          <c:extLst>
            <c:ext xmlns:c16="http://schemas.microsoft.com/office/drawing/2014/chart" uri="{C3380CC4-5D6E-409C-BE32-E72D297353CC}">
              <c16:uniqueId val="{00000000-F4EC-465F-91BE-A494C1D032BB}"/>
            </c:ext>
          </c:extLst>
        </c:ser>
        <c:dLbls>
          <c:showLegendKey val="0"/>
          <c:showVal val="0"/>
          <c:showCatName val="0"/>
          <c:showSerName val="0"/>
          <c:showPercent val="0"/>
          <c:showBubbleSize val="0"/>
        </c:dLbls>
        <c:axId val="1901839503"/>
        <c:axId val="1901841423"/>
      </c:scatterChart>
      <c:valAx>
        <c:axId val="1901839503"/>
        <c:scaling>
          <c:orientation val="minMax"/>
          <c:max val="90"/>
          <c:min val="0"/>
        </c:scaling>
        <c:delete val="0"/>
        <c:axPos val="b"/>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de-DE" sz="1200" err="1">
                    <a:solidFill>
                      <a:schemeClr val="tx1"/>
                    </a:solidFill>
                  </a:rPr>
                  <a:t>Months</a:t>
                </a:r>
                <a:endParaRPr lang="de-DE" sz="1200">
                  <a:solidFill>
                    <a:schemeClr val="tx1"/>
                  </a:solidFill>
                </a:endParaRP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DE"/>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DE"/>
          </a:p>
        </c:txPr>
        <c:crossAx val="1901841423"/>
        <c:crosses val="autoZero"/>
        <c:crossBetween val="midCat"/>
        <c:majorUnit val="3"/>
      </c:valAx>
      <c:valAx>
        <c:axId val="1901841423"/>
        <c:scaling>
          <c:orientation val="minMax"/>
          <c:max val="100"/>
          <c:min val="0"/>
        </c:scaling>
        <c:delete val="0"/>
        <c:axPos val="l"/>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de-DE" sz="1200">
                    <a:solidFill>
                      <a:schemeClr val="tx1"/>
                    </a:solidFill>
                  </a:rPr>
                  <a:t> PFS, %</a:t>
                </a:r>
              </a:p>
            </c:rich>
          </c:tx>
          <c:layout>
            <c:manualLayout>
              <c:xMode val="edge"/>
              <c:yMode val="edge"/>
              <c:x val="8.8246963644335544E-3"/>
              <c:y val="0.36485647009196265"/>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DE"/>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DE"/>
          </a:p>
        </c:txPr>
        <c:crossAx val="1901839503"/>
        <c:crosses val="autoZero"/>
        <c:crossBetween val="midCat"/>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DE"/>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139395728144423"/>
          <c:y val="0.22726557440799372"/>
          <c:w val="0.85411725642728398"/>
          <c:h val="0.59277250579606755"/>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solidFill>
                <a:schemeClr val="accent1"/>
              </a:solidFill>
              <a:ln w="9525">
                <a:solidFill>
                  <a:schemeClr val="accent1"/>
                </a:solidFill>
              </a:ln>
              <a:effectLst/>
            </c:spPr>
          </c:marker>
          <c:xVal>
            <c:numRef>
              <c:f>Tabelle1!$A$2:$A$5</c:f>
              <c:numCache>
                <c:formatCode>General</c:formatCode>
                <c:ptCount val="4"/>
              </c:numCache>
            </c:numRef>
          </c:xVal>
          <c:yVal>
            <c:numRef>
              <c:f>Tabelle1!$B$2:$B$5</c:f>
              <c:numCache>
                <c:formatCode>General</c:formatCode>
                <c:ptCount val="4"/>
              </c:numCache>
            </c:numRef>
          </c:yVal>
          <c:smooth val="0"/>
          <c:extLst>
            <c:ext xmlns:c16="http://schemas.microsoft.com/office/drawing/2014/chart" uri="{C3380CC4-5D6E-409C-BE32-E72D297353CC}">
              <c16:uniqueId val="{00000000-EAA0-44CE-A23C-88DAD3219816}"/>
            </c:ext>
          </c:extLst>
        </c:ser>
        <c:dLbls>
          <c:showLegendKey val="0"/>
          <c:showVal val="0"/>
          <c:showCatName val="0"/>
          <c:showSerName val="0"/>
          <c:showPercent val="0"/>
          <c:showBubbleSize val="0"/>
        </c:dLbls>
        <c:axId val="1901839503"/>
        <c:axId val="1901841423"/>
      </c:scatterChart>
      <c:valAx>
        <c:axId val="1901839503"/>
        <c:scaling>
          <c:orientation val="minMax"/>
          <c:max val="90"/>
          <c:min val="0"/>
        </c:scaling>
        <c:delete val="0"/>
        <c:axPos val="b"/>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de-DE" sz="1200" err="1">
                    <a:solidFill>
                      <a:schemeClr val="tx1"/>
                    </a:solidFill>
                  </a:rPr>
                  <a:t>Months</a:t>
                </a:r>
                <a:endParaRPr lang="de-DE" sz="1200">
                  <a:solidFill>
                    <a:schemeClr val="tx1"/>
                  </a:solidFill>
                </a:endParaRP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DE"/>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DE"/>
          </a:p>
        </c:txPr>
        <c:crossAx val="1901841423"/>
        <c:crosses val="autoZero"/>
        <c:crossBetween val="midCat"/>
        <c:majorUnit val="3"/>
      </c:valAx>
      <c:valAx>
        <c:axId val="1901841423"/>
        <c:scaling>
          <c:orientation val="minMax"/>
          <c:max val="100"/>
          <c:min val="0"/>
        </c:scaling>
        <c:delete val="0"/>
        <c:axPos val="l"/>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de-DE" sz="1200">
                    <a:solidFill>
                      <a:schemeClr val="tx1"/>
                    </a:solidFill>
                  </a:rPr>
                  <a:t>TTNT,</a:t>
                </a:r>
                <a:r>
                  <a:rPr lang="de-DE" sz="1200" baseline="0">
                    <a:solidFill>
                      <a:schemeClr val="tx1"/>
                    </a:solidFill>
                  </a:rPr>
                  <a:t> %</a:t>
                </a:r>
                <a:endParaRPr lang="de-DE" sz="1200">
                  <a:solidFill>
                    <a:schemeClr val="tx1"/>
                  </a:solidFill>
                </a:endParaRPr>
              </a:p>
            </c:rich>
          </c:tx>
          <c:layout>
            <c:manualLayout>
              <c:xMode val="edge"/>
              <c:yMode val="edge"/>
              <c:x val="0"/>
              <c:y val="0.30559446148066249"/>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DE"/>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DE"/>
          </a:p>
        </c:txPr>
        <c:crossAx val="1901839503"/>
        <c:crosses val="autoZero"/>
        <c:crossBetween val="midCat"/>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DE"/>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448718256637577"/>
          <c:y val="0.22726557440799372"/>
          <c:w val="0.8410240469323742"/>
          <c:h val="0.59277250579606755"/>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solidFill>
                <a:schemeClr val="accent1"/>
              </a:solidFill>
              <a:ln w="9525">
                <a:solidFill>
                  <a:schemeClr val="accent1"/>
                </a:solidFill>
              </a:ln>
              <a:effectLst/>
            </c:spPr>
          </c:marker>
          <c:xVal>
            <c:numRef>
              <c:f>Tabelle1!$A$2:$A$5</c:f>
              <c:numCache>
                <c:formatCode>General</c:formatCode>
                <c:ptCount val="4"/>
              </c:numCache>
            </c:numRef>
          </c:xVal>
          <c:yVal>
            <c:numRef>
              <c:f>Tabelle1!$B$2:$B$5</c:f>
              <c:numCache>
                <c:formatCode>General</c:formatCode>
                <c:ptCount val="4"/>
              </c:numCache>
            </c:numRef>
          </c:yVal>
          <c:smooth val="0"/>
          <c:extLst>
            <c:ext xmlns:c16="http://schemas.microsoft.com/office/drawing/2014/chart" uri="{C3380CC4-5D6E-409C-BE32-E72D297353CC}">
              <c16:uniqueId val="{00000000-F3E8-48A4-97E5-4DDD342679B5}"/>
            </c:ext>
          </c:extLst>
        </c:ser>
        <c:dLbls>
          <c:showLegendKey val="0"/>
          <c:showVal val="0"/>
          <c:showCatName val="0"/>
          <c:showSerName val="0"/>
          <c:showPercent val="0"/>
          <c:showBubbleSize val="0"/>
        </c:dLbls>
        <c:axId val="1901839503"/>
        <c:axId val="1901841423"/>
      </c:scatterChart>
      <c:valAx>
        <c:axId val="1901839503"/>
        <c:scaling>
          <c:orientation val="minMax"/>
          <c:max val="90"/>
          <c:min val="0"/>
        </c:scaling>
        <c:delete val="0"/>
        <c:axPos val="b"/>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de-DE" sz="1200" err="1">
                    <a:solidFill>
                      <a:schemeClr val="tx1"/>
                    </a:solidFill>
                  </a:rPr>
                  <a:t>Months</a:t>
                </a:r>
                <a:endParaRPr lang="de-DE" sz="1200">
                  <a:solidFill>
                    <a:schemeClr val="tx1"/>
                  </a:solidFill>
                </a:endParaRP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DE"/>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DE"/>
          </a:p>
        </c:txPr>
        <c:crossAx val="1901841423"/>
        <c:crosses val="autoZero"/>
        <c:crossBetween val="midCat"/>
        <c:majorUnit val="3"/>
      </c:valAx>
      <c:valAx>
        <c:axId val="1901841423"/>
        <c:scaling>
          <c:orientation val="minMax"/>
          <c:max val="100"/>
          <c:min val="0"/>
        </c:scaling>
        <c:delete val="0"/>
        <c:axPos val="l"/>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de-DE" sz="1200">
                    <a:solidFill>
                      <a:schemeClr val="tx1"/>
                    </a:solidFill>
                  </a:rPr>
                  <a:t>TTNT, %</a:t>
                </a:r>
              </a:p>
            </c:rich>
          </c:tx>
          <c:layout>
            <c:manualLayout>
              <c:xMode val="edge"/>
              <c:yMode val="edge"/>
              <c:x val="1.3166554670316901E-2"/>
              <c:y val="0.30852421495624321"/>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DE"/>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DE"/>
          </a:p>
        </c:txPr>
        <c:crossAx val="1901839503"/>
        <c:crosses val="autoZero"/>
        <c:crossBetween val="midCat"/>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218059946791943"/>
          <c:y val="3.4370390781748021E-2"/>
          <c:w val="0.7097580931033618"/>
          <c:h val="0.76370417845047844"/>
        </c:manualLayout>
      </c:layout>
      <c:barChart>
        <c:barDir val="bar"/>
        <c:grouping val="stacked"/>
        <c:varyColors val="0"/>
        <c:ser>
          <c:idx val="0"/>
          <c:order val="0"/>
          <c:tx>
            <c:strRef>
              <c:f>Tabelle1!$B$1</c:f>
              <c:strCache>
                <c:ptCount val="1"/>
                <c:pt idx="0">
                  <c:v>Grade 1/2</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en-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Tabelle1!$A$2:$A$9</c:f>
              <c:strCache>
                <c:ptCount val="8"/>
                <c:pt idx="0">
                  <c:v>Atrial fibrillation/ flutter</c:v>
                </c:pt>
                <c:pt idx="1">
                  <c:v>Thrombocytopenia</c:v>
                </c:pt>
                <c:pt idx="2">
                  <c:v>Anemia</c:v>
                </c:pt>
                <c:pt idx="3">
                  <c:v>Hypertension</c:v>
                </c:pt>
                <c:pt idx="4">
                  <c:v>Second primary
malignancies</c:v>
                </c:pt>
                <c:pt idx="5">
                  <c:v>Neutropenia</c:v>
                </c:pt>
                <c:pt idx="6">
                  <c:v>Hemorrhage</c:v>
                </c:pt>
                <c:pt idx="7">
                  <c:v>Infections</c:v>
                </c:pt>
              </c:strCache>
            </c:strRef>
          </c:cat>
          <c:val>
            <c:numRef>
              <c:f>Tabelle1!$B$2:$B$9</c:f>
              <c:numCache>
                <c:formatCode>General</c:formatCode>
                <c:ptCount val="8"/>
                <c:pt idx="1">
                  <c:v>6</c:v>
                </c:pt>
                <c:pt idx="2">
                  <c:v>6</c:v>
                </c:pt>
                <c:pt idx="3">
                  <c:v>2</c:v>
                </c:pt>
                <c:pt idx="4">
                  <c:v>5</c:v>
                </c:pt>
                <c:pt idx="5">
                  <c:v>5</c:v>
                </c:pt>
                <c:pt idx="6">
                  <c:v>52</c:v>
                </c:pt>
                <c:pt idx="7">
                  <c:v>56</c:v>
                </c:pt>
              </c:numCache>
            </c:numRef>
          </c:val>
          <c:extLst>
            <c:ext xmlns:c16="http://schemas.microsoft.com/office/drawing/2014/chart" uri="{C3380CC4-5D6E-409C-BE32-E72D297353CC}">
              <c16:uniqueId val="{00000000-8B12-45B5-81F4-07235F64272E}"/>
            </c:ext>
          </c:extLst>
        </c:ser>
        <c:ser>
          <c:idx val="1"/>
          <c:order val="1"/>
          <c:tx>
            <c:strRef>
              <c:f>Tabelle1!$C$1</c:f>
              <c:strCache>
                <c:ptCount val="1"/>
                <c:pt idx="0">
                  <c:v>Grade ≥3</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en-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Tabelle1!$A$2:$A$9</c:f>
              <c:strCache>
                <c:ptCount val="8"/>
                <c:pt idx="0">
                  <c:v>Atrial fibrillation/ flutter</c:v>
                </c:pt>
                <c:pt idx="1">
                  <c:v>Thrombocytopenia</c:v>
                </c:pt>
                <c:pt idx="2">
                  <c:v>Anemia</c:v>
                </c:pt>
                <c:pt idx="3">
                  <c:v>Hypertension</c:v>
                </c:pt>
                <c:pt idx="4">
                  <c:v>Second primary
malignancies</c:v>
                </c:pt>
                <c:pt idx="5">
                  <c:v>Neutropenia</c:v>
                </c:pt>
                <c:pt idx="6">
                  <c:v>Hemorrhage</c:v>
                </c:pt>
                <c:pt idx="7">
                  <c:v>Infections</c:v>
                </c:pt>
              </c:strCache>
            </c:strRef>
          </c:cat>
          <c:val>
            <c:numRef>
              <c:f>Tabelle1!$C$2:$C$9</c:f>
              <c:numCache>
                <c:formatCode>General</c:formatCode>
                <c:ptCount val="8"/>
                <c:pt idx="0">
                  <c:v>2</c:v>
                </c:pt>
                <c:pt idx="1">
                  <c:v>2</c:v>
                </c:pt>
                <c:pt idx="2">
                  <c:v>2</c:v>
                </c:pt>
                <c:pt idx="3">
                  <c:v>8</c:v>
                </c:pt>
                <c:pt idx="4">
                  <c:v>8</c:v>
                </c:pt>
                <c:pt idx="5">
                  <c:v>17</c:v>
                </c:pt>
                <c:pt idx="6">
                  <c:v>2</c:v>
                </c:pt>
                <c:pt idx="7">
                  <c:v>15</c:v>
                </c:pt>
              </c:numCache>
            </c:numRef>
          </c:val>
          <c:extLst>
            <c:ext xmlns:c16="http://schemas.microsoft.com/office/drawing/2014/chart" uri="{C3380CC4-5D6E-409C-BE32-E72D297353CC}">
              <c16:uniqueId val="{00000001-8B12-45B5-81F4-07235F64272E}"/>
            </c:ext>
          </c:extLst>
        </c:ser>
        <c:dLbls>
          <c:showLegendKey val="0"/>
          <c:showVal val="0"/>
          <c:showCatName val="0"/>
          <c:showSerName val="0"/>
          <c:showPercent val="0"/>
          <c:showBubbleSize val="0"/>
        </c:dLbls>
        <c:gapWidth val="70"/>
        <c:overlap val="100"/>
        <c:axId val="1437026703"/>
        <c:axId val="1437027663"/>
      </c:barChart>
      <c:catAx>
        <c:axId val="1437026703"/>
        <c:scaling>
          <c:orientation val="minMax"/>
        </c:scaling>
        <c:delete val="0"/>
        <c:axPos val="l"/>
        <c:numFmt formatCode="General" sourceLinked="1"/>
        <c:majorTickMark val="none"/>
        <c:minorTickMark val="out"/>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DE"/>
          </a:p>
        </c:txPr>
        <c:crossAx val="1437027663"/>
        <c:crosses val="autoZero"/>
        <c:auto val="1"/>
        <c:lblAlgn val="ctr"/>
        <c:lblOffset val="100"/>
        <c:noMultiLvlLbl val="0"/>
      </c:catAx>
      <c:valAx>
        <c:axId val="1437027663"/>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de-DE" err="1">
                    <a:solidFill>
                      <a:schemeClr val="tx1"/>
                    </a:solidFill>
                  </a:rPr>
                  <a:t>Patients</a:t>
                </a:r>
                <a:r>
                  <a:rPr lang="de-DE">
                    <a:solidFill>
                      <a:schemeClr val="tx1"/>
                    </a:solidFill>
                  </a:rPr>
                  <a:t>, %</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DE"/>
            </a:p>
          </c:txPr>
        </c:title>
        <c:numFmt formatCode="General"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DE"/>
          </a:p>
        </c:txPr>
        <c:crossAx val="1437026703"/>
        <c:crosses val="autoZero"/>
        <c:crossBetween val="between"/>
      </c:valAx>
      <c:spPr>
        <a:noFill/>
        <a:ln>
          <a:noFill/>
        </a:ln>
        <a:effectLst/>
      </c:spPr>
    </c:plotArea>
    <c:legend>
      <c:legendPos val="b"/>
      <c:layout>
        <c:manualLayout>
          <c:xMode val="edge"/>
          <c:yMode val="edge"/>
          <c:x val="0.79499410987500041"/>
          <c:y val="0.63681002424625643"/>
          <c:w val="0.17397352487279835"/>
          <c:h val="0.13509556420214316"/>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DE"/>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662402225845935E-2"/>
          <c:y val="3.3692576914267643E-2"/>
          <c:w val="0.8387138999789725"/>
          <c:h val="0.78634550328979358"/>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solidFill>
                <a:schemeClr val="accent1"/>
              </a:solidFill>
              <a:ln w="9525">
                <a:solidFill>
                  <a:schemeClr val="accent1"/>
                </a:solidFill>
              </a:ln>
              <a:effectLst/>
            </c:spPr>
          </c:marker>
          <c:xVal>
            <c:numRef>
              <c:f>Tabelle1!$A$2:$A$5</c:f>
              <c:numCache>
                <c:formatCode>General</c:formatCode>
                <c:ptCount val="4"/>
              </c:numCache>
            </c:numRef>
          </c:xVal>
          <c:yVal>
            <c:numRef>
              <c:f>Tabelle1!$B$2:$B$5</c:f>
              <c:numCache>
                <c:formatCode>General</c:formatCode>
                <c:ptCount val="4"/>
              </c:numCache>
            </c:numRef>
          </c:yVal>
          <c:smooth val="0"/>
          <c:extLst>
            <c:ext xmlns:c16="http://schemas.microsoft.com/office/drawing/2014/chart" uri="{C3380CC4-5D6E-409C-BE32-E72D297353CC}">
              <c16:uniqueId val="{00000000-0F7F-4F80-9A08-EDEF24F41641}"/>
            </c:ext>
          </c:extLst>
        </c:ser>
        <c:dLbls>
          <c:showLegendKey val="0"/>
          <c:showVal val="0"/>
          <c:showCatName val="0"/>
          <c:showSerName val="0"/>
          <c:showPercent val="0"/>
          <c:showBubbleSize val="0"/>
        </c:dLbls>
        <c:axId val="1901839503"/>
        <c:axId val="1901841423"/>
      </c:scatterChart>
      <c:valAx>
        <c:axId val="1901839503"/>
        <c:scaling>
          <c:orientation val="minMax"/>
          <c:max val="54"/>
          <c:min val="0"/>
        </c:scaling>
        <c:delete val="0"/>
        <c:axPos val="b"/>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de-DE" sz="1200">
                    <a:solidFill>
                      <a:schemeClr val="tx1"/>
                    </a:solidFill>
                  </a:rPr>
                  <a:t>Time, </a:t>
                </a:r>
                <a:r>
                  <a:rPr lang="de-DE" sz="1200" err="1">
                    <a:solidFill>
                      <a:schemeClr val="tx1"/>
                    </a:solidFill>
                  </a:rPr>
                  <a:t>months</a:t>
                </a:r>
                <a:endParaRPr lang="de-DE" sz="1200">
                  <a:solidFill>
                    <a:schemeClr val="tx1"/>
                  </a:solidFill>
                </a:endParaRP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DE"/>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DE"/>
          </a:p>
        </c:txPr>
        <c:crossAx val="1901841423"/>
        <c:crosses val="autoZero"/>
        <c:crossBetween val="midCat"/>
        <c:majorUnit val="6"/>
      </c:valAx>
      <c:valAx>
        <c:axId val="1901841423"/>
        <c:scaling>
          <c:orientation val="minMax"/>
          <c:max val="1"/>
          <c:min val="0"/>
        </c:scaling>
        <c:delete val="0"/>
        <c:axPos val="l"/>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de-DE" sz="1200">
                    <a:solidFill>
                      <a:schemeClr val="tx1"/>
                    </a:solidFill>
                  </a:rPr>
                  <a:t>PFS-INV</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DE"/>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DE"/>
          </a:p>
        </c:txPr>
        <c:crossAx val="1901839503"/>
        <c:crosses val="autoZero"/>
        <c:crossBetween val="midCat"/>
        <c:majorUnit val="0.2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DE"/>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9658629645298577E-2"/>
          <c:y val="3.3692576914267643E-2"/>
          <c:w val="0.83671788195727248"/>
          <c:h val="0.78634550328979358"/>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solidFill>
                <a:schemeClr val="accent1"/>
              </a:solidFill>
              <a:ln w="9525">
                <a:solidFill>
                  <a:schemeClr val="accent1"/>
                </a:solidFill>
              </a:ln>
              <a:effectLst/>
            </c:spPr>
          </c:marker>
          <c:xVal>
            <c:numRef>
              <c:f>Tabelle1!$A$2:$A$5</c:f>
              <c:numCache>
                <c:formatCode>General</c:formatCode>
                <c:ptCount val="4"/>
              </c:numCache>
            </c:numRef>
          </c:xVal>
          <c:yVal>
            <c:numRef>
              <c:f>Tabelle1!$B$2:$B$5</c:f>
              <c:numCache>
                <c:formatCode>General</c:formatCode>
                <c:ptCount val="4"/>
              </c:numCache>
            </c:numRef>
          </c:yVal>
          <c:smooth val="0"/>
          <c:extLst>
            <c:ext xmlns:c16="http://schemas.microsoft.com/office/drawing/2014/chart" uri="{C3380CC4-5D6E-409C-BE32-E72D297353CC}">
              <c16:uniqueId val="{00000000-FCEE-43C2-9103-BFC603559798}"/>
            </c:ext>
          </c:extLst>
        </c:ser>
        <c:dLbls>
          <c:showLegendKey val="0"/>
          <c:showVal val="0"/>
          <c:showCatName val="0"/>
          <c:showSerName val="0"/>
          <c:showPercent val="0"/>
          <c:showBubbleSize val="0"/>
        </c:dLbls>
        <c:axId val="1901839503"/>
        <c:axId val="1901841423"/>
      </c:scatterChart>
      <c:valAx>
        <c:axId val="1901839503"/>
        <c:scaling>
          <c:orientation val="minMax"/>
          <c:max val="54"/>
          <c:min val="0"/>
        </c:scaling>
        <c:delete val="0"/>
        <c:axPos val="b"/>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de-DE" sz="1200">
                    <a:solidFill>
                      <a:schemeClr val="tx1"/>
                    </a:solidFill>
                  </a:rPr>
                  <a:t>Time, </a:t>
                </a:r>
                <a:r>
                  <a:rPr lang="de-DE" sz="1200" err="1">
                    <a:solidFill>
                      <a:schemeClr val="tx1"/>
                    </a:solidFill>
                  </a:rPr>
                  <a:t>months</a:t>
                </a:r>
                <a:endParaRPr lang="de-DE" sz="1200">
                  <a:solidFill>
                    <a:schemeClr val="tx1"/>
                  </a:solidFill>
                </a:endParaRP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DE"/>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DE"/>
          </a:p>
        </c:txPr>
        <c:crossAx val="1901841423"/>
        <c:crosses val="autoZero"/>
        <c:crossBetween val="midCat"/>
        <c:majorUnit val="6"/>
      </c:valAx>
      <c:valAx>
        <c:axId val="1901841423"/>
        <c:scaling>
          <c:orientation val="minMax"/>
          <c:max val="1"/>
          <c:min val="0"/>
        </c:scaling>
        <c:delete val="0"/>
        <c:axPos val="l"/>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de-DE" sz="1200">
                    <a:solidFill>
                      <a:schemeClr val="tx1"/>
                    </a:solidFill>
                  </a:rPr>
                  <a:t>OS</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DE"/>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DE"/>
          </a:p>
        </c:txPr>
        <c:crossAx val="1901839503"/>
        <c:crosses val="autoZero"/>
        <c:crossBetween val="midCat"/>
        <c:majorUnit val="0.2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DE"/>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37851565098759"/>
          <c:y val="8.567531546270224E-2"/>
          <c:w val="0.70842333909264321"/>
          <c:h val="0.77546843495265516"/>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solidFill>
                <a:schemeClr val="accent1"/>
              </a:solidFill>
              <a:ln w="9525">
                <a:solidFill>
                  <a:schemeClr val="accent1"/>
                </a:solidFill>
              </a:ln>
              <a:effectLst/>
            </c:spPr>
          </c:marker>
          <c:xVal>
            <c:numRef>
              <c:f>Tabelle1!$A$2:$A$5</c:f>
              <c:numCache>
                <c:formatCode>General</c:formatCode>
                <c:ptCount val="4"/>
              </c:numCache>
            </c:numRef>
          </c:xVal>
          <c:yVal>
            <c:numRef>
              <c:f>Tabelle1!$B$2:$B$5</c:f>
              <c:numCache>
                <c:formatCode>General</c:formatCode>
                <c:ptCount val="4"/>
              </c:numCache>
            </c:numRef>
          </c:yVal>
          <c:smooth val="0"/>
          <c:extLst>
            <c:ext xmlns:c16="http://schemas.microsoft.com/office/drawing/2014/chart" uri="{C3380CC4-5D6E-409C-BE32-E72D297353CC}">
              <c16:uniqueId val="{00000000-E9B1-4240-BF5B-43FDFE9171EC}"/>
            </c:ext>
          </c:extLst>
        </c:ser>
        <c:dLbls>
          <c:showLegendKey val="0"/>
          <c:showVal val="0"/>
          <c:showCatName val="0"/>
          <c:showSerName val="0"/>
          <c:showPercent val="0"/>
          <c:showBubbleSize val="0"/>
        </c:dLbls>
        <c:axId val="1901839503"/>
        <c:axId val="1901841423"/>
      </c:scatterChart>
      <c:valAx>
        <c:axId val="1901839503"/>
        <c:scaling>
          <c:orientation val="minMax"/>
          <c:max val="48"/>
          <c:min val="0"/>
        </c:scaling>
        <c:delete val="0"/>
        <c:axPos val="b"/>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de-DE" sz="1200">
                    <a:solidFill>
                      <a:schemeClr val="tx1"/>
                    </a:solidFill>
                  </a:rPr>
                  <a:t>Time, </a:t>
                </a:r>
                <a:r>
                  <a:rPr lang="de-DE" sz="1200" err="1">
                    <a:solidFill>
                      <a:schemeClr val="tx1"/>
                    </a:solidFill>
                  </a:rPr>
                  <a:t>months</a:t>
                </a:r>
                <a:endParaRPr lang="de-DE" sz="1200">
                  <a:solidFill>
                    <a:schemeClr val="tx1"/>
                  </a:solidFill>
                </a:endParaRPr>
              </a:p>
            </c:rich>
          </c:tx>
          <c:layout>
            <c:manualLayout>
              <c:xMode val="edge"/>
              <c:yMode val="edge"/>
              <c:x val="0.38691126704168355"/>
              <c:y val="0.93515258394274137"/>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DE"/>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DE"/>
          </a:p>
        </c:txPr>
        <c:crossAx val="1901841423"/>
        <c:crosses val="autoZero"/>
        <c:crossBetween val="midCat"/>
        <c:majorUnit val="6"/>
      </c:valAx>
      <c:valAx>
        <c:axId val="1901841423"/>
        <c:scaling>
          <c:orientation val="minMax"/>
          <c:max val="1"/>
          <c:min val="0"/>
        </c:scaling>
        <c:delete val="0"/>
        <c:axPos val="l"/>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de-DE" sz="1200">
                    <a:solidFill>
                      <a:schemeClr val="tx1"/>
                    </a:solidFill>
                  </a:rPr>
                  <a:t>PFS-INV</a:t>
                </a:r>
              </a:p>
            </c:rich>
          </c:tx>
          <c:layout>
            <c:manualLayout>
              <c:xMode val="edge"/>
              <c:yMode val="edge"/>
              <c:x val="2.5151907604459476E-3"/>
              <c:y val="0.28733581928463264"/>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DE"/>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DE"/>
          </a:p>
        </c:txPr>
        <c:crossAx val="1901839503"/>
        <c:crosses val="autoZero"/>
        <c:crossBetween val="midCat"/>
        <c:majorUnit val="0.2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DE"/>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37851565098759"/>
          <c:y val="8.567531546270224E-2"/>
          <c:w val="0.73083470698548225"/>
          <c:h val="0.77546843495265516"/>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solidFill>
                <a:schemeClr val="accent1"/>
              </a:solidFill>
              <a:ln w="9525">
                <a:solidFill>
                  <a:schemeClr val="accent1"/>
                </a:solidFill>
              </a:ln>
              <a:effectLst/>
            </c:spPr>
          </c:marker>
          <c:xVal>
            <c:numRef>
              <c:f>Tabelle1!$A$2:$A$5</c:f>
              <c:numCache>
                <c:formatCode>General</c:formatCode>
                <c:ptCount val="4"/>
              </c:numCache>
            </c:numRef>
          </c:xVal>
          <c:yVal>
            <c:numRef>
              <c:f>Tabelle1!$B$2:$B$5</c:f>
              <c:numCache>
                <c:formatCode>General</c:formatCode>
                <c:ptCount val="4"/>
              </c:numCache>
            </c:numRef>
          </c:yVal>
          <c:smooth val="0"/>
          <c:extLst>
            <c:ext xmlns:c16="http://schemas.microsoft.com/office/drawing/2014/chart" uri="{C3380CC4-5D6E-409C-BE32-E72D297353CC}">
              <c16:uniqueId val="{00000000-E9B1-4240-BF5B-43FDFE9171EC}"/>
            </c:ext>
          </c:extLst>
        </c:ser>
        <c:dLbls>
          <c:showLegendKey val="0"/>
          <c:showVal val="0"/>
          <c:showCatName val="0"/>
          <c:showSerName val="0"/>
          <c:showPercent val="0"/>
          <c:showBubbleSize val="0"/>
        </c:dLbls>
        <c:axId val="1901839503"/>
        <c:axId val="1901841423"/>
      </c:scatterChart>
      <c:valAx>
        <c:axId val="1901839503"/>
        <c:scaling>
          <c:orientation val="minMax"/>
          <c:max val="48"/>
          <c:min val="0"/>
        </c:scaling>
        <c:delete val="0"/>
        <c:axPos val="b"/>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de-DE" sz="1200">
                    <a:solidFill>
                      <a:schemeClr val="tx1"/>
                    </a:solidFill>
                  </a:rPr>
                  <a:t>Time, </a:t>
                </a:r>
                <a:r>
                  <a:rPr lang="de-DE" sz="1200" err="1">
                    <a:solidFill>
                      <a:schemeClr val="tx1"/>
                    </a:solidFill>
                  </a:rPr>
                  <a:t>months</a:t>
                </a:r>
                <a:endParaRPr lang="de-DE" sz="1200">
                  <a:solidFill>
                    <a:schemeClr val="tx1"/>
                  </a:solidFill>
                </a:endParaRPr>
              </a:p>
            </c:rich>
          </c:tx>
          <c:layout>
            <c:manualLayout>
              <c:xMode val="edge"/>
              <c:yMode val="edge"/>
              <c:x val="0.38691126704168355"/>
              <c:y val="0.93515258394274137"/>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DE"/>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DE"/>
          </a:p>
        </c:txPr>
        <c:crossAx val="1901841423"/>
        <c:crosses val="autoZero"/>
        <c:crossBetween val="midCat"/>
        <c:majorUnit val="6"/>
      </c:valAx>
      <c:valAx>
        <c:axId val="1901841423"/>
        <c:scaling>
          <c:orientation val="minMax"/>
          <c:max val="1"/>
          <c:min val="0"/>
        </c:scaling>
        <c:delete val="0"/>
        <c:axPos val="l"/>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de-DE" sz="1200">
                    <a:solidFill>
                      <a:schemeClr val="tx1"/>
                    </a:solidFill>
                  </a:rPr>
                  <a:t>PFS-INV</a:t>
                </a:r>
              </a:p>
            </c:rich>
          </c:tx>
          <c:layout>
            <c:manualLayout>
              <c:xMode val="edge"/>
              <c:yMode val="edge"/>
              <c:x val="2.5151907604459476E-3"/>
              <c:y val="0.28733581928463264"/>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DE"/>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DE"/>
          </a:p>
        </c:txPr>
        <c:crossAx val="1901839503"/>
        <c:crosses val="autoZero"/>
        <c:crossBetween val="midCat"/>
        <c:majorUnit val="0.2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DE"/>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797759059901387E-2"/>
          <c:y val="3.3718038582615441E-2"/>
          <c:w val="0.57095356752138315"/>
          <c:h val="0.81528058792989644"/>
        </c:manualLayout>
      </c:layout>
      <c:barChart>
        <c:barDir val="col"/>
        <c:grouping val="stacked"/>
        <c:varyColors val="0"/>
        <c:ser>
          <c:idx val="0"/>
          <c:order val="0"/>
          <c:tx>
            <c:strRef>
              <c:f>Tabelle1!$B$1</c:f>
              <c:strCache>
                <c:ptCount val="1"/>
                <c:pt idx="0">
                  <c:v>&lt;60 days</c:v>
                </c:pt>
              </c:strCache>
            </c:strRef>
          </c:tx>
          <c:spPr>
            <a:solidFill>
              <a:srgbClr val="003D86"/>
            </a:solidFill>
            <a:ln>
              <a:solidFill>
                <a:schemeClr val="accent1">
                  <a:lumMod val="90000"/>
                  <a:lumOff val="10000"/>
                </a:schemeClr>
              </a:solidFill>
            </a:ln>
            <a:effectLst/>
          </c:spPr>
          <c:invertIfNegative val="0"/>
          <c:dPt>
            <c:idx val="1"/>
            <c:invertIfNegative val="0"/>
            <c:bubble3D val="0"/>
            <c:spPr>
              <a:solidFill>
                <a:schemeClr val="accent4"/>
              </a:solidFill>
              <a:ln>
                <a:solidFill>
                  <a:schemeClr val="accent4"/>
                </a:solidFill>
              </a:ln>
              <a:effectLst/>
            </c:spPr>
            <c:extLst>
              <c:ext xmlns:c16="http://schemas.microsoft.com/office/drawing/2014/chart" uri="{C3380CC4-5D6E-409C-BE32-E72D297353CC}">
                <c16:uniqueId val="{00000001-EBF2-4212-9A61-7AC7857E8C76}"/>
              </c:ext>
            </c:extLst>
          </c:dPt>
          <c:dPt>
            <c:idx val="2"/>
            <c:invertIfNegative val="0"/>
            <c:bubble3D val="0"/>
            <c:spPr>
              <a:solidFill>
                <a:schemeClr val="accent3"/>
              </a:solidFill>
              <a:ln>
                <a:solidFill>
                  <a:schemeClr val="accent3"/>
                </a:solidFill>
              </a:ln>
              <a:effectLst/>
            </c:spPr>
            <c:extLst>
              <c:ext xmlns:c16="http://schemas.microsoft.com/office/drawing/2014/chart" uri="{C3380CC4-5D6E-409C-BE32-E72D297353CC}">
                <c16:uniqueId val="{00000002-EBF2-4212-9A61-7AC7857E8C76}"/>
              </c:ext>
            </c:extLst>
          </c:dPt>
          <c:dLbls>
            <c:dLbl>
              <c:idx val="0"/>
              <c:tx>
                <c:rich>
                  <a:bodyPr/>
                  <a:lstStyle/>
                  <a:p>
                    <a:r>
                      <a:rPr lang="en-US"/>
                      <a:t>10.7%</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EBF2-4212-9A61-7AC7857E8C76}"/>
                </c:ext>
              </c:extLst>
            </c:dLbl>
            <c:dLbl>
              <c:idx val="1"/>
              <c:tx>
                <c:rich>
                  <a:bodyPr/>
                  <a:lstStyle/>
                  <a:p>
                    <a:r>
                      <a:rPr lang="en-US">
                        <a:solidFill>
                          <a:schemeClr val="tx1"/>
                        </a:solidFill>
                      </a:rPr>
                      <a:t>17.1%</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EBF2-4212-9A61-7AC7857E8C76}"/>
                </c:ext>
              </c:extLst>
            </c:dLbl>
            <c:dLbl>
              <c:idx val="2"/>
              <c:tx>
                <c:rich>
                  <a:bodyPr/>
                  <a:lstStyle/>
                  <a:p>
                    <a:r>
                      <a:rPr lang="en-US"/>
                      <a:t>7.5%</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EBF2-4212-9A61-7AC7857E8C7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Tabelle1!$A$2:$A$4</c:f>
              <c:strCache>
                <c:ptCount val="3"/>
                <c:pt idx="0">
                  <c:v>Acalabrutinib (n=672)</c:v>
                </c:pt>
                <c:pt idx="1">
                  <c:v>Ibrutinib 
(n=474)</c:v>
                </c:pt>
                <c:pt idx="2">
                  <c:v>Zanubrutinib (n=107)</c:v>
                </c:pt>
              </c:strCache>
            </c:strRef>
          </c:cat>
          <c:val>
            <c:numRef>
              <c:f>Tabelle1!$B$2:$B$4</c:f>
              <c:numCache>
                <c:formatCode>General</c:formatCode>
                <c:ptCount val="3"/>
                <c:pt idx="0">
                  <c:v>0.107</c:v>
                </c:pt>
                <c:pt idx="1">
                  <c:v>0.17100000000000001</c:v>
                </c:pt>
                <c:pt idx="2">
                  <c:v>7.4999999999999997E-2</c:v>
                </c:pt>
              </c:numCache>
            </c:numRef>
          </c:val>
          <c:extLst>
            <c:ext xmlns:c16="http://schemas.microsoft.com/office/drawing/2014/chart" uri="{C3380CC4-5D6E-409C-BE32-E72D297353CC}">
              <c16:uniqueId val="{00000003-EBF2-4212-9A61-7AC7857E8C76}"/>
            </c:ext>
          </c:extLst>
        </c:ser>
        <c:ser>
          <c:idx val="1"/>
          <c:order val="1"/>
          <c:tx>
            <c:strRef>
              <c:f>Tabelle1!$C$1</c:f>
              <c:strCache>
                <c:ptCount val="1"/>
                <c:pt idx="0">
                  <c:v>61-89 days</c:v>
                </c:pt>
              </c:strCache>
            </c:strRef>
          </c:tx>
          <c:spPr>
            <a:solidFill>
              <a:schemeClr val="accent2"/>
            </a:solidFill>
            <a:ln>
              <a:noFill/>
            </a:ln>
            <a:effectLst/>
          </c:spPr>
          <c:invertIfNegative val="0"/>
          <c:dPt>
            <c:idx val="0"/>
            <c:invertIfNegative val="0"/>
            <c:bubble3D val="0"/>
            <c:spPr>
              <a:pattFill prst="dkDnDiag">
                <a:fgClr>
                  <a:srgbClr val="8CA4C6"/>
                </a:fgClr>
                <a:bgClr>
                  <a:schemeClr val="bg1"/>
                </a:bgClr>
              </a:pattFill>
              <a:ln>
                <a:solidFill>
                  <a:schemeClr val="accent1">
                    <a:lumMod val="90000"/>
                    <a:lumOff val="10000"/>
                  </a:schemeClr>
                </a:solidFill>
              </a:ln>
              <a:effectLst/>
            </c:spPr>
            <c:extLst>
              <c:ext xmlns:c16="http://schemas.microsoft.com/office/drawing/2014/chart" uri="{C3380CC4-5D6E-409C-BE32-E72D297353CC}">
                <c16:uniqueId val="{00000004-EBF2-4212-9A61-7AC7857E8C76}"/>
              </c:ext>
            </c:extLst>
          </c:dPt>
          <c:dPt>
            <c:idx val="1"/>
            <c:invertIfNegative val="0"/>
            <c:bubble3D val="0"/>
            <c:spPr>
              <a:pattFill prst="dkDnDiag">
                <a:fgClr>
                  <a:schemeClr val="accent4"/>
                </a:fgClr>
                <a:bgClr>
                  <a:schemeClr val="accent4">
                    <a:lumMod val="20000"/>
                    <a:lumOff val="80000"/>
                  </a:schemeClr>
                </a:bgClr>
              </a:pattFill>
              <a:ln>
                <a:solidFill>
                  <a:schemeClr val="accent4"/>
                </a:solidFill>
              </a:ln>
              <a:effectLst/>
            </c:spPr>
            <c:extLst>
              <c:ext xmlns:c16="http://schemas.microsoft.com/office/drawing/2014/chart" uri="{C3380CC4-5D6E-409C-BE32-E72D297353CC}">
                <c16:uniqueId val="{00000005-EBF2-4212-9A61-7AC7857E8C76}"/>
              </c:ext>
            </c:extLst>
          </c:dPt>
          <c:dLbls>
            <c:dLbl>
              <c:idx val="0"/>
              <c:tx>
                <c:rich>
                  <a:bodyPr rot="0" spcFirstLastPara="1" vertOverflow="ellipsis" vert="horz" wrap="square" lIns="38100" tIns="19050" rIns="38100" bIns="19050" anchor="ctr" anchorCtr="1">
                    <a:spAutoFit/>
                  </a:bodyPr>
                  <a:lstStyle/>
                  <a:p>
                    <a:pPr>
                      <a:defRPr sz="1197" b="0" i="0" u="none" strike="noStrike" kern="1200" baseline="0">
                        <a:solidFill>
                          <a:schemeClr val="accent1"/>
                        </a:solidFill>
                        <a:latin typeface="+mn-lt"/>
                        <a:ea typeface="+mn-ea"/>
                        <a:cs typeface="+mn-cs"/>
                      </a:defRPr>
                    </a:pPr>
                    <a:r>
                      <a:rPr lang="en-US">
                        <a:solidFill>
                          <a:schemeClr val="accent1"/>
                        </a:solidFill>
                      </a:rPr>
                      <a:t>2.5%</a:t>
                    </a:r>
                  </a:p>
                </c:rich>
              </c:tx>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EBF2-4212-9A61-7AC7857E8C76}"/>
                </c:ext>
              </c:extLst>
            </c:dLbl>
            <c:dLbl>
              <c:idx val="1"/>
              <c:tx>
                <c:rich>
                  <a:bodyPr/>
                  <a:lstStyle/>
                  <a:p>
                    <a:r>
                      <a:rPr lang="en-US">
                        <a:solidFill>
                          <a:schemeClr val="tx1"/>
                        </a:solidFill>
                      </a:rPr>
                      <a:t>4.0%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EBF2-4212-9A61-7AC7857E8C7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Tabelle1!$A$2:$A$4</c:f>
              <c:strCache>
                <c:ptCount val="3"/>
                <c:pt idx="0">
                  <c:v>Acalabrutinib (n=672)</c:v>
                </c:pt>
                <c:pt idx="1">
                  <c:v>Ibrutinib 
(n=474)</c:v>
                </c:pt>
                <c:pt idx="2">
                  <c:v>Zanubrutinib (n=107)</c:v>
                </c:pt>
              </c:strCache>
            </c:strRef>
          </c:cat>
          <c:val>
            <c:numRef>
              <c:f>Tabelle1!$C$2:$C$4</c:f>
              <c:numCache>
                <c:formatCode>General</c:formatCode>
                <c:ptCount val="3"/>
                <c:pt idx="0">
                  <c:v>2.5000000000000001E-2</c:v>
                </c:pt>
                <c:pt idx="1">
                  <c:v>0.04</c:v>
                </c:pt>
              </c:numCache>
            </c:numRef>
          </c:val>
          <c:extLst>
            <c:ext xmlns:c16="http://schemas.microsoft.com/office/drawing/2014/chart" uri="{C3380CC4-5D6E-409C-BE32-E72D297353CC}">
              <c16:uniqueId val="{00000006-EBF2-4212-9A61-7AC7857E8C76}"/>
            </c:ext>
          </c:extLst>
        </c:ser>
        <c:dLbls>
          <c:showLegendKey val="0"/>
          <c:showVal val="0"/>
          <c:showCatName val="0"/>
          <c:showSerName val="0"/>
          <c:showPercent val="0"/>
          <c:showBubbleSize val="0"/>
        </c:dLbls>
        <c:gapWidth val="150"/>
        <c:overlap val="100"/>
        <c:axId val="1697820751"/>
        <c:axId val="1697821231"/>
      </c:barChart>
      <c:catAx>
        <c:axId val="1697820751"/>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DE"/>
          </a:p>
        </c:txPr>
        <c:crossAx val="1697821231"/>
        <c:crosses val="autoZero"/>
        <c:auto val="1"/>
        <c:lblAlgn val="ctr"/>
        <c:lblOffset val="100"/>
        <c:noMultiLvlLbl val="0"/>
      </c:catAx>
      <c:valAx>
        <c:axId val="1697821231"/>
        <c:scaling>
          <c:orientation val="minMax"/>
        </c:scaling>
        <c:delete val="0"/>
        <c:axPos val="l"/>
        <c:numFmt formatCode="0%" sourceLinked="0"/>
        <c:majorTickMark val="out"/>
        <c:minorTickMark val="none"/>
        <c:tickLblPos val="none"/>
        <c:spPr>
          <a:noFill/>
          <a:ln w="19050">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DE"/>
          </a:p>
        </c:txPr>
        <c:crossAx val="1697820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DE"/>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797759059901387E-2"/>
          <c:y val="3.3718038582615441E-2"/>
          <c:w val="0.57095356752138315"/>
          <c:h val="0.81528058792989644"/>
        </c:manualLayout>
      </c:layout>
      <c:barChart>
        <c:barDir val="col"/>
        <c:grouping val="stacked"/>
        <c:varyColors val="0"/>
        <c:ser>
          <c:idx val="0"/>
          <c:order val="0"/>
          <c:tx>
            <c:strRef>
              <c:f>Tabelle1!$B$1</c:f>
              <c:strCache>
                <c:ptCount val="1"/>
                <c:pt idx="0">
                  <c:v>&lt;60 days</c:v>
                </c:pt>
              </c:strCache>
            </c:strRef>
          </c:tx>
          <c:spPr>
            <a:solidFill>
              <a:srgbClr val="003D86"/>
            </a:solidFill>
            <a:ln>
              <a:solidFill>
                <a:schemeClr val="accent1">
                  <a:lumMod val="90000"/>
                  <a:lumOff val="10000"/>
                </a:schemeClr>
              </a:solidFill>
            </a:ln>
            <a:effectLst/>
          </c:spPr>
          <c:invertIfNegative val="0"/>
          <c:dPt>
            <c:idx val="0"/>
            <c:invertIfNegative val="0"/>
            <c:bubble3D val="0"/>
            <c:spPr>
              <a:solidFill>
                <a:schemeClr val="accent1">
                  <a:lumMod val="90000"/>
                  <a:lumOff val="10000"/>
                </a:schemeClr>
              </a:solidFill>
              <a:ln>
                <a:solidFill>
                  <a:schemeClr val="accent1">
                    <a:lumMod val="90000"/>
                    <a:lumOff val="10000"/>
                  </a:schemeClr>
                </a:solidFill>
              </a:ln>
              <a:effectLst/>
            </c:spPr>
            <c:extLst>
              <c:ext xmlns:c16="http://schemas.microsoft.com/office/drawing/2014/chart" uri="{C3380CC4-5D6E-409C-BE32-E72D297353CC}">
                <c16:uniqueId val="{00000004-FB9F-49F2-B6DD-19DAD67D18B4}"/>
              </c:ext>
            </c:extLst>
          </c:dPt>
          <c:dPt>
            <c:idx val="1"/>
            <c:invertIfNegative val="0"/>
            <c:bubble3D val="0"/>
            <c:spPr>
              <a:solidFill>
                <a:schemeClr val="accent4"/>
              </a:solidFill>
              <a:ln>
                <a:solidFill>
                  <a:schemeClr val="accent4"/>
                </a:solidFill>
              </a:ln>
              <a:effectLst/>
            </c:spPr>
            <c:extLst>
              <c:ext xmlns:c16="http://schemas.microsoft.com/office/drawing/2014/chart" uri="{C3380CC4-5D6E-409C-BE32-E72D297353CC}">
                <c16:uniqueId val="{00000006-FB9F-49F2-B6DD-19DAD67D18B4}"/>
              </c:ext>
            </c:extLst>
          </c:dPt>
          <c:dPt>
            <c:idx val="2"/>
            <c:invertIfNegative val="0"/>
            <c:bubble3D val="0"/>
            <c:spPr>
              <a:solidFill>
                <a:schemeClr val="accent3"/>
              </a:solidFill>
              <a:ln>
                <a:solidFill>
                  <a:schemeClr val="accent3"/>
                </a:solidFill>
              </a:ln>
              <a:effectLst/>
            </c:spPr>
            <c:extLst>
              <c:ext xmlns:c16="http://schemas.microsoft.com/office/drawing/2014/chart" uri="{C3380CC4-5D6E-409C-BE32-E72D297353CC}">
                <c16:uniqueId val="{00000007-FB9F-49F2-B6DD-19DAD67D18B4}"/>
              </c:ext>
            </c:extLst>
          </c:dPt>
          <c:dLbls>
            <c:dLbl>
              <c:idx val="0"/>
              <c:tx>
                <c:rich>
                  <a:bodyPr/>
                  <a:lstStyle/>
                  <a:p>
                    <a:r>
                      <a:rPr lang="en-US"/>
                      <a:t>17.1%</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FB9F-49F2-B6DD-19DAD67D18B4}"/>
                </c:ext>
              </c:extLst>
            </c:dLbl>
            <c:dLbl>
              <c:idx val="1"/>
              <c:tx>
                <c:rich>
                  <a:bodyPr/>
                  <a:lstStyle/>
                  <a:p>
                    <a:r>
                      <a:rPr lang="en-US">
                        <a:solidFill>
                          <a:schemeClr val="tx1"/>
                        </a:solidFill>
                      </a:rPr>
                      <a:t>13.1%</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FB9F-49F2-B6DD-19DAD67D18B4}"/>
                </c:ext>
              </c:extLst>
            </c:dLbl>
            <c:dLbl>
              <c:idx val="2"/>
              <c:tx>
                <c:rich>
                  <a:bodyPr/>
                  <a:lstStyle/>
                  <a:p>
                    <a:r>
                      <a:rPr lang="en-US"/>
                      <a:t>10.2%</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FB9F-49F2-B6DD-19DAD67D18B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Tabelle1!$A$2:$A$4</c:f>
              <c:strCache>
                <c:ptCount val="3"/>
                <c:pt idx="0">
                  <c:v>Acalabrutinib (n=1238)</c:v>
                </c:pt>
                <c:pt idx="1">
                  <c:v>Ibrutinib 
(n=1421)</c:v>
                </c:pt>
                <c:pt idx="2">
                  <c:v>Zanubrutinib (n=157)</c:v>
                </c:pt>
              </c:strCache>
            </c:strRef>
          </c:cat>
          <c:val>
            <c:numRef>
              <c:f>Tabelle1!$B$2:$B$4</c:f>
              <c:numCache>
                <c:formatCode>General</c:formatCode>
                <c:ptCount val="3"/>
                <c:pt idx="0">
                  <c:v>0.17100000000000001</c:v>
                </c:pt>
                <c:pt idx="1">
                  <c:v>0.13100000000000001</c:v>
                </c:pt>
                <c:pt idx="2">
                  <c:v>0.10199999999999999</c:v>
                </c:pt>
              </c:numCache>
            </c:numRef>
          </c:val>
          <c:extLst>
            <c:ext xmlns:c16="http://schemas.microsoft.com/office/drawing/2014/chart" uri="{C3380CC4-5D6E-409C-BE32-E72D297353CC}">
              <c16:uniqueId val="{00000000-FB9F-49F2-B6DD-19DAD67D18B4}"/>
            </c:ext>
          </c:extLst>
        </c:ser>
        <c:ser>
          <c:idx val="1"/>
          <c:order val="1"/>
          <c:tx>
            <c:strRef>
              <c:f>Tabelle1!$C$1</c:f>
              <c:strCache>
                <c:ptCount val="1"/>
                <c:pt idx="0">
                  <c:v>61-89 days</c:v>
                </c:pt>
              </c:strCache>
            </c:strRef>
          </c:tx>
          <c:spPr>
            <a:pattFill prst="dkDnDiag">
              <a:fgClr>
                <a:schemeClr val="accent1">
                  <a:lumMod val="90000"/>
                  <a:lumOff val="10000"/>
                </a:schemeClr>
              </a:fgClr>
              <a:bgClr>
                <a:schemeClr val="accent1">
                  <a:lumMod val="10000"/>
                  <a:lumOff val="90000"/>
                </a:schemeClr>
              </a:bgClr>
            </a:pattFill>
            <a:ln>
              <a:solidFill>
                <a:schemeClr val="accent4"/>
              </a:solidFill>
            </a:ln>
            <a:effectLst/>
          </c:spPr>
          <c:invertIfNegative val="0"/>
          <c:dPt>
            <c:idx val="0"/>
            <c:invertIfNegative val="0"/>
            <c:bubble3D val="0"/>
            <c:spPr>
              <a:pattFill prst="dkDnDiag">
                <a:fgClr>
                  <a:srgbClr val="8CA4C6"/>
                </a:fgClr>
                <a:bgClr>
                  <a:schemeClr val="bg1"/>
                </a:bgClr>
              </a:pattFill>
              <a:ln>
                <a:solidFill>
                  <a:schemeClr val="accent1">
                    <a:lumMod val="90000"/>
                    <a:lumOff val="10000"/>
                  </a:schemeClr>
                </a:solidFill>
              </a:ln>
              <a:effectLst/>
            </c:spPr>
            <c:extLst>
              <c:ext xmlns:c16="http://schemas.microsoft.com/office/drawing/2014/chart" uri="{C3380CC4-5D6E-409C-BE32-E72D297353CC}">
                <c16:uniqueId val="{00000003-FB9F-49F2-B6DD-19DAD67D18B4}"/>
              </c:ext>
            </c:extLst>
          </c:dPt>
          <c:dPt>
            <c:idx val="1"/>
            <c:invertIfNegative val="0"/>
            <c:bubble3D val="0"/>
            <c:spPr>
              <a:pattFill prst="dkDnDiag">
                <a:fgClr>
                  <a:schemeClr val="accent4"/>
                </a:fgClr>
                <a:bgClr>
                  <a:schemeClr val="accent4">
                    <a:lumMod val="20000"/>
                    <a:lumOff val="80000"/>
                  </a:schemeClr>
                </a:bgClr>
              </a:pattFill>
              <a:ln>
                <a:solidFill>
                  <a:schemeClr val="accent4"/>
                </a:solidFill>
              </a:ln>
              <a:effectLst/>
            </c:spPr>
            <c:extLst>
              <c:ext xmlns:c16="http://schemas.microsoft.com/office/drawing/2014/chart" uri="{C3380CC4-5D6E-409C-BE32-E72D297353CC}">
                <c16:uniqueId val="{00000005-FB9F-49F2-B6DD-19DAD67D18B4}"/>
              </c:ext>
            </c:extLst>
          </c:dPt>
          <c:dLbls>
            <c:dLbl>
              <c:idx val="0"/>
              <c:layout>
                <c:manualLayout>
                  <c:x val="2.0072177654261191E-3"/>
                  <c:y val="-2.8855733827440441E-3"/>
                </c:manualLayout>
              </c:layout>
              <c:tx>
                <c:rich>
                  <a:bodyPr/>
                  <a:lstStyle/>
                  <a:p>
                    <a:r>
                      <a:rPr lang="en-US"/>
                      <a:t>3.4%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FB9F-49F2-B6DD-19DAD67D18B4}"/>
                </c:ext>
              </c:extLst>
            </c:dLbl>
            <c:dLbl>
              <c:idx val="1"/>
              <c:tx>
                <c:rich>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r>
                      <a:rPr lang="en-US">
                        <a:solidFill>
                          <a:schemeClr val="tx1"/>
                        </a:solidFill>
                      </a:rPr>
                      <a:t>2.5%</a:t>
                    </a:r>
                  </a:p>
                </c:rich>
              </c:tx>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FB9F-49F2-B6DD-19DAD67D18B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1"/>
                    </a:solidFill>
                    <a:latin typeface="+mn-lt"/>
                    <a:ea typeface="+mn-ea"/>
                    <a:cs typeface="+mn-cs"/>
                  </a:defRPr>
                </a:pPr>
                <a:endParaRPr lang="en-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Tabelle1!$A$2:$A$4</c:f>
              <c:strCache>
                <c:ptCount val="3"/>
                <c:pt idx="0">
                  <c:v>Acalabrutinib (n=1238)</c:v>
                </c:pt>
                <c:pt idx="1">
                  <c:v>Ibrutinib 
(n=1421)</c:v>
                </c:pt>
                <c:pt idx="2">
                  <c:v>Zanubrutinib (n=157)</c:v>
                </c:pt>
              </c:strCache>
            </c:strRef>
          </c:cat>
          <c:val>
            <c:numRef>
              <c:f>Tabelle1!$C$2:$C$4</c:f>
              <c:numCache>
                <c:formatCode>General</c:formatCode>
                <c:ptCount val="3"/>
                <c:pt idx="0">
                  <c:v>3.4000000000000002E-2</c:v>
                </c:pt>
                <c:pt idx="1">
                  <c:v>2.5000000000000001E-2</c:v>
                </c:pt>
              </c:numCache>
            </c:numRef>
          </c:val>
          <c:extLst>
            <c:ext xmlns:c16="http://schemas.microsoft.com/office/drawing/2014/chart" uri="{C3380CC4-5D6E-409C-BE32-E72D297353CC}">
              <c16:uniqueId val="{00000001-FB9F-49F2-B6DD-19DAD67D18B4}"/>
            </c:ext>
          </c:extLst>
        </c:ser>
        <c:dLbls>
          <c:showLegendKey val="0"/>
          <c:showVal val="0"/>
          <c:showCatName val="0"/>
          <c:showSerName val="0"/>
          <c:showPercent val="0"/>
          <c:showBubbleSize val="0"/>
        </c:dLbls>
        <c:gapWidth val="150"/>
        <c:overlap val="100"/>
        <c:axId val="1697820751"/>
        <c:axId val="1697821231"/>
      </c:barChart>
      <c:catAx>
        <c:axId val="1697820751"/>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DE"/>
          </a:p>
        </c:txPr>
        <c:crossAx val="1697821231"/>
        <c:crosses val="autoZero"/>
        <c:auto val="1"/>
        <c:lblAlgn val="ctr"/>
        <c:lblOffset val="100"/>
        <c:noMultiLvlLbl val="0"/>
      </c:catAx>
      <c:valAx>
        <c:axId val="1697821231"/>
        <c:scaling>
          <c:orientation val="minMax"/>
        </c:scaling>
        <c:delete val="0"/>
        <c:axPos val="l"/>
        <c:numFmt formatCode="0%" sourceLinked="0"/>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DE"/>
          </a:p>
        </c:txPr>
        <c:crossAx val="1697820751"/>
        <c:crosses val="autoZero"/>
        <c:crossBetween val="between"/>
      </c:valAx>
      <c:spPr>
        <a:noFill/>
        <a:ln>
          <a:noFill/>
        </a:ln>
        <a:effectLst/>
      </c:spPr>
    </c:plotArea>
    <c:legend>
      <c:legendPos val="b"/>
      <c:layout>
        <c:manualLayout>
          <c:xMode val="edge"/>
          <c:yMode val="edge"/>
          <c:x val="0.56561784533549464"/>
          <c:y val="0.94449201979912323"/>
          <c:w val="0.43078528364831903"/>
          <c:h val="5.5507980200876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DE"/>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797759059901387E-2"/>
          <c:y val="3.3718038582615441E-2"/>
          <c:w val="0.57095356752138315"/>
          <c:h val="0.81528058792989644"/>
        </c:manualLayout>
      </c:layout>
      <c:barChart>
        <c:barDir val="col"/>
        <c:grouping val="stacked"/>
        <c:varyColors val="0"/>
        <c:ser>
          <c:idx val="0"/>
          <c:order val="0"/>
          <c:tx>
            <c:strRef>
              <c:f>Tabelle1!$B$1</c:f>
              <c:strCache>
                <c:ptCount val="1"/>
                <c:pt idx="0">
                  <c:v>&lt;60 days</c:v>
                </c:pt>
              </c:strCache>
            </c:strRef>
          </c:tx>
          <c:spPr>
            <a:solidFill>
              <a:schemeClr val="accent1"/>
            </a:solidFill>
            <a:ln>
              <a:noFill/>
            </a:ln>
            <a:effectLst/>
          </c:spPr>
          <c:invertIfNegative val="0"/>
          <c:dPt>
            <c:idx val="0"/>
            <c:invertIfNegative val="0"/>
            <c:bubble3D val="0"/>
            <c:spPr>
              <a:solidFill>
                <a:schemeClr val="accent1">
                  <a:lumMod val="90000"/>
                  <a:lumOff val="10000"/>
                </a:schemeClr>
              </a:solidFill>
              <a:ln>
                <a:noFill/>
              </a:ln>
              <a:effectLst/>
            </c:spPr>
            <c:extLst>
              <c:ext xmlns:c16="http://schemas.microsoft.com/office/drawing/2014/chart" uri="{C3380CC4-5D6E-409C-BE32-E72D297353CC}">
                <c16:uniqueId val="{00000000-27BB-41A1-8D85-1044B606E309}"/>
              </c:ext>
            </c:extLst>
          </c:dPt>
          <c:dPt>
            <c:idx val="1"/>
            <c:invertIfNegative val="0"/>
            <c:bubble3D val="0"/>
            <c:spPr>
              <a:solidFill>
                <a:schemeClr val="accent4"/>
              </a:solidFill>
              <a:ln>
                <a:noFill/>
              </a:ln>
              <a:effectLst/>
            </c:spPr>
            <c:extLst>
              <c:ext xmlns:c16="http://schemas.microsoft.com/office/drawing/2014/chart" uri="{C3380CC4-5D6E-409C-BE32-E72D297353CC}">
                <c16:uniqueId val="{00000001-27BB-41A1-8D85-1044B606E309}"/>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2-27BB-41A1-8D85-1044B606E309}"/>
              </c:ext>
            </c:extLst>
          </c:dPt>
          <c:dLbls>
            <c:dLbl>
              <c:idx val="0"/>
              <c:tx>
                <c:rich>
                  <a:bodyPr/>
                  <a:lstStyle/>
                  <a:p>
                    <a:r>
                      <a:rPr lang="en-US"/>
                      <a:t>24.5%</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27BB-41A1-8D85-1044B606E309}"/>
                </c:ext>
              </c:extLst>
            </c:dLbl>
            <c:dLbl>
              <c:idx val="1"/>
              <c:tx>
                <c:rich>
                  <a:bodyPr/>
                  <a:lstStyle/>
                  <a:p>
                    <a:r>
                      <a:rPr lang="en-US"/>
                      <a:t>21.1%</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27BB-41A1-8D85-1044B606E309}"/>
                </c:ext>
              </c:extLst>
            </c:dLbl>
            <c:dLbl>
              <c:idx val="2"/>
              <c:tx>
                <c:rich>
                  <a:bodyPr/>
                  <a:lstStyle/>
                  <a:p>
                    <a:r>
                      <a:rPr lang="en-US"/>
                      <a:t>13.9%</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27BB-41A1-8D85-1044B606E30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Tabelle1!$A$2:$A$4</c:f>
              <c:strCache>
                <c:ptCount val="3"/>
                <c:pt idx="0">
                  <c:v>Acalabrutinib (n=1238)</c:v>
                </c:pt>
                <c:pt idx="1">
                  <c:v>Ibrutinib 
(n=1421)</c:v>
                </c:pt>
                <c:pt idx="2">
                  <c:v>Zanubrutinib (n=157)</c:v>
                </c:pt>
              </c:strCache>
            </c:strRef>
          </c:cat>
          <c:val>
            <c:numRef>
              <c:f>Tabelle1!$B$2:$B$4</c:f>
              <c:numCache>
                <c:formatCode>General</c:formatCode>
                <c:ptCount val="3"/>
                <c:pt idx="0">
                  <c:v>0.245</c:v>
                </c:pt>
                <c:pt idx="1">
                  <c:v>0.21099999999999999</c:v>
                </c:pt>
                <c:pt idx="2">
                  <c:v>0.13900000000000001</c:v>
                </c:pt>
              </c:numCache>
            </c:numRef>
          </c:val>
          <c:extLst>
            <c:ext xmlns:c16="http://schemas.microsoft.com/office/drawing/2014/chart" uri="{C3380CC4-5D6E-409C-BE32-E72D297353CC}">
              <c16:uniqueId val="{00000003-27BB-41A1-8D85-1044B606E309}"/>
            </c:ext>
          </c:extLst>
        </c:ser>
        <c:ser>
          <c:idx val="1"/>
          <c:order val="1"/>
          <c:tx>
            <c:strRef>
              <c:f>Tabelle1!$C$1</c:f>
              <c:strCache>
                <c:ptCount val="1"/>
                <c:pt idx="0">
                  <c:v>61-89 days</c:v>
                </c:pt>
              </c:strCache>
            </c:strRef>
          </c:tx>
          <c:spPr>
            <a:solidFill>
              <a:schemeClr val="accent2"/>
            </a:solidFill>
            <a:ln>
              <a:noFill/>
            </a:ln>
            <a:effectLst/>
          </c:spPr>
          <c:invertIfNegative val="0"/>
          <c:dLbls>
            <c:dLbl>
              <c:idx val="0"/>
              <c:tx>
                <c:rich>
                  <a:bodyPr/>
                  <a:lstStyle/>
                  <a:p>
                    <a:r>
                      <a:rPr lang="en-US"/>
                      <a:t>3.4%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27BB-41A1-8D85-1044B606E309}"/>
                </c:ext>
              </c:extLst>
            </c:dLbl>
            <c:dLbl>
              <c:idx val="1"/>
              <c:tx>
                <c:rich>
                  <a:bodyPr/>
                  <a:lstStyle/>
                  <a:p>
                    <a:r>
                      <a:rPr lang="en-US"/>
                      <a:t>2.5%</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27BB-41A1-8D85-1044B606E30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Tabelle1!$A$2:$A$4</c:f>
              <c:strCache>
                <c:ptCount val="3"/>
                <c:pt idx="0">
                  <c:v>Acalabrutinib (n=1238)</c:v>
                </c:pt>
                <c:pt idx="1">
                  <c:v>Ibrutinib 
(n=1421)</c:v>
                </c:pt>
                <c:pt idx="2">
                  <c:v>Zanubrutinib (n=157)</c:v>
                </c:pt>
              </c:strCache>
            </c:strRef>
          </c:cat>
          <c:val>
            <c:numRef>
              <c:f>Tabelle1!$C$2:$C$4</c:f>
              <c:numCache>
                <c:formatCode>General</c:formatCode>
                <c:ptCount val="3"/>
              </c:numCache>
            </c:numRef>
          </c:val>
          <c:extLst>
            <c:ext xmlns:c16="http://schemas.microsoft.com/office/drawing/2014/chart" uri="{C3380CC4-5D6E-409C-BE32-E72D297353CC}">
              <c16:uniqueId val="{00000006-27BB-41A1-8D85-1044B606E309}"/>
            </c:ext>
          </c:extLst>
        </c:ser>
        <c:dLbls>
          <c:showLegendKey val="0"/>
          <c:showVal val="0"/>
          <c:showCatName val="0"/>
          <c:showSerName val="0"/>
          <c:showPercent val="0"/>
          <c:showBubbleSize val="0"/>
        </c:dLbls>
        <c:gapWidth val="150"/>
        <c:overlap val="100"/>
        <c:axId val="1697820751"/>
        <c:axId val="1697821231"/>
      </c:barChart>
      <c:catAx>
        <c:axId val="1697820751"/>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DE"/>
          </a:p>
        </c:txPr>
        <c:crossAx val="1697821231"/>
        <c:crosses val="autoZero"/>
        <c:auto val="1"/>
        <c:lblAlgn val="ctr"/>
        <c:lblOffset val="100"/>
        <c:noMultiLvlLbl val="0"/>
      </c:catAx>
      <c:valAx>
        <c:axId val="1697821231"/>
        <c:scaling>
          <c:orientation val="minMax"/>
        </c:scaling>
        <c:delete val="0"/>
        <c:axPos val="l"/>
        <c:numFmt formatCode="0%" sourceLinked="0"/>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DE"/>
          </a:p>
        </c:txPr>
        <c:crossAx val="1697820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DE"/>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797759059901387E-2"/>
          <c:y val="3.3718038582615441E-2"/>
          <c:w val="0.57095356752138315"/>
          <c:h val="0.81528058792989644"/>
        </c:manualLayout>
      </c:layout>
      <c:barChart>
        <c:barDir val="col"/>
        <c:grouping val="stacked"/>
        <c:varyColors val="0"/>
        <c:ser>
          <c:idx val="0"/>
          <c:order val="0"/>
          <c:tx>
            <c:strRef>
              <c:f>Tabelle1!$B$1</c:f>
              <c:strCache>
                <c:ptCount val="1"/>
                <c:pt idx="0">
                  <c:v>&lt;60 days</c:v>
                </c:pt>
              </c:strCache>
            </c:strRef>
          </c:tx>
          <c:spPr>
            <a:solidFill>
              <a:schemeClr val="accent1"/>
            </a:solidFill>
            <a:ln>
              <a:noFill/>
            </a:ln>
            <a:effectLst/>
          </c:spPr>
          <c:invertIfNegative val="0"/>
          <c:dPt>
            <c:idx val="0"/>
            <c:invertIfNegative val="0"/>
            <c:bubble3D val="0"/>
            <c:spPr>
              <a:solidFill>
                <a:schemeClr val="accent1">
                  <a:lumMod val="90000"/>
                  <a:lumOff val="10000"/>
                </a:schemeClr>
              </a:solidFill>
              <a:ln>
                <a:noFill/>
              </a:ln>
              <a:effectLst/>
            </c:spPr>
            <c:extLst>
              <c:ext xmlns:c16="http://schemas.microsoft.com/office/drawing/2014/chart" uri="{C3380CC4-5D6E-409C-BE32-E72D297353CC}">
                <c16:uniqueId val="{00000000-15A8-42AE-947F-D7372B225354}"/>
              </c:ext>
            </c:extLst>
          </c:dPt>
          <c:dPt>
            <c:idx val="1"/>
            <c:invertIfNegative val="0"/>
            <c:bubble3D val="0"/>
            <c:spPr>
              <a:solidFill>
                <a:schemeClr val="accent4"/>
              </a:solidFill>
              <a:ln>
                <a:noFill/>
              </a:ln>
              <a:effectLst/>
            </c:spPr>
            <c:extLst>
              <c:ext xmlns:c16="http://schemas.microsoft.com/office/drawing/2014/chart" uri="{C3380CC4-5D6E-409C-BE32-E72D297353CC}">
                <c16:uniqueId val="{00000001-15A8-42AE-947F-D7372B225354}"/>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2-15A8-42AE-947F-D7372B225354}"/>
              </c:ext>
            </c:extLst>
          </c:dPt>
          <c:dLbls>
            <c:dLbl>
              <c:idx val="0"/>
              <c:tx>
                <c:rich>
                  <a:bodyPr/>
                  <a:lstStyle/>
                  <a:p>
                    <a:r>
                      <a:rPr lang="en-US"/>
                      <a:t>18.6%</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15A8-42AE-947F-D7372B225354}"/>
                </c:ext>
              </c:extLst>
            </c:dLbl>
            <c:dLbl>
              <c:idx val="1"/>
              <c:tx>
                <c:rich>
                  <a:bodyPr/>
                  <a:lstStyle/>
                  <a:p>
                    <a:r>
                      <a:rPr lang="en-US"/>
                      <a:t>29.2%</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15A8-42AE-947F-D7372B225354}"/>
                </c:ext>
              </c:extLst>
            </c:dLbl>
            <c:dLbl>
              <c:idx val="2"/>
              <c:tx>
                <c:rich>
                  <a:bodyPr/>
                  <a:lstStyle/>
                  <a:p>
                    <a:r>
                      <a:rPr lang="en-US"/>
                      <a:t>9.1%</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15A8-42AE-947F-D7372B22535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Tabelle1!$A$2:$A$4</c:f>
              <c:strCache>
                <c:ptCount val="3"/>
                <c:pt idx="0">
                  <c:v>Acalabrutinib (n=672)</c:v>
                </c:pt>
                <c:pt idx="1">
                  <c:v>Ibrutinib 
(n=474)</c:v>
                </c:pt>
                <c:pt idx="2">
                  <c:v>Zanubrutinib (n=107)</c:v>
                </c:pt>
              </c:strCache>
            </c:strRef>
          </c:cat>
          <c:val>
            <c:numRef>
              <c:f>Tabelle1!$B$2:$B$4</c:f>
              <c:numCache>
                <c:formatCode>General</c:formatCode>
                <c:ptCount val="3"/>
                <c:pt idx="0">
                  <c:v>0.186</c:v>
                </c:pt>
                <c:pt idx="1">
                  <c:v>0.29199999999999998</c:v>
                </c:pt>
                <c:pt idx="2">
                  <c:v>9.0999999999999998E-2</c:v>
                </c:pt>
              </c:numCache>
            </c:numRef>
          </c:val>
          <c:extLst>
            <c:ext xmlns:c16="http://schemas.microsoft.com/office/drawing/2014/chart" uri="{C3380CC4-5D6E-409C-BE32-E72D297353CC}">
              <c16:uniqueId val="{00000003-15A8-42AE-947F-D7372B225354}"/>
            </c:ext>
          </c:extLst>
        </c:ser>
        <c:ser>
          <c:idx val="1"/>
          <c:order val="1"/>
          <c:tx>
            <c:strRef>
              <c:f>Tabelle1!$C$1</c:f>
              <c:strCache>
                <c:ptCount val="1"/>
                <c:pt idx="0">
                  <c:v>61-89 days</c:v>
                </c:pt>
              </c:strCache>
            </c:strRef>
          </c:tx>
          <c:spPr>
            <a:solidFill>
              <a:schemeClr val="accent2"/>
            </a:solidFill>
            <a:ln>
              <a:noFill/>
            </a:ln>
            <a:effectLst/>
          </c:spPr>
          <c:invertIfNegative val="0"/>
          <c:dLbls>
            <c:dLbl>
              <c:idx val="0"/>
              <c:tx>
                <c:rich>
                  <a:bodyPr/>
                  <a:lstStyle/>
                  <a:p>
                    <a:r>
                      <a:rPr lang="en-US"/>
                      <a:t>2.5%</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15A8-42AE-947F-D7372B225354}"/>
                </c:ext>
              </c:extLst>
            </c:dLbl>
            <c:dLbl>
              <c:idx val="1"/>
              <c:tx>
                <c:rich>
                  <a:bodyPr/>
                  <a:lstStyle/>
                  <a:p>
                    <a:r>
                      <a:rPr lang="en-US"/>
                      <a:t>4.0%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15A8-42AE-947F-D7372B22535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Tabelle1!$A$2:$A$4</c:f>
              <c:strCache>
                <c:ptCount val="3"/>
                <c:pt idx="0">
                  <c:v>Acalabrutinib (n=672)</c:v>
                </c:pt>
                <c:pt idx="1">
                  <c:v>Ibrutinib 
(n=474)</c:v>
                </c:pt>
                <c:pt idx="2">
                  <c:v>Zanubrutinib (n=107)</c:v>
                </c:pt>
              </c:strCache>
            </c:strRef>
          </c:cat>
          <c:val>
            <c:numRef>
              <c:f>Tabelle1!$C$2:$C$4</c:f>
              <c:numCache>
                <c:formatCode>General</c:formatCode>
                <c:ptCount val="3"/>
              </c:numCache>
            </c:numRef>
          </c:val>
          <c:extLst>
            <c:ext xmlns:c16="http://schemas.microsoft.com/office/drawing/2014/chart" uri="{C3380CC4-5D6E-409C-BE32-E72D297353CC}">
              <c16:uniqueId val="{00000006-15A8-42AE-947F-D7372B225354}"/>
            </c:ext>
          </c:extLst>
        </c:ser>
        <c:dLbls>
          <c:showLegendKey val="0"/>
          <c:showVal val="0"/>
          <c:showCatName val="0"/>
          <c:showSerName val="0"/>
          <c:showPercent val="0"/>
          <c:showBubbleSize val="0"/>
        </c:dLbls>
        <c:gapWidth val="150"/>
        <c:overlap val="100"/>
        <c:axId val="1697820751"/>
        <c:axId val="1697821231"/>
      </c:barChart>
      <c:catAx>
        <c:axId val="1697820751"/>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DE"/>
          </a:p>
        </c:txPr>
        <c:crossAx val="1697821231"/>
        <c:crosses val="autoZero"/>
        <c:auto val="1"/>
        <c:lblAlgn val="ctr"/>
        <c:lblOffset val="100"/>
        <c:noMultiLvlLbl val="0"/>
      </c:catAx>
      <c:valAx>
        <c:axId val="1697821231"/>
        <c:scaling>
          <c:orientation val="minMax"/>
          <c:max val="0.30000000000000004"/>
        </c:scaling>
        <c:delete val="0"/>
        <c:axPos val="l"/>
        <c:numFmt formatCode="0%" sourceLinked="0"/>
        <c:majorTickMark val="out"/>
        <c:minorTickMark val="none"/>
        <c:tickLblPos val="none"/>
        <c:spPr>
          <a:noFill/>
          <a:ln w="19050">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DE"/>
          </a:p>
        </c:txPr>
        <c:crossAx val="1697820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DE"/>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Tabelle1!$B$1</c:f>
              <c:strCache>
                <c:ptCount val="1"/>
                <c:pt idx="0">
                  <c:v>Grade 1/2</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Tabelle1!$A$2:$A$15</c:f>
              <c:strCache>
                <c:ptCount val="14"/>
                <c:pt idx="0">
                  <c:v>Thrombocytopenia</c:v>
                </c:pt>
                <c:pt idx="1">
                  <c:v>Sinusitis</c:v>
                </c:pt>
                <c:pt idx="2">
                  <c:v>Back pain</c:v>
                </c:pt>
                <c:pt idx="3">
                  <c:v>Hypertension</c:v>
                </c:pt>
                <c:pt idx="4">
                  <c:v>Headache</c:v>
                </c:pt>
                <c:pt idx="5">
                  <c:v>Constipation</c:v>
                </c:pt>
                <c:pt idx="6">
                  <c:v>Cough</c:v>
                </c:pt>
                <c:pt idx="7">
                  <c:v>URTI</c:v>
                </c:pt>
                <c:pt idx="8">
                  <c:v>Nausea</c:v>
                </c:pt>
                <c:pt idx="9">
                  <c:v>Fatigue</c:v>
                </c:pt>
                <c:pt idx="10">
                  <c:v>Diarrhea</c:v>
                </c:pt>
                <c:pt idx="11">
                  <c:v>COVID-19</c:v>
                </c:pt>
                <c:pt idx="12">
                  <c:v>Neutropenia</c:v>
                </c:pt>
                <c:pt idx="13">
                  <c:v>Contusion</c:v>
                </c:pt>
              </c:strCache>
            </c:strRef>
          </c:cat>
          <c:val>
            <c:numRef>
              <c:f>Tabelle1!$B$2:$B$15</c:f>
              <c:numCache>
                <c:formatCode>General</c:formatCode>
                <c:ptCount val="14"/>
                <c:pt idx="0">
                  <c:v>11</c:v>
                </c:pt>
                <c:pt idx="1">
                  <c:v>11</c:v>
                </c:pt>
                <c:pt idx="2">
                  <c:v>13</c:v>
                </c:pt>
                <c:pt idx="3">
                  <c:v>4</c:v>
                </c:pt>
                <c:pt idx="4">
                  <c:v>17</c:v>
                </c:pt>
                <c:pt idx="5">
                  <c:v>15</c:v>
                </c:pt>
                <c:pt idx="6">
                  <c:v>21</c:v>
                </c:pt>
                <c:pt idx="7">
                  <c:v>23</c:v>
                </c:pt>
                <c:pt idx="8">
                  <c:v>23</c:v>
                </c:pt>
                <c:pt idx="9">
                  <c:v>26</c:v>
                </c:pt>
                <c:pt idx="10">
                  <c:v>28</c:v>
                </c:pt>
                <c:pt idx="11">
                  <c:v>26</c:v>
                </c:pt>
                <c:pt idx="12">
                  <c:v>6</c:v>
                </c:pt>
                <c:pt idx="13">
                  <c:v>32</c:v>
                </c:pt>
              </c:numCache>
            </c:numRef>
          </c:val>
          <c:extLst>
            <c:ext xmlns:c16="http://schemas.microsoft.com/office/drawing/2014/chart" uri="{C3380CC4-5D6E-409C-BE32-E72D297353CC}">
              <c16:uniqueId val="{00000000-190D-4A0E-BFA0-05A11E6075D2}"/>
            </c:ext>
          </c:extLst>
        </c:ser>
        <c:ser>
          <c:idx val="1"/>
          <c:order val="1"/>
          <c:tx>
            <c:strRef>
              <c:f>Tabelle1!$C$1</c:f>
              <c:strCache>
                <c:ptCount val="1"/>
                <c:pt idx="0">
                  <c:v>Grade ≥3</c:v>
                </c:pt>
              </c:strCache>
            </c:strRef>
          </c:tx>
          <c:spPr>
            <a:solidFill>
              <a:schemeClr val="tx2">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Tabelle1!$A$2:$A$15</c:f>
              <c:strCache>
                <c:ptCount val="14"/>
                <c:pt idx="0">
                  <c:v>Thrombocytopenia</c:v>
                </c:pt>
                <c:pt idx="1">
                  <c:v>Sinusitis</c:v>
                </c:pt>
                <c:pt idx="2">
                  <c:v>Back pain</c:v>
                </c:pt>
                <c:pt idx="3">
                  <c:v>Hypertension</c:v>
                </c:pt>
                <c:pt idx="4">
                  <c:v>Headache</c:v>
                </c:pt>
                <c:pt idx="5">
                  <c:v>Constipation</c:v>
                </c:pt>
                <c:pt idx="6">
                  <c:v>Cough</c:v>
                </c:pt>
                <c:pt idx="7">
                  <c:v>URTI</c:v>
                </c:pt>
                <c:pt idx="8">
                  <c:v>Nausea</c:v>
                </c:pt>
                <c:pt idx="9">
                  <c:v>Fatigue</c:v>
                </c:pt>
                <c:pt idx="10">
                  <c:v>Diarrhea</c:v>
                </c:pt>
                <c:pt idx="11">
                  <c:v>COVID-19</c:v>
                </c:pt>
                <c:pt idx="12">
                  <c:v>Neutropenia</c:v>
                </c:pt>
                <c:pt idx="13">
                  <c:v>Contusion</c:v>
                </c:pt>
              </c:strCache>
            </c:strRef>
          </c:cat>
          <c:val>
            <c:numRef>
              <c:f>Tabelle1!$C$2:$C$15</c:f>
              <c:numCache>
                <c:formatCode>General</c:formatCode>
                <c:ptCount val="14"/>
                <c:pt idx="3">
                  <c:v>9</c:v>
                </c:pt>
                <c:pt idx="5">
                  <c:v>2</c:v>
                </c:pt>
                <c:pt idx="11">
                  <c:v>2</c:v>
                </c:pt>
                <c:pt idx="12">
                  <c:v>21</c:v>
                </c:pt>
              </c:numCache>
            </c:numRef>
          </c:val>
          <c:extLst>
            <c:ext xmlns:c16="http://schemas.microsoft.com/office/drawing/2014/chart" uri="{C3380CC4-5D6E-409C-BE32-E72D297353CC}">
              <c16:uniqueId val="{00000001-190D-4A0E-BFA0-05A11E6075D2}"/>
            </c:ext>
          </c:extLst>
        </c:ser>
        <c:dLbls>
          <c:dLblPos val="ctr"/>
          <c:showLegendKey val="0"/>
          <c:showVal val="1"/>
          <c:showCatName val="0"/>
          <c:showSerName val="0"/>
          <c:showPercent val="0"/>
          <c:showBubbleSize val="0"/>
        </c:dLbls>
        <c:gapWidth val="50"/>
        <c:overlap val="100"/>
        <c:axId val="4893120"/>
        <c:axId val="4899360"/>
      </c:barChart>
      <c:catAx>
        <c:axId val="4893120"/>
        <c:scaling>
          <c:orientation val="minMax"/>
        </c:scaling>
        <c:delete val="0"/>
        <c:axPos val="l"/>
        <c:numFmt formatCode="General" sourceLinked="1"/>
        <c:majorTickMark val="none"/>
        <c:minorTickMark val="out"/>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DE"/>
          </a:p>
        </c:txPr>
        <c:crossAx val="4899360"/>
        <c:crosses val="autoZero"/>
        <c:auto val="1"/>
        <c:lblAlgn val="ctr"/>
        <c:lblOffset val="100"/>
        <c:noMultiLvlLbl val="0"/>
      </c:catAx>
      <c:valAx>
        <c:axId val="4899360"/>
        <c:scaling>
          <c:orientation val="minMax"/>
          <c:max val="50"/>
        </c:scaling>
        <c:delete val="0"/>
        <c:axPos val="b"/>
        <c:title>
          <c:tx>
            <c:rich>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de-DE" err="1"/>
                  <a:t>Patients</a:t>
                </a:r>
                <a:r>
                  <a:rPr lang="de-DE"/>
                  <a:t>, %</a:t>
                </a:r>
              </a:p>
            </c:rich>
          </c:tx>
          <c:layout>
            <c:manualLayout>
              <c:xMode val="edge"/>
              <c:yMode val="edge"/>
              <c:x val="0.52852791637275898"/>
              <c:y val="0.81022575242297035"/>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DE"/>
            </a:p>
          </c:txPr>
        </c:title>
        <c:numFmt formatCode="General"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DE"/>
          </a:p>
        </c:txPr>
        <c:crossAx val="4893120"/>
        <c:crosses val="autoZero"/>
        <c:crossBetween val="between"/>
        <c:majorUnit val="10"/>
      </c:valAx>
      <c:spPr>
        <a:noFill/>
        <a:ln>
          <a:noFill/>
        </a:ln>
        <a:effectLst/>
      </c:spPr>
    </c:plotArea>
    <c:legend>
      <c:legendPos val="b"/>
      <c:layout>
        <c:manualLayout>
          <c:xMode val="edge"/>
          <c:yMode val="edge"/>
          <c:x val="0.74878230557335179"/>
          <c:y val="0.60067235092723237"/>
          <c:w val="0.22481490109962804"/>
          <c:h val="0.1472519331037377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DE"/>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Tabelle1!$B$1</c:f>
              <c:strCache>
                <c:ptCount val="1"/>
                <c:pt idx="0">
                  <c:v>Grade 1/2</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Tabelle1!$A$2:$A$6</c:f>
              <c:strCache>
                <c:ptCount val="5"/>
                <c:pt idx="0">
                  <c:v>Constipation</c:v>
                </c:pt>
                <c:pt idx="1">
                  <c:v>Diarrhea</c:v>
                </c:pt>
                <c:pt idx="2">
                  <c:v>Contusion</c:v>
                </c:pt>
                <c:pt idx="3">
                  <c:v>URTi</c:v>
                </c:pt>
                <c:pt idx="4">
                  <c:v>Neutropenia</c:v>
                </c:pt>
              </c:strCache>
            </c:strRef>
          </c:cat>
          <c:val>
            <c:numRef>
              <c:f>Tabelle1!$B$2:$B$6</c:f>
              <c:numCache>
                <c:formatCode>General</c:formatCode>
                <c:ptCount val="5"/>
                <c:pt idx="0">
                  <c:v>18</c:v>
                </c:pt>
                <c:pt idx="1">
                  <c:v>23</c:v>
                </c:pt>
                <c:pt idx="2">
                  <c:v>23</c:v>
                </c:pt>
                <c:pt idx="3">
                  <c:v>32</c:v>
                </c:pt>
                <c:pt idx="4">
                  <c:v>5</c:v>
                </c:pt>
              </c:numCache>
            </c:numRef>
          </c:val>
          <c:extLst>
            <c:ext xmlns:c16="http://schemas.microsoft.com/office/drawing/2014/chart" uri="{C3380CC4-5D6E-409C-BE32-E72D297353CC}">
              <c16:uniqueId val="{00000000-190D-4A0E-BFA0-05A11E6075D2}"/>
            </c:ext>
          </c:extLst>
        </c:ser>
        <c:ser>
          <c:idx val="1"/>
          <c:order val="1"/>
          <c:tx>
            <c:strRef>
              <c:f>Tabelle1!$C$1</c:f>
              <c:strCache>
                <c:ptCount val="1"/>
                <c:pt idx="0">
                  <c:v>Grade ≥3</c:v>
                </c:pt>
              </c:strCache>
            </c:strRef>
          </c:tx>
          <c:spPr>
            <a:solidFill>
              <a:schemeClr val="tx2">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Tabelle1!$A$2:$A$6</c:f>
              <c:strCache>
                <c:ptCount val="5"/>
                <c:pt idx="0">
                  <c:v>Constipation</c:v>
                </c:pt>
                <c:pt idx="1">
                  <c:v>Diarrhea</c:v>
                </c:pt>
                <c:pt idx="2">
                  <c:v>Contusion</c:v>
                </c:pt>
                <c:pt idx="3">
                  <c:v>URTi</c:v>
                </c:pt>
                <c:pt idx="4">
                  <c:v>Neutropenia</c:v>
                </c:pt>
              </c:strCache>
            </c:strRef>
          </c:cat>
          <c:val>
            <c:numRef>
              <c:f>Tabelle1!$C$2:$C$6</c:f>
              <c:numCache>
                <c:formatCode>General</c:formatCode>
                <c:ptCount val="5"/>
                <c:pt idx="0">
                  <c:v>5</c:v>
                </c:pt>
                <c:pt idx="4">
                  <c:v>36</c:v>
                </c:pt>
              </c:numCache>
            </c:numRef>
          </c:val>
          <c:extLst>
            <c:ext xmlns:c16="http://schemas.microsoft.com/office/drawing/2014/chart" uri="{C3380CC4-5D6E-409C-BE32-E72D297353CC}">
              <c16:uniqueId val="{00000001-190D-4A0E-BFA0-05A11E6075D2}"/>
            </c:ext>
          </c:extLst>
        </c:ser>
        <c:dLbls>
          <c:dLblPos val="ctr"/>
          <c:showLegendKey val="0"/>
          <c:showVal val="1"/>
          <c:showCatName val="0"/>
          <c:showSerName val="0"/>
          <c:showPercent val="0"/>
          <c:showBubbleSize val="0"/>
        </c:dLbls>
        <c:gapWidth val="50"/>
        <c:overlap val="100"/>
        <c:axId val="4893120"/>
        <c:axId val="4899360"/>
      </c:barChart>
      <c:catAx>
        <c:axId val="4893120"/>
        <c:scaling>
          <c:orientation val="minMax"/>
        </c:scaling>
        <c:delete val="0"/>
        <c:axPos val="l"/>
        <c:numFmt formatCode="General" sourceLinked="1"/>
        <c:majorTickMark val="none"/>
        <c:minorTickMark val="out"/>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DE"/>
          </a:p>
        </c:txPr>
        <c:crossAx val="4899360"/>
        <c:crosses val="autoZero"/>
        <c:auto val="1"/>
        <c:lblAlgn val="ctr"/>
        <c:lblOffset val="100"/>
        <c:noMultiLvlLbl val="0"/>
      </c:catAx>
      <c:valAx>
        <c:axId val="4899360"/>
        <c:scaling>
          <c:orientation val="minMax"/>
          <c:max val="60"/>
        </c:scaling>
        <c:delete val="0"/>
        <c:axPos val="b"/>
        <c:title>
          <c:tx>
            <c:rich>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de-DE" err="1"/>
                  <a:t>Patients</a:t>
                </a:r>
                <a:r>
                  <a:rPr lang="de-DE"/>
                  <a:t>, %</a:t>
                </a:r>
              </a:p>
            </c:rich>
          </c:tx>
          <c:layout>
            <c:manualLayout>
              <c:xMode val="edge"/>
              <c:yMode val="edge"/>
              <c:x val="0.4913328702715023"/>
              <c:y val="0.81022575242297035"/>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DE"/>
            </a:p>
          </c:txPr>
        </c:title>
        <c:numFmt formatCode="General"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DE"/>
          </a:p>
        </c:txPr>
        <c:crossAx val="4893120"/>
        <c:crosses val="autoZero"/>
        <c:crossBetween val="between"/>
        <c:majorUnit val="20"/>
      </c:valAx>
      <c:spPr>
        <a:noFill/>
        <a:ln>
          <a:noFill/>
        </a:ln>
        <a:effectLst/>
      </c:spPr>
    </c:plotArea>
    <c:legend>
      <c:legendPos val="b"/>
      <c:layout>
        <c:manualLayout>
          <c:xMode val="edge"/>
          <c:yMode val="edge"/>
          <c:x val="0.74878230557335179"/>
          <c:y val="0.60067235092723237"/>
          <c:w val="0.22481490109962804"/>
          <c:h val="0.1472519331037377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48654580870164"/>
          <c:y val="0.33408951959966537"/>
          <c:w val="0.81732377068257422"/>
          <c:h val="0.38726786718347211"/>
        </c:manualLayout>
      </c:layout>
      <c:barChart>
        <c:barDir val="col"/>
        <c:grouping val="stacked"/>
        <c:varyColors val="0"/>
        <c:ser>
          <c:idx val="0"/>
          <c:order val="0"/>
          <c:tx>
            <c:strRef>
              <c:f>Tabelle1!$B$1</c:f>
              <c:strCache>
                <c:ptCount val="1"/>
                <c:pt idx="0">
                  <c:v>Not availalbe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en-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Tabelle1!$A$2:$A$15</c:f>
              <c:strCache>
                <c:ptCount val="14"/>
                <c:pt idx="0">
                  <c:v>Baseline (N = 66)</c:v>
                </c:pt>
                <c:pt idx="1">
                  <c:v>Wk12 (N = 66)</c:v>
                </c:pt>
                <c:pt idx="2">
                  <c:v>Wk24 (N = 64)</c:v>
                </c:pt>
                <c:pt idx="3">
                  <c:v>Wk36 (N = 63)</c:v>
                </c:pt>
                <c:pt idx="4">
                  <c:v>Wk48 (N = 62)</c:v>
                </c:pt>
                <c:pt idx="5">
                  <c:v>Wk60 (N = 62)</c:v>
                </c:pt>
                <c:pt idx="6">
                  <c:v>Wk72 (N = 62)</c:v>
                </c:pt>
                <c:pt idx="7">
                  <c:v>Wk84 (N = 61)</c:v>
                </c:pt>
                <c:pt idx="8">
                  <c:v>Wk96 (N = 60)</c:v>
                </c:pt>
                <c:pt idx="9">
                  <c:v>Wk108 (N = 53)</c:v>
                </c:pt>
                <c:pt idx="10">
                  <c:v>Wk132 (N = 39)</c:v>
                </c:pt>
                <c:pt idx="11">
                  <c:v>Wk156 (N = 25)</c:v>
                </c:pt>
                <c:pt idx="12">
                  <c:v>Wk180 (N = 16)</c:v>
                </c:pt>
                <c:pt idx="13">
                  <c:v>Wk204 (N = 11)</c:v>
                </c:pt>
              </c:strCache>
            </c:strRef>
          </c:cat>
          <c:val>
            <c:numRef>
              <c:f>Tabelle1!$B$2:$B$15</c:f>
              <c:numCache>
                <c:formatCode>General</c:formatCode>
                <c:ptCount val="14"/>
              </c:numCache>
            </c:numRef>
          </c:val>
          <c:extLst>
            <c:ext xmlns:c16="http://schemas.microsoft.com/office/drawing/2014/chart" uri="{C3380CC4-5D6E-409C-BE32-E72D297353CC}">
              <c16:uniqueId val="{00000000-4ABC-4775-8206-C48B38088CBE}"/>
            </c:ext>
          </c:extLst>
        </c:ser>
        <c:ser>
          <c:idx val="1"/>
          <c:order val="1"/>
          <c:tx>
            <c:strRef>
              <c:f>Tabelle1!$C$1</c:f>
              <c:strCache>
                <c:ptCount val="1"/>
                <c:pt idx="0">
                  <c:v>Spalte1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en-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Tabelle1!$A$2:$A$15</c:f>
              <c:strCache>
                <c:ptCount val="14"/>
                <c:pt idx="0">
                  <c:v>Baseline (N = 66)</c:v>
                </c:pt>
                <c:pt idx="1">
                  <c:v>Wk12 (N = 66)</c:v>
                </c:pt>
                <c:pt idx="2">
                  <c:v>Wk24 (N = 64)</c:v>
                </c:pt>
                <c:pt idx="3">
                  <c:v>Wk36 (N = 63)</c:v>
                </c:pt>
                <c:pt idx="4">
                  <c:v>Wk48 (N = 62)</c:v>
                </c:pt>
                <c:pt idx="5">
                  <c:v>Wk60 (N = 62)</c:v>
                </c:pt>
                <c:pt idx="6">
                  <c:v>Wk72 (N = 62)</c:v>
                </c:pt>
                <c:pt idx="7">
                  <c:v>Wk84 (N = 61)</c:v>
                </c:pt>
                <c:pt idx="8">
                  <c:v>Wk96 (N = 60)</c:v>
                </c:pt>
                <c:pt idx="9">
                  <c:v>Wk108 (N = 53)</c:v>
                </c:pt>
                <c:pt idx="10">
                  <c:v>Wk132 (N = 39)</c:v>
                </c:pt>
                <c:pt idx="11">
                  <c:v>Wk156 (N = 25)</c:v>
                </c:pt>
                <c:pt idx="12">
                  <c:v>Wk180 (N = 16)</c:v>
                </c:pt>
                <c:pt idx="13">
                  <c:v>Wk204 (N = 11)</c:v>
                </c:pt>
              </c:strCache>
            </c:strRef>
          </c:cat>
          <c:val>
            <c:numRef>
              <c:f>Tabelle1!$C$2:$C$15</c:f>
              <c:numCache>
                <c:formatCode>General</c:formatCode>
                <c:ptCount val="14"/>
              </c:numCache>
            </c:numRef>
          </c:val>
          <c:extLst>
            <c:ext xmlns:c16="http://schemas.microsoft.com/office/drawing/2014/chart" uri="{C3380CC4-5D6E-409C-BE32-E72D297353CC}">
              <c16:uniqueId val="{00000001-4ABC-4775-8206-C48B38088CBE}"/>
            </c:ext>
          </c:extLst>
        </c:ser>
        <c:dLbls>
          <c:showLegendKey val="0"/>
          <c:showVal val="0"/>
          <c:showCatName val="0"/>
          <c:showSerName val="0"/>
          <c:showPercent val="0"/>
          <c:showBubbleSize val="0"/>
        </c:dLbls>
        <c:gapWidth val="70"/>
        <c:overlap val="100"/>
        <c:axId val="1437026703"/>
        <c:axId val="1437027663"/>
      </c:barChart>
      <c:catAx>
        <c:axId val="1437026703"/>
        <c:scaling>
          <c:orientation val="minMax"/>
        </c:scaling>
        <c:delete val="0"/>
        <c:axPos val="b"/>
        <c:numFmt formatCode="General" sourceLinked="1"/>
        <c:majorTickMark val="none"/>
        <c:minorTickMark val="out"/>
        <c:tickLblPos val="nextTo"/>
        <c:spPr>
          <a:noFill/>
          <a:ln w="19050" cap="flat" cmpd="sng" algn="ctr">
            <a:solidFill>
              <a:schemeClr val="tx1"/>
            </a:solidFill>
            <a:round/>
          </a:ln>
          <a:effectLst/>
        </c:spPr>
        <c:txPr>
          <a:bodyPr rot="2700000" spcFirstLastPara="1" vertOverflow="ellipsis" wrap="square" anchor="ctr" anchorCtr="1"/>
          <a:lstStyle/>
          <a:p>
            <a:pPr>
              <a:defRPr sz="800" b="0" i="0" u="none" strike="noStrike" kern="1200" baseline="0">
                <a:solidFill>
                  <a:schemeClr val="tx1"/>
                </a:solidFill>
                <a:latin typeface="+mn-lt"/>
                <a:ea typeface="+mn-ea"/>
                <a:cs typeface="+mn-cs"/>
              </a:defRPr>
            </a:pPr>
            <a:endParaRPr lang="en-DE"/>
          </a:p>
        </c:txPr>
        <c:crossAx val="1437027663"/>
        <c:crosses val="autoZero"/>
        <c:auto val="1"/>
        <c:lblAlgn val="ctr"/>
        <c:lblOffset val="100"/>
        <c:noMultiLvlLbl val="0"/>
      </c:catAx>
      <c:valAx>
        <c:axId val="1437027663"/>
        <c:scaling>
          <c:orientation val="minMax"/>
          <c:max val="100"/>
          <c:min val="0"/>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de-DE" sz="1200">
                    <a:solidFill>
                      <a:schemeClr val="tx1"/>
                    </a:solidFill>
                  </a:rPr>
                  <a:t>Proportion, %</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DE"/>
            </a:p>
          </c:txPr>
        </c:title>
        <c:numFmt formatCode="General"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DE"/>
          </a:p>
        </c:txPr>
        <c:crossAx val="1437026703"/>
        <c:crosses val="autoZero"/>
        <c:crossBetween val="between"/>
        <c:majorUnit val="20"/>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DE"/>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475362416750482"/>
          <c:y val="9.237576903713593E-2"/>
          <c:w val="0.74894199608578205"/>
          <c:h val="0.67884060641462352"/>
        </c:manualLayout>
      </c:layout>
      <c:barChart>
        <c:barDir val="col"/>
        <c:grouping val="stacked"/>
        <c:varyColors val="0"/>
        <c:ser>
          <c:idx val="0"/>
          <c:order val="0"/>
          <c:tx>
            <c:strRef>
              <c:f>Tabelle1!$B$1</c:f>
              <c:strCache>
                <c:ptCount val="1"/>
                <c:pt idx="0">
                  <c:v>SD</c:v>
                </c:pt>
              </c:strCache>
            </c:strRef>
          </c:tx>
          <c:spPr>
            <a:solidFill>
              <a:schemeClr val="accent6"/>
            </a:solidFill>
            <a:ln>
              <a:noFill/>
            </a:ln>
            <a:effectLst/>
          </c:spPr>
          <c:invertIfNegative val="0"/>
          <c:dLbls>
            <c:dLbl>
              <c:idx val="5"/>
              <c:layout>
                <c:manualLayout>
                  <c:x val="6.5662077100031677E-2"/>
                  <c:y val="-3.4617063050210277E-2"/>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986-462E-8845-26654D3A153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12700" cap="flat" cmpd="sng" algn="ctr">
                      <a:solidFill>
                        <a:schemeClr val="tx1"/>
                      </a:solidFill>
                      <a:round/>
                    </a:ln>
                    <a:effectLst/>
                  </c:spPr>
                </c15:leaderLines>
              </c:ext>
            </c:extLst>
          </c:dLbls>
          <c:cat>
            <c:strRef>
              <c:f>Tabelle1!$A$2:$A$7</c:f>
              <c:strCache>
                <c:ptCount val="6"/>
                <c:pt idx="0">
                  <c:v>Sonro 40 mg
+ zanu (n=4)</c:v>
                </c:pt>
                <c:pt idx="1">
                  <c:v>Sonro 80 mg
+ zanu (n=8)</c:v>
                </c:pt>
                <c:pt idx="2">
                  <c:v>Sonro 160 mg
+ zanu (n=6)</c:v>
                </c:pt>
                <c:pt idx="3">
                  <c:v>Sonro 320 mg
+ zanu (n=11)</c:v>
                </c:pt>
                <c:pt idx="4">
                  <c:v>Sonro 640 mg
+ zanu (n=6)</c:v>
                </c:pt>
                <c:pt idx="5">
                  <c:v>Efficacy-evaluable
population (N=35)</c:v>
                </c:pt>
              </c:strCache>
            </c:strRef>
          </c:cat>
          <c:val>
            <c:numRef>
              <c:f>Tabelle1!$B$2:$B$7</c:f>
              <c:numCache>
                <c:formatCode>General</c:formatCode>
                <c:ptCount val="6"/>
                <c:pt idx="0">
                  <c:v>25</c:v>
                </c:pt>
                <c:pt idx="5">
                  <c:v>3</c:v>
                </c:pt>
              </c:numCache>
            </c:numRef>
          </c:val>
          <c:extLst>
            <c:ext xmlns:c16="http://schemas.microsoft.com/office/drawing/2014/chart" uri="{C3380CC4-5D6E-409C-BE32-E72D297353CC}">
              <c16:uniqueId val="{00000000-D986-462E-8845-26654D3A1532}"/>
            </c:ext>
          </c:extLst>
        </c:ser>
        <c:ser>
          <c:idx val="1"/>
          <c:order val="1"/>
          <c:tx>
            <c:strRef>
              <c:f>Tabelle1!$C$1</c:f>
              <c:strCache>
                <c:ptCount val="1"/>
                <c:pt idx="0">
                  <c:v>PR</c:v>
                </c:pt>
              </c:strCache>
            </c:strRef>
          </c:tx>
          <c:spPr>
            <a:solidFill>
              <a:schemeClr val="accent2"/>
            </a:solidFill>
            <a:ln>
              <a:noFill/>
            </a:ln>
            <a:effectLst/>
          </c:spPr>
          <c:invertIfNegative val="0"/>
          <c:dLbls>
            <c:dLbl>
              <c:idx val="3"/>
              <c:tx>
                <c:rich>
                  <a:bodyPr/>
                  <a:lstStyle/>
                  <a:p>
                    <a:r>
                      <a:rPr lang="en-US"/>
                      <a:t>27</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E21C-491E-9D63-7C7F9E59B68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Tabelle1!$A$2:$A$7</c:f>
              <c:strCache>
                <c:ptCount val="6"/>
                <c:pt idx="0">
                  <c:v>Sonro 40 mg
+ zanu (n=4)</c:v>
                </c:pt>
                <c:pt idx="1">
                  <c:v>Sonro 80 mg
+ zanu (n=8)</c:v>
                </c:pt>
                <c:pt idx="2">
                  <c:v>Sonro 160 mg
+ zanu (n=6)</c:v>
                </c:pt>
                <c:pt idx="3">
                  <c:v>Sonro 320 mg
+ zanu (n=11)</c:v>
                </c:pt>
                <c:pt idx="4">
                  <c:v>Sonro 640 mg
+ zanu (n=6)</c:v>
                </c:pt>
                <c:pt idx="5">
                  <c:v>Efficacy-evaluable
population (N=35)</c:v>
                </c:pt>
              </c:strCache>
            </c:strRef>
          </c:cat>
          <c:val>
            <c:numRef>
              <c:f>Tabelle1!$C$2:$C$7</c:f>
              <c:numCache>
                <c:formatCode>General</c:formatCode>
                <c:ptCount val="6"/>
                <c:pt idx="0">
                  <c:v>25</c:v>
                </c:pt>
                <c:pt idx="1">
                  <c:v>50</c:v>
                </c:pt>
                <c:pt idx="2">
                  <c:v>33</c:v>
                </c:pt>
                <c:pt idx="3">
                  <c:v>27</c:v>
                </c:pt>
                <c:pt idx="4">
                  <c:v>50</c:v>
                </c:pt>
                <c:pt idx="5">
                  <c:v>37</c:v>
                </c:pt>
              </c:numCache>
            </c:numRef>
          </c:val>
          <c:extLst>
            <c:ext xmlns:c16="http://schemas.microsoft.com/office/drawing/2014/chart" uri="{C3380CC4-5D6E-409C-BE32-E72D297353CC}">
              <c16:uniqueId val="{00000001-D986-462E-8845-26654D3A1532}"/>
            </c:ext>
          </c:extLst>
        </c:ser>
        <c:ser>
          <c:idx val="2"/>
          <c:order val="2"/>
          <c:tx>
            <c:strRef>
              <c:f>Tabelle1!$D$1</c:f>
              <c:strCache>
                <c:ptCount val="1"/>
                <c:pt idx="0">
                  <c:v>nPR</c:v>
                </c:pt>
              </c:strCache>
            </c:strRef>
          </c:tx>
          <c:spPr>
            <a:solidFill>
              <a:schemeClr val="accent1"/>
            </a:solidFill>
            <a:ln>
              <a:noFill/>
            </a:ln>
            <a:effectLst/>
          </c:spPr>
          <c:invertIfNegative val="0"/>
          <c:dLbls>
            <c:dLbl>
              <c:idx val="5"/>
              <c:layout>
                <c:manualLayout>
                  <c:x val="6.712123436892127E-2"/>
                  <c:y val="0"/>
                </c:manualLayout>
              </c:layout>
              <c:spPr>
                <a:noFill/>
                <a:ln>
                  <a:noFill/>
                </a:ln>
                <a:effectLst/>
              </c:spPr>
              <c:txPr>
                <a:bodyPr rot="0" spcFirstLastPara="1" vertOverflow="ellipsis" vert="horz" wrap="square" lIns="38100" tIns="19050" rIns="38100" bIns="19050" anchor="ctr" anchorCtr="0">
                  <a:spAutoFit/>
                </a:bodyPr>
                <a:lstStyle/>
                <a:p>
                  <a:pPr algn="l">
                    <a:defRPr sz="1197" b="0" i="0" u="none" strike="noStrike" kern="1200" baseline="0">
                      <a:solidFill>
                        <a:schemeClr val="tx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986-462E-8845-26654D3A1532}"/>
                </c:ext>
              </c:extLst>
            </c:dLbl>
            <c:spPr>
              <a:noFill/>
              <a:ln>
                <a:noFill/>
              </a:ln>
              <a:effectLst/>
            </c:spPr>
            <c:txPr>
              <a:bodyPr rot="0" spcFirstLastPara="1" vertOverflow="ellipsis" vert="horz" wrap="square" lIns="38100" tIns="19050" rIns="38100" bIns="19050" anchor="ctr" anchorCtr="0">
                <a:spAutoFit/>
              </a:bodyPr>
              <a:lstStyle/>
              <a:p>
                <a:pPr algn="l">
                  <a:defRPr sz="1197" b="0" i="0" u="none" strike="noStrike" kern="1200" baseline="0">
                    <a:solidFill>
                      <a:schemeClr val="bg1"/>
                    </a:solidFill>
                    <a:latin typeface="+mn-lt"/>
                    <a:ea typeface="+mn-ea"/>
                    <a:cs typeface="+mn-cs"/>
                  </a:defRPr>
                </a:pPr>
                <a:endParaRPr lang="en-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12700" cap="flat" cmpd="sng" algn="ctr">
                      <a:solidFill>
                        <a:schemeClr val="tx1"/>
                      </a:solidFill>
                      <a:round/>
                    </a:ln>
                    <a:effectLst/>
                  </c:spPr>
                </c15:leaderLines>
              </c:ext>
            </c:extLst>
          </c:dLbls>
          <c:cat>
            <c:strRef>
              <c:f>Tabelle1!$A$2:$A$7</c:f>
              <c:strCache>
                <c:ptCount val="6"/>
                <c:pt idx="0">
                  <c:v>Sonro 40 mg
+ zanu (n=4)</c:v>
                </c:pt>
                <c:pt idx="1">
                  <c:v>Sonro 80 mg
+ zanu (n=8)</c:v>
                </c:pt>
                <c:pt idx="2">
                  <c:v>Sonro 160 mg
+ zanu (n=6)</c:v>
                </c:pt>
                <c:pt idx="3">
                  <c:v>Sonro 320 mg
+ zanu (n=11)</c:v>
                </c:pt>
                <c:pt idx="4">
                  <c:v>Sonro 640 mg
+ zanu (n=6)</c:v>
                </c:pt>
                <c:pt idx="5">
                  <c:v>Efficacy-evaluable
population (N=35)</c:v>
                </c:pt>
              </c:strCache>
            </c:strRef>
          </c:cat>
          <c:val>
            <c:numRef>
              <c:f>Tabelle1!$D$2:$D$7</c:f>
              <c:numCache>
                <c:formatCode>General</c:formatCode>
                <c:ptCount val="6"/>
                <c:pt idx="0">
                  <c:v>25</c:v>
                </c:pt>
                <c:pt idx="5">
                  <c:v>3</c:v>
                </c:pt>
              </c:numCache>
            </c:numRef>
          </c:val>
          <c:extLst>
            <c:ext xmlns:c16="http://schemas.microsoft.com/office/drawing/2014/chart" uri="{C3380CC4-5D6E-409C-BE32-E72D297353CC}">
              <c16:uniqueId val="{00000002-D986-462E-8845-26654D3A1532}"/>
            </c:ext>
          </c:extLst>
        </c:ser>
        <c:ser>
          <c:idx val="3"/>
          <c:order val="3"/>
          <c:tx>
            <c:strRef>
              <c:f>Tabelle1!$E$1</c:f>
              <c:strCache>
                <c:ptCount val="1"/>
                <c:pt idx="0">
                  <c:v>CR/CRi</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Tabelle1!$A$2:$A$7</c:f>
              <c:strCache>
                <c:ptCount val="6"/>
                <c:pt idx="0">
                  <c:v>Sonro 40 mg
+ zanu (n=4)</c:v>
                </c:pt>
                <c:pt idx="1">
                  <c:v>Sonro 80 mg
+ zanu (n=8)</c:v>
                </c:pt>
                <c:pt idx="2">
                  <c:v>Sonro 160 mg
+ zanu (n=6)</c:v>
                </c:pt>
                <c:pt idx="3">
                  <c:v>Sonro 320 mg
+ zanu (n=11)</c:v>
                </c:pt>
                <c:pt idx="4">
                  <c:v>Sonro 640 mg
+ zanu (n=6)</c:v>
                </c:pt>
                <c:pt idx="5">
                  <c:v>Efficacy-evaluable
population (N=35)</c:v>
                </c:pt>
              </c:strCache>
            </c:strRef>
          </c:cat>
          <c:val>
            <c:numRef>
              <c:f>Tabelle1!$E$2:$E$7</c:f>
              <c:numCache>
                <c:formatCode>General</c:formatCode>
                <c:ptCount val="6"/>
                <c:pt idx="0">
                  <c:v>25</c:v>
                </c:pt>
                <c:pt idx="1">
                  <c:v>50</c:v>
                </c:pt>
                <c:pt idx="2">
                  <c:v>67</c:v>
                </c:pt>
                <c:pt idx="3">
                  <c:v>73</c:v>
                </c:pt>
                <c:pt idx="4">
                  <c:v>50</c:v>
                </c:pt>
                <c:pt idx="5">
                  <c:v>57</c:v>
                </c:pt>
              </c:numCache>
            </c:numRef>
          </c:val>
          <c:extLst>
            <c:ext xmlns:c16="http://schemas.microsoft.com/office/drawing/2014/chart" uri="{C3380CC4-5D6E-409C-BE32-E72D297353CC}">
              <c16:uniqueId val="{00000003-D986-462E-8845-26654D3A1532}"/>
            </c:ext>
          </c:extLst>
        </c:ser>
        <c:dLbls>
          <c:dLblPos val="ctr"/>
          <c:showLegendKey val="0"/>
          <c:showVal val="1"/>
          <c:showCatName val="0"/>
          <c:showSerName val="0"/>
          <c:showPercent val="0"/>
          <c:showBubbleSize val="0"/>
        </c:dLbls>
        <c:gapWidth val="50"/>
        <c:overlap val="100"/>
        <c:axId val="2073320495"/>
        <c:axId val="2073320975"/>
      </c:barChart>
      <c:catAx>
        <c:axId val="2073320495"/>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DE"/>
          </a:p>
        </c:txPr>
        <c:crossAx val="2073320975"/>
        <c:crosses val="autoZero"/>
        <c:auto val="1"/>
        <c:lblAlgn val="ctr"/>
        <c:lblOffset val="100"/>
        <c:noMultiLvlLbl val="0"/>
      </c:catAx>
      <c:valAx>
        <c:axId val="2073320975"/>
        <c:scaling>
          <c:orientation val="minMax"/>
          <c:max val="100"/>
        </c:scaling>
        <c:delete val="0"/>
        <c:axPos val="l"/>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de-DE"/>
                  <a:t>Patients, %</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DE"/>
            </a:p>
          </c:txPr>
        </c:title>
        <c:numFmt formatCode="General"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DE"/>
          </a:p>
        </c:txPr>
        <c:crossAx val="2073320495"/>
        <c:crosses val="autoZero"/>
        <c:crossBetween val="between"/>
        <c:majorUnit val="20"/>
      </c:valAx>
      <c:spPr>
        <a:noFill/>
        <a:ln>
          <a:noFill/>
        </a:ln>
        <a:effectLst/>
      </c:spPr>
    </c:plotArea>
    <c:legend>
      <c:legendPos val="b"/>
      <c:layout>
        <c:manualLayout>
          <c:xMode val="edge"/>
          <c:yMode val="edge"/>
          <c:x val="0.89492137440206154"/>
          <c:y val="0.1129849148651938"/>
          <c:w val="8.4192340366471358E-2"/>
          <c:h val="0.2881398943661683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DE"/>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3254917991914645E-2"/>
          <c:y val="0.15622982863075069"/>
          <c:w val="0.8963168802436311"/>
          <c:h val="0.62961774716571317"/>
        </c:manualLayout>
      </c:layout>
      <c:barChart>
        <c:barDir val="col"/>
        <c:grouping val="stacked"/>
        <c:varyColors val="0"/>
        <c:ser>
          <c:idx val="0"/>
          <c:order val="0"/>
          <c:tx>
            <c:strRef>
              <c:f>Tabelle1!$B$1</c:f>
              <c:strCache>
                <c:ptCount val="1"/>
                <c:pt idx="0">
                  <c:v>uMRD4</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12700" cap="flat" cmpd="sng" algn="ctr">
                      <a:solidFill>
                        <a:schemeClr val="tx1"/>
                      </a:solidFill>
                      <a:round/>
                    </a:ln>
                    <a:effectLst/>
                  </c:spPr>
                </c15:leaderLines>
              </c:ext>
            </c:extLst>
          </c:dLbls>
          <c:cat>
            <c:strRef>
              <c:f>Tabelle1!$A$2:$A$6</c:f>
              <c:strCache>
                <c:ptCount val="5"/>
                <c:pt idx="0">
                  <c:v>Sonro 160 mg
+ zanu (n=6)</c:v>
                </c:pt>
                <c:pt idx="1">
                  <c:v>Sonro 320 mg
+ zanu (n=9)</c:v>
                </c:pt>
                <c:pt idx="2">
                  <c:v>Sonro 160 mg
+ zanu (n=6)</c:v>
                </c:pt>
                <c:pt idx="3">
                  <c:v>Sonro 320 mg
+ zanu (n=5)</c:v>
                </c:pt>
                <c:pt idx="4">
                  <c:v>All
(N=33)</c:v>
                </c:pt>
              </c:strCache>
            </c:strRef>
          </c:cat>
          <c:val>
            <c:numRef>
              <c:f>Tabelle1!$B$2:$B$6</c:f>
              <c:numCache>
                <c:formatCode>General</c:formatCode>
                <c:ptCount val="5"/>
                <c:pt idx="0">
                  <c:v>50</c:v>
                </c:pt>
                <c:pt idx="1">
                  <c:v>44</c:v>
                </c:pt>
                <c:pt idx="2">
                  <c:v>100</c:v>
                </c:pt>
                <c:pt idx="3">
                  <c:v>100</c:v>
                </c:pt>
                <c:pt idx="4">
                  <c:v>85</c:v>
                </c:pt>
              </c:numCache>
            </c:numRef>
          </c:val>
          <c:extLst>
            <c:ext xmlns:c16="http://schemas.microsoft.com/office/drawing/2014/chart" uri="{C3380CC4-5D6E-409C-BE32-E72D297353CC}">
              <c16:uniqueId val="{00000001-1AC5-4888-BB4F-F49D59A16AA1}"/>
            </c:ext>
          </c:extLst>
        </c:ser>
        <c:ser>
          <c:idx val="1"/>
          <c:order val="1"/>
          <c:tx>
            <c:strRef>
              <c:f>Tabelle1!$C$1</c:f>
              <c:strCache>
                <c:ptCount val="1"/>
                <c:pt idx="0">
                  <c:v>MRD4+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Tabelle1!$A$2:$A$6</c:f>
              <c:strCache>
                <c:ptCount val="5"/>
                <c:pt idx="0">
                  <c:v>Sonro 160 mg
+ zanu (n=6)</c:v>
                </c:pt>
                <c:pt idx="1">
                  <c:v>Sonro 320 mg
+ zanu (n=9)</c:v>
                </c:pt>
                <c:pt idx="2">
                  <c:v>Sonro 160 mg
+ zanu (n=6)</c:v>
                </c:pt>
                <c:pt idx="3">
                  <c:v>Sonro 320 mg
+ zanu (n=5)</c:v>
                </c:pt>
                <c:pt idx="4">
                  <c:v>All
(N=33)</c:v>
                </c:pt>
              </c:strCache>
            </c:strRef>
          </c:cat>
          <c:val>
            <c:numRef>
              <c:f>Tabelle1!$C$2:$C$6</c:f>
              <c:numCache>
                <c:formatCode>General</c:formatCode>
                <c:ptCount val="5"/>
                <c:pt idx="0">
                  <c:v>17</c:v>
                </c:pt>
                <c:pt idx="1">
                  <c:v>22</c:v>
                </c:pt>
              </c:numCache>
            </c:numRef>
          </c:val>
          <c:extLst>
            <c:ext xmlns:c16="http://schemas.microsoft.com/office/drawing/2014/chart" uri="{C3380CC4-5D6E-409C-BE32-E72D297353CC}">
              <c16:uniqueId val="{00000002-1AC5-4888-BB4F-F49D59A16AA1}"/>
            </c:ext>
          </c:extLst>
        </c:ser>
        <c:ser>
          <c:idx val="2"/>
          <c:order val="2"/>
          <c:tx>
            <c:strRef>
              <c:f>Tabelle1!$D$1</c:f>
              <c:strCache>
                <c:ptCount val="1"/>
                <c:pt idx="0">
                  <c:v>Not available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l">
                  <a:defRPr sz="1197" b="0" i="0" u="none" strike="noStrike" kern="1200" baseline="0">
                    <a:solidFill>
                      <a:schemeClr val="bg1"/>
                    </a:solidFill>
                    <a:latin typeface="+mn-lt"/>
                    <a:ea typeface="+mn-ea"/>
                    <a:cs typeface="+mn-cs"/>
                  </a:defRPr>
                </a:pPr>
                <a:endParaRPr lang="en-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12700" cap="flat" cmpd="sng" algn="ctr">
                      <a:solidFill>
                        <a:schemeClr val="tx1"/>
                      </a:solidFill>
                      <a:round/>
                    </a:ln>
                    <a:effectLst/>
                  </c:spPr>
                </c15:leaderLines>
              </c:ext>
            </c:extLst>
          </c:dLbls>
          <c:cat>
            <c:strRef>
              <c:f>Tabelle1!$A$2:$A$6</c:f>
              <c:strCache>
                <c:ptCount val="5"/>
                <c:pt idx="0">
                  <c:v>Sonro 160 mg
+ zanu (n=6)</c:v>
                </c:pt>
                <c:pt idx="1">
                  <c:v>Sonro 320 mg
+ zanu (n=9)</c:v>
                </c:pt>
                <c:pt idx="2">
                  <c:v>Sonro 160 mg
+ zanu (n=6)</c:v>
                </c:pt>
                <c:pt idx="3">
                  <c:v>Sonro 320 mg
+ zanu (n=5)</c:v>
                </c:pt>
                <c:pt idx="4">
                  <c:v>All
(N=33)</c:v>
                </c:pt>
              </c:strCache>
            </c:strRef>
          </c:cat>
          <c:val>
            <c:numRef>
              <c:f>Tabelle1!$D$2:$D$6</c:f>
              <c:numCache>
                <c:formatCode>General</c:formatCode>
                <c:ptCount val="5"/>
                <c:pt idx="0">
                  <c:v>33</c:v>
                </c:pt>
                <c:pt idx="1">
                  <c:v>33</c:v>
                </c:pt>
                <c:pt idx="4">
                  <c:v>15</c:v>
                </c:pt>
              </c:numCache>
            </c:numRef>
          </c:val>
          <c:extLst>
            <c:ext xmlns:c16="http://schemas.microsoft.com/office/drawing/2014/chart" uri="{C3380CC4-5D6E-409C-BE32-E72D297353CC}">
              <c16:uniqueId val="{00000004-1AC5-4888-BB4F-F49D59A16AA1}"/>
            </c:ext>
          </c:extLst>
        </c:ser>
        <c:dLbls>
          <c:dLblPos val="ctr"/>
          <c:showLegendKey val="0"/>
          <c:showVal val="1"/>
          <c:showCatName val="0"/>
          <c:showSerName val="0"/>
          <c:showPercent val="0"/>
          <c:showBubbleSize val="0"/>
        </c:dLbls>
        <c:gapWidth val="50"/>
        <c:overlap val="100"/>
        <c:axId val="2073320495"/>
        <c:axId val="2073320975"/>
      </c:barChart>
      <c:catAx>
        <c:axId val="2073320495"/>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DE"/>
          </a:p>
        </c:txPr>
        <c:crossAx val="2073320975"/>
        <c:crosses val="autoZero"/>
        <c:auto val="1"/>
        <c:lblAlgn val="ctr"/>
        <c:lblOffset val="100"/>
        <c:noMultiLvlLbl val="0"/>
      </c:catAx>
      <c:valAx>
        <c:axId val="2073320975"/>
        <c:scaling>
          <c:orientation val="minMax"/>
          <c:max val="100"/>
        </c:scaling>
        <c:delete val="0"/>
        <c:axPos val="l"/>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de-DE"/>
                  <a:t>Patients, %</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DE"/>
            </a:p>
          </c:txPr>
        </c:title>
        <c:numFmt formatCode="General"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DE"/>
          </a:p>
        </c:txPr>
        <c:crossAx val="2073320495"/>
        <c:crosses val="autoZero"/>
        <c:crossBetween val="between"/>
        <c:majorUnit val="20"/>
      </c:valAx>
      <c:spPr>
        <a:noFill/>
        <a:ln>
          <a:noFill/>
        </a:ln>
        <a:effectLst/>
      </c:spPr>
    </c:plotArea>
    <c:legend>
      <c:legendPos val="b"/>
      <c:layout>
        <c:manualLayout>
          <c:xMode val="edge"/>
          <c:yMode val="edge"/>
          <c:x val="0.28353447873732113"/>
          <c:y val="0.9218028439595547"/>
          <c:w val="0.43876755670664291"/>
          <c:h val="6.748155008054183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DE"/>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539344321870967"/>
          <c:y val="5.9248874941402435E-2"/>
          <c:w val="0.6966269826756547"/>
          <c:h val="0.74904185345805219"/>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solidFill>
                <a:schemeClr val="accent1"/>
              </a:solidFill>
              <a:ln w="9525">
                <a:solidFill>
                  <a:schemeClr val="accent1"/>
                </a:solidFill>
              </a:ln>
              <a:effectLst/>
            </c:spPr>
          </c:marker>
          <c:xVal>
            <c:numRef>
              <c:f>Tabelle1!$A$2:$A$5</c:f>
              <c:numCache>
                <c:formatCode>General</c:formatCode>
                <c:ptCount val="4"/>
              </c:numCache>
            </c:numRef>
          </c:xVal>
          <c:yVal>
            <c:numRef>
              <c:f>Tabelle1!$B$2:$B$5</c:f>
              <c:numCache>
                <c:formatCode>General</c:formatCode>
                <c:ptCount val="4"/>
              </c:numCache>
            </c:numRef>
          </c:yVal>
          <c:smooth val="0"/>
          <c:extLst>
            <c:ext xmlns:c16="http://schemas.microsoft.com/office/drawing/2014/chart" uri="{C3380CC4-5D6E-409C-BE32-E72D297353CC}">
              <c16:uniqueId val="{00000000-D116-4BAB-A2B5-DADDE9A09400}"/>
            </c:ext>
          </c:extLst>
        </c:ser>
        <c:dLbls>
          <c:showLegendKey val="0"/>
          <c:showVal val="0"/>
          <c:showCatName val="0"/>
          <c:showSerName val="0"/>
          <c:showPercent val="0"/>
          <c:showBubbleSize val="0"/>
        </c:dLbls>
        <c:axId val="1901839503"/>
        <c:axId val="1901841423"/>
      </c:scatterChart>
      <c:valAx>
        <c:axId val="1901839503"/>
        <c:scaling>
          <c:orientation val="minMax"/>
          <c:max val="32"/>
          <c:min val="0"/>
        </c:scaling>
        <c:delete val="0"/>
        <c:axPos val="b"/>
        <c:title>
          <c:tx>
            <c:rich>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de-DE" sz="1330">
                    <a:solidFill>
                      <a:schemeClr val="tx1"/>
                    </a:solidFill>
                  </a:rPr>
                  <a:t>Time </a:t>
                </a:r>
                <a:r>
                  <a:rPr lang="de-DE" sz="1330" err="1">
                    <a:solidFill>
                      <a:schemeClr val="tx1"/>
                    </a:solidFill>
                  </a:rPr>
                  <a:t>since</a:t>
                </a:r>
                <a:r>
                  <a:rPr lang="de-DE" sz="1330">
                    <a:solidFill>
                      <a:schemeClr val="tx1"/>
                    </a:solidFill>
                  </a:rPr>
                  <a:t> </a:t>
                </a:r>
                <a:r>
                  <a:rPr lang="de-DE" sz="1330" err="1">
                    <a:solidFill>
                      <a:schemeClr val="tx1"/>
                    </a:solidFill>
                  </a:rPr>
                  <a:t>first</a:t>
                </a:r>
                <a:r>
                  <a:rPr lang="de-DE" sz="1330">
                    <a:solidFill>
                      <a:schemeClr val="tx1"/>
                    </a:solidFill>
                  </a:rPr>
                  <a:t> dose, </a:t>
                </a:r>
                <a:r>
                  <a:rPr lang="de-DE" sz="1330" err="1">
                    <a:solidFill>
                      <a:schemeClr val="tx1"/>
                    </a:solidFill>
                  </a:rPr>
                  <a:t>months</a:t>
                </a:r>
                <a:endParaRPr lang="de-DE" sz="1330">
                  <a:solidFill>
                    <a:schemeClr val="tx1"/>
                  </a:solidFill>
                </a:endParaRPr>
              </a:p>
            </c:rich>
          </c:tx>
          <c:layout>
            <c:manualLayout>
              <c:xMode val="edge"/>
              <c:yMode val="edge"/>
              <c:x val="0.38691126704168355"/>
              <c:y val="0.93515258394274137"/>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DE"/>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DE"/>
          </a:p>
        </c:txPr>
        <c:crossAx val="1901841423"/>
        <c:crosses val="autoZero"/>
        <c:crossBetween val="midCat"/>
        <c:majorUnit val="2"/>
      </c:valAx>
      <c:valAx>
        <c:axId val="1901841423"/>
        <c:scaling>
          <c:orientation val="minMax"/>
          <c:max val="100"/>
          <c:min val="0"/>
        </c:scaling>
        <c:delete val="0"/>
        <c:axPos val="l"/>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de-DE" sz="1330">
                    <a:solidFill>
                      <a:schemeClr val="tx1"/>
                    </a:solidFill>
                  </a:rPr>
                  <a:t>PFS, %</a:t>
                </a:r>
              </a:p>
            </c:rich>
          </c:tx>
          <c:layout>
            <c:manualLayout>
              <c:xMode val="edge"/>
              <c:yMode val="edge"/>
              <c:x val="0.15734303610919245"/>
              <c:y val="0.34396398147826113"/>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DE"/>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DE"/>
          </a:p>
        </c:txPr>
        <c:crossAx val="1901839503"/>
        <c:crosses val="autoZero"/>
        <c:crossBetween val="midCat"/>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D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63918003325504"/>
          <c:y val="7.208889298682368E-2"/>
          <c:w val="0.56476528466222409"/>
          <c:h val="0.67583652752714518"/>
        </c:manualLayout>
      </c:layout>
      <c:barChart>
        <c:barDir val="col"/>
        <c:grouping val="stacked"/>
        <c:varyColors val="0"/>
        <c:ser>
          <c:idx val="0"/>
          <c:order val="0"/>
          <c:tx>
            <c:strRef>
              <c:f>Tabelle1!$B$1</c:f>
              <c:strCache>
                <c:ptCount val="1"/>
                <c:pt idx="0">
                  <c:v>PR-L</c:v>
                </c:pt>
              </c:strCache>
            </c:strRef>
          </c:tx>
          <c:spPr>
            <a:solidFill>
              <a:schemeClr val="accent1"/>
            </a:solidFill>
            <a:ln>
              <a:noFill/>
            </a:ln>
            <a:effectLst/>
          </c:spPr>
          <c:invertIfNegative val="0"/>
          <c:dLbls>
            <c:dLbl>
              <c:idx val="0"/>
              <c:layout>
                <c:manualLayout>
                  <c:x val="0.14979776765226044"/>
                  <c:y val="-4.182088805173935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094-458F-83A2-541FB8C03AE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19050" cap="flat" cmpd="sng" algn="ctr">
                      <a:solidFill>
                        <a:schemeClr val="accent6"/>
                      </a:solidFill>
                      <a:round/>
                    </a:ln>
                    <a:effectLst/>
                  </c:spPr>
                </c15:leaderLines>
              </c:ext>
            </c:extLst>
          </c:dLbls>
          <c:cat>
            <c:strRef>
              <c:f>Tabelle1!$A$2</c:f>
              <c:strCache>
                <c:ptCount val="1"/>
                <c:pt idx="0">
                  <c:v>Zanubrutinib + venetoclax (n=65)</c:v>
                </c:pt>
              </c:strCache>
            </c:strRef>
          </c:cat>
          <c:val>
            <c:numRef>
              <c:f>Tabelle1!$B$2</c:f>
              <c:numCache>
                <c:formatCode>General</c:formatCode>
                <c:ptCount val="1"/>
                <c:pt idx="0">
                  <c:v>2</c:v>
                </c:pt>
              </c:numCache>
            </c:numRef>
          </c:val>
          <c:extLst>
            <c:ext xmlns:c16="http://schemas.microsoft.com/office/drawing/2014/chart" uri="{C3380CC4-5D6E-409C-BE32-E72D297353CC}">
              <c16:uniqueId val="{00000000-6094-458F-83A2-541FB8C03AE1}"/>
            </c:ext>
          </c:extLst>
        </c:ser>
        <c:ser>
          <c:idx val="1"/>
          <c:order val="1"/>
          <c:tx>
            <c:strRef>
              <c:f>Tabelle1!$C$1</c:f>
              <c:strCache>
                <c:ptCount val="1"/>
                <c:pt idx="0">
                  <c:v>PR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c:f>
              <c:strCache>
                <c:ptCount val="1"/>
                <c:pt idx="0">
                  <c:v>Zanubrutinib + venetoclax (n=65)</c:v>
                </c:pt>
              </c:strCache>
            </c:strRef>
          </c:cat>
          <c:val>
            <c:numRef>
              <c:f>Tabelle1!$C$2</c:f>
              <c:numCache>
                <c:formatCode>General</c:formatCode>
                <c:ptCount val="1"/>
                <c:pt idx="0">
                  <c:v>51</c:v>
                </c:pt>
              </c:numCache>
            </c:numRef>
          </c:val>
          <c:extLst>
            <c:ext xmlns:c16="http://schemas.microsoft.com/office/drawing/2014/chart" uri="{C3380CC4-5D6E-409C-BE32-E72D297353CC}">
              <c16:uniqueId val="{00000001-6094-458F-83A2-541FB8C03AE1}"/>
            </c:ext>
          </c:extLst>
        </c:ser>
        <c:ser>
          <c:idx val="2"/>
          <c:order val="2"/>
          <c:tx>
            <c:strRef>
              <c:f>Tabelle1!$D$1</c:f>
              <c:strCache>
                <c:ptCount val="1"/>
                <c:pt idx="0">
                  <c:v>CRi</c:v>
                </c:pt>
              </c:strCache>
            </c:strRef>
          </c:tx>
          <c:spPr>
            <a:solidFill>
              <a:schemeClr val="accent3"/>
            </a:solidFill>
            <a:ln>
              <a:noFill/>
            </a:ln>
            <a:effectLst/>
          </c:spPr>
          <c:invertIfNegative val="0"/>
          <c:dLbls>
            <c:dLbl>
              <c:idx val="0"/>
              <c:layout>
                <c:manualLayout>
                  <c:x val="0.15206743079850682"/>
                  <c:y val="-1.742537002155812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094-458F-83A2-541FB8C03AE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19050" cap="flat" cmpd="sng" algn="ctr">
                      <a:solidFill>
                        <a:schemeClr val="accent6"/>
                      </a:solidFill>
                      <a:round/>
                    </a:ln>
                    <a:effectLst/>
                  </c:spPr>
                </c15:leaderLines>
              </c:ext>
            </c:extLst>
          </c:dLbls>
          <c:cat>
            <c:strRef>
              <c:f>Tabelle1!$A$2</c:f>
              <c:strCache>
                <c:ptCount val="1"/>
                <c:pt idx="0">
                  <c:v>Zanubrutinib + venetoclax (n=65)</c:v>
                </c:pt>
              </c:strCache>
            </c:strRef>
          </c:cat>
          <c:val>
            <c:numRef>
              <c:f>Tabelle1!$D$2</c:f>
              <c:numCache>
                <c:formatCode>General</c:formatCode>
                <c:ptCount val="1"/>
                <c:pt idx="0">
                  <c:v>2</c:v>
                </c:pt>
              </c:numCache>
            </c:numRef>
          </c:val>
          <c:extLst>
            <c:ext xmlns:c16="http://schemas.microsoft.com/office/drawing/2014/chart" uri="{C3380CC4-5D6E-409C-BE32-E72D297353CC}">
              <c16:uniqueId val="{00000002-6094-458F-83A2-541FB8C03AE1}"/>
            </c:ext>
          </c:extLst>
        </c:ser>
        <c:ser>
          <c:idx val="3"/>
          <c:order val="3"/>
          <c:tx>
            <c:strRef>
              <c:f>Tabelle1!$E$1</c:f>
              <c:strCache>
                <c:ptCount val="1"/>
                <c:pt idx="0">
                  <c:v>CR</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c:f>
              <c:strCache>
                <c:ptCount val="1"/>
                <c:pt idx="0">
                  <c:v>Zanubrutinib + venetoclax (n=65)</c:v>
                </c:pt>
              </c:strCache>
            </c:strRef>
          </c:cat>
          <c:val>
            <c:numRef>
              <c:f>Tabelle1!$E$2</c:f>
              <c:numCache>
                <c:formatCode>General</c:formatCode>
                <c:ptCount val="1"/>
                <c:pt idx="0">
                  <c:v>46</c:v>
                </c:pt>
              </c:numCache>
            </c:numRef>
          </c:val>
          <c:extLst>
            <c:ext xmlns:c16="http://schemas.microsoft.com/office/drawing/2014/chart" uri="{C3380CC4-5D6E-409C-BE32-E72D297353CC}">
              <c16:uniqueId val="{00000003-6094-458F-83A2-541FB8C03AE1}"/>
            </c:ext>
          </c:extLst>
        </c:ser>
        <c:dLbls>
          <c:dLblPos val="ctr"/>
          <c:showLegendKey val="0"/>
          <c:showVal val="1"/>
          <c:showCatName val="0"/>
          <c:showSerName val="0"/>
          <c:showPercent val="0"/>
          <c:showBubbleSize val="0"/>
        </c:dLbls>
        <c:gapWidth val="150"/>
        <c:overlap val="100"/>
        <c:axId val="1377388175"/>
        <c:axId val="1377389135"/>
      </c:barChart>
      <c:catAx>
        <c:axId val="1377388175"/>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DE"/>
          </a:p>
        </c:txPr>
        <c:crossAx val="1377389135"/>
        <c:crosses val="autoZero"/>
        <c:auto val="1"/>
        <c:lblAlgn val="ctr"/>
        <c:lblOffset val="100"/>
        <c:noMultiLvlLbl val="0"/>
      </c:catAx>
      <c:valAx>
        <c:axId val="1377389135"/>
        <c:scaling>
          <c:orientation val="minMax"/>
          <c:max val="100"/>
          <c:min val="0"/>
        </c:scaling>
        <c:delete val="0"/>
        <c:axPos val="l"/>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de-DE" err="1"/>
                  <a:t>Patients</a:t>
                </a:r>
                <a:r>
                  <a:rPr lang="de-DE"/>
                  <a:t>, %</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DE"/>
            </a:p>
          </c:txPr>
        </c:title>
        <c:numFmt formatCode="General"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DE"/>
          </a:p>
        </c:txPr>
        <c:crossAx val="1377388175"/>
        <c:crosses val="autoZero"/>
        <c:crossBetween val="between"/>
      </c:valAx>
      <c:spPr>
        <a:noFill/>
        <a:ln>
          <a:noFill/>
        </a:ln>
        <a:effectLst/>
      </c:spPr>
    </c:plotArea>
    <c:legend>
      <c:legendPos val="b"/>
      <c:layout>
        <c:manualLayout>
          <c:xMode val="edge"/>
          <c:yMode val="edge"/>
          <c:x val="5.1455050661740845E-2"/>
          <c:y val="0.87443305803992855"/>
          <c:w val="0.46737636233402863"/>
          <c:h val="6.355512673595104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D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06136640535382"/>
          <c:y val="9.4445969464606455E-2"/>
          <c:w val="0.84117310916963828"/>
          <c:h val="0.67412573380951124"/>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solidFill>
                <a:schemeClr val="accent1"/>
              </a:solidFill>
              <a:ln w="9525">
                <a:solidFill>
                  <a:schemeClr val="accent1"/>
                </a:solidFill>
              </a:ln>
              <a:effectLst/>
            </c:spPr>
          </c:marker>
          <c:xVal>
            <c:numRef>
              <c:f>Tabelle1!$A$2:$A$5</c:f>
              <c:numCache>
                <c:formatCode>General</c:formatCode>
                <c:ptCount val="4"/>
              </c:numCache>
            </c:numRef>
          </c:xVal>
          <c:yVal>
            <c:numRef>
              <c:f>Tabelle1!$B$2:$B$5</c:f>
              <c:numCache>
                <c:formatCode>General</c:formatCode>
                <c:ptCount val="4"/>
              </c:numCache>
            </c:numRef>
          </c:yVal>
          <c:smooth val="0"/>
          <c:extLst>
            <c:ext xmlns:c16="http://schemas.microsoft.com/office/drawing/2014/chart" uri="{C3380CC4-5D6E-409C-BE32-E72D297353CC}">
              <c16:uniqueId val="{00000000-3CD5-43BE-9266-BD4A140E78D3}"/>
            </c:ext>
          </c:extLst>
        </c:ser>
        <c:dLbls>
          <c:showLegendKey val="0"/>
          <c:showVal val="0"/>
          <c:showCatName val="0"/>
          <c:showSerName val="0"/>
          <c:showPercent val="0"/>
          <c:showBubbleSize val="0"/>
        </c:dLbls>
        <c:axId val="1901839503"/>
        <c:axId val="1901841423"/>
      </c:scatterChart>
      <c:valAx>
        <c:axId val="1901839503"/>
        <c:scaling>
          <c:orientation val="minMax"/>
          <c:max val="51"/>
          <c:min val="0"/>
        </c:scaling>
        <c:delete val="0"/>
        <c:axPos val="b"/>
        <c:title>
          <c:tx>
            <c:rich>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de-DE">
                    <a:solidFill>
                      <a:schemeClr val="tx1"/>
                    </a:solidFill>
                  </a:rPr>
                  <a:t>Time,</a:t>
                </a:r>
                <a:r>
                  <a:rPr lang="de-DE" baseline="0">
                    <a:solidFill>
                      <a:schemeClr val="tx1"/>
                    </a:solidFill>
                  </a:rPr>
                  <a:t> </a:t>
                </a:r>
                <a:r>
                  <a:rPr lang="de-DE" baseline="0" err="1">
                    <a:solidFill>
                      <a:schemeClr val="tx1"/>
                    </a:solidFill>
                  </a:rPr>
                  <a:t>months</a:t>
                </a:r>
                <a:endParaRPr lang="de-DE">
                  <a:solidFill>
                    <a:schemeClr val="tx1"/>
                  </a:solidFill>
                </a:endParaRP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DE"/>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DE"/>
          </a:p>
        </c:txPr>
        <c:crossAx val="1901841423"/>
        <c:crosses val="autoZero"/>
        <c:crossBetween val="midCat"/>
        <c:majorUnit val="3"/>
      </c:valAx>
      <c:valAx>
        <c:axId val="1901841423"/>
        <c:scaling>
          <c:orientation val="minMax"/>
          <c:max val="100"/>
          <c:min val="0"/>
        </c:scaling>
        <c:delete val="0"/>
        <c:axPos val="l"/>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de-DE">
                    <a:solidFill>
                      <a:schemeClr val="tx1"/>
                    </a:solidFill>
                  </a:rPr>
                  <a:t>PFS, %</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DE"/>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DE"/>
          </a:p>
        </c:txPr>
        <c:crossAx val="1901839503"/>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D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201164874552"/>
          <c:y val="4.4156044884264431E-2"/>
          <c:w val="0.8070333034647551"/>
          <c:h val="0.84389431818519578"/>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solidFill>
                <a:schemeClr val="accent1"/>
              </a:solidFill>
              <a:ln w="9525">
                <a:solidFill>
                  <a:schemeClr val="accent1"/>
                </a:solidFill>
              </a:ln>
              <a:effectLst/>
            </c:spPr>
          </c:marker>
          <c:xVal>
            <c:numRef>
              <c:f>Tabelle1!$A$2:$A$5</c:f>
              <c:numCache>
                <c:formatCode>General</c:formatCode>
                <c:ptCount val="4"/>
              </c:numCache>
            </c:numRef>
          </c:xVal>
          <c:yVal>
            <c:numRef>
              <c:f>Tabelle1!$B$2:$B$5</c:f>
              <c:numCache>
                <c:formatCode>General</c:formatCode>
                <c:ptCount val="4"/>
              </c:numCache>
            </c:numRef>
          </c:yVal>
          <c:smooth val="0"/>
          <c:extLst>
            <c:ext xmlns:c16="http://schemas.microsoft.com/office/drawing/2014/chart" uri="{C3380CC4-5D6E-409C-BE32-E72D297353CC}">
              <c16:uniqueId val="{00000000-2EA5-4020-9D41-2335E2324D3D}"/>
            </c:ext>
          </c:extLst>
        </c:ser>
        <c:dLbls>
          <c:showLegendKey val="0"/>
          <c:showVal val="0"/>
          <c:showCatName val="0"/>
          <c:showSerName val="0"/>
          <c:showPercent val="0"/>
          <c:showBubbleSize val="0"/>
        </c:dLbls>
        <c:axId val="1901839503"/>
        <c:axId val="1901841423"/>
      </c:scatterChart>
      <c:valAx>
        <c:axId val="1901839503"/>
        <c:scaling>
          <c:orientation val="minMax"/>
          <c:max val="45"/>
          <c:min val="0"/>
        </c:scaling>
        <c:delete val="0"/>
        <c:axPos val="b"/>
        <c:title>
          <c:tx>
            <c:rich>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de-DE" err="1">
                    <a:solidFill>
                      <a:schemeClr val="tx1"/>
                    </a:solidFill>
                  </a:rPr>
                  <a:t>Months</a:t>
                </a:r>
                <a:endParaRPr lang="de-DE">
                  <a:solidFill>
                    <a:schemeClr val="tx1"/>
                  </a:solidFill>
                </a:endParaRP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DE"/>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DE"/>
          </a:p>
        </c:txPr>
        <c:crossAx val="1901841423"/>
        <c:crosses val="autoZero"/>
        <c:crossBetween val="midCat"/>
        <c:majorUnit val="3"/>
      </c:valAx>
      <c:valAx>
        <c:axId val="1901841423"/>
        <c:scaling>
          <c:orientation val="minMax"/>
          <c:max val="100"/>
          <c:min val="0"/>
        </c:scaling>
        <c:delete val="0"/>
        <c:axPos val="l"/>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de-DE" sz="1400" err="1">
                    <a:solidFill>
                      <a:schemeClr val="tx1"/>
                    </a:solidFill>
                  </a:rPr>
                  <a:t>Probability</a:t>
                </a:r>
                <a:r>
                  <a:rPr lang="de-DE" sz="1400">
                    <a:solidFill>
                      <a:schemeClr val="tx1"/>
                    </a:solidFill>
                  </a:rPr>
                  <a:t> </a:t>
                </a:r>
                <a:r>
                  <a:rPr lang="de-DE" sz="1400" err="1">
                    <a:solidFill>
                      <a:schemeClr val="tx1"/>
                    </a:solidFill>
                  </a:rPr>
                  <a:t>of</a:t>
                </a:r>
                <a:r>
                  <a:rPr lang="de-DE" sz="1400">
                    <a:solidFill>
                      <a:schemeClr val="tx1"/>
                    </a:solidFill>
                  </a:rPr>
                  <a:t> </a:t>
                </a:r>
                <a:r>
                  <a:rPr lang="de-DE" sz="1400" err="1">
                    <a:solidFill>
                      <a:schemeClr val="tx1"/>
                    </a:solidFill>
                  </a:rPr>
                  <a:t>being</a:t>
                </a:r>
                <a:r>
                  <a:rPr lang="de-DE" sz="1400">
                    <a:solidFill>
                      <a:schemeClr val="tx1"/>
                    </a:solidFill>
                  </a:rPr>
                  <a:t> on </a:t>
                </a:r>
                <a:r>
                  <a:rPr lang="de-DE" sz="1400" err="1">
                    <a:solidFill>
                      <a:schemeClr val="tx1"/>
                    </a:solidFill>
                  </a:rPr>
                  <a:t>treatment</a:t>
                </a:r>
                <a:r>
                  <a:rPr lang="de-DE" sz="1400">
                    <a:solidFill>
                      <a:schemeClr val="tx1"/>
                    </a:solidFill>
                  </a:rPr>
                  <a:t>,</a:t>
                </a:r>
                <a:r>
                  <a:rPr lang="de-DE" sz="1400" baseline="0">
                    <a:solidFill>
                      <a:schemeClr val="tx1"/>
                    </a:solidFill>
                  </a:rPr>
                  <a:t> %</a:t>
                </a:r>
                <a:endParaRPr lang="de-DE" sz="1400">
                  <a:solidFill>
                    <a:schemeClr val="tx1"/>
                  </a:solidFill>
                </a:endParaRP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DE"/>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DE"/>
          </a:p>
        </c:txPr>
        <c:crossAx val="1901839503"/>
        <c:crosses val="autoZero"/>
        <c:crossBetween val="midCat"/>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D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126343876610264"/>
          <c:y val="0.10999693852659635"/>
          <c:w val="0.82265722958367704"/>
          <c:h val="0.71221276858153371"/>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solidFill>
                <a:schemeClr val="accent1"/>
              </a:solidFill>
              <a:ln w="9525">
                <a:solidFill>
                  <a:schemeClr val="accent1"/>
                </a:solidFill>
              </a:ln>
              <a:effectLst/>
            </c:spPr>
          </c:marker>
          <c:xVal>
            <c:numRef>
              <c:f>Tabelle1!$A$2:$A$5</c:f>
              <c:numCache>
                <c:formatCode>General</c:formatCode>
                <c:ptCount val="4"/>
              </c:numCache>
            </c:numRef>
          </c:xVal>
          <c:yVal>
            <c:numRef>
              <c:f>Tabelle1!$B$2:$B$5</c:f>
              <c:numCache>
                <c:formatCode>General</c:formatCode>
                <c:ptCount val="4"/>
              </c:numCache>
            </c:numRef>
          </c:yVal>
          <c:smooth val="0"/>
          <c:extLst>
            <c:ext xmlns:c16="http://schemas.microsoft.com/office/drawing/2014/chart" uri="{C3380CC4-5D6E-409C-BE32-E72D297353CC}">
              <c16:uniqueId val="{00000000-3E59-4388-AC68-A3863A77816A}"/>
            </c:ext>
          </c:extLst>
        </c:ser>
        <c:dLbls>
          <c:showLegendKey val="0"/>
          <c:showVal val="0"/>
          <c:showCatName val="0"/>
          <c:showSerName val="0"/>
          <c:showPercent val="0"/>
          <c:showBubbleSize val="0"/>
        </c:dLbls>
        <c:axId val="1901839503"/>
        <c:axId val="1901841423"/>
      </c:scatterChart>
      <c:valAx>
        <c:axId val="1901839503"/>
        <c:scaling>
          <c:orientation val="minMax"/>
          <c:max val="48"/>
          <c:min val="0"/>
        </c:scaling>
        <c:delete val="0"/>
        <c:axPos val="b"/>
        <c:title>
          <c:tx>
            <c:rich>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de-DE" sz="1200" err="1">
                    <a:solidFill>
                      <a:schemeClr val="tx1"/>
                    </a:solidFill>
                  </a:rPr>
                  <a:t>Months</a:t>
                </a:r>
                <a:r>
                  <a:rPr lang="de-DE" sz="1200">
                    <a:solidFill>
                      <a:schemeClr val="tx1"/>
                    </a:solidFill>
                  </a:rPr>
                  <a:t> </a:t>
                </a:r>
                <a:r>
                  <a:rPr lang="de-DE" sz="1200" err="1">
                    <a:solidFill>
                      <a:schemeClr val="tx1"/>
                    </a:solidFill>
                  </a:rPr>
                  <a:t>from</a:t>
                </a:r>
                <a:r>
                  <a:rPr lang="de-DE" sz="1200" baseline="0">
                    <a:solidFill>
                      <a:schemeClr val="tx1"/>
                    </a:solidFill>
                  </a:rPr>
                  <a:t> </a:t>
                </a:r>
                <a:r>
                  <a:rPr lang="de-DE" sz="1200" baseline="0" err="1">
                    <a:solidFill>
                      <a:schemeClr val="tx1"/>
                    </a:solidFill>
                  </a:rPr>
                  <a:t>first</a:t>
                </a:r>
                <a:r>
                  <a:rPr lang="de-DE" sz="1200" baseline="0">
                    <a:solidFill>
                      <a:schemeClr val="tx1"/>
                    </a:solidFill>
                  </a:rPr>
                  <a:t> dose</a:t>
                </a:r>
                <a:endParaRPr lang="de-DE" sz="1200">
                  <a:solidFill>
                    <a:schemeClr val="tx1"/>
                  </a:solidFill>
                </a:endParaRP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DE"/>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DE"/>
          </a:p>
        </c:txPr>
        <c:crossAx val="1901841423"/>
        <c:crosses val="autoZero"/>
        <c:crossBetween val="midCat"/>
        <c:majorUnit val="2"/>
      </c:valAx>
      <c:valAx>
        <c:axId val="1901841423"/>
        <c:scaling>
          <c:orientation val="minMax"/>
          <c:max val="100"/>
          <c:min val="0"/>
        </c:scaling>
        <c:delete val="0"/>
        <c:axPos val="l"/>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de-DE" sz="1400">
                    <a:solidFill>
                      <a:schemeClr val="tx1"/>
                    </a:solidFill>
                  </a:rPr>
                  <a:t>PFS </a:t>
                </a:r>
                <a:r>
                  <a:rPr lang="de-DE" sz="1400" baseline="0" err="1">
                    <a:solidFill>
                      <a:schemeClr val="tx1"/>
                    </a:solidFill>
                  </a:rPr>
                  <a:t>probability</a:t>
                </a:r>
                <a:r>
                  <a:rPr lang="de-DE" sz="1400" baseline="0">
                    <a:solidFill>
                      <a:schemeClr val="tx1"/>
                    </a:solidFill>
                  </a:rPr>
                  <a:t>, %</a:t>
                </a:r>
                <a:endParaRPr lang="de-DE" sz="1400">
                  <a:solidFill>
                    <a:schemeClr val="tx1"/>
                  </a:solidFill>
                </a:endParaRPr>
              </a:p>
            </c:rich>
          </c:tx>
          <c:layout>
            <c:manualLayout>
              <c:xMode val="edge"/>
              <c:yMode val="edge"/>
              <c:x val="3.4606156345238184E-2"/>
              <c:y val="0.27633153628664558"/>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DE"/>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DE"/>
          </a:p>
        </c:txPr>
        <c:crossAx val="1901839503"/>
        <c:crosses val="autoZero"/>
        <c:crossBetween val="midCat"/>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DE"/>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126343876610264"/>
          <c:y val="0.10999693852659635"/>
          <c:w val="0.82265722958367704"/>
          <c:h val="0.71221276858153371"/>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solidFill>
                <a:schemeClr val="accent1"/>
              </a:solidFill>
              <a:ln w="9525">
                <a:solidFill>
                  <a:schemeClr val="accent1"/>
                </a:solidFill>
              </a:ln>
              <a:effectLst/>
            </c:spPr>
          </c:marker>
          <c:xVal>
            <c:numRef>
              <c:f>Tabelle1!$A$2:$A$5</c:f>
              <c:numCache>
                <c:formatCode>General</c:formatCode>
                <c:ptCount val="4"/>
              </c:numCache>
            </c:numRef>
          </c:xVal>
          <c:yVal>
            <c:numRef>
              <c:f>Tabelle1!$B$2:$B$5</c:f>
              <c:numCache>
                <c:formatCode>General</c:formatCode>
                <c:ptCount val="4"/>
              </c:numCache>
            </c:numRef>
          </c:yVal>
          <c:smooth val="0"/>
          <c:extLst>
            <c:ext xmlns:c16="http://schemas.microsoft.com/office/drawing/2014/chart" uri="{C3380CC4-5D6E-409C-BE32-E72D297353CC}">
              <c16:uniqueId val="{00000000-6AA8-44CC-8E7D-26ED2A1194F5}"/>
            </c:ext>
          </c:extLst>
        </c:ser>
        <c:dLbls>
          <c:showLegendKey val="0"/>
          <c:showVal val="0"/>
          <c:showCatName val="0"/>
          <c:showSerName val="0"/>
          <c:showPercent val="0"/>
          <c:showBubbleSize val="0"/>
        </c:dLbls>
        <c:axId val="1901839503"/>
        <c:axId val="1901841423"/>
      </c:scatterChart>
      <c:valAx>
        <c:axId val="1901839503"/>
        <c:scaling>
          <c:orientation val="minMax"/>
          <c:max val="48"/>
          <c:min val="0"/>
        </c:scaling>
        <c:delete val="0"/>
        <c:axPos val="b"/>
        <c:title>
          <c:tx>
            <c:rich>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de-DE" sz="1200" err="1">
                    <a:solidFill>
                      <a:schemeClr val="tx1"/>
                    </a:solidFill>
                  </a:rPr>
                  <a:t>Months</a:t>
                </a:r>
                <a:r>
                  <a:rPr lang="de-DE" sz="1200">
                    <a:solidFill>
                      <a:schemeClr val="tx1"/>
                    </a:solidFill>
                  </a:rPr>
                  <a:t> </a:t>
                </a:r>
                <a:r>
                  <a:rPr lang="de-DE" sz="1200" err="1">
                    <a:solidFill>
                      <a:schemeClr val="tx1"/>
                    </a:solidFill>
                  </a:rPr>
                  <a:t>from</a:t>
                </a:r>
                <a:r>
                  <a:rPr lang="de-DE" sz="1200" baseline="0">
                    <a:solidFill>
                      <a:schemeClr val="tx1"/>
                    </a:solidFill>
                  </a:rPr>
                  <a:t> </a:t>
                </a:r>
                <a:r>
                  <a:rPr lang="de-DE" sz="1200" baseline="0" err="1">
                    <a:solidFill>
                      <a:schemeClr val="tx1"/>
                    </a:solidFill>
                  </a:rPr>
                  <a:t>first</a:t>
                </a:r>
                <a:r>
                  <a:rPr lang="de-DE" sz="1200" baseline="0">
                    <a:solidFill>
                      <a:schemeClr val="tx1"/>
                    </a:solidFill>
                  </a:rPr>
                  <a:t> dose</a:t>
                </a:r>
                <a:endParaRPr lang="de-DE" sz="1200">
                  <a:solidFill>
                    <a:schemeClr val="tx1"/>
                  </a:solidFill>
                </a:endParaRP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DE"/>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DE"/>
          </a:p>
        </c:txPr>
        <c:crossAx val="1901841423"/>
        <c:crosses val="autoZero"/>
        <c:crossBetween val="midCat"/>
        <c:majorUnit val="2"/>
      </c:valAx>
      <c:valAx>
        <c:axId val="1901841423"/>
        <c:scaling>
          <c:orientation val="minMax"/>
          <c:max val="100"/>
          <c:min val="0"/>
        </c:scaling>
        <c:delete val="0"/>
        <c:axPos val="l"/>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de-DE" sz="1400">
                    <a:solidFill>
                      <a:schemeClr val="tx1"/>
                    </a:solidFill>
                  </a:rPr>
                  <a:t>PFS </a:t>
                </a:r>
                <a:r>
                  <a:rPr lang="de-DE" sz="1400" baseline="0" err="1">
                    <a:solidFill>
                      <a:schemeClr val="tx1"/>
                    </a:solidFill>
                  </a:rPr>
                  <a:t>probability</a:t>
                </a:r>
                <a:r>
                  <a:rPr lang="de-DE" sz="1400" baseline="0">
                    <a:solidFill>
                      <a:schemeClr val="tx1"/>
                    </a:solidFill>
                  </a:rPr>
                  <a:t>, %</a:t>
                </a:r>
                <a:endParaRPr lang="de-DE" sz="1400">
                  <a:solidFill>
                    <a:schemeClr val="tx1"/>
                  </a:solidFill>
                </a:endParaRPr>
              </a:p>
            </c:rich>
          </c:tx>
          <c:layout>
            <c:manualLayout>
              <c:xMode val="edge"/>
              <c:yMode val="edge"/>
              <c:x val="3.0304667352646905E-2"/>
              <c:y val="0.2797968404066466"/>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DE"/>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DE"/>
          </a:p>
        </c:txPr>
        <c:crossAx val="1901839503"/>
        <c:crosses val="autoZero"/>
        <c:crossBetween val="midCat"/>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DE"/>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513578407680844"/>
          <c:y val="3.3783999133089833E-2"/>
          <c:w val="0.68691071595155262"/>
          <c:h val="0.81286168685055726"/>
        </c:manualLayout>
      </c:layout>
      <c:barChart>
        <c:barDir val="col"/>
        <c:grouping val="clustered"/>
        <c:varyColors val="0"/>
        <c:ser>
          <c:idx val="0"/>
          <c:order val="0"/>
          <c:tx>
            <c:strRef>
              <c:f>Tabelle1!$B$1</c:f>
              <c:strCache>
                <c:ptCount val="1"/>
                <c:pt idx="0">
                  <c:v>CR</c:v>
                </c:pt>
              </c:strCache>
            </c:strRef>
          </c:tx>
          <c:spPr>
            <a:solidFill>
              <a:schemeClr val="accent1">
                <a:lumMod val="50000"/>
                <a:lumOff val="50000"/>
              </a:schemeClr>
            </a:solidFill>
            <a:ln>
              <a:noFill/>
            </a:ln>
            <a:effectLst/>
          </c:spPr>
          <c:invertIfNegative val="0"/>
          <c:cat>
            <c:numRef>
              <c:f>Tabelle1!$A$2</c:f>
              <c:numCache>
                <c:formatCode>General</c:formatCode>
                <c:ptCount val="1"/>
              </c:numCache>
            </c:numRef>
          </c:cat>
          <c:val>
            <c:numRef>
              <c:f>Tabelle1!$B$2</c:f>
              <c:numCache>
                <c:formatCode>General</c:formatCode>
                <c:ptCount val="1"/>
              </c:numCache>
            </c:numRef>
          </c:val>
          <c:extLst>
            <c:ext xmlns:c16="http://schemas.microsoft.com/office/drawing/2014/chart" uri="{C3380CC4-5D6E-409C-BE32-E72D297353CC}">
              <c16:uniqueId val="{00000000-451B-45BD-AF52-4997C0275D84}"/>
            </c:ext>
          </c:extLst>
        </c:ser>
        <c:ser>
          <c:idx val="1"/>
          <c:order val="1"/>
          <c:tx>
            <c:strRef>
              <c:f>Tabelle1!$C$1</c:f>
              <c:strCache>
                <c:ptCount val="1"/>
                <c:pt idx="0">
                  <c:v>PR</c:v>
                </c:pt>
              </c:strCache>
            </c:strRef>
          </c:tx>
          <c:spPr>
            <a:solidFill>
              <a:schemeClr val="accent1"/>
            </a:solidFill>
            <a:ln>
              <a:noFill/>
            </a:ln>
            <a:effectLst/>
          </c:spPr>
          <c:invertIfNegative val="0"/>
          <c:cat>
            <c:numRef>
              <c:f>Tabelle1!$A$2</c:f>
              <c:numCache>
                <c:formatCode>General</c:formatCode>
                <c:ptCount val="1"/>
              </c:numCache>
            </c:numRef>
          </c:cat>
          <c:val>
            <c:numRef>
              <c:f>Tabelle1!$C$2</c:f>
              <c:numCache>
                <c:formatCode>General</c:formatCode>
                <c:ptCount val="1"/>
              </c:numCache>
            </c:numRef>
          </c:val>
          <c:extLst>
            <c:ext xmlns:c16="http://schemas.microsoft.com/office/drawing/2014/chart" uri="{C3380CC4-5D6E-409C-BE32-E72D297353CC}">
              <c16:uniqueId val="{00000001-451B-45BD-AF52-4997C0275D84}"/>
            </c:ext>
          </c:extLst>
        </c:ser>
        <c:ser>
          <c:idx val="2"/>
          <c:order val="2"/>
          <c:tx>
            <c:strRef>
              <c:f>Tabelle1!$D$1</c:f>
              <c:strCache>
                <c:ptCount val="1"/>
                <c:pt idx="0">
                  <c:v>PR-L</c:v>
                </c:pt>
              </c:strCache>
            </c:strRef>
          </c:tx>
          <c:spPr>
            <a:solidFill>
              <a:schemeClr val="tx2"/>
            </a:solidFill>
            <a:ln>
              <a:noFill/>
            </a:ln>
            <a:effectLst/>
          </c:spPr>
          <c:invertIfNegative val="0"/>
          <c:cat>
            <c:numRef>
              <c:f>Tabelle1!$A$2</c:f>
              <c:numCache>
                <c:formatCode>General</c:formatCode>
                <c:ptCount val="1"/>
              </c:numCache>
            </c:numRef>
          </c:cat>
          <c:val>
            <c:numRef>
              <c:f>Tabelle1!$D$2</c:f>
              <c:numCache>
                <c:formatCode>General</c:formatCode>
                <c:ptCount val="1"/>
              </c:numCache>
            </c:numRef>
          </c:val>
          <c:extLst>
            <c:ext xmlns:c16="http://schemas.microsoft.com/office/drawing/2014/chart" uri="{C3380CC4-5D6E-409C-BE32-E72D297353CC}">
              <c16:uniqueId val="{00000002-451B-45BD-AF52-4997C0275D84}"/>
            </c:ext>
          </c:extLst>
        </c:ser>
        <c:ser>
          <c:idx val="3"/>
          <c:order val="3"/>
          <c:tx>
            <c:strRef>
              <c:f>Tabelle1!$E$1</c:f>
              <c:strCache>
                <c:ptCount val="1"/>
                <c:pt idx="0">
                  <c:v>SD</c:v>
                </c:pt>
              </c:strCache>
            </c:strRef>
          </c:tx>
          <c:spPr>
            <a:solidFill>
              <a:schemeClr val="accent6"/>
            </a:solidFill>
            <a:ln>
              <a:noFill/>
            </a:ln>
            <a:effectLst/>
          </c:spPr>
          <c:invertIfNegative val="0"/>
          <c:cat>
            <c:numRef>
              <c:f>Tabelle1!$A$2</c:f>
              <c:numCache>
                <c:formatCode>General</c:formatCode>
                <c:ptCount val="1"/>
              </c:numCache>
            </c:numRef>
          </c:cat>
          <c:val>
            <c:numRef>
              <c:f>Tabelle1!$E$2</c:f>
              <c:numCache>
                <c:formatCode>General</c:formatCode>
                <c:ptCount val="1"/>
              </c:numCache>
            </c:numRef>
          </c:val>
          <c:extLst>
            <c:ext xmlns:c16="http://schemas.microsoft.com/office/drawing/2014/chart" uri="{C3380CC4-5D6E-409C-BE32-E72D297353CC}">
              <c16:uniqueId val="{00000003-451B-45BD-AF52-4997C0275D84}"/>
            </c:ext>
          </c:extLst>
        </c:ser>
        <c:ser>
          <c:idx val="4"/>
          <c:order val="4"/>
          <c:tx>
            <c:strRef>
              <c:f>Tabelle1!$F$1</c:f>
              <c:strCache>
                <c:ptCount val="1"/>
                <c:pt idx="0">
                  <c:v>Prior BCL2 inhibitor</c:v>
                </c:pt>
              </c:strCache>
            </c:strRef>
          </c:tx>
          <c:spPr>
            <a:noFill/>
            <a:ln>
              <a:noFill/>
            </a:ln>
            <a:effectLst/>
          </c:spPr>
          <c:invertIfNegative val="0"/>
          <c:cat>
            <c:numRef>
              <c:f>Tabelle1!$A$2</c:f>
              <c:numCache>
                <c:formatCode>General</c:formatCode>
                <c:ptCount val="1"/>
              </c:numCache>
            </c:numRef>
          </c:cat>
          <c:val>
            <c:numRef>
              <c:f>Tabelle1!$F$2</c:f>
              <c:numCache>
                <c:formatCode>General</c:formatCode>
                <c:ptCount val="1"/>
              </c:numCache>
            </c:numRef>
          </c:val>
          <c:extLst>
            <c:ext xmlns:c16="http://schemas.microsoft.com/office/drawing/2014/chart" uri="{C3380CC4-5D6E-409C-BE32-E72D297353CC}">
              <c16:uniqueId val="{00000004-451B-45BD-AF52-4997C0275D84}"/>
            </c:ext>
          </c:extLst>
        </c:ser>
        <c:dLbls>
          <c:showLegendKey val="0"/>
          <c:showVal val="0"/>
          <c:showCatName val="0"/>
          <c:showSerName val="0"/>
          <c:showPercent val="0"/>
          <c:showBubbleSize val="0"/>
        </c:dLbls>
        <c:gapWidth val="219"/>
        <c:overlap val="-27"/>
        <c:axId val="851808847"/>
        <c:axId val="851822767"/>
      </c:barChart>
      <c:catAx>
        <c:axId val="851808847"/>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de-DE" sz="1200" err="1">
                    <a:solidFill>
                      <a:schemeClr val="tx1"/>
                    </a:solidFill>
                  </a:rPr>
                  <a:t>Number</a:t>
                </a:r>
                <a:r>
                  <a:rPr lang="de-DE" sz="1200">
                    <a:solidFill>
                      <a:schemeClr val="tx1"/>
                    </a:solidFill>
                  </a:rPr>
                  <a:t> </a:t>
                </a:r>
                <a:r>
                  <a:rPr lang="de-DE" sz="1200" err="1">
                    <a:solidFill>
                      <a:schemeClr val="tx1"/>
                    </a:solidFill>
                  </a:rPr>
                  <a:t>of</a:t>
                </a:r>
                <a:r>
                  <a:rPr lang="de-DE" sz="1200">
                    <a:solidFill>
                      <a:schemeClr val="tx1"/>
                    </a:solidFill>
                  </a:rPr>
                  <a:t> </a:t>
                </a:r>
                <a:r>
                  <a:rPr lang="de-DE" sz="1200" err="1">
                    <a:solidFill>
                      <a:schemeClr val="tx1"/>
                    </a:solidFill>
                  </a:rPr>
                  <a:t>subjects</a:t>
                </a:r>
                <a:r>
                  <a:rPr lang="de-DE" sz="1200">
                    <a:solidFill>
                      <a:schemeClr val="tx1"/>
                    </a:solidFill>
                  </a:rPr>
                  <a:t> (n=33)</a:t>
                </a:r>
                <a:r>
                  <a:rPr lang="de-DE" sz="1200" baseline="30000">
                    <a:solidFill>
                      <a:schemeClr val="tx1"/>
                    </a:solidFill>
                  </a:rPr>
                  <a:t>a</a:t>
                </a:r>
              </a:p>
            </c:rich>
          </c:tx>
          <c:layout>
            <c:manualLayout>
              <c:xMode val="edge"/>
              <c:yMode val="edge"/>
              <c:x val="0.34714921645994312"/>
              <c:y val="0.85821055900225185"/>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DE"/>
            </a:p>
          </c:txPr>
        </c:title>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DE"/>
          </a:p>
        </c:txPr>
        <c:crossAx val="851822767"/>
        <c:crosses val="autoZero"/>
        <c:auto val="1"/>
        <c:lblAlgn val="ctr"/>
        <c:lblOffset val="100"/>
        <c:noMultiLvlLbl val="0"/>
      </c:catAx>
      <c:valAx>
        <c:axId val="851822767"/>
        <c:scaling>
          <c:orientation val="minMax"/>
          <c:max val="100"/>
          <c:min val="-100"/>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de-DE" sz="1400">
                    <a:solidFill>
                      <a:schemeClr val="tx1"/>
                    </a:solidFill>
                  </a:rPr>
                  <a:t>Change in </a:t>
                </a:r>
                <a:r>
                  <a:rPr lang="de-DE" sz="1400" err="1">
                    <a:solidFill>
                      <a:schemeClr val="tx1"/>
                    </a:solidFill>
                  </a:rPr>
                  <a:t>sum</a:t>
                </a:r>
                <a:r>
                  <a:rPr lang="de-DE" sz="1400">
                    <a:solidFill>
                      <a:schemeClr val="tx1"/>
                    </a:solidFill>
                  </a:rPr>
                  <a:t> </a:t>
                </a:r>
                <a:r>
                  <a:rPr lang="de-DE" sz="1400" err="1">
                    <a:solidFill>
                      <a:schemeClr val="tx1"/>
                    </a:solidFill>
                  </a:rPr>
                  <a:t>of</a:t>
                </a:r>
                <a:r>
                  <a:rPr lang="de-DE" sz="1400">
                    <a:solidFill>
                      <a:schemeClr val="tx1"/>
                    </a:solidFill>
                  </a:rPr>
                  <a:t> </a:t>
                </a:r>
                <a:r>
                  <a:rPr lang="de-DE" sz="1400" err="1">
                    <a:solidFill>
                      <a:schemeClr val="tx1"/>
                    </a:solidFill>
                  </a:rPr>
                  <a:t>products</a:t>
                </a:r>
                <a:r>
                  <a:rPr lang="de-DE" sz="1400">
                    <a:solidFill>
                      <a:schemeClr val="tx1"/>
                    </a:solidFill>
                  </a:rPr>
                  <a:t> </a:t>
                </a:r>
                <a:r>
                  <a:rPr lang="de-DE" sz="1400" err="1">
                    <a:solidFill>
                      <a:schemeClr val="tx1"/>
                    </a:solidFill>
                  </a:rPr>
                  <a:t>of</a:t>
                </a:r>
                <a:r>
                  <a:rPr lang="de-DE" sz="1400">
                    <a:solidFill>
                      <a:schemeClr val="tx1"/>
                    </a:solidFill>
                  </a:rPr>
                  <a:t> </a:t>
                </a:r>
                <a:r>
                  <a:rPr lang="de-DE" sz="1400" err="1">
                    <a:solidFill>
                      <a:schemeClr val="tx1"/>
                    </a:solidFill>
                  </a:rPr>
                  <a:t>diameters</a:t>
                </a:r>
                <a:r>
                  <a:rPr lang="de-DE" sz="1400">
                    <a:solidFill>
                      <a:schemeClr val="tx1"/>
                    </a:solidFill>
                  </a:rPr>
                  <a:t> </a:t>
                </a:r>
                <a:br>
                  <a:rPr lang="de-DE" sz="1400">
                    <a:solidFill>
                      <a:schemeClr val="tx1"/>
                    </a:solidFill>
                  </a:rPr>
                </a:br>
                <a:r>
                  <a:rPr lang="de-DE" sz="1400" err="1">
                    <a:solidFill>
                      <a:schemeClr val="tx1"/>
                    </a:solidFill>
                  </a:rPr>
                  <a:t>from</a:t>
                </a:r>
                <a:r>
                  <a:rPr lang="de-DE" sz="1400">
                    <a:solidFill>
                      <a:schemeClr val="tx1"/>
                    </a:solidFill>
                  </a:rPr>
                  <a:t> </a:t>
                </a:r>
                <a:r>
                  <a:rPr lang="de-DE" sz="1400" err="1">
                    <a:solidFill>
                      <a:schemeClr val="tx1"/>
                    </a:solidFill>
                  </a:rPr>
                  <a:t>baseline</a:t>
                </a:r>
                <a:r>
                  <a:rPr lang="de-DE" sz="1400">
                    <a:solidFill>
                      <a:schemeClr val="tx1"/>
                    </a:solidFill>
                  </a:rPr>
                  <a:t>, %</a:t>
                </a:r>
              </a:p>
            </c:rich>
          </c:tx>
          <c:layout>
            <c:manualLayout>
              <c:xMode val="edge"/>
              <c:yMode val="edge"/>
              <c:x val="1.4883721802378864E-3"/>
              <c:y val="5.6456158659130382E-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DE"/>
            </a:p>
          </c:txPr>
        </c:title>
        <c:numFmt formatCode="General"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DE"/>
          </a:p>
        </c:txPr>
        <c:crossAx val="851808847"/>
        <c:crosses val="autoZero"/>
        <c:crossBetween val="between"/>
        <c:majorUnit val="25"/>
      </c:valAx>
      <c:spPr>
        <a:noFill/>
        <a:ln>
          <a:noFill/>
        </a:ln>
        <a:effectLst/>
      </c:spPr>
    </c:plotArea>
    <c:legend>
      <c:legendPos val="b"/>
      <c:layout>
        <c:manualLayout>
          <c:xMode val="edge"/>
          <c:yMode val="edge"/>
          <c:x val="0.59724531608102938"/>
          <c:y val="9.9446069901006504E-2"/>
          <c:w val="0.18679269192913389"/>
          <c:h val="0.1950852488259566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DE"/>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0.11584</cdr:x>
      <cdr:y>0.64546</cdr:y>
    </cdr:from>
    <cdr:to>
      <cdr:x>0.11584</cdr:x>
      <cdr:y>0.64546</cdr:y>
    </cdr:to>
    <cdr:cxnSp macro="">
      <cdr:nvCxnSpPr>
        <cdr:cNvPr id="3" name="Gerader Verbinder 2">
          <a:extLst xmlns:a="http://schemas.openxmlformats.org/drawingml/2006/main">
            <a:ext uri="{FF2B5EF4-FFF2-40B4-BE49-F238E27FC236}">
              <a16:creationId xmlns:a16="http://schemas.microsoft.com/office/drawing/2014/main" id="{937FCD2E-8157-8E82-D2B1-1F4C3A9421BE}"/>
            </a:ext>
          </a:extLst>
        </cdr:cNvPr>
        <cdr:cNvCxnSpPr/>
      </cdr:nvCxnSpPr>
      <cdr:spPr>
        <a:xfrm xmlns:a="http://schemas.openxmlformats.org/drawingml/2006/main">
          <a:off x="988404" y="2835274"/>
          <a:ext cx="0" cy="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109677-6D32-934E-8B1F-2B297B8B54C8}" type="datetimeFigureOut">
              <a:rPr lang="en-US" smtClean="0"/>
              <a:t>7/18/2024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385CBB-F65C-B442-99F0-0301E7EFCB30}" type="slidenum">
              <a:rPr lang="en-US" smtClean="0"/>
              <a:t>‹#›</a:t>
            </a:fld>
            <a:endParaRPr lang="en-US"/>
          </a:p>
        </p:txBody>
      </p:sp>
    </p:spTree>
    <p:extLst>
      <p:ext uri="{BB962C8B-B14F-4D97-AF65-F5344CB8AC3E}">
        <p14:creationId xmlns:p14="http://schemas.microsoft.com/office/powerpoint/2010/main" val="34659858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F385CBB-F65C-B442-99F0-0301E7EFCB30}" type="slidenum">
              <a:rPr lang="en-US" smtClean="0"/>
              <a:t>3</a:t>
            </a:fld>
            <a:endParaRPr lang="en-US"/>
          </a:p>
        </p:txBody>
      </p:sp>
    </p:spTree>
    <p:extLst>
      <p:ext uri="{BB962C8B-B14F-4D97-AF65-F5344CB8AC3E}">
        <p14:creationId xmlns:p14="http://schemas.microsoft.com/office/powerpoint/2010/main" val="38187626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F385CBB-F65C-B442-99F0-0301E7EFCB30}" type="slidenum">
              <a:rPr lang="en-US" smtClean="0"/>
              <a:t>22</a:t>
            </a:fld>
            <a:endParaRPr lang="en-US"/>
          </a:p>
        </p:txBody>
      </p:sp>
    </p:spTree>
    <p:extLst>
      <p:ext uri="{BB962C8B-B14F-4D97-AF65-F5344CB8AC3E}">
        <p14:creationId xmlns:p14="http://schemas.microsoft.com/office/powerpoint/2010/main" val="4246833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F385CBB-F65C-B442-99F0-0301E7EFCB30}" type="slidenum">
              <a:rPr lang="en-US" smtClean="0"/>
              <a:t>23</a:t>
            </a:fld>
            <a:endParaRPr lang="en-US"/>
          </a:p>
        </p:txBody>
      </p:sp>
    </p:spTree>
    <p:extLst>
      <p:ext uri="{BB962C8B-B14F-4D97-AF65-F5344CB8AC3E}">
        <p14:creationId xmlns:p14="http://schemas.microsoft.com/office/powerpoint/2010/main" val="827261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385CBB-F65C-B442-99F0-0301E7EFCB30}" type="slidenum">
              <a:rPr lang="en-US" smtClean="0"/>
              <a:t>24</a:t>
            </a:fld>
            <a:endParaRPr lang="en-US"/>
          </a:p>
        </p:txBody>
      </p:sp>
    </p:spTree>
    <p:extLst>
      <p:ext uri="{BB962C8B-B14F-4D97-AF65-F5344CB8AC3E}">
        <p14:creationId xmlns:p14="http://schemas.microsoft.com/office/powerpoint/2010/main" val="26301583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F385CBB-F65C-B442-99F0-0301E7EFCB30}" type="slidenum">
              <a:rPr lang="en-US" smtClean="0"/>
              <a:t>25</a:t>
            </a:fld>
            <a:endParaRPr lang="en-US"/>
          </a:p>
        </p:txBody>
      </p:sp>
    </p:spTree>
    <p:extLst>
      <p:ext uri="{BB962C8B-B14F-4D97-AF65-F5344CB8AC3E}">
        <p14:creationId xmlns:p14="http://schemas.microsoft.com/office/powerpoint/2010/main" val="11781936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F385CBB-F65C-B442-99F0-0301E7EFCB30}" type="slidenum">
              <a:rPr lang="en-US" smtClean="0"/>
              <a:t>28</a:t>
            </a:fld>
            <a:endParaRPr lang="en-US"/>
          </a:p>
        </p:txBody>
      </p:sp>
    </p:spTree>
    <p:extLst>
      <p:ext uri="{BB962C8B-B14F-4D97-AF65-F5344CB8AC3E}">
        <p14:creationId xmlns:p14="http://schemas.microsoft.com/office/powerpoint/2010/main" val="13992111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F385CBB-F65C-B442-99F0-0301E7EFCB30}" type="slidenum">
              <a:rPr lang="en-US" smtClean="0"/>
              <a:t>30</a:t>
            </a:fld>
            <a:endParaRPr lang="en-US"/>
          </a:p>
        </p:txBody>
      </p:sp>
    </p:spTree>
    <p:extLst>
      <p:ext uri="{BB962C8B-B14F-4D97-AF65-F5344CB8AC3E}">
        <p14:creationId xmlns:p14="http://schemas.microsoft.com/office/powerpoint/2010/main" val="15550918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F385CBB-F65C-B442-99F0-0301E7EFCB30}" type="slidenum">
              <a:rPr lang="en-US" smtClean="0"/>
              <a:t>31</a:t>
            </a:fld>
            <a:endParaRPr lang="en-US"/>
          </a:p>
        </p:txBody>
      </p:sp>
    </p:spTree>
    <p:extLst>
      <p:ext uri="{BB962C8B-B14F-4D97-AF65-F5344CB8AC3E}">
        <p14:creationId xmlns:p14="http://schemas.microsoft.com/office/powerpoint/2010/main" val="36262712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385CBB-F65C-B442-99F0-0301E7EFCB30}" type="slidenum">
              <a:rPr lang="en-US" smtClean="0"/>
              <a:t>32</a:t>
            </a:fld>
            <a:endParaRPr lang="en-US"/>
          </a:p>
        </p:txBody>
      </p:sp>
    </p:spTree>
    <p:extLst>
      <p:ext uri="{BB962C8B-B14F-4D97-AF65-F5344CB8AC3E}">
        <p14:creationId xmlns:p14="http://schemas.microsoft.com/office/powerpoint/2010/main" val="19315185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F385CBB-F65C-B442-99F0-0301E7EFCB30}" type="slidenum">
              <a:rPr lang="en-US" smtClean="0"/>
              <a:t>39</a:t>
            </a:fld>
            <a:endParaRPr lang="en-US"/>
          </a:p>
        </p:txBody>
      </p:sp>
    </p:spTree>
    <p:extLst>
      <p:ext uri="{BB962C8B-B14F-4D97-AF65-F5344CB8AC3E}">
        <p14:creationId xmlns:p14="http://schemas.microsoft.com/office/powerpoint/2010/main" val="35255905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385CBB-F65C-B442-99F0-0301E7EFCB30}" type="slidenum">
              <a:rPr lang="en-US" smtClean="0"/>
              <a:t>41</a:t>
            </a:fld>
            <a:endParaRPr lang="en-US"/>
          </a:p>
        </p:txBody>
      </p:sp>
    </p:spTree>
    <p:extLst>
      <p:ext uri="{BB962C8B-B14F-4D97-AF65-F5344CB8AC3E}">
        <p14:creationId xmlns:p14="http://schemas.microsoft.com/office/powerpoint/2010/main" val="3540052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385CBB-F65C-B442-99F0-0301E7EFCB30}" type="slidenum">
              <a:rPr lang="en-US" smtClean="0"/>
              <a:t>5</a:t>
            </a:fld>
            <a:endParaRPr lang="en-US"/>
          </a:p>
        </p:txBody>
      </p:sp>
    </p:spTree>
    <p:extLst>
      <p:ext uri="{BB962C8B-B14F-4D97-AF65-F5344CB8AC3E}">
        <p14:creationId xmlns:p14="http://schemas.microsoft.com/office/powerpoint/2010/main" val="10788253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F385CBB-F65C-B442-99F0-0301E7EFCB30}" type="slidenum">
              <a:rPr lang="en-US" smtClean="0"/>
              <a:t>44</a:t>
            </a:fld>
            <a:endParaRPr lang="en-US"/>
          </a:p>
        </p:txBody>
      </p:sp>
    </p:spTree>
    <p:extLst>
      <p:ext uri="{BB962C8B-B14F-4D97-AF65-F5344CB8AC3E}">
        <p14:creationId xmlns:p14="http://schemas.microsoft.com/office/powerpoint/2010/main" val="15028717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F385CBB-F65C-B442-99F0-0301E7EFCB30}" type="slidenum">
              <a:rPr lang="en-US" smtClean="0"/>
              <a:t>45</a:t>
            </a:fld>
            <a:endParaRPr lang="en-US"/>
          </a:p>
        </p:txBody>
      </p:sp>
    </p:spTree>
    <p:extLst>
      <p:ext uri="{BB962C8B-B14F-4D97-AF65-F5344CB8AC3E}">
        <p14:creationId xmlns:p14="http://schemas.microsoft.com/office/powerpoint/2010/main" val="36787195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F385CBB-F65C-B442-99F0-0301E7EFCB30}" type="slidenum">
              <a:rPr lang="en-US" smtClean="0"/>
              <a:t>46</a:t>
            </a:fld>
            <a:endParaRPr lang="en-US"/>
          </a:p>
        </p:txBody>
      </p:sp>
    </p:spTree>
    <p:extLst>
      <p:ext uri="{BB962C8B-B14F-4D97-AF65-F5344CB8AC3E}">
        <p14:creationId xmlns:p14="http://schemas.microsoft.com/office/powerpoint/2010/main" val="1439698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F385CBB-F65C-B442-99F0-0301E7EFCB30}" type="slidenum">
              <a:rPr lang="en-US" smtClean="0"/>
              <a:t>48</a:t>
            </a:fld>
            <a:endParaRPr lang="en-US"/>
          </a:p>
        </p:txBody>
      </p:sp>
    </p:spTree>
    <p:extLst>
      <p:ext uri="{BB962C8B-B14F-4D97-AF65-F5344CB8AC3E}">
        <p14:creationId xmlns:p14="http://schemas.microsoft.com/office/powerpoint/2010/main" val="16398559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F385CBB-F65C-B442-99F0-0301E7EFCB30}" type="slidenum">
              <a:rPr lang="en-US" smtClean="0"/>
              <a:t>55</a:t>
            </a:fld>
            <a:endParaRPr lang="en-US"/>
          </a:p>
        </p:txBody>
      </p:sp>
    </p:spTree>
    <p:extLst>
      <p:ext uri="{BB962C8B-B14F-4D97-AF65-F5344CB8AC3E}">
        <p14:creationId xmlns:p14="http://schemas.microsoft.com/office/powerpoint/2010/main" val="9236453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F385CBB-F65C-B442-99F0-0301E7EFCB30}" type="slidenum">
              <a:rPr lang="en-US" smtClean="0"/>
              <a:t>59</a:t>
            </a:fld>
            <a:endParaRPr lang="en-US"/>
          </a:p>
        </p:txBody>
      </p:sp>
    </p:spTree>
    <p:extLst>
      <p:ext uri="{BB962C8B-B14F-4D97-AF65-F5344CB8AC3E}">
        <p14:creationId xmlns:p14="http://schemas.microsoft.com/office/powerpoint/2010/main" val="31758612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385CBB-F65C-B442-99F0-0301E7EFCB30}" type="slidenum">
              <a:rPr lang="en-US" smtClean="0"/>
              <a:t>60</a:t>
            </a:fld>
            <a:endParaRPr lang="en-US"/>
          </a:p>
        </p:txBody>
      </p:sp>
    </p:spTree>
    <p:extLst>
      <p:ext uri="{BB962C8B-B14F-4D97-AF65-F5344CB8AC3E}">
        <p14:creationId xmlns:p14="http://schemas.microsoft.com/office/powerpoint/2010/main" val="8276515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F385CBB-F65C-B442-99F0-0301E7EFCB30}" type="slidenum">
              <a:rPr lang="en-US" smtClean="0"/>
              <a:t>62</a:t>
            </a:fld>
            <a:endParaRPr lang="en-US"/>
          </a:p>
        </p:txBody>
      </p:sp>
    </p:spTree>
    <p:extLst>
      <p:ext uri="{BB962C8B-B14F-4D97-AF65-F5344CB8AC3E}">
        <p14:creationId xmlns:p14="http://schemas.microsoft.com/office/powerpoint/2010/main" val="8704825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F385CBB-F65C-B442-99F0-0301E7EFCB30}" type="slidenum">
              <a:rPr lang="en-US" smtClean="0"/>
              <a:t>65</a:t>
            </a:fld>
            <a:endParaRPr lang="en-US"/>
          </a:p>
        </p:txBody>
      </p:sp>
    </p:spTree>
    <p:extLst>
      <p:ext uri="{BB962C8B-B14F-4D97-AF65-F5344CB8AC3E}">
        <p14:creationId xmlns:p14="http://schemas.microsoft.com/office/powerpoint/2010/main" val="9248245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F385CBB-F65C-B442-99F0-0301E7EFCB30}" type="slidenum">
              <a:rPr lang="en-US" smtClean="0"/>
              <a:t>68</a:t>
            </a:fld>
            <a:endParaRPr lang="en-US"/>
          </a:p>
        </p:txBody>
      </p:sp>
    </p:spTree>
    <p:extLst>
      <p:ext uri="{BB962C8B-B14F-4D97-AF65-F5344CB8AC3E}">
        <p14:creationId xmlns:p14="http://schemas.microsoft.com/office/powerpoint/2010/main" val="1965168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F385CBB-F65C-B442-99F0-0301E7EFCB30}" type="slidenum">
              <a:rPr lang="en-US" smtClean="0"/>
              <a:t>8</a:t>
            </a:fld>
            <a:endParaRPr lang="en-US"/>
          </a:p>
        </p:txBody>
      </p:sp>
    </p:spTree>
    <p:extLst>
      <p:ext uri="{BB962C8B-B14F-4D97-AF65-F5344CB8AC3E}">
        <p14:creationId xmlns:p14="http://schemas.microsoft.com/office/powerpoint/2010/main" val="19988130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F385CBB-F65C-B442-99F0-0301E7EFCB30}" type="slidenum">
              <a:rPr lang="en-US" smtClean="0"/>
              <a:t>69</a:t>
            </a:fld>
            <a:endParaRPr lang="en-US"/>
          </a:p>
        </p:txBody>
      </p:sp>
    </p:spTree>
    <p:extLst>
      <p:ext uri="{BB962C8B-B14F-4D97-AF65-F5344CB8AC3E}">
        <p14:creationId xmlns:p14="http://schemas.microsoft.com/office/powerpoint/2010/main" val="39688775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solidFill>
                <a:schemeClr val="tx1"/>
              </a:solidFill>
            </a:endParaRPr>
          </a:p>
        </p:txBody>
      </p:sp>
      <p:sp>
        <p:nvSpPr>
          <p:cNvPr id="4" name="Slide Number Placeholder 3"/>
          <p:cNvSpPr>
            <a:spLocks noGrp="1"/>
          </p:cNvSpPr>
          <p:nvPr>
            <p:ph type="sldNum" sz="quarter" idx="5"/>
          </p:nvPr>
        </p:nvSpPr>
        <p:spPr/>
        <p:txBody>
          <a:bodyPr/>
          <a:lstStyle/>
          <a:p>
            <a:fld id="{0F385CBB-F65C-B442-99F0-0301E7EFCB30}" type="slidenum">
              <a:rPr lang="en-US" smtClean="0"/>
              <a:t>75</a:t>
            </a:fld>
            <a:endParaRPr lang="en-US"/>
          </a:p>
        </p:txBody>
      </p:sp>
    </p:spTree>
    <p:extLst>
      <p:ext uri="{BB962C8B-B14F-4D97-AF65-F5344CB8AC3E}">
        <p14:creationId xmlns:p14="http://schemas.microsoft.com/office/powerpoint/2010/main" val="4282176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F385CBB-F65C-B442-99F0-0301E7EFCB30}" type="slidenum">
              <a:rPr lang="en-US" smtClean="0"/>
              <a:t>77</a:t>
            </a:fld>
            <a:endParaRPr lang="en-US"/>
          </a:p>
        </p:txBody>
      </p:sp>
    </p:spTree>
    <p:extLst>
      <p:ext uri="{BB962C8B-B14F-4D97-AF65-F5344CB8AC3E}">
        <p14:creationId xmlns:p14="http://schemas.microsoft.com/office/powerpoint/2010/main" val="5373057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F385CBB-F65C-B442-99F0-0301E7EFCB30}" type="slidenum">
              <a:rPr lang="en-US" smtClean="0"/>
              <a:t>81</a:t>
            </a:fld>
            <a:endParaRPr lang="en-US"/>
          </a:p>
        </p:txBody>
      </p:sp>
    </p:spTree>
    <p:extLst>
      <p:ext uri="{BB962C8B-B14F-4D97-AF65-F5344CB8AC3E}">
        <p14:creationId xmlns:p14="http://schemas.microsoft.com/office/powerpoint/2010/main" val="23135580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385CBB-F65C-B442-99F0-0301E7EFCB30}" type="slidenum">
              <a:rPr lang="en-US" smtClean="0"/>
              <a:t>82</a:t>
            </a:fld>
            <a:endParaRPr lang="en-US"/>
          </a:p>
        </p:txBody>
      </p:sp>
    </p:spTree>
    <p:extLst>
      <p:ext uri="{BB962C8B-B14F-4D97-AF65-F5344CB8AC3E}">
        <p14:creationId xmlns:p14="http://schemas.microsoft.com/office/powerpoint/2010/main" val="16335584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385CBB-F65C-B442-99F0-0301E7EFCB30}" type="slidenum">
              <a:rPr lang="en-US" smtClean="0"/>
              <a:t>83</a:t>
            </a:fld>
            <a:endParaRPr lang="en-US"/>
          </a:p>
        </p:txBody>
      </p:sp>
    </p:spTree>
    <p:extLst>
      <p:ext uri="{BB962C8B-B14F-4D97-AF65-F5344CB8AC3E}">
        <p14:creationId xmlns:p14="http://schemas.microsoft.com/office/powerpoint/2010/main" val="28877070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F385CBB-F65C-B442-99F0-0301E7EFCB30}" type="slidenum">
              <a:rPr lang="en-US" smtClean="0"/>
              <a:t>84</a:t>
            </a:fld>
            <a:endParaRPr lang="en-US"/>
          </a:p>
        </p:txBody>
      </p:sp>
    </p:spTree>
    <p:extLst>
      <p:ext uri="{BB962C8B-B14F-4D97-AF65-F5344CB8AC3E}">
        <p14:creationId xmlns:p14="http://schemas.microsoft.com/office/powerpoint/2010/main" val="17011189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F385CBB-F65C-B442-99F0-0301E7EFCB30}" type="slidenum">
              <a:rPr lang="en-US" smtClean="0"/>
              <a:t>88</a:t>
            </a:fld>
            <a:endParaRPr lang="en-US"/>
          </a:p>
        </p:txBody>
      </p:sp>
    </p:spTree>
    <p:extLst>
      <p:ext uri="{BB962C8B-B14F-4D97-AF65-F5344CB8AC3E}">
        <p14:creationId xmlns:p14="http://schemas.microsoft.com/office/powerpoint/2010/main" val="20002817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385CBB-F65C-B442-99F0-0301E7EFCB30}" type="slidenum">
              <a:rPr lang="en-US" smtClean="0"/>
              <a:t>89</a:t>
            </a:fld>
            <a:endParaRPr lang="en-US"/>
          </a:p>
        </p:txBody>
      </p:sp>
    </p:spTree>
    <p:extLst>
      <p:ext uri="{BB962C8B-B14F-4D97-AF65-F5344CB8AC3E}">
        <p14:creationId xmlns:p14="http://schemas.microsoft.com/office/powerpoint/2010/main" val="4779275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F385CBB-F65C-B442-99F0-0301E7EFCB30}" type="slidenum">
              <a:rPr lang="en-US" smtClean="0"/>
              <a:t>90</a:t>
            </a:fld>
            <a:endParaRPr lang="en-US"/>
          </a:p>
        </p:txBody>
      </p:sp>
    </p:spTree>
    <p:extLst>
      <p:ext uri="{BB962C8B-B14F-4D97-AF65-F5344CB8AC3E}">
        <p14:creationId xmlns:p14="http://schemas.microsoft.com/office/powerpoint/2010/main" val="1306857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F385CBB-F65C-B442-99F0-0301E7EFCB30}" type="slidenum">
              <a:rPr lang="en-US" smtClean="0"/>
              <a:t>9</a:t>
            </a:fld>
            <a:endParaRPr lang="en-US"/>
          </a:p>
        </p:txBody>
      </p:sp>
    </p:spTree>
    <p:extLst>
      <p:ext uri="{BB962C8B-B14F-4D97-AF65-F5344CB8AC3E}">
        <p14:creationId xmlns:p14="http://schemas.microsoft.com/office/powerpoint/2010/main" val="40944975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F385CBB-F65C-B442-99F0-0301E7EFCB30}" type="slidenum">
              <a:rPr lang="en-US" smtClean="0"/>
              <a:t>91</a:t>
            </a:fld>
            <a:endParaRPr lang="en-US"/>
          </a:p>
        </p:txBody>
      </p:sp>
    </p:spTree>
    <p:extLst>
      <p:ext uri="{BB962C8B-B14F-4D97-AF65-F5344CB8AC3E}">
        <p14:creationId xmlns:p14="http://schemas.microsoft.com/office/powerpoint/2010/main" val="17378280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F385CBB-F65C-B442-99F0-0301E7EFCB30}" type="slidenum">
              <a:rPr lang="en-US" smtClean="0"/>
              <a:t>92</a:t>
            </a:fld>
            <a:endParaRPr lang="en-US"/>
          </a:p>
        </p:txBody>
      </p:sp>
    </p:spTree>
    <p:extLst>
      <p:ext uri="{BB962C8B-B14F-4D97-AF65-F5344CB8AC3E}">
        <p14:creationId xmlns:p14="http://schemas.microsoft.com/office/powerpoint/2010/main" val="12433938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385CBB-F65C-B442-99F0-0301E7EFCB30}" type="slidenum">
              <a:rPr lang="en-US" smtClean="0"/>
              <a:t>96</a:t>
            </a:fld>
            <a:endParaRPr lang="en-US"/>
          </a:p>
        </p:txBody>
      </p:sp>
    </p:spTree>
    <p:extLst>
      <p:ext uri="{BB962C8B-B14F-4D97-AF65-F5344CB8AC3E}">
        <p14:creationId xmlns:p14="http://schemas.microsoft.com/office/powerpoint/2010/main" val="11389097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385CBB-F65C-B442-99F0-0301E7EFCB30}" type="slidenum">
              <a:rPr lang="en-US" smtClean="0"/>
              <a:t>98</a:t>
            </a:fld>
            <a:endParaRPr lang="en-US"/>
          </a:p>
        </p:txBody>
      </p:sp>
    </p:spTree>
    <p:extLst>
      <p:ext uri="{BB962C8B-B14F-4D97-AF65-F5344CB8AC3E}">
        <p14:creationId xmlns:p14="http://schemas.microsoft.com/office/powerpoint/2010/main" val="19332171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F385CBB-F65C-B442-99F0-0301E7EFCB30}" type="slidenum">
              <a:rPr lang="en-US" smtClean="0"/>
              <a:t>99</a:t>
            </a:fld>
            <a:endParaRPr lang="en-US"/>
          </a:p>
        </p:txBody>
      </p:sp>
    </p:spTree>
    <p:extLst>
      <p:ext uri="{BB962C8B-B14F-4D97-AF65-F5344CB8AC3E}">
        <p14:creationId xmlns:p14="http://schemas.microsoft.com/office/powerpoint/2010/main" val="18138224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385CBB-F65C-B442-99F0-0301E7EFCB30}" type="slidenum">
              <a:rPr lang="en-US" smtClean="0"/>
              <a:t>101</a:t>
            </a:fld>
            <a:endParaRPr lang="en-US"/>
          </a:p>
        </p:txBody>
      </p:sp>
    </p:spTree>
    <p:extLst>
      <p:ext uri="{BB962C8B-B14F-4D97-AF65-F5344CB8AC3E}">
        <p14:creationId xmlns:p14="http://schemas.microsoft.com/office/powerpoint/2010/main" val="19511440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F385CBB-F65C-B442-99F0-0301E7EFCB30}" type="slidenum">
              <a:rPr lang="en-US" smtClean="0"/>
              <a:t>106</a:t>
            </a:fld>
            <a:endParaRPr lang="en-US"/>
          </a:p>
        </p:txBody>
      </p:sp>
    </p:spTree>
    <p:extLst>
      <p:ext uri="{BB962C8B-B14F-4D97-AF65-F5344CB8AC3E}">
        <p14:creationId xmlns:p14="http://schemas.microsoft.com/office/powerpoint/2010/main" val="23534375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F385CBB-F65C-B442-99F0-0301E7EFCB30}" type="slidenum">
              <a:rPr lang="en-US" smtClean="0"/>
              <a:t>107</a:t>
            </a:fld>
            <a:endParaRPr lang="en-US"/>
          </a:p>
        </p:txBody>
      </p:sp>
    </p:spTree>
    <p:extLst>
      <p:ext uri="{BB962C8B-B14F-4D97-AF65-F5344CB8AC3E}">
        <p14:creationId xmlns:p14="http://schemas.microsoft.com/office/powerpoint/2010/main" val="26863851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F385CBB-F65C-B442-99F0-0301E7EFCB30}" type="slidenum">
              <a:rPr lang="en-US" smtClean="0"/>
              <a:t>108</a:t>
            </a:fld>
            <a:endParaRPr lang="en-US"/>
          </a:p>
        </p:txBody>
      </p:sp>
    </p:spTree>
    <p:extLst>
      <p:ext uri="{BB962C8B-B14F-4D97-AF65-F5344CB8AC3E}">
        <p14:creationId xmlns:p14="http://schemas.microsoft.com/office/powerpoint/2010/main" val="719898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F385CBB-F65C-B442-99F0-0301E7EFCB30}" type="slidenum">
              <a:rPr lang="en-US" smtClean="0"/>
              <a:t>11</a:t>
            </a:fld>
            <a:endParaRPr lang="en-US"/>
          </a:p>
        </p:txBody>
      </p:sp>
    </p:spTree>
    <p:extLst>
      <p:ext uri="{BB962C8B-B14F-4D97-AF65-F5344CB8AC3E}">
        <p14:creationId xmlns:p14="http://schemas.microsoft.com/office/powerpoint/2010/main" val="2718435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F385CBB-F65C-B442-99F0-0301E7EFCB30}" type="slidenum">
              <a:rPr lang="en-US" smtClean="0"/>
              <a:t>14</a:t>
            </a:fld>
            <a:endParaRPr lang="en-US"/>
          </a:p>
        </p:txBody>
      </p:sp>
    </p:spTree>
    <p:extLst>
      <p:ext uri="{BB962C8B-B14F-4D97-AF65-F5344CB8AC3E}">
        <p14:creationId xmlns:p14="http://schemas.microsoft.com/office/powerpoint/2010/main" val="39037025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F385CBB-F65C-B442-99F0-0301E7EFCB30}" type="slidenum">
              <a:rPr lang="en-US" smtClean="0"/>
              <a:t>15</a:t>
            </a:fld>
            <a:endParaRPr lang="en-US"/>
          </a:p>
        </p:txBody>
      </p:sp>
    </p:spTree>
    <p:extLst>
      <p:ext uri="{BB962C8B-B14F-4D97-AF65-F5344CB8AC3E}">
        <p14:creationId xmlns:p14="http://schemas.microsoft.com/office/powerpoint/2010/main" val="18731253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MRD &gt;/= 10-4 (%)</a:t>
            </a:r>
          </a:p>
        </p:txBody>
      </p:sp>
      <p:sp>
        <p:nvSpPr>
          <p:cNvPr id="4" name="Foliennummernplatzhalter 3"/>
          <p:cNvSpPr>
            <a:spLocks noGrp="1"/>
          </p:cNvSpPr>
          <p:nvPr>
            <p:ph type="sldNum" sz="quarter" idx="5"/>
          </p:nvPr>
        </p:nvSpPr>
        <p:spPr/>
        <p:txBody>
          <a:bodyPr/>
          <a:lstStyle/>
          <a:p>
            <a:fld id="{0F385CBB-F65C-B442-99F0-0301E7EFCB30}" type="slidenum">
              <a:rPr lang="en-US" smtClean="0"/>
              <a:t>16</a:t>
            </a:fld>
            <a:endParaRPr lang="en-US"/>
          </a:p>
        </p:txBody>
      </p:sp>
    </p:spTree>
    <p:extLst>
      <p:ext uri="{BB962C8B-B14F-4D97-AF65-F5344CB8AC3E}">
        <p14:creationId xmlns:p14="http://schemas.microsoft.com/office/powerpoint/2010/main" val="29897644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F385CBB-F65C-B442-99F0-0301E7EFCB30}" type="slidenum">
              <a:rPr lang="en-US" smtClean="0"/>
              <a:t>21</a:t>
            </a:fld>
            <a:endParaRPr lang="en-US"/>
          </a:p>
        </p:txBody>
      </p:sp>
    </p:spTree>
    <p:extLst>
      <p:ext uri="{BB962C8B-B14F-4D97-AF65-F5344CB8AC3E}">
        <p14:creationId xmlns:p14="http://schemas.microsoft.com/office/powerpoint/2010/main" val="13331805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pic>
        <p:nvPicPr>
          <p:cNvPr id="11" name="Grafik 10" descr="Ein Bild, das draußen, Stadt, Gebäude, Wasser enthält.&#10;&#10;Automatisch generierte Beschreibung">
            <a:extLst>
              <a:ext uri="{FF2B5EF4-FFF2-40B4-BE49-F238E27FC236}">
                <a16:creationId xmlns:a16="http://schemas.microsoft.com/office/drawing/2014/main" id="{8DCCFE43-16C1-5D41-96BB-3187891B9143}"/>
              </a:ext>
            </a:extLst>
          </p:cNvPr>
          <p:cNvPicPr>
            <a:picLocks noChangeAspect="1"/>
          </p:cNvPicPr>
          <p:nvPr userDrawn="1"/>
        </p:nvPicPr>
        <p:blipFill rotWithShape="1">
          <a:blip r:embed="rId2">
            <a:duotone>
              <a:prstClr val="black"/>
              <a:srgbClr val="002A5C">
                <a:lumMod val="75000"/>
                <a:lumOff val="25000"/>
                <a:tint val="45000"/>
                <a:satMod val="400000"/>
              </a:srgbClr>
            </a:duotone>
            <a:extLst>
              <a:ext uri="{28A0092B-C50C-407E-A947-70E740481C1C}">
                <a14:useLocalDpi xmlns:a14="http://schemas.microsoft.com/office/drawing/2010/main" val="0"/>
              </a:ext>
            </a:extLst>
          </a:blip>
          <a:srcRect l="-8202" t="4011" b="4110"/>
          <a:stretch/>
        </p:blipFill>
        <p:spPr>
          <a:xfrm>
            <a:off x="4116774" y="0"/>
            <a:ext cx="8076426" cy="6858000"/>
          </a:xfrm>
          <a:prstGeom prst="rect">
            <a:avLst/>
          </a:prstGeom>
        </p:spPr>
      </p:pic>
      <p:sp>
        <p:nvSpPr>
          <p:cNvPr id="9" name="Freihandform 8">
            <a:extLst>
              <a:ext uri="{FF2B5EF4-FFF2-40B4-BE49-F238E27FC236}">
                <a16:creationId xmlns:a16="http://schemas.microsoft.com/office/drawing/2014/main" id="{318B788D-C3C2-D144-B643-B1113CE28766}"/>
              </a:ext>
            </a:extLst>
          </p:cNvPr>
          <p:cNvSpPr/>
          <p:nvPr userDrawn="1"/>
        </p:nvSpPr>
        <p:spPr>
          <a:xfrm>
            <a:off x="0" y="-1"/>
            <a:ext cx="7559194" cy="6858001"/>
          </a:xfrm>
          <a:custGeom>
            <a:avLst/>
            <a:gdLst>
              <a:gd name="connsiteX0" fmla="*/ 0 w 7559194"/>
              <a:gd name="connsiteY0" fmla="*/ 0 h 6858001"/>
              <a:gd name="connsiteX1" fmla="*/ 4878573 w 7559194"/>
              <a:gd name="connsiteY1" fmla="*/ 0 h 6858001"/>
              <a:gd name="connsiteX2" fmla="*/ 4878691 w 7559194"/>
              <a:gd name="connsiteY2" fmla="*/ 277 h 6858001"/>
              <a:gd name="connsiteX3" fmla="*/ 4646905 w 7559194"/>
              <a:gd name="connsiteY3" fmla="*/ 1 h 6858001"/>
              <a:gd name="connsiteX4" fmla="*/ 7559194 w 7559194"/>
              <a:gd name="connsiteY4" fmla="*/ 6858001 h 6858001"/>
              <a:gd name="connsiteX5" fmla="*/ 0 w 7559194"/>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9194" h="6858001">
                <a:moveTo>
                  <a:pt x="0" y="0"/>
                </a:moveTo>
                <a:lnTo>
                  <a:pt x="4878573" y="0"/>
                </a:lnTo>
                <a:lnTo>
                  <a:pt x="4878691" y="277"/>
                </a:lnTo>
                <a:lnTo>
                  <a:pt x="4646905" y="1"/>
                </a:lnTo>
                <a:lnTo>
                  <a:pt x="7559194" y="6858001"/>
                </a:lnTo>
                <a:lnTo>
                  <a:pt x="0" y="68580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pic>
        <p:nvPicPr>
          <p:cNvPr id="10" name="Grafik 9">
            <a:extLst>
              <a:ext uri="{FF2B5EF4-FFF2-40B4-BE49-F238E27FC236}">
                <a16:creationId xmlns:a16="http://schemas.microsoft.com/office/drawing/2014/main" id="{CB311E3E-D7A8-2249-B858-05AE160D59B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16534" y="6281613"/>
            <a:ext cx="2117301" cy="349199"/>
          </a:xfrm>
          <a:prstGeom prst="rect">
            <a:avLst/>
          </a:prstGeom>
        </p:spPr>
      </p:pic>
      <p:sp>
        <p:nvSpPr>
          <p:cNvPr id="8" name="Titel 15">
            <a:extLst>
              <a:ext uri="{FF2B5EF4-FFF2-40B4-BE49-F238E27FC236}">
                <a16:creationId xmlns:a16="http://schemas.microsoft.com/office/drawing/2014/main" id="{3DA5EBDF-A6D3-9AB9-2B5E-A2C8D29D1D42}"/>
              </a:ext>
            </a:extLst>
          </p:cNvPr>
          <p:cNvSpPr>
            <a:spLocks noGrp="1"/>
          </p:cNvSpPr>
          <p:nvPr>
            <p:ph type="title"/>
          </p:nvPr>
        </p:nvSpPr>
        <p:spPr>
          <a:xfrm>
            <a:off x="417601" y="333375"/>
            <a:ext cx="5664673" cy="3966559"/>
          </a:xfrm>
          <a:custGeom>
            <a:avLst/>
            <a:gdLst>
              <a:gd name="connsiteX0" fmla="*/ 0 w 5664673"/>
              <a:gd name="connsiteY0" fmla="*/ 0 h 3966559"/>
              <a:gd name="connsiteX1" fmla="*/ 3980547 w 5664673"/>
              <a:gd name="connsiteY1" fmla="*/ 0 h 3966559"/>
              <a:gd name="connsiteX2" fmla="*/ 5664673 w 5664673"/>
              <a:gd name="connsiteY2" fmla="*/ 3966559 h 3966559"/>
              <a:gd name="connsiteX3" fmla="*/ 0 w 5664673"/>
              <a:gd name="connsiteY3" fmla="*/ 3966559 h 3966559"/>
            </a:gdLst>
            <a:ahLst/>
            <a:cxnLst>
              <a:cxn ang="0">
                <a:pos x="connsiteX0" y="connsiteY0"/>
              </a:cxn>
              <a:cxn ang="0">
                <a:pos x="connsiteX1" y="connsiteY1"/>
              </a:cxn>
              <a:cxn ang="0">
                <a:pos x="connsiteX2" y="connsiteY2"/>
              </a:cxn>
              <a:cxn ang="0">
                <a:pos x="connsiteX3" y="connsiteY3"/>
              </a:cxn>
            </a:cxnLst>
            <a:rect l="l" t="t" r="r" b="b"/>
            <a:pathLst>
              <a:path w="5664673" h="3966559">
                <a:moveTo>
                  <a:pt x="0" y="0"/>
                </a:moveTo>
                <a:lnTo>
                  <a:pt x="3980547" y="0"/>
                </a:lnTo>
                <a:lnTo>
                  <a:pt x="5664673" y="3966559"/>
                </a:lnTo>
                <a:lnTo>
                  <a:pt x="0" y="3966559"/>
                </a:lnTo>
                <a:close/>
              </a:path>
            </a:pathLst>
          </a:custGeom>
        </p:spPr>
        <p:txBody>
          <a:bodyPr wrap="square" anchor="b">
            <a:normAutofit/>
          </a:bodyPr>
          <a:lstStyle>
            <a:lvl1pPr algn="l">
              <a:defRPr sz="4800">
                <a:solidFill>
                  <a:schemeClr val="bg1"/>
                </a:solidFill>
              </a:defRPr>
            </a:lvl1pPr>
          </a:lstStyle>
          <a:p>
            <a:r>
              <a:rPr lang="de-DE"/>
              <a:t>Mastertitelformat bearbeiten</a:t>
            </a:r>
            <a:endParaRPr lang="en-GB"/>
          </a:p>
        </p:txBody>
      </p:sp>
      <p:sp>
        <p:nvSpPr>
          <p:cNvPr id="13" name="Textplatzhalter 16">
            <a:extLst>
              <a:ext uri="{FF2B5EF4-FFF2-40B4-BE49-F238E27FC236}">
                <a16:creationId xmlns:a16="http://schemas.microsoft.com/office/drawing/2014/main" id="{7E46557B-1797-D5A0-5E60-835FA0EE5261}"/>
              </a:ext>
            </a:extLst>
          </p:cNvPr>
          <p:cNvSpPr>
            <a:spLocks noGrp="1"/>
          </p:cNvSpPr>
          <p:nvPr>
            <p:ph type="body" idx="1"/>
          </p:nvPr>
        </p:nvSpPr>
        <p:spPr>
          <a:xfrm>
            <a:off x="417601" y="4444615"/>
            <a:ext cx="6363053" cy="1500187"/>
          </a:xfrm>
          <a:custGeom>
            <a:avLst/>
            <a:gdLst>
              <a:gd name="connsiteX0" fmla="*/ 0 w 6363053"/>
              <a:gd name="connsiteY0" fmla="*/ 0 h 1500187"/>
              <a:gd name="connsiteX1" fmla="*/ 5726102 w 6363053"/>
              <a:gd name="connsiteY1" fmla="*/ 0 h 1500187"/>
              <a:gd name="connsiteX2" fmla="*/ 6363053 w 6363053"/>
              <a:gd name="connsiteY2" fmla="*/ 1500187 h 1500187"/>
              <a:gd name="connsiteX3" fmla="*/ 0 w 6363053"/>
              <a:gd name="connsiteY3" fmla="*/ 1500187 h 1500187"/>
            </a:gdLst>
            <a:ahLst/>
            <a:cxnLst>
              <a:cxn ang="0">
                <a:pos x="connsiteX0" y="connsiteY0"/>
              </a:cxn>
              <a:cxn ang="0">
                <a:pos x="connsiteX1" y="connsiteY1"/>
              </a:cxn>
              <a:cxn ang="0">
                <a:pos x="connsiteX2" y="connsiteY2"/>
              </a:cxn>
              <a:cxn ang="0">
                <a:pos x="connsiteX3" y="connsiteY3"/>
              </a:cxn>
            </a:cxnLst>
            <a:rect l="l" t="t" r="r" b="b"/>
            <a:pathLst>
              <a:path w="6363053" h="1500187">
                <a:moveTo>
                  <a:pt x="0" y="0"/>
                </a:moveTo>
                <a:lnTo>
                  <a:pt x="5726102" y="0"/>
                </a:lnTo>
                <a:lnTo>
                  <a:pt x="6363053" y="1500187"/>
                </a:lnTo>
                <a:lnTo>
                  <a:pt x="0" y="1500187"/>
                </a:lnTo>
                <a:close/>
              </a:path>
            </a:pathLst>
          </a:custGeom>
        </p:spPr>
        <p:txBody>
          <a:bodyPr wrap="square">
            <a:normAutofit/>
          </a:bodyPr>
          <a:lstStyle>
            <a:lvl1pPr marL="0" indent="0" algn="l">
              <a:lnSpc>
                <a:spcPct val="100000"/>
              </a:lnSpc>
              <a:spcBef>
                <a:spcPts val="0"/>
              </a:spcBef>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pic>
        <p:nvPicPr>
          <p:cNvPr id="4" name="Grafik 3">
            <a:extLst>
              <a:ext uri="{FF2B5EF4-FFF2-40B4-BE49-F238E27FC236}">
                <a16:creationId xmlns:a16="http://schemas.microsoft.com/office/drawing/2014/main" id="{CEEB4DD5-891F-D66E-AE80-D628D4D9248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9138111" y="6288756"/>
            <a:ext cx="2652729" cy="349200"/>
          </a:xfrm>
          <a:prstGeom prst="rect">
            <a:avLst/>
          </a:prstGeom>
        </p:spPr>
      </p:pic>
    </p:spTree>
    <p:extLst>
      <p:ext uri="{BB962C8B-B14F-4D97-AF65-F5344CB8AC3E}">
        <p14:creationId xmlns:p14="http://schemas.microsoft.com/office/powerpoint/2010/main" val="29946228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pter 4">
    <p:bg>
      <p:bgPr>
        <a:solidFill>
          <a:schemeClr val="bg1"/>
        </a:solidFill>
        <a:effectLst/>
      </p:bgPr>
    </p:bg>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96CCB0C7-96FE-0A45-8C02-DAF949BE0846}"/>
              </a:ext>
            </a:extLst>
          </p:cNvPr>
          <p:cNvSpPr/>
          <p:nvPr userDrawn="1"/>
        </p:nvSpPr>
        <p:spPr>
          <a:xfrm>
            <a:off x="-2" y="-1"/>
            <a:ext cx="12192001" cy="606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ihandform 14">
            <a:extLst>
              <a:ext uri="{FF2B5EF4-FFF2-40B4-BE49-F238E27FC236}">
                <a16:creationId xmlns:a16="http://schemas.microsoft.com/office/drawing/2014/main" id="{4BFBF27E-8F4A-3D41-A83F-BC682521C521}"/>
              </a:ext>
            </a:extLst>
          </p:cNvPr>
          <p:cNvSpPr/>
          <p:nvPr userDrawn="1"/>
        </p:nvSpPr>
        <p:spPr>
          <a:xfrm>
            <a:off x="5632552" y="0"/>
            <a:ext cx="6558288" cy="6069600"/>
          </a:xfrm>
          <a:custGeom>
            <a:avLst/>
            <a:gdLst>
              <a:gd name="connsiteX0" fmla="*/ 0 w 6558288"/>
              <a:gd name="connsiteY0" fmla="*/ 0 h 6069600"/>
              <a:gd name="connsiteX1" fmla="*/ 4648303 w 6558288"/>
              <a:gd name="connsiteY1" fmla="*/ 0 h 6069600"/>
              <a:gd name="connsiteX2" fmla="*/ 6558288 w 6558288"/>
              <a:gd name="connsiteY2" fmla="*/ 4498515 h 6069600"/>
              <a:gd name="connsiteX3" fmla="*/ 6558288 w 6558288"/>
              <a:gd name="connsiteY3" fmla="*/ 6069600 h 6069600"/>
              <a:gd name="connsiteX4" fmla="*/ 0 w 6558288"/>
              <a:gd name="connsiteY4" fmla="*/ 6069600 h 606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8288" h="6069600">
                <a:moveTo>
                  <a:pt x="0" y="0"/>
                </a:moveTo>
                <a:lnTo>
                  <a:pt x="4648303" y="0"/>
                </a:lnTo>
                <a:lnTo>
                  <a:pt x="6558288" y="4498515"/>
                </a:lnTo>
                <a:lnTo>
                  <a:pt x="6558288" y="6069600"/>
                </a:lnTo>
                <a:lnTo>
                  <a:pt x="0" y="6069600"/>
                </a:ln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F0000"/>
              </a:solidFill>
            </a:endParaRPr>
          </a:p>
        </p:txBody>
      </p:sp>
      <p:sp>
        <p:nvSpPr>
          <p:cNvPr id="33" name="Freihandform 32">
            <a:extLst>
              <a:ext uri="{FF2B5EF4-FFF2-40B4-BE49-F238E27FC236}">
                <a16:creationId xmlns:a16="http://schemas.microsoft.com/office/drawing/2014/main" id="{D018A806-ECAC-DE4D-8183-7B502872662A}"/>
              </a:ext>
            </a:extLst>
          </p:cNvPr>
          <p:cNvSpPr/>
          <p:nvPr userDrawn="1"/>
        </p:nvSpPr>
        <p:spPr>
          <a:xfrm>
            <a:off x="3759019" y="-1"/>
            <a:ext cx="7225341" cy="6069600"/>
          </a:xfrm>
          <a:custGeom>
            <a:avLst/>
            <a:gdLst>
              <a:gd name="connsiteX0" fmla="*/ 0 w 7225341"/>
              <a:gd name="connsiteY0" fmla="*/ 0 h 6068533"/>
              <a:gd name="connsiteX1" fmla="*/ 4648303 w 7225341"/>
              <a:gd name="connsiteY1" fmla="*/ 0 h 6068533"/>
              <a:gd name="connsiteX2" fmla="*/ 7225341 w 7225341"/>
              <a:gd name="connsiteY2" fmla="*/ 6068533 h 6068533"/>
              <a:gd name="connsiteX3" fmla="*/ 0 w 7225341"/>
              <a:gd name="connsiteY3" fmla="*/ 6068533 h 6068533"/>
            </a:gdLst>
            <a:ahLst/>
            <a:cxnLst>
              <a:cxn ang="0">
                <a:pos x="connsiteX0" y="connsiteY0"/>
              </a:cxn>
              <a:cxn ang="0">
                <a:pos x="connsiteX1" y="connsiteY1"/>
              </a:cxn>
              <a:cxn ang="0">
                <a:pos x="connsiteX2" y="connsiteY2"/>
              </a:cxn>
              <a:cxn ang="0">
                <a:pos x="connsiteX3" y="connsiteY3"/>
              </a:cxn>
            </a:cxnLst>
            <a:rect l="l" t="t" r="r" b="b"/>
            <a:pathLst>
              <a:path w="7225341" h="6068533">
                <a:moveTo>
                  <a:pt x="0" y="0"/>
                </a:moveTo>
                <a:lnTo>
                  <a:pt x="4648303" y="0"/>
                </a:lnTo>
                <a:lnTo>
                  <a:pt x="7225341" y="6068533"/>
                </a:lnTo>
                <a:lnTo>
                  <a:pt x="0" y="6068533"/>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F0000"/>
              </a:solidFill>
            </a:endParaRPr>
          </a:p>
        </p:txBody>
      </p:sp>
      <p:sp>
        <p:nvSpPr>
          <p:cNvPr id="32" name="Freihandform 31">
            <a:extLst>
              <a:ext uri="{FF2B5EF4-FFF2-40B4-BE49-F238E27FC236}">
                <a16:creationId xmlns:a16="http://schemas.microsoft.com/office/drawing/2014/main" id="{421AD2BC-58B0-9748-9972-1FCCBA3DB1BC}"/>
              </a:ext>
            </a:extLst>
          </p:cNvPr>
          <p:cNvSpPr/>
          <p:nvPr userDrawn="1"/>
        </p:nvSpPr>
        <p:spPr>
          <a:xfrm>
            <a:off x="1885486" y="-1"/>
            <a:ext cx="7225341" cy="6069600"/>
          </a:xfrm>
          <a:custGeom>
            <a:avLst/>
            <a:gdLst>
              <a:gd name="connsiteX0" fmla="*/ 0 w 7225341"/>
              <a:gd name="connsiteY0" fmla="*/ 0 h 6068533"/>
              <a:gd name="connsiteX1" fmla="*/ 4648303 w 7225341"/>
              <a:gd name="connsiteY1" fmla="*/ 0 h 6068533"/>
              <a:gd name="connsiteX2" fmla="*/ 7225341 w 7225341"/>
              <a:gd name="connsiteY2" fmla="*/ 6068533 h 6068533"/>
              <a:gd name="connsiteX3" fmla="*/ 0 w 7225341"/>
              <a:gd name="connsiteY3" fmla="*/ 6068533 h 6068533"/>
            </a:gdLst>
            <a:ahLst/>
            <a:cxnLst>
              <a:cxn ang="0">
                <a:pos x="connsiteX0" y="connsiteY0"/>
              </a:cxn>
              <a:cxn ang="0">
                <a:pos x="connsiteX1" y="connsiteY1"/>
              </a:cxn>
              <a:cxn ang="0">
                <a:pos x="connsiteX2" y="connsiteY2"/>
              </a:cxn>
              <a:cxn ang="0">
                <a:pos x="connsiteX3" y="connsiteY3"/>
              </a:cxn>
            </a:cxnLst>
            <a:rect l="l" t="t" r="r" b="b"/>
            <a:pathLst>
              <a:path w="7225341" h="6068533">
                <a:moveTo>
                  <a:pt x="0" y="0"/>
                </a:moveTo>
                <a:lnTo>
                  <a:pt x="4648303" y="0"/>
                </a:lnTo>
                <a:lnTo>
                  <a:pt x="7225341" y="6068533"/>
                </a:lnTo>
                <a:lnTo>
                  <a:pt x="0" y="6068533"/>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F0000"/>
              </a:solidFill>
            </a:endParaRPr>
          </a:p>
        </p:txBody>
      </p:sp>
      <p:sp>
        <p:nvSpPr>
          <p:cNvPr id="10" name="Freihandform 9">
            <a:extLst>
              <a:ext uri="{FF2B5EF4-FFF2-40B4-BE49-F238E27FC236}">
                <a16:creationId xmlns:a16="http://schemas.microsoft.com/office/drawing/2014/main" id="{19D2B2FA-ABCD-DC4E-B3F3-6F9F2ABB6CBB}"/>
              </a:ext>
            </a:extLst>
          </p:cNvPr>
          <p:cNvSpPr/>
          <p:nvPr userDrawn="1"/>
        </p:nvSpPr>
        <p:spPr>
          <a:xfrm>
            <a:off x="1" y="-1"/>
            <a:ext cx="7225341" cy="6069600"/>
          </a:xfrm>
          <a:custGeom>
            <a:avLst/>
            <a:gdLst>
              <a:gd name="connsiteX0" fmla="*/ 0 w 7225341"/>
              <a:gd name="connsiteY0" fmla="*/ 0 h 6068533"/>
              <a:gd name="connsiteX1" fmla="*/ 4648303 w 7225341"/>
              <a:gd name="connsiteY1" fmla="*/ 0 h 6068533"/>
              <a:gd name="connsiteX2" fmla="*/ 7225341 w 7225341"/>
              <a:gd name="connsiteY2" fmla="*/ 6068533 h 6068533"/>
              <a:gd name="connsiteX3" fmla="*/ 0 w 7225341"/>
              <a:gd name="connsiteY3" fmla="*/ 6068533 h 6068533"/>
            </a:gdLst>
            <a:ahLst/>
            <a:cxnLst>
              <a:cxn ang="0">
                <a:pos x="connsiteX0" y="connsiteY0"/>
              </a:cxn>
              <a:cxn ang="0">
                <a:pos x="connsiteX1" y="connsiteY1"/>
              </a:cxn>
              <a:cxn ang="0">
                <a:pos x="connsiteX2" y="connsiteY2"/>
              </a:cxn>
              <a:cxn ang="0">
                <a:pos x="connsiteX3" y="connsiteY3"/>
              </a:cxn>
            </a:cxnLst>
            <a:rect l="l" t="t" r="r" b="b"/>
            <a:pathLst>
              <a:path w="7225341" h="6068533">
                <a:moveTo>
                  <a:pt x="0" y="0"/>
                </a:moveTo>
                <a:lnTo>
                  <a:pt x="4648303" y="0"/>
                </a:lnTo>
                <a:lnTo>
                  <a:pt x="7225341" y="6068533"/>
                </a:lnTo>
                <a:lnTo>
                  <a:pt x="0" y="606853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F0000"/>
              </a:solidFill>
            </a:endParaRPr>
          </a:p>
        </p:txBody>
      </p:sp>
      <p:sp>
        <p:nvSpPr>
          <p:cNvPr id="27" name="Titel 26">
            <a:extLst>
              <a:ext uri="{FF2B5EF4-FFF2-40B4-BE49-F238E27FC236}">
                <a16:creationId xmlns:a16="http://schemas.microsoft.com/office/drawing/2014/main" id="{CA30636C-5560-704D-AF3B-4787D6F17946}"/>
              </a:ext>
            </a:extLst>
          </p:cNvPr>
          <p:cNvSpPr>
            <a:spLocks noGrp="1"/>
          </p:cNvSpPr>
          <p:nvPr>
            <p:ph type="title"/>
          </p:nvPr>
        </p:nvSpPr>
        <p:spPr>
          <a:xfrm>
            <a:off x="417601" y="333375"/>
            <a:ext cx="5664673" cy="3966559"/>
          </a:xfrm>
          <a:custGeom>
            <a:avLst/>
            <a:gdLst>
              <a:gd name="connsiteX0" fmla="*/ 0 w 5664673"/>
              <a:gd name="connsiteY0" fmla="*/ 0 h 3966559"/>
              <a:gd name="connsiteX1" fmla="*/ 3980547 w 5664673"/>
              <a:gd name="connsiteY1" fmla="*/ 0 h 3966559"/>
              <a:gd name="connsiteX2" fmla="*/ 5664673 w 5664673"/>
              <a:gd name="connsiteY2" fmla="*/ 3966559 h 3966559"/>
              <a:gd name="connsiteX3" fmla="*/ 0 w 5664673"/>
              <a:gd name="connsiteY3" fmla="*/ 3966559 h 3966559"/>
            </a:gdLst>
            <a:ahLst/>
            <a:cxnLst>
              <a:cxn ang="0">
                <a:pos x="connsiteX0" y="connsiteY0"/>
              </a:cxn>
              <a:cxn ang="0">
                <a:pos x="connsiteX1" y="connsiteY1"/>
              </a:cxn>
              <a:cxn ang="0">
                <a:pos x="connsiteX2" y="connsiteY2"/>
              </a:cxn>
              <a:cxn ang="0">
                <a:pos x="connsiteX3" y="connsiteY3"/>
              </a:cxn>
            </a:cxnLst>
            <a:rect l="l" t="t" r="r" b="b"/>
            <a:pathLst>
              <a:path w="5664673" h="3966559">
                <a:moveTo>
                  <a:pt x="0" y="0"/>
                </a:moveTo>
                <a:lnTo>
                  <a:pt x="3980547" y="0"/>
                </a:lnTo>
                <a:lnTo>
                  <a:pt x="5664673" y="3966559"/>
                </a:lnTo>
                <a:lnTo>
                  <a:pt x="0" y="3966559"/>
                </a:lnTo>
                <a:close/>
              </a:path>
            </a:pathLst>
          </a:custGeom>
        </p:spPr>
        <p:txBody>
          <a:bodyPr wrap="square" anchor="b">
            <a:normAutofit/>
          </a:bodyPr>
          <a:lstStyle>
            <a:lvl1pPr algn="l">
              <a:defRPr sz="4800">
                <a:solidFill>
                  <a:schemeClr val="bg1"/>
                </a:solidFill>
              </a:defRPr>
            </a:lvl1pPr>
          </a:lstStyle>
          <a:p>
            <a:r>
              <a:rPr lang="de-DE"/>
              <a:t>Mastertitelformat bearbeiten</a:t>
            </a:r>
            <a:endParaRPr lang="en-GB"/>
          </a:p>
        </p:txBody>
      </p:sp>
      <p:sp>
        <p:nvSpPr>
          <p:cNvPr id="28" name="Textplatzhalter 27">
            <a:extLst>
              <a:ext uri="{FF2B5EF4-FFF2-40B4-BE49-F238E27FC236}">
                <a16:creationId xmlns:a16="http://schemas.microsoft.com/office/drawing/2014/main" id="{55210AA8-4C6F-AA46-8DCD-1DDFB443DF4F}"/>
              </a:ext>
            </a:extLst>
          </p:cNvPr>
          <p:cNvSpPr>
            <a:spLocks noGrp="1"/>
          </p:cNvSpPr>
          <p:nvPr>
            <p:ph type="body" idx="1"/>
          </p:nvPr>
        </p:nvSpPr>
        <p:spPr>
          <a:xfrm>
            <a:off x="417601" y="4444615"/>
            <a:ext cx="6363053" cy="1500187"/>
          </a:xfrm>
          <a:custGeom>
            <a:avLst/>
            <a:gdLst>
              <a:gd name="connsiteX0" fmla="*/ 0 w 6363053"/>
              <a:gd name="connsiteY0" fmla="*/ 0 h 1500187"/>
              <a:gd name="connsiteX1" fmla="*/ 5726102 w 6363053"/>
              <a:gd name="connsiteY1" fmla="*/ 0 h 1500187"/>
              <a:gd name="connsiteX2" fmla="*/ 6363053 w 6363053"/>
              <a:gd name="connsiteY2" fmla="*/ 1500187 h 1500187"/>
              <a:gd name="connsiteX3" fmla="*/ 0 w 6363053"/>
              <a:gd name="connsiteY3" fmla="*/ 1500187 h 1500187"/>
            </a:gdLst>
            <a:ahLst/>
            <a:cxnLst>
              <a:cxn ang="0">
                <a:pos x="connsiteX0" y="connsiteY0"/>
              </a:cxn>
              <a:cxn ang="0">
                <a:pos x="connsiteX1" y="connsiteY1"/>
              </a:cxn>
              <a:cxn ang="0">
                <a:pos x="connsiteX2" y="connsiteY2"/>
              </a:cxn>
              <a:cxn ang="0">
                <a:pos x="connsiteX3" y="connsiteY3"/>
              </a:cxn>
            </a:cxnLst>
            <a:rect l="l" t="t" r="r" b="b"/>
            <a:pathLst>
              <a:path w="6363053" h="1500187">
                <a:moveTo>
                  <a:pt x="0" y="0"/>
                </a:moveTo>
                <a:lnTo>
                  <a:pt x="5726102" y="0"/>
                </a:lnTo>
                <a:lnTo>
                  <a:pt x="6363053" y="1500187"/>
                </a:lnTo>
                <a:lnTo>
                  <a:pt x="0" y="1500187"/>
                </a:lnTo>
                <a:close/>
              </a:path>
            </a:pathLst>
          </a:custGeom>
        </p:spPr>
        <p:txBody>
          <a:bodyPr wrap="square">
            <a:normAutofit/>
          </a:bodyPr>
          <a:lstStyle>
            <a:lvl1pPr marL="0" indent="0" algn="l">
              <a:lnSpc>
                <a:spcPct val="100000"/>
              </a:lnSpc>
              <a:spcBef>
                <a:spcPts val="0"/>
              </a:spcBef>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pic>
        <p:nvPicPr>
          <p:cNvPr id="11" name="Grafik 10">
            <a:extLst>
              <a:ext uri="{FF2B5EF4-FFF2-40B4-BE49-F238E27FC236}">
                <a16:creationId xmlns:a16="http://schemas.microsoft.com/office/drawing/2014/main" id="{1AA9D0DC-E2F9-B349-8464-A60D87DD15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6534" y="6281613"/>
            <a:ext cx="2117301" cy="349200"/>
          </a:xfrm>
          <a:prstGeom prst="rect">
            <a:avLst/>
          </a:prstGeom>
        </p:spPr>
      </p:pic>
    </p:spTree>
    <p:extLst>
      <p:ext uri="{BB962C8B-B14F-4D97-AF65-F5344CB8AC3E}">
        <p14:creationId xmlns:p14="http://schemas.microsoft.com/office/powerpoint/2010/main" val="879824247"/>
      </p:ext>
    </p:extLst>
  </p:cSld>
  <p:clrMapOvr>
    <a:masterClrMapping/>
  </p:clrMapOvr>
  <p:extLst>
    <p:ext uri="{DCECCB84-F9BA-43D5-87BE-67443E8EF086}">
      <p15:sldGuideLst xmlns:p15="http://schemas.microsoft.com/office/powerpoint/2012/main">
        <p15:guide id="1" orient="horz" pos="36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pter 5">
    <p:bg>
      <p:bgPr>
        <a:solidFill>
          <a:schemeClr val="bg1"/>
        </a:solidFill>
        <a:effectLst/>
      </p:bgPr>
    </p:bg>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96CCB0C7-96FE-0A45-8C02-DAF949BE0846}"/>
              </a:ext>
            </a:extLst>
          </p:cNvPr>
          <p:cNvSpPr/>
          <p:nvPr userDrawn="1"/>
        </p:nvSpPr>
        <p:spPr>
          <a:xfrm>
            <a:off x="-2" y="-1"/>
            <a:ext cx="12192001" cy="606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ihandform 14">
            <a:extLst>
              <a:ext uri="{FF2B5EF4-FFF2-40B4-BE49-F238E27FC236}">
                <a16:creationId xmlns:a16="http://schemas.microsoft.com/office/drawing/2014/main" id="{4BFBF27E-8F4A-3D41-A83F-BC682521C521}"/>
              </a:ext>
            </a:extLst>
          </p:cNvPr>
          <p:cNvSpPr/>
          <p:nvPr userDrawn="1"/>
        </p:nvSpPr>
        <p:spPr>
          <a:xfrm>
            <a:off x="5632552" y="0"/>
            <a:ext cx="6558288" cy="6069600"/>
          </a:xfrm>
          <a:custGeom>
            <a:avLst/>
            <a:gdLst>
              <a:gd name="connsiteX0" fmla="*/ 0 w 6558288"/>
              <a:gd name="connsiteY0" fmla="*/ 0 h 6069600"/>
              <a:gd name="connsiteX1" fmla="*/ 4648303 w 6558288"/>
              <a:gd name="connsiteY1" fmla="*/ 0 h 6069600"/>
              <a:gd name="connsiteX2" fmla="*/ 6558288 w 6558288"/>
              <a:gd name="connsiteY2" fmla="*/ 4498515 h 6069600"/>
              <a:gd name="connsiteX3" fmla="*/ 6558288 w 6558288"/>
              <a:gd name="connsiteY3" fmla="*/ 6069600 h 6069600"/>
              <a:gd name="connsiteX4" fmla="*/ 0 w 6558288"/>
              <a:gd name="connsiteY4" fmla="*/ 6069600 h 606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8288" h="6069600">
                <a:moveTo>
                  <a:pt x="0" y="0"/>
                </a:moveTo>
                <a:lnTo>
                  <a:pt x="4648303" y="0"/>
                </a:lnTo>
                <a:lnTo>
                  <a:pt x="6558288" y="4498515"/>
                </a:lnTo>
                <a:lnTo>
                  <a:pt x="6558288" y="6069600"/>
                </a:lnTo>
                <a:lnTo>
                  <a:pt x="0" y="6069600"/>
                </a:ln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F0000"/>
              </a:solidFill>
            </a:endParaRPr>
          </a:p>
        </p:txBody>
      </p:sp>
      <p:sp>
        <p:nvSpPr>
          <p:cNvPr id="33" name="Freihandform 32">
            <a:extLst>
              <a:ext uri="{FF2B5EF4-FFF2-40B4-BE49-F238E27FC236}">
                <a16:creationId xmlns:a16="http://schemas.microsoft.com/office/drawing/2014/main" id="{D018A806-ECAC-DE4D-8183-7B502872662A}"/>
              </a:ext>
            </a:extLst>
          </p:cNvPr>
          <p:cNvSpPr/>
          <p:nvPr userDrawn="1"/>
        </p:nvSpPr>
        <p:spPr>
          <a:xfrm>
            <a:off x="3759019" y="-1"/>
            <a:ext cx="7225341" cy="6069600"/>
          </a:xfrm>
          <a:custGeom>
            <a:avLst/>
            <a:gdLst>
              <a:gd name="connsiteX0" fmla="*/ 0 w 7225341"/>
              <a:gd name="connsiteY0" fmla="*/ 0 h 6068533"/>
              <a:gd name="connsiteX1" fmla="*/ 4648303 w 7225341"/>
              <a:gd name="connsiteY1" fmla="*/ 0 h 6068533"/>
              <a:gd name="connsiteX2" fmla="*/ 7225341 w 7225341"/>
              <a:gd name="connsiteY2" fmla="*/ 6068533 h 6068533"/>
              <a:gd name="connsiteX3" fmla="*/ 0 w 7225341"/>
              <a:gd name="connsiteY3" fmla="*/ 6068533 h 6068533"/>
            </a:gdLst>
            <a:ahLst/>
            <a:cxnLst>
              <a:cxn ang="0">
                <a:pos x="connsiteX0" y="connsiteY0"/>
              </a:cxn>
              <a:cxn ang="0">
                <a:pos x="connsiteX1" y="connsiteY1"/>
              </a:cxn>
              <a:cxn ang="0">
                <a:pos x="connsiteX2" y="connsiteY2"/>
              </a:cxn>
              <a:cxn ang="0">
                <a:pos x="connsiteX3" y="connsiteY3"/>
              </a:cxn>
            </a:cxnLst>
            <a:rect l="l" t="t" r="r" b="b"/>
            <a:pathLst>
              <a:path w="7225341" h="6068533">
                <a:moveTo>
                  <a:pt x="0" y="0"/>
                </a:moveTo>
                <a:lnTo>
                  <a:pt x="4648303" y="0"/>
                </a:lnTo>
                <a:lnTo>
                  <a:pt x="7225341" y="6068533"/>
                </a:lnTo>
                <a:lnTo>
                  <a:pt x="0" y="6068533"/>
                </a:ln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F0000"/>
              </a:solidFill>
            </a:endParaRPr>
          </a:p>
        </p:txBody>
      </p:sp>
      <p:sp>
        <p:nvSpPr>
          <p:cNvPr id="32" name="Freihandform 31">
            <a:extLst>
              <a:ext uri="{FF2B5EF4-FFF2-40B4-BE49-F238E27FC236}">
                <a16:creationId xmlns:a16="http://schemas.microsoft.com/office/drawing/2014/main" id="{421AD2BC-58B0-9748-9972-1FCCBA3DB1BC}"/>
              </a:ext>
            </a:extLst>
          </p:cNvPr>
          <p:cNvSpPr/>
          <p:nvPr userDrawn="1"/>
        </p:nvSpPr>
        <p:spPr>
          <a:xfrm>
            <a:off x="1885486" y="-1"/>
            <a:ext cx="7225341" cy="6069600"/>
          </a:xfrm>
          <a:custGeom>
            <a:avLst/>
            <a:gdLst>
              <a:gd name="connsiteX0" fmla="*/ 0 w 7225341"/>
              <a:gd name="connsiteY0" fmla="*/ 0 h 6068533"/>
              <a:gd name="connsiteX1" fmla="*/ 4648303 w 7225341"/>
              <a:gd name="connsiteY1" fmla="*/ 0 h 6068533"/>
              <a:gd name="connsiteX2" fmla="*/ 7225341 w 7225341"/>
              <a:gd name="connsiteY2" fmla="*/ 6068533 h 6068533"/>
              <a:gd name="connsiteX3" fmla="*/ 0 w 7225341"/>
              <a:gd name="connsiteY3" fmla="*/ 6068533 h 6068533"/>
            </a:gdLst>
            <a:ahLst/>
            <a:cxnLst>
              <a:cxn ang="0">
                <a:pos x="connsiteX0" y="connsiteY0"/>
              </a:cxn>
              <a:cxn ang="0">
                <a:pos x="connsiteX1" y="connsiteY1"/>
              </a:cxn>
              <a:cxn ang="0">
                <a:pos x="connsiteX2" y="connsiteY2"/>
              </a:cxn>
              <a:cxn ang="0">
                <a:pos x="connsiteX3" y="connsiteY3"/>
              </a:cxn>
            </a:cxnLst>
            <a:rect l="l" t="t" r="r" b="b"/>
            <a:pathLst>
              <a:path w="7225341" h="6068533">
                <a:moveTo>
                  <a:pt x="0" y="0"/>
                </a:moveTo>
                <a:lnTo>
                  <a:pt x="4648303" y="0"/>
                </a:lnTo>
                <a:lnTo>
                  <a:pt x="7225341" y="6068533"/>
                </a:lnTo>
                <a:lnTo>
                  <a:pt x="0" y="6068533"/>
                </a:lnTo>
                <a:close/>
              </a:path>
            </a:pathLst>
          </a:cu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F0000"/>
              </a:solidFill>
            </a:endParaRPr>
          </a:p>
        </p:txBody>
      </p:sp>
      <p:sp>
        <p:nvSpPr>
          <p:cNvPr id="10" name="Freihandform 9">
            <a:extLst>
              <a:ext uri="{FF2B5EF4-FFF2-40B4-BE49-F238E27FC236}">
                <a16:creationId xmlns:a16="http://schemas.microsoft.com/office/drawing/2014/main" id="{19D2B2FA-ABCD-DC4E-B3F3-6F9F2ABB6CBB}"/>
              </a:ext>
            </a:extLst>
          </p:cNvPr>
          <p:cNvSpPr/>
          <p:nvPr userDrawn="1"/>
        </p:nvSpPr>
        <p:spPr>
          <a:xfrm>
            <a:off x="1" y="-1"/>
            <a:ext cx="7225341" cy="6069600"/>
          </a:xfrm>
          <a:custGeom>
            <a:avLst/>
            <a:gdLst>
              <a:gd name="connsiteX0" fmla="*/ 0 w 7225341"/>
              <a:gd name="connsiteY0" fmla="*/ 0 h 6068533"/>
              <a:gd name="connsiteX1" fmla="*/ 4648303 w 7225341"/>
              <a:gd name="connsiteY1" fmla="*/ 0 h 6068533"/>
              <a:gd name="connsiteX2" fmla="*/ 7225341 w 7225341"/>
              <a:gd name="connsiteY2" fmla="*/ 6068533 h 6068533"/>
              <a:gd name="connsiteX3" fmla="*/ 0 w 7225341"/>
              <a:gd name="connsiteY3" fmla="*/ 6068533 h 6068533"/>
            </a:gdLst>
            <a:ahLst/>
            <a:cxnLst>
              <a:cxn ang="0">
                <a:pos x="connsiteX0" y="connsiteY0"/>
              </a:cxn>
              <a:cxn ang="0">
                <a:pos x="connsiteX1" y="connsiteY1"/>
              </a:cxn>
              <a:cxn ang="0">
                <a:pos x="connsiteX2" y="connsiteY2"/>
              </a:cxn>
              <a:cxn ang="0">
                <a:pos x="connsiteX3" y="connsiteY3"/>
              </a:cxn>
            </a:cxnLst>
            <a:rect l="l" t="t" r="r" b="b"/>
            <a:pathLst>
              <a:path w="7225341" h="6068533">
                <a:moveTo>
                  <a:pt x="0" y="0"/>
                </a:moveTo>
                <a:lnTo>
                  <a:pt x="4648303" y="0"/>
                </a:lnTo>
                <a:lnTo>
                  <a:pt x="7225341" y="6068533"/>
                </a:lnTo>
                <a:lnTo>
                  <a:pt x="0" y="606853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F0000"/>
              </a:solidFill>
            </a:endParaRPr>
          </a:p>
        </p:txBody>
      </p:sp>
      <p:sp>
        <p:nvSpPr>
          <p:cNvPr id="27" name="Titel 26">
            <a:extLst>
              <a:ext uri="{FF2B5EF4-FFF2-40B4-BE49-F238E27FC236}">
                <a16:creationId xmlns:a16="http://schemas.microsoft.com/office/drawing/2014/main" id="{CA30636C-5560-704D-AF3B-4787D6F17946}"/>
              </a:ext>
            </a:extLst>
          </p:cNvPr>
          <p:cNvSpPr>
            <a:spLocks noGrp="1"/>
          </p:cNvSpPr>
          <p:nvPr>
            <p:ph type="title"/>
          </p:nvPr>
        </p:nvSpPr>
        <p:spPr>
          <a:xfrm>
            <a:off x="417601" y="333375"/>
            <a:ext cx="5664673" cy="3966559"/>
          </a:xfrm>
          <a:custGeom>
            <a:avLst/>
            <a:gdLst>
              <a:gd name="connsiteX0" fmla="*/ 0 w 5664673"/>
              <a:gd name="connsiteY0" fmla="*/ 0 h 3966559"/>
              <a:gd name="connsiteX1" fmla="*/ 3980547 w 5664673"/>
              <a:gd name="connsiteY1" fmla="*/ 0 h 3966559"/>
              <a:gd name="connsiteX2" fmla="*/ 5664673 w 5664673"/>
              <a:gd name="connsiteY2" fmla="*/ 3966559 h 3966559"/>
              <a:gd name="connsiteX3" fmla="*/ 0 w 5664673"/>
              <a:gd name="connsiteY3" fmla="*/ 3966559 h 3966559"/>
            </a:gdLst>
            <a:ahLst/>
            <a:cxnLst>
              <a:cxn ang="0">
                <a:pos x="connsiteX0" y="connsiteY0"/>
              </a:cxn>
              <a:cxn ang="0">
                <a:pos x="connsiteX1" y="connsiteY1"/>
              </a:cxn>
              <a:cxn ang="0">
                <a:pos x="connsiteX2" y="connsiteY2"/>
              </a:cxn>
              <a:cxn ang="0">
                <a:pos x="connsiteX3" y="connsiteY3"/>
              </a:cxn>
            </a:cxnLst>
            <a:rect l="l" t="t" r="r" b="b"/>
            <a:pathLst>
              <a:path w="5664673" h="3966559">
                <a:moveTo>
                  <a:pt x="0" y="0"/>
                </a:moveTo>
                <a:lnTo>
                  <a:pt x="3980547" y="0"/>
                </a:lnTo>
                <a:lnTo>
                  <a:pt x="5664673" y="3966559"/>
                </a:lnTo>
                <a:lnTo>
                  <a:pt x="0" y="3966559"/>
                </a:lnTo>
                <a:close/>
              </a:path>
            </a:pathLst>
          </a:custGeom>
        </p:spPr>
        <p:txBody>
          <a:bodyPr wrap="square" anchor="b">
            <a:normAutofit/>
          </a:bodyPr>
          <a:lstStyle>
            <a:lvl1pPr algn="l">
              <a:defRPr sz="4800">
                <a:solidFill>
                  <a:schemeClr val="bg1"/>
                </a:solidFill>
              </a:defRPr>
            </a:lvl1pPr>
          </a:lstStyle>
          <a:p>
            <a:r>
              <a:rPr lang="de-DE"/>
              <a:t>Mastertitelformat bearbeiten</a:t>
            </a:r>
            <a:endParaRPr lang="en-GB"/>
          </a:p>
        </p:txBody>
      </p:sp>
      <p:sp>
        <p:nvSpPr>
          <p:cNvPr id="28" name="Textplatzhalter 27">
            <a:extLst>
              <a:ext uri="{FF2B5EF4-FFF2-40B4-BE49-F238E27FC236}">
                <a16:creationId xmlns:a16="http://schemas.microsoft.com/office/drawing/2014/main" id="{55210AA8-4C6F-AA46-8DCD-1DDFB443DF4F}"/>
              </a:ext>
            </a:extLst>
          </p:cNvPr>
          <p:cNvSpPr>
            <a:spLocks noGrp="1"/>
          </p:cNvSpPr>
          <p:nvPr>
            <p:ph type="body" idx="1"/>
          </p:nvPr>
        </p:nvSpPr>
        <p:spPr>
          <a:xfrm>
            <a:off x="417601" y="4444615"/>
            <a:ext cx="6363053" cy="1500187"/>
          </a:xfrm>
          <a:custGeom>
            <a:avLst/>
            <a:gdLst>
              <a:gd name="connsiteX0" fmla="*/ 0 w 6363053"/>
              <a:gd name="connsiteY0" fmla="*/ 0 h 1500187"/>
              <a:gd name="connsiteX1" fmla="*/ 5726102 w 6363053"/>
              <a:gd name="connsiteY1" fmla="*/ 0 h 1500187"/>
              <a:gd name="connsiteX2" fmla="*/ 6363053 w 6363053"/>
              <a:gd name="connsiteY2" fmla="*/ 1500187 h 1500187"/>
              <a:gd name="connsiteX3" fmla="*/ 0 w 6363053"/>
              <a:gd name="connsiteY3" fmla="*/ 1500187 h 1500187"/>
            </a:gdLst>
            <a:ahLst/>
            <a:cxnLst>
              <a:cxn ang="0">
                <a:pos x="connsiteX0" y="connsiteY0"/>
              </a:cxn>
              <a:cxn ang="0">
                <a:pos x="connsiteX1" y="connsiteY1"/>
              </a:cxn>
              <a:cxn ang="0">
                <a:pos x="connsiteX2" y="connsiteY2"/>
              </a:cxn>
              <a:cxn ang="0">
                <a:pos x="connsiteX3" y="connsiteY3"/>
              </a:cxn>
            </a:cxnLst>
            <a:rect l="l" t="t" r="r" b="b"/>
            <a:pathLst>
              <a:path w="6363053" h="1500187">
                <a:moveTo>
                  <a:pt x="0" y="0"/>
                </a:moveTo>
                <a:lnTo>
                  <a:pt x="5726102" y="0"/>
                </a:lnTo>
                <a:lnTo>
                  <a:pt x="6363053" y="1500187"/>
                </a:lnTo>
                <a:lnTo>
                  <a:pt x="0" y="1500187"/>
                </a:lnTo>
                <a:close/>
              </a:path>
            </a:pathLst>
          </a:custGeom>
        </p:spPr>
        <p:txBody>
          <a:bodyPr wrap="square">
            <a:normAutofit/>
          </a:bodyPr>
          <a:lstStyle>
            <a:lvl1pPr marL="0" indent="0" algn="l">
              <a:lnSpc>
                <a:spcPct val="100000"/>
              </a:lnSpc>
              <a:spcBef>
                <a:spcPts val="0"/>
              </a:spcBef>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pic>
        <p:nvPicPr>
          <p:cNvPr id="11" name="Grafik 10">
            <a:extLst>
              <a:ext uri="{FF2B5EF4-FFF2-40B4-BE49-F238E27FC236}">
                <a16:creationId xmlns:a16="http://schemas.microsoft.com/office/drawing/2014/main" id="{25953538-3F19-E24A-BC0B-14B7924B9D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6534" y="6281613"/>
            <a:ext cx="2117301" cy="349200"/>
          </a:xfrm>
          <a:prstGeom prst="rect">
            <a:avLst/>
          </a:prstGeom>
        </p:spPr>
      </p:pic>
    </p:spTree>
    <p:extLst>
      <p:ext uri="{BB962C8B-B14F-4D97-AF65-F5344CB8AC3E}">
        <p14:creationId xmlns:p14="http://schemas.microsoft.com/office/powerpoint/2010/main" val="2571302046"/>
      </p:ext>
    </p:extLst>
  </p:cSld>
  <p:clrMapOvr>
    <a:masterClrMapping/>
  </p:clrMapOvr>
  <p:extLst>
    <p:ext uri="{DCECCB84-F9BA-43D5-87BE-67443E8EF086}">
      <p15:sldGuideLst xmlns:p15="http://schemas.microsoft.com/office/powerpoint/2012/main">
        <p15:guide id="1" orient="horz" pos="36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pter 6">
    <p:bg>
      <p:bgPr>
        <a:solidFill>
          <a:schemeClr val="bg1"/>
        </a:solidFill>
        <a:effectLst/>
      </p:bgPr>
    </p:bg>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96CCB0C7-96FE-0A45-8C02-DAF949BE0846}"/>
              </a:ext>
            </a:extLst>
          </p:cNvPr>
          <p:cNvSpPr/>
          <p:nvPr userDrawn="1"/>
        </p:nvSpPr>
        <p:spPr>
          <a:xfrm>
            <a:off x="-2" y="-1"/>
            <a:ext cx="12192001" cy="606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ihandform 14">
            <a:extLst>
              <a:ext uri="{FF2B5EF4-FFF2-40B4-BE49-F238E27FC236}">
                <a16:creationId xmlns:a16="http://schemas.microsoft.com/office/drawing/2014/main" id="{4BFBF27E-8F4A-3D41-A83F-BC682521C521}"/>
              </a:ext>
            </a:extLst>
          </p:cNvPr>
          <p:cNvSpPr/>
          <p:nvPr userDrawn="1"/>
        </p:nvSpPr>
        <p:spPr>
          <a:xfrm>
            <a:off x="5632552" y="0"/>
            <a:ext cx="6558288" cy="6069600"/>
          </a:xfrm>
          <a:custGeom>
            <a:avLst/>
            <a:gdLst>
              <a:gd name="connsiteX0" fmla="*/ 0 w 6558288"/>
              <a:gd name="connsiteY0" fmla="*/ 0 h 6069600"/>
              <a:gd name="connsiteX1" fmla="*/ 4648303 w 6558288"/>
              <a:gd name="connsiteY1" fmla="*/ 0 h 6069600"/>
              <a:gd name="connsiteX2" fmla="*/ 6558288 w 6558288"/>
              <a:gd name="connsiteY2" fmla="*/ 4498515 h 6069600"/>
              <a:gd name="connsiteX3" fmla="*/ 6558288 w 6558288"/>
              <a:gd name="connsiteY3" fmla="*/ 6069600 h 6069600"/>
              <a:gd name="connsiteX4" fmla="*/ 0 w 6558288"/>
              <a:gd name="connsiteY4" fmla="*/ 6069600 h 606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8288" h="6069600">
                <a:moveTo>
                  <a:pt x="0" y="0"/>
                </a:moveTo>
                <a:lnTo>
                  <a:pt x="4648303" y="0"/>
                </a:lnTo>
                <a:lnTo>
                  <a:pt x="6558288" y="4498515"/>
                </a:lnTo>
                <a:lnTo>
                  <a:pt x="6558288" y="6069600"/>
                </a:lnTo>
                <a:lnTo>
                  <a:pt x="0" y="6069600"/>
                </a:lnTo>
                <a:close/>
              </a:path>
            </a:pathLst>
          </a:custGeom>
          <a:solidFill>
            <a:srgbClr val="EEDCD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F0000"/>
              </a:solidFill>
            </a:endParaRPr>
          </a:p>
        </p:txBody>
      </p:sp>
      <p:sp>
        <p:nvSpPr>
          <p:cNvPr id="33" name="Freihandform 32">
            <a:extLst>
              <a:ext uri="{FF2B5EF4-FFF2-40B4-BE49-F238E27FC236}">
                <a16:creationId xmlns:a16="http://schemas.microsoft.com/office/drawing/2014/main" id="{D018A806-ECAC-DE4D-8183-7B502872662A}"/>
              </a:ext>
            </a:extLst>
          </p:cNvPr>
          <p:cNvSpPr/>
          <p:nvPr userDrawn="1"/>
        </p:nvSpPr>
        <p:spPr>
          <a:xfrm>
            <a:off x="3759019" y="-1"/>
            <a:ext cx="7225341" cy="6069600"/>
          </a:xfrm>
          <a:custGeom>
            <a:avLst/>
            <a:gdLst>
              <a:gd name="connsiteX0" fmla="*/ 0 w 7225341"/>
              <a:gd name="connsiteY0" fmla="*/ 0 h 6068533"/>
              <a:gd name="connsiteX1" fmla="*/ 4648303 w 7225341"/>
              <a:gd name="connsiteY1" fmla="*/ 0 h 6068533"/>
              <a:gd name="connsiteX2" fmla="*/ 7225341 w 7225341"/>
              <a:gd name="connsiteY2" fmla="*/ 6068533 h 6068533"/>
              <a:gd name="connsiteX3" fmla="*/ 0 w 7225341"/>
              <a:gd name="connsiteY3" fmla="*/ 6068533 h 6068533"/>
            </a:gdLst>
            <a:ahLst/>
            <a:cxnLst>
              <a:cxn ang="0">
                <a:pos x="connsiteX0" y="connsiteY0"/>
              </a:cxn>
              <a:cxn ang="0">
                <a:pos x="connsiteX1" y="connsiteY1"/>
              </a:cxn>
              <a:cxn ang="0">
                <a:pos x="connsiteX2" y="connsiteY2"/>
              </a:cxn>
              <a:cxn ang="0">
                <a:pos x="connsiteX3" y="connsiteY3"/>
              </a:cxn>
            </a:cxnLst>
            <a:rect l="l" t="t" r="r" b="b"/>
            <a:pathLst>
              <a:path w="7225341" h="6068533">
                <a:moveTo>
                  <a:pt x="0" y="0"/>
                </a:moveTo>
                <a:lnTo>
                  <a:pt x="4648303" y="0"/>
                </a:lnTo>
                <a:lnTo>
                  <a:pt x="7225341" y="6068533"/>
                </a:lnTo>
                <a:lnTo>
                  <a:pt x="0" y="6068533"/>
                </a:lnTo>
                <a:close/>
              </a:path>
            </a:pathLst>
          </a:custGeom>
          <a:solidFill>
            <a:srgbClr val="DCB9B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F0000"/>
              </a:solidFill>
            </a:endParaRPr>
          </a:p>
        </p:txBody>
      </p:sp>
      <p:sp>
        <p:nvSpPr>
          <p:cNvPr id="32" name="Freihandform 31">
            <a:extLst>
              <a:ext uri="{FF2B5EF4-FFF2-40B4-BE49-F238E27FC236}">
                <a16:creationId xmlns:a16="http://schemas.microsoft.com/office/drawing/2014/main" id="{421AD2BC-58B0-9748-9972-1FCCBA3DB1BC}"/>
              </a:ext>
            </a:extLst>
          </p:cNvPr>
          <p:cNvSpPr/>
          <p:nvPr userDrawn="1"/>
        </p:nvSpPr>
        <p:spPr>
          <a:xfrm>
            <a:off x="1885486" y="-1"/>
            <a:ext cx="7225341" cy="6069600"/>
          </a:xfrm>
          <a:custGeom>
            <a:avLst/>
            <a:gdLst>
              <a:gd name="connsiteX0" fmla="*/ 0 w 7225341"/>
              <a:gd name="connsiteY0" fmla="*/ 0 h 6068533"/>
              <a:gd name="connsiteX1" fmla="*/ 4648303 w 7225341"/>
              <a:gd name="connsiteY1" fmla="*/ 0 h 6068533"/>
              <a:gd name="connsiteX2" fmla="*/ 7225341 w 7225341"/>
              <a:gd name="connsiteY2" fmla="*/ 6068533 h 6068533"/>
              <a:gd name="connsiteX3" fmla="*/ 0 w 7225341"/>
              <a:gd name="connsiteY3" fmla="*/ 6068533 h 6068533"/>
            </a:gdLst>
            <a:ahLst/>
            <a:cxnLst>
              <a:cxn ang="0">
                <a:pos x="connsiteX0" y="connsiteY0"/>
              </a:cxn>
              <a:cxn ang="0">
                <a:pos x="connsiteX1" y="connsiteY1"/>
              </a:cxn>
              <a:cxn ang="0">
                <a:pos x="connsiteX2" y="connsiteY2"/>
              </a:cxn>
              <a:cxn ang="0">
                <a:pos x="connsiteX3" y="connsiteY3"/>
              </a:cxn>
            </a:cxnLst>
            <a:rect l="l" t="t" r="r" b="b"/>
            <a:pathLst>
              <a:path w="7225341" h="6068533">
                <a:moveTo>
                  <a:pt x="0" y="0"/>
                </a:moveTo>
                <a:lnTo>
                  <a:pt x="4648303" y="0"/>
                </a:lnTo>
                <a:lnTo>
                  <a:pt x="7225341" y="6068533"/>
                </a:lnTo>
                <a:lnTo>
                  <a:pt x="0" y="6068533"/>
                </a:lnTo>
                <a:close/>
              </a:path>
            </a:pathLst>
          </a:custGeom>
          <a:solidFill>
            <a:srgbClr val="CB969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F0000"/>
              </a:solidFill>
            </a:endParaRPr>
          </a:p>
        </p:txBody>
      </p:sp>
      <p:sp>
        <p:nvSpPr>
          <p:cNvPr id="10" name="Freihandform 9">
            <a:extLst>
              <a:ext uri="{FF2B5EF4-FFF2-40B4-BE49-F238E27FC236}">
                <a16:creationId xmlns:a16="http://schemas.microsoft.com/office/drawing/2014/main" id="{19D2B2FA-ABCD-DC4E-B3F3-6F9F2ABB6CBB}"/>
              </a:ext>
            </a:extLst>
          </p:cNvPr>
          <p:cNvSpPr/>
          <p:nvPr userDrawn="1"/>
        </p:nvSpPr>
        <p:spPr>
          <a:xfrm>
            <a:off x="1" y="-1"/>
            <a:ext cx="7225341" cy="6069600"/>
          </a:xfrm>
          <a:custGeom>
            <a:avLst/>
            <a:gdLst>
              <a:gd name="connsiteX0" fmla="*/ 0 w 7225341"/>
              <a:gd name="connsiteY0" fmla="*/ 0 h 6068533"/>
              <a:gd name="connsiteX1" fmla="*/ 4648303 w 7225341"/>
              <a:gd name="connsiteY1" fmla="*/ 0 h 6068533"/>
              <a:gd name="connsiteX2" fmla="*/ 7225341 w 7225341"/>
              <a:gd name="connsiteY2" fmla="*/ 6068533 h 6068533"/>
              <a:gd name="connsiteX3" fmla="*/ 0 w 7225341"/>
              <a:gd name="connsiteY3" fmla="*/ 6068533 h 6068533"/>
            </a:gdLst>
            <a:ahLst/>
            <a:cxnLst>
              <a:cxn ang="0">
                <a:pos x="connsiteX0" y="connsiteY0"/>
              </a:cxn>
              <a:cxn ang="0">
                <a:pos x="connsiteX1" y="connsiteY1"/>
              </a:cxn>
              <a:cxn ang="0">
                <a:pos x="connsiteX2" y="connsiteY2"/>
              </a:cxn>
              <a:cxn ang="0">
                <a:pos x="connsiteX3" y="connsiteY3"/>
              </a:cxn>
            </a:cxnLst>
            <a:rect l="l" t="t" r="r" b="b"/>
            <a:pathLst>
              <a:path w="7225341" h="6068533">
                <a:moveTo>
                  <a:pt x="0" y="0"/>
                </a:moveTo>
                <a:lnTo>
                  <a:pt x="4648303" y="0"/>
                </a:lnTo>
                <a:lnTo>
                  <a:pt x="7225341" y="6068533"/>
                </a:lnTo>
                <a:lnTo>
                  <a:pt x="0" y="6068533"/>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F0000"/>
              </a:solidFill>
            </a:endParaRPr>
          </a:p>
        </p:txBody>
      </p:sp>
      <p:sp>
        <p:nvSpPr>
          <p:cNvPr id="27" name="Titel 26">
            <a:extLst>
              <a:ext uri="{FF2B5EF4-FFF2-40B4-BE49-F238E27FC236}">
                <a16:creationId xmlns:a16="http://schemas.microsoft.com/office/drawing/2014/main" id="{CA30636C-5560-704D-AF3B-4787D6F17946}"/>
              </a:ext>
            </a:extLst>
          </p:cNvPr>
          <p:cNvSpPr>
            <a:spLocks noGrp="1"/>
          </p:cNvSpPr>
          <p:nvPr>
            <p:ph type="title"/>
          </p:nvPr>
        </p:nvSpPr>
        <p:spPr>
          <a:xfrm>
            <a:off x="417601" y="333375"/>
            <a:ext cx="5664673" cy="3966559"/>
          </a:xfrm>
          <a:custGeom>
            <a:avLst/>
            <a:gdLst>
              <a:gd name="connsiteX0" fmla="*/ 0 w 5664673"/>
              <a:gd name="connsiteY0" fmla="*/ 0 h 3966559"/>
              <a:gd name="connsiteX1" fmla="*/ 3980547 w 5664673"/>
              <a:gd name="connsiteY1" fmla="*/ 0 h 3966559"/>
              <a:gd name="connsiteX2" fmla="*/ 5664673 w 5664673"/>
              <a:gd name="connsiteY2" fmla="*/ 3966559 h 3966559"/>
              <a:gd name="connsiteX3" fmla="*/ 0 w 5664673"/>
              <a:gd name="connsiteY3" fmla="*/ 3966559 h 3966559"/>
            </a:gdLst>
            <a:ahLst/>
            <a:cxnLst>
              <a:cxn ang="0">
                <a:pos x="connsiteX0" y="connsiteY0"/>
              </a:cxn>
              <a:cxn ang="0">
                <a:pos x="connsiteX1" y="connsiteY1"/>
              </a:cxn>
              <a:cxn ang="0">
                <a:pos x="connsiteX2" y="connsiteY2"/>
              </a:cxn>
              <a:cxn ang="0">
                <a:pos x="connsiteX3" y="connsiteY3"/>
              </a:cxn>
            </a:cxnLst>
            <a:rect l="l" t="t" r="r" b="b"/>
            <a:pathLst>
              <a:path w="5664673" h="3966559">
                <a:moveTo>
                  <a:pt x="0" y="0"/>
                </a:moveTo>
                <a:lnTo>
                  <a:pt x="3980547" y="0"/>
                </a:lnTo>
                <a:lnTo>
                  <a:pt x="5664673" y="3966559"/>
                </a:lnTo>
                <a:lnTo>
                  <a:pt x="0" y="3966559"/>
                </a:lnTo>
                <a:close/>
              </a:path>
            </a:pathLst>
          </a:custGeom>
        </p:spPr>
        <p:txBody>
          <a:bodyPr wrap="square" anchor="b">
            <a:normAutofit/>
          </a:bodyPr>
          <a:lstStyle>
            <a:lvl1pPr algn="l">
              <a:defRPr sz="4800">
                <a:solidFill>
                  <a:schemeClr val="bg1"/>
                </a:solidFill>
              </a:defRPr>
            </a:lvl1pPr>
          </a:lstStyle>
          <a:p>
            <a:r>
              <a:rPr lang="de-DE"/>
              <a:t>Mastertitelformat bearbeiten</a:t>
            </a:r>
            <a:endParaRPr lang="en-GB"/>
          </a:p>
        </p:txBody>
      </p:sp>
      <p:sp>
        <p:nvSpPr>
          <p:cNvPr id="28" name="Textplatzhalter 27">
            <a:extLst>
              <a:ext uri="{FF2B5EF4-FFF2-40B4-BE49-F238E27FC236}">
                <a16:creationId xmlns:a16="http://schemas.microsoft.com/office/drawing/2014/main" id="{55210AA8-4C6F-AA46-8DCD-1DDFB443DF4F}"/>
              </a:ext>
            </a:extLst>
          </p:cNvPr>
          <p:cNvSpPr>
            <a:spLocks noGrp="1"/>
          </p:cNvSpPr>
          <p:nvPr>
            <p:ph type="body" idx="1"/>
          </p:nvPr>
        </p:nvSpPr>
        <p:spPr>
          <a:xfrm>
            <a:off x="417601" y="4444615"/>
            <a:ext cx="6363053" cy="1500187"/>
          </a:xfrm>
          <a:custGeom>
            <a:avLst/>
            <a:gdLst>
              <a:gd name="connsiteX0" fmla="*/ 0 w 6363053"/>
              <a:gd name="connsiteY0" fmla="*/ 0 h 1500187"/>
              <a:gd name="connsiteX1" fmla="*/ 5726102 w 6363053"/>
              <a:gd name="connsiteY1" fmla="*/ 0 h 1500187"/>
              <a:gd name="connsiteX2" fmla="*/ 6363053 w 6363053"/>
              <a:gd name="connsiteY2" fmla="*/ 1500187 h 1500187"/>
              <a:gd name="connsiteX3" fmla="*/ 0 w 6363053"/>
              <a:gd name="connsiteY3" fmla="*/ 1500187 h 1500187"/>
            </a:gdLst>
            <a:ahLst/>
            <a:cxnLst>
              <a:cxn ang="0">
                <a:pos x="connsiteX0" y="connsiteY0"/>
              </a:cxn>
              <a:cxn ang="0">
                <a:pos x="connsiteX1" y="connsiteY1"/>
              </a:cxn>
              <a:cxn ang="0">
                <a:pos x="connsiteX2" y="connsiteY2"/>
              </a:cxn>
              <a:cxn ang="0">
                <a:pos x="connsiteX3" y="connsiteY3"/>
              </a:cxn>
            </a:cxnLst>
            <a:rect l="l" t="t" r="r" b="b"/>
            <a:pathLst>
              <a:path w="6363053" h="1500187">
                <a:moveTo>
                  <a:pt x="0" y="0"/>
                </a:moveTo>
                <a:lnTo>
                  <a:pt x="5726102" y="0"/>
                </a:lnTo>
                <a:lnTo>
                  <a:pt x="6363053" y="1500187"/>
                </a:lnTo>
                <a:lnTo>
                  <a:pt x="0" y="1500187"/>
                </a:lnTo>
                <a:close/>
              </a:path>
            </a:pathLst>
          </a:custGeom>
        </p:spPr>
        <p:txBody>
          <a:bodyPr wrap="square">
            <a:normAutofit/>
          </a:bodyPr>
          <a:lstStyle>
            <a:lvl1pPr marL="0" indent="0" algn="l">
              <a:lnSpc>
                <a:spcPct val="100000"/>
              </a:lnSpc>
              <a:spcBef>
                <a:spcPts val="0"/>
              </a:spcBef>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pic>
        <p:nvPicPr>
          <p:cNvPr id="11" name="Grafik 10">
            <a:extLst>
              <a:ext uri="{FF2B5EF4-FFF2-40B4-BE49-F238E27FC236}">
                <a16:creationId xmlns:a16="http://schemas.microsoft.com/office/drawing/2014/main" id="{234692F5-B775-A04D-AA21-0A81720D40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6534" y="6281613"/>
            <a:ext cx="2117301" cy="349200"/>
          </a:xfrm>
          <a:prstGeom prst="rect">
            <a:avLst/>
          </a:prstGeom>
        </p:spPr>
      </p:pic>
    </p:spTree>
    <p:extLst>
      <p:ext uri="{BB962C8B-B14F-4D97-AF65-F5344CB8AC3E}">
        <p14:creationId xmlns:p14="http://schemas.microsoft.com/office/powerpoint/2010/main" val="893737236"/>
      </p:ext>
    </p:extLst>
  </p:cSld>
  <p:clrMapOvr>
    <a:masterClrMapping/>
  </p:clrMapOvr>
  <p:extLst>
    <p:ext uri="{DCECCB84-F9BA-43D5-87BE-67443E8EF086}">
      <p15:sldGuideLst xmlns:p15="http://schemas.microsoft.com/office/powerpoint/2012/main">
        <p15:guide id="1" orient="horz" pos="36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6" name="Fußzeilenplatzhalter 5">
            <a:extLst>
              <a:ext uri="{FF2B5EF4-FFF2-40B4-BE49-F238E27FC236}">
                <a16:creationId xmlns:a16="http://schemas.microsoft.com/office/drawing/2014/main" id="{D3FCC586-3FDE-D24C-8463-C5FFA08A0544}"/>
              </a:ext>
            </a:extLst>
          </p:cNvPr>
          <p:cNvSpPr>
            <a:spLocks noGrp="1"/>
          </p:cNvSpPr>
          <p:nvPr>
            <p:ph type="ftr" sz="quarter" idx="10"/>
          </p:nvPr>
        </p:nvSpPr>
        <p:spPr/>
        <p:txBody>
          <a:bodyPr/>
          <a:lstStyle/>
          <a:p>
            <a:endParaRPr lang="en-GB"/>
          </a:p>
        </p:txBody>
      </p:sp>
      <p:sp>
        <p:nvSpPr>
          <p:cNvPr id="8" name="Titel 7">
            <a:extLst>
              <a:ext uri="{FF2B5EF4-FFF2-40B4-BE49-F238E27FC236}">
                <a16:creationId xmlns:a16="http://schemas.microsoft.com/office/drawing/2014/main" id="{DDD01E75-2F25-3D40-AA15-DE6C918EFC53}"/>
              </a:ext>
            </a:extLst>
          </p:cNvPr>
          <p:cNvSpPr>
            <a:spLocks noGrp="1"/>
          </p:cNvSpPr>
          <p:nvPr>
            <p:ph type="title"/>
          </p:nvPr>
        </p:nvSpPr>
        <p:spPr/>
        <p:txBody>
          <a:bodyPr/>
          <a:lstStyle/>
          <a:p>
            <a:r>
              <a:rPr lang="de-DE"/>
              <a:t>Mastertitelformat bearbeiten</a:t>
            </a:r>
          </a:p>
        </p:txBody>
      </p:sp>
      <p:sp>
        <p:nvSpPr>
          <p:cNvPr id="12" name="Textplatzhalter 2">
            <a:extLst>
              <a:ext uri="{FF2B5EF4-FFF2-40B4-BE49-F238E27FC236}">
                <a16:creationId xmlns:a16="http://schemas.microsoft.com/office/drawing/2014/main" id="{6F323123-07A0-6A47-977A-CC0AD1AF5D3B}"/>
              </a:ext>
            </a:extLst>
          </p:cNvPr>
          <p:cNvSpPr>
            <a:spLocks noGrp="1"/>
          </p:cNvSpPr>
          <p:nvPr>
            <p:ph idx="1"/>
          </p:nvPr>
        </p:nvSpPr>
        <p:spPr>
          <a:xfrm>
            <a:off x="416534" y="1665289"/>
            <a:ext cx="11367479" cy="4392612"/>
          </a:xfrm>
          <a:prstGeom prst="rect">
            <a:avLst/>
          </a:prstGeom>
        </p:spPr>
        <p:txBody>
          <a:bodyPr vert="horz" lIns="0" tIns="0" rIns="0" bIns="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799677157"/>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und Inhalt kurz">
    <p:spTree>
      <p:nvGrpSpPr>
        <p:cNvPr id="1" name=""/>
        <p:cNvGrpSpPr/>
        <p:nvPr/>
      </p:nvGrpSpPr>
      <p:grpSpPr>
        <a:xfrm>
          <a:off x="0" y="0"/>
          <a:ext cx="0" cy="0"/>
          <a:chOff x="0" y="0"/>
          <a:chExt cx="0" cy="0"/>
        </a:xfrm>
      </p:grpSpPr>
      <p:sp>
        <p:nvSpPr>
          <p:cNvPr id="6" name="Fußzeilenplatzhalter 5">
            <a:extLst>
              <a:ext uri="{FF2B5EF4-FFF2-40B4-BE49-F238E27FC236}">
                <a16:creationId xmlns:a16="http://schemas.microsoft.com/office/drawing/2014/main" id="{D3FCC586-3FDE-D24C-8463-C5FFA08A0544}"/>
              </a:ext>
            </a:extLst>
          </p:cNvPr>
          <p:cNvSpPr>
            <a:spLocks noGrp="1"/>
          </p:cNvSpPr>
          <p:nvPr>
            <p:ph type="ftr" sz="quarter" idx="10"/>
          </p:nvPr>
        </p:nvSpPr>
        <p:spPr/>
        <p:txBody>
          <a:bodyPr/>
          <a:lstStyle>
            <a:lvl1pPr>
              <a:defRPr>
                <a:solidFill>
                  <a:schemeClr val="tx1"/>
                </a:solidFill>
              </a:defRPr>
            </a:lvl1pPr>
          </a:lstStyle>
          <a:p>
            <a:endParaRPr lang="en-GB"/>
          </a:p>
        </p:txBody>
      </p:sp>
      <p:sp>
        <p:nvSpPr>
          <p:cNvPr id="8" name="Titel 7">
            <a:extLst>
              <a:ext uri="{FF2B5EF4-FFF2-40B4-BE49-F238E27FC236}">
                <a16:creationId xmlns:a16="http://schemas.microsoft.com/office/drawing/2014/main" id="{DDD01E75-2F25-3D40-AA15-DE6C918EFC53}"/>
              </a:ext>
            </a:extLst>
          </p:cNvPr>
          <p:cNvSpPr>
            <a:spLocks noGrp="1"/>
          </p:cNvSpPr>
          <p:nvPr>
            <p:ph type="title"/>
          </p:nvPr>
        </p:nvSpPr>
        <p:spPr/>
        <p:txBody>
          <a:bodyPr/>
          <a:lstStyle/>
          <a:p>
            <a:r>
              <a:rPr lang="de-DE"/>
              <a:t>Mastertitelformat bearbeiten</a:t>
            </a:r>
          </a:p>
        </p:txBody>
      </p:sp>
      <p:sp>
        <p:nvSpPr>
          <p:cNvPr id="11" name="Textplatzhalter 2">
            <a:extLst>
              <a:ext uri="{FF2B5EF4-FFF2-40B4-BE49-F238E27FC236}">
                <a16:creationId xmlns:a16="http://schemas.microsoft.com/office/drawing/2014/main" id="{02157F2B-1210-A544-B0E1-32FDC4C35D88}"/>
              </a:ext>
            </a:extLst>
          </p:cNvPr>
          <p:cNvSpPr>
            <a:spLocks noGrp="1"/>
          </p:cNvSpPr>
          <p:nvPr>
            <p:ph idx="1"/>
          </p:nvPr>
        </p:nvSpPr>
        <p:spPr>
          <a:xfrm>
            <a:off x="416535" y="1665289"/>
            <a:ext cx="8524266" cy="4392612"/>
          </a:xfrm>
          <a:prstGeom prst="rect">
            <a:avLst/>
          </a:prstGeom>
        </p:spPr>
        <p:txBody>
          <a:bodyPr vert="horz" lIns="0" tIns="0" rIns="0" bIns="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2753741417"/>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CCE7A1D-7CD8-9F4D-90C1-B1F4EB5374F9}"/>
              </a:ext>
            </a:extLst>
          </p:cNvPr>
          <p:cNvSpPr>
            <a:spLocks noGrp="1"/>
          </p:cNvSpPr>
          <p:nvPr>
            <p:ph type="title"/>
          </p:nvPr>
        </p:nvSpPr>
        <p:spPr/>
        <p:txBody>
          <a:bodyPr/>
          <a:lstStyle/>
          <a:p>
            <a:r>
              <a:rPr lang="de-DE"/>
              <a:t>Mastertitelformat bearbeiten</a:t>
            </a:r>
          </a:p>
        </p:txBody>
      </p:sp>
      <p:sp>
        <p:nvSpPr>
          <p:cNvPr id="5" name="Fußzeilenplatzhalter 4">
            <a:extLst>
              <a:ext uri="{FF2B5EF4-FFF2-40B4-BE49-F238E27FC236}">
                <a16:creationId xmlns:a16="http://schemas.microsoft.com/office/drawing/2014/main" id="{D8425C82-45FC-9A4F-80EA-BE7C575B7F7B}"/>
              </a:ext>
            </a:extLst>
          </p:cNvPr>
          <p:cNvSpPr>
            <a:spLocks noGrp="1"/>
          </p:cNvSpPr>
          <p:nvPr>
            <p:ph type="ftr" sz="quarter" idx="10"/>
          </p:nvPr>
        </p:nvSpPr>
        <p:spPr/>
        <p:txBody>
          <a:bodyPr/>
          <a:lstStyle/>
          <a:p>
            <a:endParaRPr lang="en-GB"/>
          </a:p>
        </p:txBody>
      </p:sp>
    </p:spTree>
    <p:extLst>
      <p:ext uri="{BB962C8B-B14F-4D97-AF65-F5344CB8AC3E}">
        <p14:creationId xmlns:p14="http://schemas.microsoft.com/office/powerpoint/2010/main" val="28295200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und Subline">
    <p:spTree>
      <p:nvGrpSpPr>
        <p:cNvPr id="1" name=""/>
        <p:cNvGrpSpPr/>
        <p:nvPr/>
      </p:nvGrpSpPr>
      <p:grpSpPr>
        <a:xfrm>
          <a:off x="0" y="0"/>
          <a:ext cx="0" cy="0"/>
          <a:chOff x="0" y="0"/>
          <a:chExt cx="0" cy="0"/>
        </a:xfrm>
      </p:grpSpPr>
      <p:sp>
        <p:nvSpPr>
          <p:cNvPr id="6" name="Textplatzhalter 7">
            <a:extLst>
              <a:ext uri="{FF2B5EF4-FFF2-40B4-BE49-F238E27FC236}">
                <a16:creationId xmlns:a16="http://schemas.microsoft.com/office/drawing/2014/main" id="{8D55F383-357D-3547-9530-33C747B445F1}"/>
              </a:ext>
            </a:extLst>
          </p:cNvPr>
          <p:cNvSpPr>
            <a:spLocks noGrp="1"/>
          </p:cNvSpPr>
          <p:nvPr>
            <p:ph type="body" sz="quarter" idx="12"/>
          </p:nvPr>
        </p:nvSpPr>
        <p:spPr>
          <a:xfrm>
            <a:off x="416533" y="1280567"/>
            <a:ext cx="11367480" cy="647700"/>
          </a:xfrm>
        </p:spPr>
        <p:txBody>
          <a:bodyPr tIns="0" anchor="ctr" anchorCtr="0">
            <a:normAutofit/>
          </a:bodyPr>
          <a:lstStyle>
            <a:lvl1pPr marL="0" indent="0">
              <a:spcBef>
                <a:spcPts val="0"/>
              </a:spcBef>
              <a:buNone/>
              <a:defRPr sz="1800" b="1"/>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
        <p:nvSpPr>
          <p:cNvPr id="2" name="Titel 1">
            <a:extLst>
              <a:ext uri="{FF2B5EF4-FFF2-40B4-BE49-F238E27FC236}">
                <a16:creationId xmlns:a16="http://schemas.microsoft.com/office/drawing/2014/main" id="{7B24DF94-7AE6-ED40-B310-29B1A5873206}"/>
              </a:ext>
            </a:extLst>
          </p:cNvPr>
          <p:cNvSpPr>
            <a:spLocks noGrp="1"/>
          </p:cNvSpPr>
          <p:nvPr>
            <p:ph type="title"/>
          </p:nvPr>
        </p:nvSpPr>
        <p:spPr>
          <a:xfrm>
            <a:off x="416534" y="576394"/>
            <a:ext cx="11367479" cy="662400"/>
          </a:xfrm>
        </p:spPr>
        <p:txBody>
          <a:bodyPr anchor="b" anchorCtr="0">
            <a:normAutofit/>
          </a:bodyPr>
          <a:lstStyle/>
          <a:p>
            <a:r>
              <a:rPr lang="de-DE"/>
              <a:t>Mastertitelformat bearbeiten</a:t>
            </a:r>
          </a:p>
        </p:txBody>
      </p:sp>
      <p:sp>
        <p:nvSpPr>
          <p:cNvPr id="3" name="Fußzeilenplatzhalter 2">
            <a:extLst>
              <a:ext uri="{FF2B5EF4-FFF2-40B4-BE49-F238E27FC236}">
                <a16:creationId xmlns:a16="http://schemas.microsoft.com/office/drawing/2014/main" id="{F4DC96D4-4D59-5245-B81F-17641A3F9413}"/>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2852815101"/>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906EBDAC-1F7A-D145-AFF0-424B3A6E8808}"/>
              </a:ext>
            </a:extLst>
          </p:cNvPr>
          <p:cNvSpPr>
            <a:spLocks noGrp="1"/>
          </p:cNvSpPr>
          <p:nvPr>
            <p:ph type="title"/>
          </p:nvPr>
        </p:nvSpPr>
        <p:spPr>
          <a:xfrm>
            <a:off x="416534" y="576395"/>
            <a:ext cx="11367479" cy="886397"/>
          </a:xfrm>
        </p:spPr>
        <p:txBody>
          <a:bodyPr/>
          <a:lstStyle/>
          <a:p>
            <a:r>
              <a:rPr lang="de-DE"/>
              <a:t>Mastertitelformat bearbeiten</a:t>
            </a:r>
          </a:p>
        </p:txBody>
      </p:sp>
      <p:sp>
        <p:nvSpPr>
          <p:cNvPr id="7" name="Fußzeilenplatzhalter 6">
            <a:extLst>
              <a:ext uri="{FF2B5EF4-FFF2-40B4-BE49-F238E27FC236}">
                <a16:creationId xmlns:a16="http://schemas.microsoft.com/office/drawing/2014/main" id="{1627AD4F-6A3B-4441-B752-F1D864DE3355}"/>
              </a:ext>
            </a:extLst>
          </p:cNvPr>
          <p:cNvSpPr>
            <a:spLocks noGrp="1"/>
          </p:cNvSpPr>
          <p:nvPr>
            <p:ph type="ftr" sz="quarter" idx="10"/>
          </p:nvPr>
        </p:nvSpPr>
        <p:spPr/>
        <p:txBody>
          <a:bodyPr/>
          <a:lstStyle/>
          <a:p>
            <a:endParaRPr lang="en-GB"/>
          </a:p>
        </p:txBody>
      </p:sp>
      <p:sp>
        <p:nvSpPr>
          <p:cNvPr id="8" name="Textplatzhalter 2">
            <a:extLst>
              <a:ext uri="{FF2B5EF4-FFF2-40B4-BE49-F238E27FC236}">
                <a16:creationId xmlns:a16="http://schemas.microsoft.com/office/drawing/2014/main" id="{D20F1B74-D245-D94A-BA92-6A61421FA9B7}"/>
              </a:ext>
            </a:extLst>
          </p:cNvPr>
          <p:cNvSpPr>
            <a:spLocks noGrp="1"/>
          </p:cNvSpPr>
          <p:nvPr>
            <p:ph idx="1" hasCustomPrompt="1"/>
          </p:nvPr>
        </p:nvSpPr>
        <p:spPr>
          <a:xfrm>
            <a:off x="416534" y="1665289"/>
            <a:ext cx="5572800" cy="4392612"/>
          </a:xfrm>
          <a:prstGeom prst="rect">
            <a:avLst/>
          </a:prstGeom>
        </p:spPr>
        <p:txBody>
          <a:bodyPr vert="horz" lIns="0" tIns="0" rIns="0" bIns="0" rtlCol="0">
            <a:normAutofit/>
          </a:bodyPr>
          <a:lstStyle>
            <a:lvl1pPr>
              <a:buClr>
                <a:schemeClr val="accent2"/>
              </a:buClr>
              <a:defRPr sz="1800"/>
            </a:lvl1pPr>
            <a:lvl2pPr>
              <a:buClr>
                <a:schemeClr val="accent2"/>
              </a:buClr>
              <a:defRPr sz="1800"/>
            </a:lvl2pPr>
            <a:lvl3pPr>
              <a:buClr>
                <a:schemeClr val="accent2"/>
              </a:buClr>
              <a:defRPr/>
            </a:lvl3pPr>
            <a:lvl4pPr>
              <a:buClr>
                <a:schemeClr val="accent2"/>
              </a:buClr>
              <a:defRPr/>
            </a:lvl4pPr>
            <a:lvl5pPr>
              <a:buClr>
                <a:schemeClr val="accent2"/>
              </a:buCl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9" name="Textplatzhalter 2">
            <a:extLst>
              <a:ext uri="{FF2B5EF4-FFF2-40B4-BE49-F238E27FC236}">
                <a16:creationId xmlns:a16="http://schemas.microsoft.com/office/drawing/2014/main" id="{0B448C85-B970-6847-B532-95B8EF6F3A05}"/>
              </a:ext>
            </a:extLst>
          </p:cNvPr>
          <p:cNvSpPr>
            <a:spLocks noGrp="1"/>
          </p:cNvSpPr>
          <p:nvPr>
            <p:ph idx="11" hasCustomPrompt="1"/>
          </p:nvPr>
        </p:nvSpPr>
        <p:spPr>
          <a:xfrm>
            <a:off x="6212497" y="1665289"/>
            <a:ext cx="5571516" cy="4392612"/>
          </a:xfrm>
          <a:prstGeom prst="rect">
            <a:avLst/>
          </a:prstGeom>
        </p:spPr>
        <p:txBody>
          <a:bodyPr vert="horz" lIns="0" tIns="0" rIns="0" bIns="0" rtlCol="0">
            <a:normAutofit/>
          </a:bodyPr>
          <a:lstStyle>
            <a:lvl1pPr>
              <a:buClr>
                <a:schemeClr val="accent2"/>
              </a:buClr>
              <a:defRPr sz="1800"/>
            </a:lvl1pPr>
            <a:lvl2pPr>
              <a:buClr>
                <a:schemeClr val="accent2"/>
              </a:buClr>
              <a:defRPr sz="1800"/>
            </a:lvl2pPr>
            <a:lvl3pPr>
              <a:buClr>
                <a:schemeClr val="accent2"/>
              </a:buClr>
              <a:defRPr/>
            </a:lvl3pPr>
            <a:lvl4pPr>
              <a:buClr>
                <a:schemeClr val="accent2"/>
              </a:buClr>
              <a:defRPr/>
            </a:lvl4pPr>
            <a:lvl5pPr>
              <a:buClr>
                <a:schemeClr val="accent2"/>
              </a:buCl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6326725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Zwei Inhalte in Box">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906EBDAC-1F7A-D145-AFF0-424B3A6E8808}"/>
              </a:ext>
            </a:extLst>
          </p:cNvPr>
          <p:cNvSpPr>
            <a:spLocks noGrp="1"/>
          </p:cNvSpPr>
          <p:nvPr>
            <p:ph type="title"/>
          </p:nvPr>
        </p:nvSpPr>
        <p:spPr>
          <a:xfrm>
            <a:off x="416534" y="576395"/>
            <a:ext cx="11367479" cy="886397"/>
          </a:xfrm>
        </p:spPr>
        <p:txBody>
          <a:bodyPr/>
          <a:lstStyle/>
          <a:p>
            <a:r>
              <a:rPr lang="de-DE"/>
              <a:t>Mastertitelformat bearbeiten</a:t>
            </a:r>
          </a:p>
        </p:txBody>
      </p:sp>
      <p:sp>
        <p:nvSpPr>
          <p:cNvPr id="7" name="Fußzeilenplatzhalter 6">
            <a:extLst>
              <a:ext uri="{FF2B5EF4-FFF2-40B4-BE49-F238E27FC236}">
                <a16:creationId xmlns:a16="http://schemas.microsoft.com/office/drawing/2014/main" id="{1627AD4F-6A3B-4441-B752-F1D864DE3355}"/>
              </a:ext>
            </a:extLst>
          </p:cNvPr>
          <p:cNvSpPr>
            <a:spLocks noGrp="1"/>
          </p:cNvSpPr>
          <p:nvPr>
            <p:ph type="ftr" sz="quarter" idx="10"/>
          </p:nvPr>
        </p:nvSpPr>
        <p:spPr/>
        <p:txBody>
          <a:bodyPr/>
          <a:lstStyle/>
          <a:p>
            <a:endParaRPr lang="en-GB"/>
          </a:p>
        </p:txBody>
      </p:sp>
      <p:sp>
        <p:nvSpPr>
          <p:cNvPr id="8" name="Textplatzhalter 2">
            <a:extLst>
              <a:ext uri="{FF2B5EF4-FFF2-40B4-BE49-F238E27FC236}">
                <a16:creationId xmlns:a16="http://schemas.microsoft.com/office/drawing/2014/main" id="{D20F1B74-D245-D94A-BA92-6A61421FA9B7}"/>
              </a:ext>
            </a:extLst>
          </p:cNvPr>
          <p:cNvSpPr>
            <a:spLocks noGrp="1"/>
          </p:cNvSpPr>
          <p:nvPr>
            <p:ph idx="1"/>
          </p:nvPr>
        </p:nvSpPr>
        <p:spPr>
          <a:xfrm>
            <a:off x="416534" y="1665289"/>
            <a:ext cx="5572800" cy="4392612"/>
          </a:xfrm>
          <a:prstGeom prst="rect">
            <a:avLst/>
          </a:prstGeom>
          <a:solidFill>
            <a:schemeClr val="accent1"/>
          </a:solidFill>
        </p:spPr>
        <p:txBody>
          <a:bodyPr vert="horz" lIns="216000" tIns="180000" rIns="108000" bIns="108000" rtlCol="0">
            <a:normAutofit/>
          </a:bodyPr>
          <a:lstStyle>
            <a:lvl1pPr>
              <a:buClr>
                <a:schemeClr val="bg1"/>
              </a:buClr>
              <a:defRPr sz="1800">
                <a:solidFill>
                  <a:schemeClr val="bg1"/>
                </a:solidFill>
              </a:defRPr>
            </a:lvl1pPr>
            <a:lvl2pPr>
              <a:buClr>
                <a:schemeClr val="bg1"/>
              </a:buClr>
              <a:defRPr sz="18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9" name="Textplatzhalter 2">
            <a:extLst>
              <a:ext uri="{FF2B5EF4-FFF2-40B4-BE49-F238E27FC236}">
                <a16:creationId xmlns:a16="http://schemas.microsoft.com/office/drawing/2014/main" id="{0B448C85-B970-6847-B532-95B8EF6F3A05}"/>
              </a:ext>
            </a:extLst>
          </p:cNvPr>
          <p:cNvSpPr>
            <a:spLocks noGrp="1"/>
          </p:cNvSpPr>
          <p:nvPr>
            <p:ph idx="11"/>
          </p:nvPr>
        </p:nvSpPr>
        <p:spPr>
          <a:xfrm>
            <a:off x="6212497" y="1665289"/>
            <a:ext cx="5571516" cy="4392612"/>
          </a:xfrm>
          <a:prstGeom prst="rect">
            <a:avLst/>
          </a:prstGeom>
          <a:solidFill>
            <a:schemeClr val="accent2"/>
          </a:solidFill>
        </p:spPr>
        <p:txBody>
          <a:bodyPr vert="horz" lIns="216000" tIns="180000" rIns="108000" bIns="108000" rtlCol="0">
            <a:normAutofit/>
          </a:bodyPr>
          <a:lstStyle>
            <a:lvl1pPr>
              <a:buClr>
                <a:schemeClr val="bg1"/>
              </a:buClr>
              <a:defRPr sz="1800">
                <a:solidFill>
                  <a:schemeClr val="bg1"/>
                </a:solidFill>
              </a:defRPr>
            </a:lvl1pPr>
            <a:lvl2pPr>
              <a:buClr>
                <a:schemeClr val="bg1"/>
              </a:buClr>
              <a:defRPr sz="18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1523780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Zwei Inhalte in Box">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906EBDAC-1F7A-D145-AFF0-424B3A6E8808}"/>
              </a:ext>
            </a:extLst>
          </p:cNvPr>
          <p:cNvSpPr>
            <a:spLocks noGrp="1"/>
          </p:cNvSpPr>
          <p:nvPr>
            <p:ph type="title"/>
          </p:nvPr>
        </p:nvSpPr>
        <p:spPr>
          <a:xfrm>
            <a:off x="416534" y="576395"/>
            <a:ext cx="11367479" cy="886397"/>
          </a:xfrm>
        </p:spPr>
        <p:txBody>
          <a:bodyPr/>
          <a:lstStyle/>
          <a:p>
            <a:r>
              <a:rPr lang="de-DE"/>
              <a:t>Mastertitelformat bearbeiten</a:t>
            </a:r>
          </a:p>
        </p:txBody>
      </p:sp>
      <p:sp>
        <p:nvSpPr>
          <p:cNvPr id="7" name="Fußzeilenplatzhalter 6">
            <a:extLst>
              <a:ext uri="{FF2B5EF4-FFF2-40B4-BE49-F238E27FC236}">
                <a16:creationId xmlns:a16="http://schemas.microsoft.com/office/drawing/2014/main" id="{1627AD4F-6A3B-4441-B752-F1D864DE3355}"/>
              </a:ext>
            </a:extLst>
          </p:cNvPr>
          <p:cNvSpPr>
            <a:spLocks noGrp="1"/>
          </p:cNvSpPr>
          <p:nvPr>
            <p:ph type="ftr" sz="quarter" idx="10"/>
          </p:nvPr>
        </p:nvSpPr>
        <p:spPr/>
        <p:txBody>
          <a:bodyPr/>
          <a:lstStyle/>
          <a:p>
            <a:endParaRPr lang="en-GB"/>
          </a:p>
        </p:txBody>
      </p:sp>
      <p:sp>
        <p:nvSpPr>
          <p:cNvPr id="8" name="Textplatzhalter 2">
            <a:extLst>
              <a:ext uri="{FF2B5EF4-FFF2-40B4-BE49-F238E27FC236}">
                <a16:creationId xmlns:a16="http://schemas.microsoft.com/office/drawing/2014/main" id="{D20F1B74-D245-D94A-BA92-6A61421FA9B7}"/>
              </a:ext>
            </a:extLst>
          </p:cNvPr>
          <p:cNvSpPr>
            <a:spLocks noGrp="1"/>
          </p:cNvSpPr>
          <p:nvPr>
            <p:ph idx="1"/>
          </p:nvPr>
        </p:nvSpPr>
        <p:spPr>
          <a:xfrm>
            <a:off x="416534" y="1665289"/>
            <a:ext cx="5572800" cy="4392612"/>
          </a:xfrm>
          <a:prstGeom prst="rect">
            <a:avLst/>
          </a:prstGeom>
          <a:solidFill>
            <a:schemeClr val="tx2">
              <a:lumMod val="40000"/>
              <a:lumOff val="60000"/>
            </a:schemeClr>
          </a:solidFill>
        </p:spPr>
        <p:txBody>
          <a:bodyPr vert="horz" lIns="216000" tIns="180000" rIns="108000" bIns="108000" rtlCol="0">
            <a:normAutofit/>
          </a:bodyPr>
          <a:lstStyle>
            <a:lvl1pPr>
              <a:buClr>
                <a:schemeClr val="accent1"/>
              </a:buClr>
              <a:defRPr sz="1800">
                <a:solidFill>
                  <a:schemeClr val="tx1"/>
                </a:solidFill>
              </a:defRPr>
            </a:lvl1pPr>
            <a:lvl2pPr>
              <a:buClr>
                <a:schemeClr val="accent1"/>
              </a:buClr>
              <a:defRPr sz="1800">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9" name="Textplatzhalter 2">
            <a:extLst>
              <a:ext uri="{FF2B5EF4-FFF2-40B4-BE49-F238E27FC236}">
                <a16:creationId xmlns:a16="http://schemas.microsoft.com/office/drawing/2014/main" id="{0B448C85-B970-6847-B532-95B8EF6F3A05}"/>
              </a:ext>
            </a:extLst>
          </p:cNvPr>
          <p:cNvSpPr>
            <a:spLocks noGrp="1"/>
          </p:cNvSpPr>
          <p:nvPr>
            <p:ph idx="11"/>
          </p:nvPr>
        </p:nvSpPr>
        <p:spPr>
          <a:xfrm>
            <a:off x="6212497" y="1665289"/>
            <a:ext cx="5571516" cy="4392612"/>
          </a:xfrm>
          <a:prstGeom prst="rect">
            <a:avLst/>
          </a:prstGeom>
          <a:solidFill>
            <a:schemeClr val="bg2"/>
          </a:solidFill>
        </p:spPr>
        <p:txBody>
          <a:bodyPr vert="horz" lIns="216000" tIns="180000" rIns="108000" bIns="108000" rtlCol="0">
            <a:normAutofit/>
          </a:bodyPr>
          <a:lstStyle>
            <a:lvl1pPr>
              <a:buClr>
                <a:schemeClr val="accent2"/>
              </a:buClr>
              <a:defRPr sz="1800">
                <a:solidFill>
                  <a:schemeClr val="tx1"/>
                </a:solidFill>
              </a:defRPr>
            </a:lvl1pPr>
            <a:lvl2pPr>
              <a:buClr>
                <a:schemeClr val="accent2"/>
              </a:buClr>
              <a:defRPr sz="1800">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1357050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pic>
        <p:nvPicPr>
          <p:cNvPr id="19" name="Grafik 18" descr="Ein Bild, das draußen, Stadt, Gebäude, Wasser enthält.&#10;&#10;Automatisch generierte Beschreibung">
            <a:extLst>
              <a:ext uri="{FF2B5EF4-FFF2-40B4-BE49-F238E27FC236}">
                <a16:creationId xmlns:a16="http://schemas.microsoft.com/office/drawing/2014/main" id="{2C72BE3B-F73C-F446-80B8-A92E068B180F}"/>
              </a:ext>
            </a:extLst>
          </p:cNvPr>
          <p:cNvPicPr>
            <a:picLocks noChangeAspect="1"/>
          </p:cNvPicPr>
          <p:nvPr userDrawn="1"/>
        </p:nvPicPr>
        <p:blipFill rotWithShape="1">
          <a:blip r:embed="rId2">
            <a:duotone>
              <a:prstClr val="black"/>
              <a:srgbClr val="002A5C">
                <a:lumMod val="75000"/>
                <a:lumOff val="25000"/>
                <a:tint val="45000"/>
                <a:satMod val="400000"/>
              </a:srgbClr>
            </a:duotone>
            <a:extLst>
              <a:ext uri="{28A0092B-C50C-407E-A947-70E740481C1C}">
                <a14:useLocalDpi xmlns:a14="http://schemas.microsoft.com/office/drawing/2010/main" val="0"/>
              </a:ext>
            </a:extLst>
          </a:blip>
          <a:srcRect l="-9353" t="5677" r="15" b="14737"/>
          <a:stretch/>
        </p:blipFill>
        <p:spPr>
          <a:xfrm>
            <a:off x="3854825" y="1095"/>
            <a:ext cx="8337174" cy="6068505"/>
          </a:xfrm>
          <a:prstGeom prst="rect">
            <a:avLst/>
          </a:prstGeom>
        </p:spPr>
      </p:pic>
      <p:pic>
        <p:nvPicPr>
          <p:cNvPr id="23" name="Grafik 22">
            <a:extLst>
              <a:ext uri="{FF2B5EF4-FFF2-40B4-BE49-F238E27FC236}">
                <a16:creationId xmlns:a16="http://schemas.microsoft.com/office/drawing/2014/main" id="{3414004D-2186-0944-B3CE-F6F1F84D5241}"/>
              </a:ext>
            </a:extLst>
          </p:cNvPr>
          <p:cNvPicPr>
            <a:picLocks noChangeAspect="1"/>
          </p:cNvPicPr>
          <p:nvPr userDrawn="1"/>
        </p:nvPicPr>
        <p:blipFill>
          <a:blip r:embed="rId3">
            <a:duotone>
              <a:prstClr val="black"/>
              <a:srgbClr val="002A5C">
                <a:lumMod val="75000"/>
                <a:lumOff val="25000"/>
                <a:tint val="45000"/>
                <a:satMod val="400000"/>
              </a:srgbClr>
            </a:duotone>
            <a:extLst>
              <a:ext uri="{28A0092B-C50C-407E-A947-70E740481C1C}">
                <a14:useLocalDpi xmlns:a14="http://schemas.microsoft.com/office/drawing/2010/main" val="0"/>
              </a:ext>
            </a:extLst>
          </a:blip>
          <a:srcRect t="14972" b="14972"/>
          <a:stretch/>
        </p:blipFill>
        <p:spPr>
          <a:xfrm>
            <a:off x="3525776" y="0"/>
            <a:ext cx="8666224" cy="6071253"/>
          </a:xfrm>
          <a:prstGeom prst="rect">
            <a:avLst/>
          </a:prstGeom>
        </p:spPr>
      </p:pic>
      <p:sp>
        <p:nvSpPr>
          <p:cNvPr id="14" name="Freihandform 13">
            <a:extLst>
              <a:ext uri="{FF2B5EF4-FFF2-40B4-BE49-F238E27FC236}">
                <a16:creationId xmlns:a16="http://schemas.microsoft.com/office/drawing/2014/main" id="{2ADCDFB0-A1D1-3E46-9248-FE8301F2740C}"/>
              </a:ext>
            </a:extLst>
          </p:cNvPr>
          <p:cNvSpPr/>
          <p:nvPr userDrawn="1"/>
        </p:nvSpPr>
        <p:spPr>
          <a:xfrm>
            <a:off x="3770971" y="-1"/>
            <a:ext cx="8443773" cy="6069601"/>
          </a:xfrm>
          <a:custGeom>
            <a:avLst/>
            <a:gdLst>
              <a:gd name="connsiteX0" fmla="*/ 0 w 8443773"/>
              <a:gd name="connsiteY0" fmla="*/ 0 h 6069601"/>
              <a:gd name="connsiteX1" fmla="*/ 4648303 w 8443773"/>
              <a:gd name="connsiteY1" fmla="*/ 0 h 6069601"/>
              <a:gd name="connsiteX2" fmla="*/ 4648303 w 8443773"/>
              <a:gd name="connsiteY2" fmla="*/ 1 h 6069601"/>
              <a:gd name="connsiteX3" fmla="*/ 6533788 w 8443773"/>
              <a:gd name="connsiteY3" fmla="*/ 1 h 6069601"/>
              <a:gd name="connsiteX4" fmla="*/ 8443773 w 8443773"/>
              <a:gd name="connsiteY4" fmla="*/ 4498516 h 6069601"/>
              <a:gd name="connsiteX5" fmla="*/ 8443773 w 8443773"/>
              <a:gd name="connsiteY5" fmla="*/ 6069601 h 6069601"/>
              <a:gd name="connsiteX6" fmla="*/ 1885485 w 8443773"/>
              <a:gd name="connsiteY6" fmla="*/ 6069601 h 6069601"/>
              <a:gd name="connsiteX7" fmla="*/ 1885485 w 8443773"/>
              <a:gd name="connsiteY7" fmla="*/ 6069600 h 6069601"/>
              <a:gd name="connsiteX8" fmla="*/ 0 w 8443773"/>
              <a:gd name="connsiteY8" fmla="*/ 6069600 h 606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3773" h="6069601">
                <a:moveTo>
                  <a:pt x="0" y="0"/>
                </a:moveTo>
                <a:lnTo>
                  <a:pt x="4648303" y="0"/>
                </a:lnTo>
                <a:lnTo>
                  <a:pt x="4648303" y="1"/>
                </a:lnTo>
                <a:lnTo>
                  <a:pt x="6533788" y="1"/>
                </a:lnTo>
                <a:lnTo>
                  <a:pt x="8443773" y="4498516"/>
                </a:lnTo>
                <a:lnTo>
                  <a:pt x="8443773" y="6069601"/>
                </a:lnTo>
                <a:lnTo>
                  <a:pt x="1885485" y="6069601"/>
                </a:lnTo>
                <a:lnTo>
                  <a:pt x="1885485" y="6069600"/>
                </a:lnTo>
                <a:lnTo>
                  <a:pt x="0" y="606960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F0000"/>
              </a:solidFill>
            </a:endParaRPr>
          </a:p>
        </p:txBody>
      </p:sp>
      <p:sp>
        <p:nvSpPr>
          <p:cNvPr id="15" name="Freihandform 14">
            <a:extLst>
              <a:ext uri="{FF2B5EF4-FFF2-40B4-BE49-F238E27FC236}">
                <a16:creationId xmlns:a16="http://schemas.microsoft.com/office/drawing/2014/main" id="{993A3D39-DBD9-5343-972C-4D9AF69EF31B}"/>
              </a:ext>
            </a:extLst>
          </p:cNvPr>
          <p:cNvSpPr/>
          <p:nvPr userDrawn="1"/>
        </p:nvSpPr>
        <p:spPr>
          <a:xfrm>
            <a:off x="3770971" y="-1"/>
            <a:ext cx="7225341" cy="6069600"/>
          </a:xfrm>
          <a:custGeom>
            <a:avLst/>
            <a:gdLst>
              <a:gd name="connsiteX0" fmla="*/ 0 w 7225341"/>
              <a:gd name="connsiteY0" fmla="*/ 0 h 6068533"/>
              <a:gd name="connsiteX1" fmla="*/ 4648303 w 7225341"/>
              <a:gd name="connsiteY1" fmla="*/ 0 h 6068533"/>
              <a:gd name="connsiteX2" fmla="*/ 7225341 w 7225341"/>
              <a:gd name="connsiteY2" fmla="*/ 6068533 h 6068533"/>
              <a:gd name="connsiteX3" fmla="*/ 0 w 7225341"/>
              <a:gd name="connsiteY3" fmla="*/ 6068533 h 6068533"/>
            </a:gdLst>
            <a:ahLst/>
            <a:cxnLst>
              <a:cxn ang="0">
                <a:pos x="connsiteX0" y="connsiteY0"/>
              </a:cxn>
              <a:cxn ang="0">
                <a:pos x="connsiteX1" y="connsiteY1"/>
              </a:cxn>
              <a:cxn ang="0">
                <a:pos x="connsiteX2" y="connsiteY2"/>
              </a:cxn>
              <a:cxn ang="0">
                <a:pos x="connsiteX3" y="connsiteY3"/>
              </a:cxn>
            </a:cxnLst>
            <a:rect l="l" t="t" r="r" b="b"/>
            <a:pathLst>
              <a:path w="7225341" h="6068533">
                <a:moveTo>
                  <a:pt x="0" y="0"/>
                </a:moveTo>
                <a:lnTo>
                  <a:pt x="4648303" y="0"/>
                </a:lnTo>
                <a:lnTo>
                  <a:pt x="7225341" y="6068533"/>
                </a:lnTo>
                <a:lnTo>
                  <a:pt x="0" y="6068533"/>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F0000"/>
              </a:solidFill>
            </a:endParaRPr>
          </a:p>
        </p:txBody>
      </p:sp>
      <p:sp>
        <p:nvSpPr>
          <p:cNvPr id="13" name="Freihandform 12">
            <a:extLst>
              <a:ext uri="{FF2B5EF4-FFF2-40B4-BE49-F238E27FC236}">
                <a16:creationId xmlns:a16="http://schemas.microsoft.com/office/drawing/2014/main" id="{4A5466CB-89E5-464F-82FA-7F08827DF71B}"/>
              </a:ext>
            </a:extLst>
          </p:cNvPr>
          <p:cNvSpPr/>
          <p:nvPr userDrawn="1"/>
        </p:nvSpPr>
        <p:spPr>
          <a:xfrm>
            <a:off x="1885486" y="-1"/>
            <a:ext cx="7225341" cy="6069600"/>
          </a:xfrm>
          <a:custGeom>
            <a:avLst/>
            <a:gdLst>
              <a:gd name="connsiteX0" fmla="*/ 0 w 7225341"/>
              <a:gd name="connsiteY0" fmla="*/ 0 h 6068533"/>
              <a:gd name="connsiteX1" fmla="*/ 4648303 w 7225341"/>
              <a:gd name="connsiteY1" fmla="*/ 0 h 6068533"/>
              <a:gd name="connsiteX2" fmla="*/ 7225341 w 7225341"/>
              <a:gd name="connsiteY2" fmla="*/ 6068533 h 6068533"/>
              <a:gd name="connsiteX3" fmla="*/ 0 w 7225341"/>
              <a:gd name="connsiteY3" fmla="*/ 6068533 h 6068533"/>
            </a:gdLst>
            <a:ahLst/>
            <a:cxnLst>
              <a:cxn ang="0">
                <a:pos x="connsiteX0" y="connsiteY0"/>
              </a:cxn>
              <a:cxn ang="0">
                <a:pos x="connsiteX1" y="connsiteY1"/>
              </a:cxn>
              <a:cxn ang="0">
                <a:pos x="connsiteX2" y="connsiteY2"/>
              </a:cxn>
              <a:cxn ang="0">
                <a:pos x="connsiteX3" y="connsiteY3"/>
              </a:cxn>
            </a:cxnLst>
            <a:rect l="l" t="t" r="r" b="b"/>
            <a:pathLst>
              <a:path w="7225341" h="6068533">
                <a:moveTo>
                  <a:pt x="0" y="0"/>
                </a:moveTo>
                <a:lnTo>
                  <a:pt x="4648303" y="0"/>
                </a:lnTo>
                <a:lnTo>
                  <a:pt x="7225341" y="6068533"/>
                </a:lnTo>
                <a:lnTo>
                  <a:pt x="0" y="6068533"/>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F0000"/>
              </a:solidFill>
            </a:endParaRPr>
          </a:p>
        </p:txBody>
      </p:sp>
      <p:sp>
        <p:nvSpPr>
          <p:cNvPr id="22" name="Freihandform 21">
            <a:extLst>
              <a:ext uri="{FF2B5EF4-FFF2-40B4-BE49-F238E27FC236}">
                <a16:creationId xmlns:a16="http://schemas.microsoft.com/office/drawing/2014/main" id="{925D116F-87BF-2D47-B562-0B0F3E7C3ADD}"/>
              </a:ext>
            </a:extLst>
          </p:cNvPr>
          <p:cNvSpPr/>
          <p:nvPr userDrawn="1"/>
        </p:nvSpPr>
        <p:spPr>
          <a:xfrm>
            <a:off x="1" y="0"/>
            <a:ext cx="7225341" cy="6069600"/>
          </a:xfrm>
          <a:custGeom>
            <a:avLst/>
            <a:gdLst>
              <a:gd name="connsiteX0" fmla="*/ 0 w 7225341"/>
              <a:gd name="connsiteY0" fmla="*/ 0 h 6068533"/>
              <a:gd name="connsiteX1" fmla="*/ 4648303 w 7225341"/>
              <a:gd name="connsiteY1" fmla="*/ 0 h 6068533"/>
              <a:gd name="connsiteX2" fmla="*/ 7225341 w 7225341"/>
              <a:gd name="connsiteY2" fmla="*/ 6068533 h 6068533"/>
              <a:gd name="connsiteX3" fmla="*/ 0 w 7225341"/>
              <a:gd name="connsiteY3" fmla="*/ 6068533 h 6068533"/>
            </a:gdLst>
            <a:ahLst/>
            <a:cxnLst>
              <a:cxn ang="0">
                <a:pos x="connsiteX0" y="connsiteY0"/>
              </a:cxn>
              <a:cxn ang="0">
                <a:pos x="connsiteX1" y="connsiteY1"/>
              </a:cxn>
              <a:cxn ang="0">
                <a:pos x="connsiteX2" y="connsiteY2"/>
              </a:cxn>
              <a:cxn ang="0">
                <a:pos x="connsiteX3" y="connsiteY3"/>
              </a:cxn>
            </a:cxnLst>
            <a:rect l="l" t="t" r="r" b="b"/>
            <a:pathLst>
              <a:path w="7225341" h="6068533">
                <a:moveTo>
                  <a:pt x="0" y="0"/>
                </a:moveTo>
                <a:lnTo>
                  <a:pt x="4648303" y="0"/>
                </a:lnTo>
                <a:lnTo>
                  <a:pt x="7225341" y="6068533"/>
                </a:lnTo>
                <a:lnTo>
                  <a:pt x="0" y="606853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pic>
        <p:nvPicPr>
          <p:cNvPr id="11" name="Grafik 10">
            <a:extLst>
              <a:ext uri="{FF2B5EF4-FFF2-40B4-BE49-F238E27FC236}">
                <a16:creationId xmlns:a16="http://schemas.microsoft.com/office/drawing/2014/main" id="{DE761D34-60C5-914D-93B3-40820DFF0B4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6534" y="6281613"/>
            <a:ext cx="2117301" cy="349200"/>
          </a:xfrm>
          <a:prstGeom prst="rect">
            <a:avLst/>
          </a:prstGeom>
        </p:spPr>
      </p:pic>
      <p:sp>
        <p:nvSpPr>
          <p:cNvPr id="12" name="Titel 26">
            <a:extLst>
              <a:ext uri="{FF2B5EF4-FFF2-40B4-BE49-F238E27FC236}">
                <a16:creationId xmlns:a16="http://schemas.microsoft.com/office/drawing/2014/main" id="{4499D6E5-6225-7D20-33A9-284E3D665BCC}"/>
              </a:ext>
            </a:extLst>
          </p:cNvPr>
          <p:cNvSpPr>
            <a:spLocks noGrp="1"/>
          </p:cNvSpPr>
          <p:nvPr>
            <p:ph type="title"/>
          </p:nvPr>
        </p:nvSpPr>
        <p:spPr>
          <a:xfrm>
            <a:off x="417601" y="333375"/>
            <a:ext cx="5664673" cy="3966559"/>
          </a:xfrm>
          <a:custGeom>
            <a:avLst/>
            <a:gdLst>
              <a:gd name="connsiteX0" fmla="*/ 0 w 5664673"/>
              <a:gd name="connsiteY0" fmla="*/ 0 h 3966559"/>
              <a:gd name="connsiteX1" fmla="*/ 3980547 w 5664673"/>
              <a:gd name="connsiteY1" fmla="*/ 0 h 3966559"/>
              <a:gd name="connsiteX2" fmla="*/ 5664673 w 5664673"/>
              <a:gd name="connsiteY2" fmla="*/ 3966559 h 3966559"/>
              <a:gd name="connsiteX3" fmla="*/ 0 w 5664673"/>
              <a:gd name="connsiteY3" fmla="*/ 3966559 h 3966559"/>
            </a:gdLst>
            <a:ahLst/>
            <a:cxnLst>
              <a:cxn ang="0">
                <a:pos x="connsiteX0" y="connsiteY0"/>
              </a:cxn>
              <a:cxn ang="0">
                <a:pos x="connsiteX1" y="connsiteY1"/>
              </a:cxn>
              <a:cxn ang="0">
                <a:pos x="connsiteX2" y="connsiteY2"/>
              </a:cxn>
              <a:cxn ang="0">
                <a:pos x="connsiteX3" y="connsiteY3"/>
              </a:cxn>
            </a:cxnLst>
            <a:rect l="l" t="t" r="r" b="b"/>
            <a:pathLst>
              <a:path w="5664673" h="3966559">
                <a:moveTo>
                  <a:pt x="0" y="0"/>
                </a:moveTo>
                <a:lnTo>
                  <a:pt x="3980547" y="0"/>
                </a:lnTo>
                <a:lnTo>
                  <a:pt x="5664673" y="3966559"/>
                </a:lnTo>
                <a:lnTo>
                  <a:pt x="0" y="3966559"/>
                </a:lnTo>
                <a:close/>
              </a:path>
            </a:pathLst>
          </a:custGeom>
        </p:spPr>
        <p:txBody>
          <a:bodyPr wrap="square" anchor="b">
            <a:normAutofit/>
          </a:bodyPr>
          <a:lstStyle>
            <a:lvl1pPr algn="l">
              <a:defRPr sz="4800">
                <a:solidFill>
                  <a:schemeClr val="bg1"/>
                </a:solidFill>
              </a:defRPr>
            </a:lvl1pPr>
          </a:lstStyle>
          <a:p>
            <a:r>
              <a:rPr lang="de-DE"/>
              <a:t>Mastertitelformat bearbeiten</a:t>
            </a:r>
            <a:endParaRPr lang="en-GB"/>
          </a:p>
        </p:txBody>
      </p:sp>
      <p:sp>
        <p:nvSpPr>
          <p:cNvPr id="16" name="Textplatzhalter 27">
            <a:extLst>
              <a:ext uri="{FF2B5EF4-FFF2-40B4-BE49-F238E27FC236}">
                <a16:creationId xmlns:a16="http://schemas.microsoft.com/office/drawing/2014/main" id="{EA516F4D-3B07-0EA6-5243-F36C9710EE85}"/>
              </a:ext>
            </a:extLst>
          </p:cNvPr>
          <p:cNvSpPr>
            <a:spLocks noGrp="1"/>
          </p:cNvSpPr>
          <p:nvPr>
            <p:ph type="body" idx="1"/>
          </p:nvPr>
        </p:nvSpPr>
        <p:spPr>
          <a:xfrm>
            <a:off x="417601" y="4444615"/>
            <a:ext cx="6363053" cy="1500187"/>
          </a:xfrm>
          <a:custGeom>
            <a:avLst/>
            <a:gdLst>
              <a:gd name="connsiteX0" fmla="*/ 0 w 6363053"/>
              <a:gd name="connsiteY0" fmla="*/ 0 h 1500187"/>
              <a:gd name="connsiteX1" fmla="*/ 5726102 w 6363053"/>
              <a:gd name="connsiteY1" fmla="*/ 0 h 1500187"/>
              <a:gd name="connsiteX2" fmla="*/ 6363053 w 6363053"/>
              <a:gd name="connsiteY2" fmla="*/ 1500187 h 1500187"/>
              <a:gd name="connsiteX3" fmla="*/ 0 w 6363053"/>
              <a:gd name="connsiteY3" fmla="*/ 1500187 h 1500187"/>
            </a:gdLst>
            <a:ahLst/>
            <a:cxnLst>
              <a:cxn ang="0">
                <a:pos x="connsiteX0" y="connsiteY0"/>
              </a:cxn>
              <a:cxn ang="0">
                <a:pos x="connsiteX1" y="connsiteY1"/>
              </a:cxn>
              <a:cxn ang="0">
                <a:pos x="connsiteX2" y="connsiteY2"/>
              </a:cxn>
              <a:cxn ang="0">
                <a:pos x="connsiteX3" y="connsiteY3"/>
              </a:cxn>
            </a:cxnLst>
            <a:rect l="l" t="t" r="r" b="b"/>
            <a:pathLst>
              <a:path w="6363053" h="1500187">
                <a:moveTo>
                  <a:pt x="0" y="0"/>
                </a:moveTo>
                <a:lnTo>
                  <a:pt x="5726102" y="0"/>
                </a:lnTo>
                <a:lnTo>
                  <a:pt x="6363053" y="1500187"/>
                </a:lnTo>
                <a:lnTo>
                  <a:pt x="0" y="1500187"/>
                </a:lnTo>
                <a:close/>
              </a:path>
            </a:pathLst>
          </a:custGeom>
        </p:spPr>
        <p:txBody>
          <a:bodyPr wrap="square">
            <a:normAutofit/>
          </a:bodyPr>
          <a:lstStyle>
            <a:lvl1pPr marL="0" indent="0" algn="l">
              <a:lnSpc>
                <a:spcPct val="100000"/>
              </a:lnSpc>
              <a:spcBef>
                <a:spcPts val="0"/>
              </a:spcBef>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Tree>
    <p:extLst>
      <p:ext uri="{BB962C8B-B14F-4D97-AF65-F5344CB8AC3E}">
        <p14:creationId xmlns:p14="http://schemas.microsoft.com/office/powerpoint/2010/main" val="36317042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ergleich zwei Inhalte">
    <p:spTree>
      <p:nvGrpSpPr>
        <p:cNvPr id="1" name=""/>
        <p:cNvGrpSpPr/>
        <p:nvPr/>
      </p:nvGrpSpPr>
      <p:grpSpPr>
        <a:xfrm>
          <a:off x="0" y="0"/>
          <a:ext cx="0" cy="0"/>
          <a:chOff x="0" y="0"/>
          <a:chExt cx="0" cy="0"/>
        </a:xfrm>
      </p:grpSpPr>
      <p:sp>
        <p:nvSpPr>
          <p:cNvPr id="6" name="Textplatzhalter 7">
            <a:extLst>
              <a:ext uri="{FF2B5EF4-FFF2-40B4-BE49-F238E27FC236}">
                <a16:creationId xmlns:a16="http://schemas.microsoft.com/office/drawing/2014/main" id="{8D55F383-357D-3547-9530-33C747B445F1}"/>
              </a:ext>
            </a:extLst>
          </p:cNvPr>
          <p:cNvSpPr>
            <a:spLocks noGrp="1"/>
          </p:cNvSpPr>
          <p:nvPr>
            <p:ph type="body" sz="quarter" idx="12"/>
          </p:nvPr>
        </p:nvSpPr>
        <p:spPr>
          <a:xfrm>
            <a:off x="416533" y="1280567"/>
            <a:ext cx="5571517" cy="647700"/>
          </a:xfrm>
        </p:spPr>
        <p:txBody>
          <a:bodyPr tIns="0" anchor="ctr" anchorCtr="0">
            <a:normAutofit/>
          </a:bodyPr>
          <a:lstStyle>
            <a:lvl1pPr marL="0" indent="0">
              <a:spcBef>
                <a:spcPts val="0"/>
              </a:spcBef>
              <a:buNone/>
              <a:defRPr sz="1800" b="1"/>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
        <p:nvSpPr>
          <p:cNvPr id="8" name="Textplatzhalter 2">
            <a:extLst>
              <a:ext uri="{FF2B5EF4-FFF2-40B4-BE49-F238E27FC236}">
                <a16:creationId xmlns:a16="http://schemas.microsoft.com/office/drawing/2014/main" id="{65E62050-EBFA-FE49-8A3F-41245667F618}"/>
              </a:ext>
            </a:extLst>
          </p:cNvPr>
          <p:cNvSpPr>
            <a:spLocks noGrp="1"/>
          </p:cNvSpPr>
          <p:nvPr>
            <p:ph idx="1"/>
          </p:nvPr>
        </p:nvSpPr>
        <p:spPr>
          <a:xfrm>
            <a:off x="416534" y="1989138"/>
            <a:ext cx="5571516" cy="4068763"/>
          </a:xfrm>
          <a:prstGeom prst="rect">
            <a:avLst/>
          </a:prstGeom>
        </p:spPr>
        <p:txBody>
          <a:bodyPr vert="horz" lIns="0" tIns="0" rIns="0" bIns="0" rtlCol="0">
            <a:normAutofit/>
          </a:bodyPr>
          <a:lstStyle>
            <a:lvl1pPr>
              <a:defRPr sz="1800"/>
            </a:lvl1pPr>
            <a:lvl2pPr>
              <a:defRPr sz="1800"/>
            </a:lvl2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2" name="Titel 1">
            <a:extLst>
              <a:ext uri="{FF2B5EF4-FFF2-40B4-BE49-F238E27FC236}">
                <a16:creationId xmlns:a16="http://schemas.microsoft.com/office/drawing/2014/main" id="{7B24DF94-7AE6-ED40-B310-29B1A5873206}"/>
              </a:ext>
            </a:extLst>
          </p:cNvPr>
          <p:cNvSpPr>
            <a:spLocks noGrp="1"/>
          </p:cNvSpPr>
          <p:nvPr>
            <p:ph type="title"/>
          </p:nvPr>
        </p:nvSpPr>
        <p:spPr>
          <a:xfrm>
            <a:off x="416534" y="576394"/>
            <a:ext cx="11367479" cy="662400"/>
          </a:xfrm>
        </p:spPr>
        <p:txBody>
          <a:bodyPr anchor="b" anchorCtr="0">
            <a:normAutofit/>
          </a:bodyPr>
          <a:lstStyle/>
          <a:p>
            <a:r>
              <a:rPr lang="de-DE"/>
              <a:t>Mastertitelformat bearbeiten</a:t>
            </a:r>
          </a:p>
        </p:txBody>
      </p:sp>
      <p:sp>
        <p:nvSpPr>
          <p:cNvPr id="3" name="Fußzeilenplatzhalter 2">
            <a:extLst>
              <a:ext uri="{FF2B5EF4-FFF2-40B4-BE49-F238E27FC236}">
                <a16:creationId xmlns:a16="http://schemas.microsoft.com/office/drawing/2014/main" id="{F4DC96D4-4D59-5245-B81F-17641A3F9413}"/>
              </a:ext>
            </a:extLst>
          </p:cNvPr>
          <p:cNvSpPr>
            <a:spLocks noGrp="1"/>
          </p:cNvSpPr>
          <p:nvPr>
            <p:ph type="ftr" sz="quarter" idx="13"/>
          </p:nvPr>
        </p:nvSpPr>
        <p:spPr/>
        <p:txBody>
          <a:bodyPr/>
          <a:lstStyle/>
          <a:p>
            <a:endParaRPr lang="en-GB"/>
          </a:p>
        </p:txBody>
      </p:sp>
      <p:sp>
        <p:nvSpPr>
          <p:cNvPr id="7" name="Textplatzhalter 7">
            <a:extLst>
              <a:ext uri="{FF2B5EF4-FFF2-40B4-BE49-F238E27FC236}">
                <a16:creationId xmlns:a16="http://schemas.microsoft.com/office/drawing/2014/main" id="{62E14D02-1ED6-304F-9704-BFAA3C67C8F4}"/>
              </a:ext>
            </a:extLst>
          </p:cNvPr>
          <p:cNvSpPr>
            <a:spLocks noGrp="1"/>
          </p:cNvSpPr>
          <p:nvPr>
            <p:ph type="body" sz="quarter" idx="14"/>
          </p:nvPr>
        </p:nvSpPr>
        <p:spPr>
          <a:xfrm>
            <a:off x="6212496" y="1280567"/>
            <a:ext cx="5571517" cy="647700"/>
          </a:xfrm>
        </p:spPr>
        <p:txBody>
          <a:bodyPr tIns="0" anchor="ctr" anchorCtr="0">
            <a:normAutofit/>
          </a:bodyPr>
          <a:lstStyle>
            <a:lvl1pPr marL="0" indent="0">
              <a:spcBef>
                <a:spcPts val="0"/>
              </a:spcBef>
              <a:buNone/>
              <a:defRPr sz="1800" b="1"/>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
        <p:nvSpPr>
          <p:cNvPr id="9" name="Textplatzhalter 2">
            <a:extLst>
              <a:ext uri="{FF2B5EF4-FFF2-40B4-BE49-F238E27FC236}">
                <a16:creationId xmlns:a16="http://schemas.microsoft.com/office/drawing/2014/main" id="{8C6642BB-DA0A-A24F-A9B6-CDE49FEBD7FF}"/>
              </a:ext>
            </a:extLst>
          </p:cNvPr>
          <p:cNvSpPr>
            <a:spLocks noGrp="1"/>
          </p:cNvSpPr>
          <p:nvPr>
            <p:ph idx="15"/>
          </p:nvPr>
        </p:nvSpPr>
        <p:spPr>
          <a:xfrm>
            <a:off x="6212497" y="1989138"/>
            <a:ext cx="5571516" cy="4068763"/>
          </a:xfrm>
          <a:prstGeom prst="rect">
            <a:avLst/>
          </a:prstGeom>
        </p:spPr>
        <p:txBody>
          <a:bodyPr vert="horz" lIns="0" tIns="0" rIns="0" bIns="0" rtlCol="0">
            <a:normAutofit/>
          </a:bodyPr>
          <a:lstStyle>
            <a:lvl1pPr>
              <a:defRPr sz="1800"/>
            </a:lvl1pPr>
            <a:lvl2pPr>
              <a:defRPr sz="1800"/>
            </a:lvl2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417839926"/>
      </p:ext>
    </p:extLst>
  </p:cSld>
  <p:clrMapOvr>
    <a:masterClrMapping/>
  </p:clrMapOvr>
  <p:extLst>
    <p:ext uri="{DCECCB84-F9BA-43D5-87BE-67443E8EF086}">
      <p15:sldGuideLst xmlns:p15="http://schemas.microsoft.com/office/powerpoint/2012/main">
        <p15:guide id="1" orient="horz" pos="1253">
          <p15:clr>
            <a:srgbClr val="FBAE40"/>
          </p15:clr>
        </p15:guide>
        <p15:guide id="2" orient="horz" pos="799">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ergleich zwei Inhalte in Box">
    <p:spTree>
      <p:nvGrpSpPr>
        <p:cNvPr id="1" name=""/>
        <p:cNvGrpSpPr/>
        <p:nvPr/>
      </p:nvGrpSpPr>
      <p:grpSpPr>
        <a:xfrm>
          <a:off x="0" y="0"/>
          <a:ext cx="0" cy="0"/>
          <a:chOff x="0" y="0"/>
          <a:chExt cx="0" cy="0"/>
        </a:xfrm>
      </p:grpSpPr>
      <p:sp>
        <p:nvSpPr>
          <p:cNvPr id="6" name="Textplatzhalter 7">
            <a:extLst>
              <a:ext uri="{FF2B5EF4-FFF2-40B4-BE49-F238E27FC236}">
                <a16:creationId xmlns:a16="http://schemas.microsoft.com/office/drawing/2014/main" id="{8D55F383-357D-3547-9530-33C747B445F1}"/>
              </a:ext>
            </a:extLst>
          </p:cNvPr>
          <p:cNvSpPr>
            <a:spLocks noGrp="1"/>
          </p:cNvSpPr>
          <p:nvPr>
            <p:ph type="body" sz="quarter" idx="12"/>
          </p:nvPr>
        </p:nvSpPr>
        <p:spPr>
          <a:xfrm>
            <a:off x="416533" y="1280567"/>
            <a:ext cx="5571517" cy="647700"/>
          </a:xfrm>
        </p:spPr>
        <p:txBody>
          <a:bodyPr tIns="0" anchor="ctr" anchorCtr="0">
            <a:normAutofit/>
          </a:bodyPr>
          <a:lstStyle>
            <a:lvl1pPr marL="0" indent="0">
              <a:spcBef>
                <a:spcPts val="0"/>
              </a:spcBef>
              <a:buNone/>
              <a:defRPr sz="1800" b="1"/>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
        <p:nvSpPr>
          <p:cNvPr id="8" name="Textplatzhalter 2">
            <a:extLst>
              <a:ext uri="{FF2B5EF4-FFF2-40B4-BE49-F238E27FC236}">
                <a16:creationId xmlns:a16="http://schemas.microsoft.com/office/drawing/2014/main" id="{65E62050-EBFA-FE49-8A3F-41245667F618}"/>
              </a:ext>
            </a:extLst>
          </p:cNvPr>
          <p:cNvSpPr>
            <a:spLocks noGrp="1"/>
          </p:cNvSpPr>
          <p:nvPr>
            <p:ph idx="1"/>
          </p:nvPr>
        </p:nvSpPr>
        <p:spPr>
          <a:xfrm>
            <a:off x="416534" y="1989138"/>
            <a:ext cx="5571516" cy="4068763"/>
          </a:xfrm>
          <a:prstGeom prst="rect">
            <a:avLst/>
          </a:prstGeom>
          <a:solidFill>
            <a:schemeClr val="accent1"/>
          </a:solidFill>
        </p:spPr>
        <p:txBody>
          <a:bodyPr vert="horz" lIns="216000" tIns="180000" rIns="108000" bIns="108000" rtlCol="0">
            <a:normAutofit/>
          </a:bodyPr>
          <a:lstStyle>
            <a:lvl1pPr>
              <a:buClr>
                <a:schemeClr val="bg1"/>
              </a:buClr>
              <a:defRPr lang="de-DE" dirty="0">
                <a:solidFill>
                  <a:schemeClr val="bg1"/>
                </a:solidFill>
              </a:defRPr>
            </a:lvl1pPr>
            <a:lvl2pPr>
              <a:buClr>
                <a:schemeClr val="bg1"/>
              </a:buClr>
              <a:defRPr lang="de-DE" dirty="0">
                <a:solidFill>
                  <a:schemeClr val="bg1"/>
                </a:solidFill>
              </a:defRPr>
            </a:lvl2pPr>
            <a:lvl3pPr>
              <a:buClr>
                <a:schemeClr val="bg1"/>
              </a:buClr>
              <a:defRPr lang="de-DE" dirty="0">
                <a:solidFill>
                  <a:schemeClr val="bg1"/>
                </a:solidFill>
              </a:defRPr>
            </a:lvl3pPr>
            <a:lvl4pPr>
              <a:buClr>
                <a:schemeClr val="bg1"/>
              </a:buClr>
              <a:defRPr lang="de-DE" dirty="0">
                <a:solidFill>
                  <a:schemeClr val="bg1"/>
                </a:solidFill>
              </a:defRPr>
            </a:lvl4pPr>
            <a:lvl5pPr>
              <a:buClr>
                <a:schemeClr val="bg1"/>
              </a:buClr>
              <a:defRPr lang="en-GB" dirty="0">
                <a:solidFill>
                  <a:schemeClr val="bg1"/>
                </a:solidFill>
              </a:defRPr>
            </a:lvl5pPr>
          </a:lstStyle>
          <a:p>
            <a:pPr lvl="0">
              <a:buClr>
                <a:schemeClr val="bg1"/>
              </a:buClr>
            </a:pPr>
            <a:r>
              <a:rPr lang="de-DE"/>
              <a:t>Mastertextformat bearbeiten</a:t>
            </a:r>
          </a:p>
          <a:p>
            <a:pPr lvl="1">
              <a:buClr>
                <a:schemeClr val="bg1"/>
              </a:buClr>
            </a:pPr>
            <a:r>
              <a:rPr lang="de-DE"/>
              <a:t>Zweite Ebene</a:t>
            </a:r>
          </a:p>
          <a:p>
            <a:pPr lvl="2">
              <a:buClr>
                <a:schemeClr val="bg1"/>
              </a:buClr>
            </a:pPr>
            <a:r>
              <a:rPr lang="de-DE"/>
              <a:t>Dritte Ebene</a:t>
            </a:r>
          </a:p>
          <a:p>
            <a:pPr lvl="3">
              <a:buClr>
                <a:schemeClr val="bg1"/>
              </a:buClr>
            </a:pPr>
            <a:r>
              <a:rPr lang="de-DE"/>
              <a:t>Vierte Ebene</a:t>
            </a:r>
          </a:p>
          <a:p>
            <a:pPr lvl="4">
              <a:buClr>
                <a:schemeClr val="bg1"/>
              </a:buClr>
            </a:pPr>
            <a:r>
              <a:rPr lang="de-DE"/>
              <a:t>Fünfte Ebene</a:t>
            </a:r>
            <a:endParaRPr lang="en-GB"/>
          </a:p>
        </p:txBody>
      </p:sp>
      <p:sp>
        <p:nvSpPr>
          <p:cNvPr id="2" name="Titel 1">
            <a:extLst>
              <a:ext uri="{FF2B5EF4-FFF2-40B4-BE49-F238E27FC236}">
                <a16:creationId xmlns:a16="http://schemas.microsoft.com/office/drawing/2014/main" id="{7B24DF94-7AE6-ED40-B310-29B1A5873206}"/>
              </a:ext>
            </a:extLst>
          </p:cNvPr>
          <p:cNvSpPr>
            <a:spLocks noGrp="1"/>
          </p:cNvSpPr>
          <p:nvPr>
            <p:ph type="title"/>
          </p:nvPr>
        </p:nvSpPr>
        <p:spPr>
          <a:xfrm>
            <a:off x="416534" y="576394"/>
            <a:ext cx="11367479" cy="662400"/>
          </a:xfrm>
        </p:spPr>
        <p:txBody>
          <a:bodyPr anchor="b" anchorCtr="0">
            <a:normAutofit/>
          </a:bodyPr>
          <a:lstStyle/>
          <a:p>
            <a:r>
              <a:rPr lang="de-DE"/>
              <a:t>Mastertitelformat bearbeiten</a:t>
            </a:r>
          </a:p>
        </p:txBody>
      </p:sp>
      <p:sp>
        <p:nvSpPr>
          <p:cNvPr id="3" name="Fußzeilenplatzhalter 2">
            <a:extLst>
              <a:ext uri="{FF2B5EF4-FFF2-40B4-BE49-F238E27FC236}">
                <a16:creationId xmlns:a16="http://schemas.microsoft.com/office/drawing/2014/main" id="{F4DC96D4-4D59-5245-B81F-17641A3F9413}"/>
              </a:ext>
            </a:extLst>
          </p:cNvPr>
          <p:cNvSpPr>
            <a:spLocks noGrp="1"/>
          </p:cNvSpPr>
          <p:nvPr>
            <p:ph type="ftr" sz="quarter" idx="13"/>
          </p:nvPr>
        </p:nvSpPr>
        <p:spPr/>
        <p:txBody>
          <a:bodyPr/>
          <a:lstStyle/>
          <a:p>
            <a:endParaRPr lang="en-GB"/>
          </a:p>
        </p:txBody>
      </p:sp>
      <p:sp>
        <p:nvSpPr>
          <p:cNvPr id="7" name="Textplatzhalter 7">
            <a:extLst>
              <a:ext uri="{FF2B5EF4-FFF2-40B4-BE49-F238E27FC236}">
                <a16:creationId xmlns:a16="http://schemas.microsoft.com/office/drawing/2014/main" id="{62E14D02-1ED6-304F-9704-BFAA3C67C8F4}"/>
              </a:ext>
            </a:extLst>
          </p:cNvPr>
          <p:cNvSpPr>
            <a:spLocks noGrp="1"/>
          </p:cNvSpPr>
          <p:nvPr>
            <p:ph type="body" sz="quarter" idx="14"/>
          </p:nvPr>
        </p:nvSpPr>
        <p:spPr>
          <a:xfrm>
            <a:off x="6212496" y="1280567"/>
            <a:ext cx="5571517" cy="647700"/>
          </a:xfrm>
        </p:spPr>
        <p:txBody>
          <a:bodyPr tIns="0" anchor="ctr" anchorCtr="0">
            <a:normAutofit/>
          </a:bodyPr>
          <a:lstStyle>
            <a:lvl1pPr marL="0" indent="0">
              <a:spcBef>
                <a:spcPts val="0"/>
              </a:spcBef>
              <a:buNone/>
              <a:defRPr sz="1800" b="1"/>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
        <p:nvSpPr>
          <p:cNvPr id="9" name="Textplatzhalter 2">
            <a:extLst>
              <a:ext uri="{FF2B5EF4-FFF2-40B4-BE49-F238E27FC236}">
                <a16:creationId xmlns:a16="http://schemas.microsoft.com/office/drawing/2014/main" id="{8C6642BB-DA0A-A24F-A9B6-CDE49FEBD7FF}"/>
              </a:ext>
            </a:extLst>
          </p:cNvPr>
          <p:cNvSpPr>
            <a:spLocks noGrp="1"/>
          </p:cNvSpPr>
          <p:nvPr>
            <p:ph idx="15"/>
          </p:nvPr>
        </p:nvSpPr>
        <p:spPr>
          <a:xfrm>
            <a:off x="6212497" y="1989138"/>
            <a:ext cx="5571516" cy="4068763"/>
          </a:xfrm>
          <a:prstGeom prst="rect">
            <a:avLst/>
          </a:prstGeom>
          <a:solidFill>
            <a:schemeClr val="accent2"/>
          </a:solidFill>
        </p:spPr>
        <p:txBody>
          <a:bodyPr vert="horz" lIns="216000" tIns="180000" rIns="108000" bIns="108000" rtlCol="0">
            <a:normAutofit/>
          </a:bodyPr>
          <a:lstStyle>
            <a:lvl1pPr>
              <a:buClr>
                <a:schemeClr val="bg1"/>
              </a:buClr>
              <a:defRPr lang="de-DE" dirty="0">
                <a:solidFill>
                  <a:schemeClr val="bg1"/>
                </a:solidFill>
              </a:defRPr>
            </a:lvl1pPr>
            <a:lvl2pPr>
              <a:buClr>
                <a:schemeClr val="bg1"/>
              </a:buClr>
              <a:defRPr lang="de-DE" dirty="0">
                <a:solidFill>
                  <a:schemeClr val="bg1"/>
                </a:solidFill>
              </a:defRPr>
            </a:lvl2pPr>
            <a:lvl3pPr>
              <a:buClr>
                <a:schemeClr val="bg1"/>
              </a:buClr>
              <a:defRPr lang="de-DE" dirty="0">
                <a:solidFill>
                  <a:schemeClr val="bg1"/>
                </a:solidFill>
              </a:defRPr>
            </a:lvl3pPr>
            <a:lvl4pPr>
              <a:buClr>
                <a:schemeClr val="bg1"/>
              </a:buClr>
              <a:defRPr lang="de-DE" dirty="0">
                <a:solidFill>
                  <a:schemeClr val="bg1"/>
                </a:solidFill>
              </a:defRPr>
            </a:lvl4pPr>
            <a:lvl5pPr>
              <a:buClr>
                <a:schemeClr val="bg1"/>
              </a:buClr>
              <a:defRPr lang="en-GB" dirty="0">
                <a:solidFill>
                  <a:schemeClr val="bg1"/>
                </a:solidFill>
              </a:defRPr>
            </a:lvl5pPr>
          </a:lstStyle>
          <a:p>
            <a:pPr lvl="0">
              <a:buClr>
                <a:schemeClr val="bg1"/>
              </a:buClr>
            </a:pPr>
            <a:r>
              <a:rPr lang="de-DE"/>
              <a:t>Mastertextformat bearbeiten</a:t>
            </a:r>
          </a:p>
          <a:p>
            <a:pPr lvl="1">
              <a:buClr>
                <a:schemeClr val="bg1"/>
              </a:buClr>
            </a:pPr>
            <a:r>
              <a:rPr lang="de-DE"/>
              <a:t>Zweite Ebene</a:t>
            </a:r>
          </a:p>
          <a:p>
            <a:pPr lvl="2">
              <a:buClr>
                <a:schemeClr val="bg1"/>
              </a:buClr>
            </a:pPr>
            <a:r>
              <a:rPr lang="de-DE"/>
              <a:t>Dritte Ebene</a:t>
            </a:r>
          </a:p>
          <a:p>
            <a:pPr lvl="3">
              <a:buClr>
                <a:schemeClr val="bg1"/>
              </a:buClr>
            </a:pPr>
            <a:r>
              <a:rPr lang="de-DE"/>
              <a:t>Vierte Ebene</a:t>
            </a:r>
          </a:p>
          <a:p>
            <a:pPr lvl="4">
              <a:buClr>
                <a:schemeClr val="bg1"/>
              </a:buClr>
            </a:pPr>
            <a:r>
              <a:rPr lang="de-DE"/>
              <a:t>Fünfte Ebene</a:t>
            </a:r>
            <a:endParaRPr lang="en-GB"/>
          </a:p>
        </p:txBody>
      </p:sp>
    </p:spTree>
    <p:extLst>
      <p:ext uri="{BB962C8B-B14F-4D97-AF65-F5344CB8AC3E}">
        <p14:creationId xmlns:p14="http://schemas.microsoft.com/office/powerpoint/2010/main" val="290986677"/>
      </p:ext>
    </p:extLst>
  </p:cSld>
  <p:clrMapOvr>
    <a:masterClrMapping/>
  </p:clrMapOvr>
  <p:extLst>
    <p:ext uri="{DCECCB84-F9BA-43D5-87BE-67443E8EF086}">
      <p15:sldGuideLst xmlns:p15="http://schemas.microsoft.com/office/powerpoint/2012/main">
        <p15:guide id="1" orient="horz" pos="1253">
          <p15:clr>
            <a:srgbClr val="FBAE40"/>
          </p15:clr>
        </p15:guide>
        <p15:guide id="2" orient="horz" pos="799">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Vergleich zwei Inhalte in Box">
    <p:spTree>
      <p:nvGrpSpPr>
        <p:cNvPr id="1" name=""/>
        <p:cNvGrpSpPr/>
        <p:nvPr/>
      </p:nvGrpSpPr>
      <p:grpSpPr>
        <a:xfrm>
          <a:off x="0" y="0"/>
          <a:ext cx="0" cy="0"/>
          <a:chOff x="0" y="0"/>
          <a:chExt cx="0" cy="0"/>
        </a:xfrm>
      </p:grpSpPr>
      <p:sp>
        <p:nvSpPr>
          <p:cNvPr id="6" name="Textplatzhalter 7">
            <a:extLst>
              <a:ext uri="{FF2B5EF4-FFF2-40B4-BE49-F238E27FC236}">
                <a16:creationId xmlns:a16="http://schemas.microsoft.com/office/drawing/2014/main" id="{8D55F383-357D-3547-9530-33C747B445F1}"/>
              </a:ext>
            </a:extLst>
          </p:cNvPr>
          <p:cNvSpPr>
            <a:spLocks noGrp="1"/>
          </p:cNvSpPr>
          <p:nvPr>
            <p:ph type="body" sz="quarter" idx="12"/>
          </p:nvPr>
        </p:nvSpPr>
        <p:spPr>
          <a:xfrm>
            <a:off x="416533" y="1280567"/>
            <a:ext cx="5571517" cy="647700"/>
          </a:xfrm>
        </p:spPr>
        <p:txBody>
          <a:bodyPr tIns="0" anchor="ctr" anchorCtr="0">
            <a:normAutofit/>
          </a:bodyPr>
          <a:lstStyle>
            <a:lvl1pPr marL="0" indent="0">
              <a:spcBef>
                <a:spcPts val="0"/>
              </a:spcBef>
              <a:buNone/>
              <a:defRPr sz="1800" b="1"/>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
        <p:nvSpPr>
          <p:cNvPr id="8" name="Textplatzhalter 2">
            <a:extLst>
              <a:ext uri="{FF2B5EF4-FFF2-40B4-BE49-F238E27FC236}">
                <a16:creationId xmlns:a16="http://schemas.microsoft.com/office/drawing/2014/main" id="{65E62050-EBFA-FE49-8A3F-41245667F618}"/>
              </a:ext>
            </a:extLst>
          </p:cNvPr>
          <p:cNvSpPr>
            <a:spLocks noGrp="1"/>
          </p:cNvSpPr>
          <p:nvPr>
            <p:ph idx="1"/>
          </p:nvPr>
        </p:nvSpPr>
        <p:spPr>
          <a:xfrm>
            <a:off x="416534" y="1989138"/>
            <a:ext cx="5571516" cy="4068763"/>
          </a:xfrm>
          <a:prstGeom prst="rect">
            <a:avLst/>
          </a:prstGeom>
          <a:solidFill>
            <a:schemeClr val="tx2">
              <a:lumMod val="40000"/>
              <a:lumOff val="60000"/>
            </a:schemeClr>
          </a:solidFill>
        </p:spPr>
        <p:txBody>
          <a:bodyPr vert="horz" lIns="216000" tIns="180000" rIns="108000" bIns="108000" rtlCol="0">
            <a:normAutofit/>
          </a:bodyPr>
          <a:lstStyle>
            <a:lvl1pPr>
              <a:buClr>
                <a:schemeClr val="accent1"/>
              </a:buClr>
              <a:defRPr lang="de-DE" dirty="0"/>
            </a:lvl1pPr>
            <a:lvl2pPr>
              <a:buClr>
                <a:schemeClr val="accent1"/>
              </a:buClr>
              <a:defRPr lang="de-DE" dirty="0"/>
            </a:lvl2pPr>
            <a:lvl3pPr>
              <a:buClr>
                <a:schemeClr val="accent1"/>
              </a:buClr>
              <a:defRPr lang="de-DE" dirty="0"/>
            </a:lvl3pPr>
            <a:lvl4pPr>
              <a:buClr>
                <a:schemeClr val="accent1"/>
              </a:buClr>
              <a:defRPr lang="de-DE" dirty="0"/>
            </a:lvl4pPr>
            <a:lvl5pPr>
              <a:buClr>
                <a:schemeClr val="accent1"/>
              </a:buClr>
              <a:defRPr lang="en-GB" dirty="0"/>
            </a:lvl5pPr>
          </a:lstStyle>
          <a:p>
            <a:pPr lvl="0">
              <a:buClr>
                <a:schemeClr val="accent1"/>
              </a:buClr>
            </a:pPr>
            <a:r>
              <a:rPr lang="de-DE"/>
              <a:t>Mastertextformat bearbeiten</a:t>
            </a:r>
          </a:p>
          <a:p>
            <a:pPr lvl="1">
              <a:buClr>
                <a:schemeClr val="accent1"/>
              </a:buClr>
            </a:pPr>
            <a:r>
              <a:rPr lang="de-DE"/>
              <a:t>Zweite Ebene</a:t>
            </a:r>
          </a:p>
          <a:p>
            <a:pPr lvl="2">
              <a:buClr>
                <a:schemeClr val="accent1"/>
              </a:buClr>
            </a:pPr>
            <a:r>
              <a:rPr lang="de-DE"/>
              <a:t>Dritte Ebene</a:t>
            </a:r>
          </a:p>
          <a:p>
            <a:pPr lvl="3">
              <a:buClr>
                <a:schemeClr val="accent1"/>
              </a:buClr>
            </a:pPr>
            <a:r>
              <a:rPr lang="de-DE"/>
              <a:t>Vierte Ebene</a:t>
            </a:r>
          </a:p>
          <a:p>
            <a:pPr lvl="4">
              <a:buClr>
                <a:schemeClr val="accent1"/>
              </a:buClr>
            </a:pPr>
            <a:r>
              <a:rPr lang="de-DE"/>
              <a:t>Fünfte Ebene</a:t>
            </a:r>
            <a:endParaRPr lang="en-GB"/>
          </a:p>
        </p:txBody>
      </p:sp>
      <p:sp>
        <p:nvSpPr>
          <p:cNvPr id="2" name="Titel 1">
            <a:extLst>
              <a:ext uri="{FF2B5EF4-FFF2-40B4-BE49-F238E27FC236}">
                <a16:creationId xmlns:a16="http://schemas.microsoft.com/office/drawing/2014/main" id="{7B24DF94-7AE6-ED40-B310-29B1A5873206}"/>
              </a:ext>
            </a:extLst>
          </p:cNvPr>
          <p:cNvSpPr>
            <a:spLocks noGrp="1"/>
          </p:cNvSpPr>
          <p:nvPr>
            <p:ph type="title"/>
          </p:nvPr>
        </p:nvSpPr>
        <p:spPr>
          <a:xfrm>
            <a:off x="416534" y="576394"/>
            <a:ext cx="11367479" cy="662400"/>
          </a:xfrm>
        </p:spPr>
        <p:txBody>
          <a:bodyPr anchor="b" anchorCtr="0">
            <a:normAutofit/>
          </a:bodyPr>
          <a:lstStyle/>
          <a:p>
            <a:r>
              <a:rPr lang="de-DE"/>
              <a:t>Mastertitelformat bearbeiten</a:t>
            </a:r>
          </a:p>
        </p:txBody>
      </p:sp>
      <p:sp>
        <p:nvSpPr>
          <p:cNvPr id="3" name="Fußzeilenplatzhalter 2">
            <a:extLst>
              <a:ext uri="{FF2B5EF4-FFF2-40B4-BE49-F238E27FC236}">
                <a16:creationId xmlns:a16="http://schemas.microsoft.com/office/drawing/2014/main" id="{F4DC96D4-4D59-5245-B81F-17641A3F9413}"/>
              </a:ext>
            </a:extLst>
          </p:cNvPr>
          <p:cNvSpPr>
            <a:spLocks noGrp="1"/>
          </p:cNvSpPr>
          <p:nvPr>
            <p:ph type="ftr" sz="quarter" idx="13"/>
          </p:nvPr>
        </p:nvSpPr>
        <p:spPr/>
        <p:txBody>
          <a:bodyPr/>
          <a:lstStyle/>
          <a:p>
            <a:endParaRPr lang="en-GB"/>
          </a:p>
        </p:txBody>
      </p:sp>
      <p:sp>
        <p:nvSpPr>
          <p:cNvPr id="7" name="Textplatzhalter 7">
            <a:extLst>
              <a:ext uri="{FF2B5EF4-FFF2-40B4-BE49-F238E27FC236}">
                <a16:creationId xmlns:a16="http://schemas.microsoft.com/office/drawing/2014/main" id="{62E14D02-1ED6-304F-9704-BFAA3C67C8F4}"/>
              </a:ext>
            </a:extLst>
          </p:cNvPr>
          <p:cNvSpPr>
            <a:spLocks noGrp="1"/>
          </p:cNvSpPr>
          <p:nvPr>
            <p:ph type="body" sz="quarter" idx="14"/>
          </p:nvPr>
        </p:nvSpPr>
        <p:spPr>
          <a:xfrm>
            <a:off x="6212496" y="1280567"/>
            <a:ext cx="5571517" cy="647700"/>
          </a:xfrm>
        </p:spPr>
        <p:txBody>
          <a:bodyPr tIns="0" anchor="ctr" anchorCtr="0">
            <a:normAutofit/>
          </a:bodyPr>
          <a:lstStyle>
            <a:lvl1pPr marL="0" indent="0">
              <a:spcBef>
                <a:spcPts val="0"/>
              </a:spcBef>
              <a:buNone/>
              <a:defRPr sz="1800" b="1"/>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
        <p:nvSpPr>
          <p:cNvPr id="9" name="Textplatzhalter 2">
            <a:extLst>
              <a:ext uri="{FF2B5EF4-FFF2-40B4-BE49-F238E27FC236}">
                <a16:creationId xmlns:a16="http://schemas.microsoft.com/office/drawing/2014/main" id="{8C6642BB-DA0A-A24F-A9B6-CDE49FEBD7FF}"/>
              </a:ext>
            </a:extLst>
          </p:cNvPr>
          <p:cNvSpPr>
            <a:spLocks noGrp="1"/>
          </p:cNvSpPr>
          <p:nvPr>
            <p:ph idx="15"/>
          </p:nvPr>
        </p:nvSpPr>
        <p:spPr>
          <a:xfrm>
            <a:off x="6212497" y="1989138"/>
            <a:ext cx="5571516" cy="4068763"/>
          </a:xfrm>
          <a:prstGeom prst="rect">
            <a:avLst/>
          </a:prstGeom>
          <a:solidFill>
            <a:schemeClr val="bg2"/>
          </a:solidFill>
        </p:spPr>
        <p:txBody>
          <a:bodyPr vert="horz" lIns="216000" tIns="180000" rIns="108000" bIns="108000" rtlCol="0">
            <a:normAutofit/>
          </a:bodyPr>
          <a:lstStyle>
            <a:lvl1pPr>
              <a:defRPr lang="de-DE" dirty="0"/>
            </a:lvl1pPr>
            <a:lvl2pPr>
              <a:defRPr lang="de-DE" dirty="0"/>
            </a:lvl2pPr>
            <a:lvl3pPr>
              <a:defRPr lang="de-DE" dirty="0"/>
            </a:lvl3pPr>
            <a:lvl4pPr>
              <a:defRPr lang="de-DE" dirty="0"/>
            </a:lvl4pPr>
            <a:lvl5pPr>
              <a:defRPr lang="en-GB" dirty="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1975695581"/>
      </p:ext>
    </p:extLst>
  </p:cSld>
  <p:clrMapOvr>
    <a:masterClrMapping/>
  </p:clrMapOvr>
  <p:extLst>
    <p:ext uri="{DCECCB84-F9BA-43D5-87BE-67443E8EF086}">
      <p15:sldGuideLst xmlns:p15="http://schemas.microsoft.com/office/powerpoint/2012/main">
        <p15:guide id="1" orient="horz" pos="1253">
          <p15:clr>
            <a:srgbClr val="FBAE40"/>
          </p15:clr>
        </p15:guide>
        <p15:guide id="2" orient="horz" pos="799">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6" name="Textplatzhalter 7">
            <a:extLst>
              <a:ext uri="{FF2B5EF4-FFF2-40B4-BE49-F238E27FC236}">
                <a16:creationId xmlns:a16="http://schemas.microsoft.com/office/drawing/2014/main" id="{8D55F383-357D-3547-9530-33C747B445F1}"/>
              </a:ext>
            </a:extLst>
          </p:cNvPr>
          <p:cNvSpPr>
            <a:spLocks noGrp="1"/>
          </p:cNvSpPr>
          <p:nvPr>
            <p:ph type="body" sz="quarter" idx="12"/>
          </p:nvPr>
        </p:nvSpPr>
        <p:spPr>
          <a:xfrm>
            <a:off x="416533" y="1280567"/>
            <a:ext cx="5571517" cy="647700"/>
          </a:xfrm>
        </p:spPr>
        <p:txBody>
          <a:bodyPr tIns="0" anchor="ctr" anchorCtr="0">
            <a:normAutofit/>
          </a:bodyPr>
          <a:lstStyle>
            <a:lvl1pPr marL="0" indent="0">
              <a:spcBef>
                <a:spcPts val="0"/>
              </a:spcBef>
              <a:buNone/>
              <a:defRPr sz="1800" b="1"/>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
        <p:nvSpPr>
          <p:cNvPr id="2" name="Titel 1">
            <a:extLst>
              <a:ext uri="{FF2B5EF4-FFF2-40B4-BE49-F238E27FC236}">
                <a16:creationId xmlns:a16="http://schemas.microsoft.com/office/drawing/2014/main" id="{7B24DF94-7AE6-ED40-B310-29B1A5873206}"/>
              </a:ext>
            </a:extLst>
          </p:cNvPr>
          <p:cNvSpPr>
            <a:spLocks noGrp="1"/>
          </p:cNvSpPr>
          <p:nvPr>
            <p:ph type="title"/>
          </p:nvPr>
        </p:nvSpPr>
        <p:spPr>
          <a:xfrm>
            <a:off x="416534" y="576394"/>
            <a:ext cx="11367479" cy="662400"/>
          </a:xfrm>
        </p:spPr>
        <p:txBody>
          <a:bodyPr anchor="b" anchorCtr="0">
            <a:normAutofit/>
          </a:bodyPr>
          <a:lstStyle/>
          <a:p>
            <a:r>
              <a:rPr lang="de-DE"/>
              <a:t>Mastertitelformat bearbeiten</a:t>
            </a:r>
          </a:p>
        </p:txBody>
      </p:sp>
      <p:sp>
        <p:nvSpPr>
          <p:cNvPr id="3" name="Fußzeilenplatzhalter 2">
            <a:extLst>
              <a:ext uri="{FF2B5EF4-FFF2-40B4-BE49-F238E27FC236}">
                <a16:creationId xmlns:a16="http://schemas.microsoft.com/office/drawing/2014/main" id="{F4DC96D4-4D59-5245-B81F-17641A3F9413}"/>
              </a:ext>
            </a:extLst>
          </p:cNvPr>
          <p:cNvSpPr>
            <a:spLocks noGrp="1"/>
          </p:cNvSpPr>
          <p:nvPr>
            <p:ph type="ftr" sz="quarter" idx="13"/>
          </p:nvPr>
        </p:nvSpPr>
        <p:spPr/>
        <p:txBody>
          <a:bodyPr/>
          <a:lstStyle/>
          <a:p>
            <a:endParaRPr lang="en-GB"/>
          </a:p>
        </p:txBody>
      </p:sp>
      <p:sp>
        <p:nvSpPr>
          <p:cNvPr id="7" name="Textplatzhalter 7">
            <a:extLst>
              <a:ext uri="{FF2B5EF4-FFF2-40B4-BE49-F238E27FC236}">
                <a16:creationId xmlns:a16="http://schemas.microsoft.com/office/drawing/2014/main" id="{62E14D02-1ED6-304F-9704-BFAA3C67C8F4}"/>
              </a:ext>
            </a:extLst>
          </p:cNvPr>
          <p:cNvSpPr>
            <a:spLocks noGrp="1"/>
          </p:cNvSpPr>
          <p:nvPr>
            <p:ph type="body" sz="quarter" idx="14"/>
          </p:nvPr>
        </p:nvSpPr>
        <p:spPr>
          <a:xfrm>
            <a:off x="6212496" y="1280567"/>
            <a:ext cx="5571517" cy="647700"/>
          </a:xfrm>
        </p:spPr>
        <p:txBody>
          <a:bodyPr tIns="0" anchor="ctr" anchorCtr="0">
            <a:normAutofit/>
          </a:bodyPr>
          <a:lstStyle>
            <a:lvl1pPr marL="0" indent="0">
              <a:spcBef>
                <a:spcPts val="0"/>
              </a:spcBef>
              <a:buNone/>
              <a:defRPr sz="1800" b="1"/>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Tree>
    <p:extLst>
      <p:ext uri="{BB962C8B-B14F-4D97-AF65-F5344CB8AC3E}">
        <p14:creationId xmlns:p14="http://schemas.microsoft.com/office/powerpoint/2010/main" val="3807713799"/>
      </p:ext>
    </p:extLst>
  </p:cSld>
  <p:clrMapOvr>
    <a:masterClrMapping/>
  </p:clrMapOvr>
  <p:extLst>
    <p:ext uri="{DCECCB84-F9BA-43D5-87BE-67443E8EF086}">
      <p15:sldGuideLst xmlns:p15="http://schemas.microsoft.com/office/powerpoint/2012/main">
        <p15:guide id="1" orient="horz" pos="1253">
          <p15:clr>
            <a:srgbClr val="FBAE40"/>
          </p15:clr>
        </p15:guide>
        <p15:guide id="2" orient="horz" pos="799">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rei Inhalte">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906EBDAC-1F7A-D145-AFF0-424B3A6E8808}"/>
              </a:ext>
            </a:extLst>
          </p:cNvPr>
          <p:cNvSpPr>
            <a:spLocks noGrp="1"/>
          </p:cNvSpPr>
          <p:nvPr>
            <p:ph type="title"/>
          </p:nvPr>
        </p:nvSpPr>
        <p:spPr>
          <a:xfrm>
            <a:off x="416534" y="576395"/>
            <a:ext cx="11367479" cy="886397"/>
          </a:xfrm>
        </p:spPr>
        <p:txBody>
          <a:bodyPr/>
          <a:lstStyle/>
          <a:p>
            <a:r>
              <a:rPr lang="de-DE"/>
              <a:t>Mastertitelformat bearbeiten</a:t>
            </a:r>
          </a:p>
        </p:txBody>
      </p:sp>
      <p:sp>
        <p:nvSpPr>
          <p:cNvPr id="7" name="Fußzeilenplatzhalter 6">
            <a:extLst>
              <a:ext uri="{FF2B5EF4-FFF2-40B4-BE49-F238E27FC236}">
                <a16:creationId xmlns:a16="http://schemas.microsoft.com/office/drawing/2014/main" id="{1627AD4F-6A3B-4441-B752-F1D864DE3355}"/>
              </a:ext>
            </a:extLst>
          </p:cNvPr>
          <p:cNvSpPr>
            <a:spLocks noGrp="1"/>
          </p:cNvSpPr>
          <p:nvPr>
            <p:ph type="ftr" sz="quarter" idx="10"/>
          </p:nvPr>
        </p:nvSpPr>
        <p:spPr/>
        <p:txBody>
          <a:bodyPr/>
          <a:lstStyle/>
          <a:p>
            <a:endParaRPr lang="en-GB"/>
          </a:p>
        </p:txBody>
      </p:sp>
      <p:sp>
        <p:nvSpPr>
          <p:cNvPr id="8" name="Textplatzhalter 2">
            <a:extLst>
              <a:ext uri="{FF2B5EF4-FFF2-40B4-BE49-F238E27FC236}">
                <a16:creationId xmlns:a16="http://schemas.microsoft.com/office/drawing/2014/main" id="{D20F1B74-D245-D94A-BA92-6A61421FA9B7}"/>
              </a:ext>
            </a:extLst>
          </p:cNvPr>
          <p:cNvSpPr>
            <a:spLocks noGrp="1"/>
          </p:cNvSpPr>
          <p:nvPr>
            <p:ph idx="1"/>
          </p:nvPr>
        </p:nvSpPr>
        <p:spPr>
          <a:xfrm>
            <a:off x="416534" y="1665289"/>
            <a:ext cx="3636000" cy="4392612"/>
          </a:xfrm>
          <a:prstGeom prst="rect">
            <a:avLst/>
          </a:prstGeom>
        </p:spPr>
        <p:txBody>
          <a:bodyPr vert="horz" lIns="0" tIns="0" rIns="0" bIns="0" rtlCol="0">
            <a:normAutofit/>
          </a:bodyPr>
          <a:lstStyle>
            <a:lvl1pPr>
              <a:defRPr sz="1800"/>
            </a:lvl1pPr>
            <a:lvl2pPr>
              <a:defRPr sz="1800"/>
            </a:lvl2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3" name="Textplatzhalter 2">
            <a:extLst>
              <a:ext uri="{FF2B5EF4-FFF2-40B4-BE49-F238E27FC236}">
                <a16:creationId xmlns:a16="http://schemas.microsoft.com/office/drawing/2014/main" id="{EF012643-E293-8743-9514-10BDA9CBA329}"/>
              </a:ext>
            </a:extLst>
          </p:cNvPr>
          <p:cNvSpPr>
            <a:spLocks noGrp="1"/>
          </p:cNvSpPr>
          <p:nvPr>
            <p:ph idx="11"/>
          </p:nvPr>
        </p:nvSpPr>
        <p:spPr>
          <a:xfrm>
            <a:off x="4282274" y="1665289"/>
            <a:ext cx="3636000" cy="4392612"/>
          </a:xfrm>
          <a:prstGeom prst="rect">
            <a:avLst/>
          </a:prstGeom>
        </p:spPr>
        <p:txBody>
          <a:bodyPr vert="horz" lIns="0" tIns="0" rIns="0" bIns="0" rtlCol="0">
            <a:normAutofit/>
          </a:bodyPr>
          <a:lstStyle>
            <a:lvl1pPr>
              <a:defRPr sz="1800"/>
            </a:lvl1pPr>
            <a:lvl2pPr>
              <a:defRPr sz="1800"/>
            </a:lvl2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4" name="Textplatzhalter 2">
            <a:extLst>
              <a:ext uri="{FF2B5EF4-FFF2-40B4-BE49-F238E27FC236}">
                <a16:creationId xmlns:a16="http://schemas.microsoft.com/office/drawing/2014/main" id="{83F72381-481F-8F42-8C73-F528C4D3335F}"/>
              </a:ext>
            </a:extLst>
          </p:cNvPr>
          <p:cNvSpPr>
            <a:spLocks noGrp="1"/>
          </p:cNvSpPr>
          <p:nvPr>
            <p:ph idx="12"/>
          </p:nvPr>
        </p:nvSpPr>
        <p:spPr>
          <a:xfrm>
            <a:off x="8148013" y="1665289"/>
            <a:ext cx="3636000" cy="4392612"/>
          </a:xfrm>
          <a:prstGeom prst="rect">
            <a:avLst/>
          </a:prstGeom>
        </p:spPr>
        <p:txBody>
          <a:bodyPr vert="horz" lIns="0" tIns="0" rIns="0" bIns="0" rtlCol="0">
            <a:normAutofit/>
          </a:bodyPr>
          <a:lstStyle>
            <a:lvl1pPr>
              <a:defRPr sz="1800"/>
            </a:lvl1pPr>
            <a:lvl2pPr>
              <a:defRPr sz="1800"/>
            </a:lvl2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1803898078"/>
      </p:ext>
    </p:extLst>
  </p:cSld>
  <p:clrMapOvr>
    <a:masterClrMapping/>
  </p:clrMapOvr>
  <p:extLst>
    <p:ext uri="{DCECCB84-F9BA-43D5-87BE-67443E8EF086}">
      <p15:sldGuideLst xmlns:p15="http://schemas.microsoft.com/office/powerpoint/2012/main">
        <p15:guide id="1" pos="2695">
          <p15:clr>
            <a:srgbClr val="FBAE40"/>
          </p15:clr>
        </p15:guide>
        <p15:guide id="2" pos="2555">
          <p15:clr>
            <a:srgbClr val="FBAE40"/>
          </p15:clr>
        </p15:guide>
        <p15:guide id="3" pos="4990">
          <p15:clr>
            <a:srgbClr val="FBAE40"/>
          </p15:clr>
        </p15:guide>
        <p15:guide id="4" pos="513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rei Inhalte in Box">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906EBDAC-1F7A-D145-AFF0-424B3A6E8808}"/>
              </a:ext>
            </a:extLst>
          </p:cNvPr>
          <p:cNvSpPr>
            <a:spLocks noGrp="1"/>
          </p:cNvSpPr>
          <p:nvPr>
            <p:ph type="title"/>
          </p:nvPr>
        </p:nvSpPr>
        <p:spPr>
          <a:xfrm>
            <a:off x="416534" y="576395"/>
            <a:ext cx="11367479" cy="886397"/>
          </a:xfrm>
        </p:spPr>
        <p:txBody>
          <a:bodyPr/>
          <a:lstStyle/>
          <a:p>
            <a:r>
              <a:rPr lang="de-DE"/>
              <a:t>Mastertitelformat bearbeiten</a:t>
            </a:r>
          </a:p>
        </p:txBody>
      </p:sp>
      <p:sp>
        <p:nvSpPr>
          <p:cNvPr id="7" name="Fußzeilenplatzhalter 6">
            <a:extLst>
              <a:ext uri="{FF2B5EF4-FFF2-40B4-BE49-F238E27FC236}">
                <a16:creationId xmlns:a16="http://schemas.microsoft.com/office/drawing/2014/main" id="{1627AD4F-6A3B-4441-B752-F1D864DE3355}"/>
              </a:ext>
            </a:extLst>
          </p:cNvPr>
          <p:cNvSpPr>
            <a:spLocks noGrp="1"/>
          </p:cNvSpPr>
          <p:nvPr>
            <p:ph type="ftr" sz="quarter" idx="10"/>
          </p:nvPr>
        </p:nvSpPr>
        <p:spPr/>
        <p:txBody>
          <a:bodyPr/>
          <a:lstStyle/>
          <a:p>
            <a:endParaRPr lang="en-GB"/>
          </a:p>
        </p:txBody>
      </p:sp>
      <p:sp>
        <p:nvSpPr>
          <p:cNvPr id="8" name="Textplatzhalter 2">
            <a:extLst>
              <a:ext uri="{FF2B5EF4-FFF2-40B4-BE49-F238E27FC236}">
                <a16:creationId xmlns:a16="http://schemas.microsoft.com/office/drawing/2014/main" id="{D20F1B74-D245-D94A-BA92-6A61421FA9B7}"/>
              </a:ext>
            </a:extLst>
          </p:cNvPr>
          <p:cNvSpPr>
            <a:spLocks noGrp="1"/>
          </p:cNvSpPr>
          <p:nvPr>
            <p:ph idx="1"/>
          </p:nvPr>
        </p:nvSpPr>
        <p:spPr>
          <a:xfrm>
            <a:off x="416534" y="1665289"/>
            <a:ext cx="3636000" cy="4392612"/>
          </a:xfrm>
          <a:prstGeom prst="rect">
            <a:avLst/>
          </a:prstGeom>
          <a:solidFill>
            <a:schemeClr val="accent1"/>
          </a:solidFill>
        </p:spPr>
        <p:txBody>
          <a:bodyPr vert="horz" lIns="216000" tIns="180000" rIns="108000" bIns="108000" rtlCol="0">
            <a:normAutofit/>
          </a:bodyPr>
          <a:lstStyle>
            <a:lvl1pPr>
              <a:buClr>
                <a:schemeClr val="bg1"/>
              </a:buClr>
              <a:defRPr sz="1800">
                <a:solidFill>
                  <a:schemeClr val="bg1"/>
                </a:solidFill>
              </a:defRPr>
            </a:lvl1pPr>
            <a:lvl2pPr>
              <a:buClr>
                <a:schemeClr val="bg1"/>
              </a:buClr>
              <a:defRPr sz="18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3" name="Textplatzhalter 2">
            <a:extLst>
              <a:ext uri="{FF2B5EF4-FFF2-40B4-BE49-F238E27FC236}">
                <a16:creationId xmlns:a16="http://schemas.microsoft.com/office/drawing/2014/main" id="{EF012643-E293-8743-9514-10BDA9CBA329}"/>
              </a:ext>
            </a:extLst>
          </p:cNvPr>
          <p:cNvSpPr>
            <a:spLocks noGrp="1"/>
          </p:cNvSpPr>
          <p:nvPr>
            <p:ph idx="11"/>
          </p:nvPr>
        </p:nvSpPr>
        <p:spPr>
          <a:xfrm>
            <a:off x="4282274" y="1665289"/>
            <a:ext cx="3636000" cy="4392612"/>
          </a:xfrm>
          <a:prstGeom prst="rect">
            <a:avLst/>
          </a:prstGeom>
          <a:solidFill>
            <a:schemeClr val="accent2"/>
          </a:solidFill>
        </p:spPr>
        <p:txBody>
          <a:bodyPr vert="horz" lIns="216000" tIns="180000" rIns="108000" bIns="108000" rtlCol="0">
            <a:normAutofit/>
          </a:bodyPr>
          <a:lstStyle>
            <a:lvl1pPr>
              <a:buClr>
                <a:schemeClr val="bg1"/>
              </a:buClr>
              <a:defRPr sz="1800">
                <a:solidFill>
                  <a:schemeClr val="bg1"/>
                </a:solidFill>
              </a:defRPr>
            </a:lvl1pPr>
            <a:lvl2pPr>
              <a:buClr>
                <a:schemeClr val="bg1"/>
              </a:buClr>
              <a:defRPr sz="18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4" name="Textplatzhalter 2">
            <a:extLst>
              <a:ext uri="{FF2B5EF4-FFF2-40B4-BE49-F238E27FC236}">
                <a16:creationId xmlns:a16="http://schemas.microsoft.com/office/drawing/2014/main" id="{83F72381-481F-8F42-8C73-F528C4D3335F}"/>
              </a:ext>
            </a:extLst>
          </p:cNvPr>
          <p:cNvSpPr>
            <a:spLocks noGrp="1"/>
          </p:cNvSpPr>
          <p:nvPr>
            <p:ph idx="12"/>
          </p:nvPr>
        </p:nvSpPr>
        <p:spPr>
          <a:xfrm>
            <a:off x="8148013" y="1665289"/>
            <a:ext cx="3636000" cy="4392612"/>
          </a:xfrm>
          <a:prstGeom prst="rect">
            <a:avLst/>
          </a:prstGeom>
          <a:solidFill>
            <a:schemeClr val="accent5"/>
          </a:solidFill>
        </p:spPr>
        <p:txBody>
          <a:bodyPr vert="horz" lIns="216000" tIns="180000" rIns="108000" bIns="108000" rtlCol="0">
            <a:normAutofit/>
          </a:bodyPr>
          <a:lstStyle>
            <a:lvl1pPr>
              <a:buClr>
                <a:schemeClr val="bg1"/>
              </a:buClr>
              <a:defRPr sz="1800">
                <a:solidFill>
                  <a:schemeClr val="bg1"/>
                </a:solidFill>
              </a:defRPr>
            </a:lvl1pPr>
            <a:lvl2pPr>
              <a:buClr>
                <a:schemeClr val="bg1"/>
              </a:buClr>
              <a:defRPr sz="18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2830929904"/>
      </p:ext>
    </p:extLst>
  </p:cSld>
  <p:clrMapOvr>
    <a:masterClrMapping/>
  </p:clrMapOvr>
  <p:extLst>
    <p:ext uri="{DCECCB84-F9BA-43D5-87BE-67443E8EF086}">
      <p15:sldGuideLst xmlns:p15="http://schemas.microsoft.com/office/powerpoint/2012/main">
        <p15:guide id="1" pos="2695">
          <p15:clr>
            <a:srgbClr val="FBAE40"/>
          </p15:clr>
        </p15:guide>
        <p15:guide id="2" pos="2555">
          <p15:clr>
            <a:srgbClr val="FBAE40"/>
          </p15:clr>
        </p15:guide>
        <p15:guide id="3" pos="4990">
          <p15:clr>
            <a:srgbClr val="FBAE40"/>
          </p15:clr>
        </p15:guide>
        <p15:guide id="4" pos="513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Drei Inhalte in Box">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906EBDAC-1F7A-D145-AFF0-424B3A6E8808}"/>
              </a:ext>
            </a:extLst>
          </p:cNvPr>
          <p:cNvSpPr>
            <a:spLocks noGrp="1"/>
          </p:cNvSpPr>
          <p:nvPr>
            <p:ph type="title"/>
          </p:nvPr>
        </p:nvSpPr>
        <p:spPr>
          <a:xfrm>
            <a:off x="416534" y="576395"/>
            <a:ext cx="11367479" cy="886397"/>
          </a:xfrm>
        </p:spPr>
        <p:txBody>
          <a:bodyPr/>
          <a:lstStyle/>
          <a:p>
            <a:r>
              <a:rPr lang="de-DE"/>
              <a:t>Mastertitelformat bearbeiten</a:t>
            </a:r>
          </a:p>
        </p:txBody>
      </p:sp>
      <p:sp>
        <p:nvSpPr>
          <p:cNvPr id="7" name="Fußzeilenplatzhalter 6">
            <a:extLst>
              <a:ext uri="{FF2B5EF4-FFF2-40B4-BE49-F238E27FC236}">
                <a16:creationId xmlns:a16="http://schemas.microsoft.com/office/drawing/2014/main" id="{1627AD4F-6A3B-4441-B752-F1D864DE3355}"/>
              </a:ext>
            </a:extLst>
          </p:cNvPr>
          <p:cNvSpPr>
            <a:spLocks noGrp="1"/>
          </p:cNvSpPr>
          <p:nvPr>
            <p:ph type="ftr" sz="quarter" idx="10"/>
          </p:nvPr>
        </p:nvSpPr>
        <p:spPr/>
        <p:txBody>
          <a:bodyPr/>
          <a:lstStyle/>
          <a:p>
            <a:endParaRPr lang="en-GB"/>
          </a:p>
        </p:txBody>
      </p:sp>
      <p:sp>
        <p:nvSpPr>
          <p:cNvPr id="8" name="Textplatzhalter 2">
            <a:extLst>
              <a:ext uri="{FF2B5EF4-FFF2-40B4-BE49-F238E27FC236}">
                <a16:creationId xmlns:a16="http://schemas.microsoft.com/office/drawing/2014/main" id="{D20F1B74-D245-D94A-BA92-6A61421FA9B7}"/>
              </a:ext>
            </a:extLst>
          </p:cNvPr>
          <p:cNvSpPr>
            <a:spLocks noGrp="1"/>
          </p:cNvSpPr>
          <p:nvPr>
            <p:ph idx="1"/>
          </p:nvPr>
        </p:nvSpPr>
        <p:spPr>
          <a:xfrm>
            <a:off x="416534" y="1665289"/>
            <a:ext cx="3636000" cy="4392612"/>
          </a:xfrm>
          <a:prstGeom prst="rect">
            <a:avLst/>
          </a:prstGeom>
          <a:solidFill>
            <a:schemeClr val="tx2">
              <a:lumMod val="40000"/>
              <a:lumOff val="60000"/>
            </a:schemeClr>
          </a:solidFill>
        </p:spPr>
        <p:txBody>
          <a:bodyPr vert="horz" lIns="216000" tIns="180000" rIns="108000" bIns="108000" rtlCol="0">
            <a:normAutofit/>
          </a:bodyPr>
          <a:lstStyle>
            <a:lvl1pPr>
              <a:buClr>
                <a:schemeClr val="accent1"/>
              </a:buClr>
              <a:defRPr sz="1800">
                <a:solidFill>
                  <a:schemeClr val="tx1"/>
                </a:solidFill>
              </a:defRPr>
            </a:lvl1pPr>
            <a:lvl2pPr>
              <a:buClr>
                <a:schemeClr val="accent1"/>
              </a:buClr>
              <a:defRPr sz="1800">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3" name="Textplatzhalter 2">
            <a:extLst>
              <a:ext uri="{FF2B5EF4-FFF2-40B4-BE49-F238E27FC236}">
                <a16:creationId xmlns:a16="http://schemas.microsoft.com/office/drawing/2014/main" id="{EF012643-E293-8743-9514-10BDA9CBA329}"/>
              </a:ext>
            </a:extLst>
          </p:cNvPr>
          <p:cNvSpPr>
            <a:spLocks noGrp="1"/>
          </p:cNvSpPr>
          <p:nvPr>
            <p:ph idx="11"/>
          </p:nvPr>
        </p:nvSpPr>
        <p:spPr>
          <a:xfrm>
            <a:off x="4282274" y="1665289"/>
            <a:ext cx="3636000" cy="4392612"/>
          </a:xfrm>
          <a:prstGeom prst="rect">
            <a:avLst/>
          </a:prstGeom>
          <a:solidFill>
            <a:schemeClr val="bg2"/>
          </a:solidFill>
        </p:spPr>
        <p:txBody>
          <a:bodyPr vert="horz" lIns="216000" tIns="180000" rIns="108000" bIns="108000" rtlCol="0">
            <a:normAutofit/>
          </a:bodyPr>
          <a:lstStyle>
            <a:lvl1pPr>
              <a:buClr>
                <a:schemeClr val="accent2"/>
              </a:buClr>
              <a:defRPr sz="1800">
                <a:solidFill>
                  <a:schemeClr val="tx1"/>
                </a:solidFill>
              </a:defRPr>
            </a:lvl1pPr>
            <a:lvl2pPr>
              <a:buClr>
                <a:schemeClr val="accent2"/>
              </a:buClr>
              <a:defRPr sz="1800">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4" name="Textplatzhalter 2">
            <a:extLst>
              <a:ext uri="{FF2B5EF4-FFF2-40B4-BE49-F238E27FC236}">
                <a16:creationId xmlns:a16="http://schemas.microsoft.com/office/drawing/2014/main" id="{83F72381-481F-8F42-8C73-F528C4D3335F}"/>
              </a:ext>
            </a:extLst>
          </p:cNvPr>
          <p:cNvSpPr>
            <a:spLocks noGrp="1"/>
          </p:cNvSpPr>
          <p:nvPr>
            <p:ph idx="12"/>
          </p:nvPr>
        </p:nvSpPr>
        <p:spPr>
          <a:xfrm>
            <a:off x="8148013" y="1665289"/>
            <a:ext cx="3636000" cy="4392612"/>
          </a:xfrm>
          <a:prstGeom prst="rect">
            <a:avLst/>
          </a:prstGeom>
          <a:solidFill>
            <a:schemeClr val="accent5">
              <a:lumMod val="20000"/>
              <a:lumOff val="80000"/>
            </a:schemeClr>
          </a:solidFill>
        </p:spPr>
        <p:txBody>
          <a:bodyPr vert="horz" lIns="216000" tIns="180000" rIns="108000" bIns="108000" rtlCol="0">
            <a:normAutofit/>
          </a:bodyPr>
          <a:lstStyle>
            <a:lvl1pPr>
              <a:buClr>
                <a:schemeClr val="accent5"/>
              </a:buClr>
              <a:defRPr sz="1800">
                <a:solidFill>
                  <a:schemeClr val="tx1"/>
                </a:solidFill>
              </a:defRPr>
            </a:lvl1pPr>
            <a:lvl2pPr>
              <a:buClr>
                <a:schemeClr val="accent5"/>
              </a:buClr>
              <a:defRPr sz="1800">
                <a:solidFill>
                  <a:schemeClr val="tx1"/>
                </a:solidFill>
              </a:defRPr>
            </a:lvl2pPr>
            <a:lvl3pPr>
              <a:buClr>
                <a:schemeClr val="accent5"/>
              </a:buClr>
              <a:defRPr>
                <a:solidFill>
                  <a:schemeClr val="tx1"/>
                </a:solidFill>
              </a:defRPr>
            </a:lvl3pPr>
            <a:lvl4pPr>
              <a:buClr>
                <a:schemeClr val="accent5"/>
              </a:buClr>
              <a:defRPr>
                <a:solidFill>
                  <a:schemeClr val="tx1"/>
                </a:solidFill>
              </a:defRPr>
            </a:lvl4pPr>
            <a:lvl5pPr>
              <a:buClr>
                <a:schemeClr val="accent5"/>
              </a:buClr>
              <a:defRPr>
                <a:solidFill>
                  <a:schemeClr val="tx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558342998"/>
      </p:ext>
    </p:extLst>
  </p:cSld>
  <p:clrMapOvr>
    <a:masterClrMapping/>
  </p:clrMapOvr>
  <p:extLst>
    <p:ext uri="{DCECCB84-F9BA-43D5-87BE-67443E8EF086}">
      <p15:sldGuideLst xmlns:p15="http://schemas.microsoft.com/office/powerpoint/2012/main">
        <p15:guide id="1" pos="2695">
          <p15:clr>
            <a:srgbClr val="FBAE40"/>
          </p15:clr>
        </p15:guide>
        <p15:guide id="2" pos="2555">
          <p15:clr>
            <a:srgbClr val="FBAE40"/>
          </p15:clr>
        </p15:guide>
        <p15:guide id="3" pos="4990">
          <p15:clr>
            <a:srgbClr val="FBAE40"/>
          </p15:clr>
        </p15:guide>
        <p15:guide id="4" pos="513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ergleich drei Inhalte">
    <p:spTree>
      <p:nvGrpSpPr>
        <p:cNvPr id="1" name=""/>
        <p:cNvGrpSpPr/>
        <p:nvPr/>
      </p:nvGrpSpPr>
      <p:grpSpPr>
        <a:xfrm>
          <a:off x="0" y="0"/>
          <a:ext cx="0" cy="0"/>
          <a:chOff x="0" y="0"/>
          <a:chExt cx="0" cy="0"/>
        </a:xfrm>
      </p:grpSpPr>
      <p:sp>
        <p:nvSpPr>
          <p:cNvPr id="7" name="Fußzeilenplatzhalter 6">
            <a:extLst>
              <a:ext uri="{FF2B5EF4-FFF2-40B4-BE49-F238E27FC236}">
                <a16:creationId xmlns:a16="http://schemas.microsoft.com/office/drawing/2014/main" id="{1627AD4F-6A3B-4441-B752-F1D864DE3355}"/>
              </a:ext>
            </a:extLst>
          </p:cNvPr>
          <p:cNvSpPr>
            <a:spLocks noGrp="1"/>
          </p:cNvSpPr>
          <p:nvPr>
            <p:ph type="ftr" sz="quarter" idx="10"/>
          </p:nvPr>
        </p:nvSpPr>
        <p:spPr/>
        <p:txBody>
          <a:bodyPr/>
          <a:lstStyle/>
          <a:p>
            <a:endParaRPr lang="en-GB"/>
          </a:p>
        </p:txBody>
      </p:sp>
      <p:sp>
        <p:nvSpPr>
          <p:cNvPr id="8" name="Textplatzhalter 2">
            <a:extLst>
              <a:ext uri="{FF2B5EF4-FFF2-40B4-BE49-F238E27FC236}">
                <a16:creationId xmlns:a16="http://schemas.microsoft.com/office/drawing/2014/main" id="{D20F1B74-D245-D94A-BA92-6A61421FA9B7}"/>
              </a:ext>
            </a:extLst>
          </p:cNvPr>
          <p:cNvSpPr>
            <a:spLocks noGrp="1"/>
          </p:cNvSpPr>
          <p:nvPr>
            <p:ph idx="1"/>
          </p:nvPr>
        </p:nvSpPr>
        <p:spPr>
          <a:xfrm>
            <a:off x="416534" y="1989137"/>
            <a:ext cx="3636000" cy="4068763"/>
          </a:xfrm>
          <a:prstGeom prst="rect">
            <a:avLst/>
          </a:prstGeom>
        </p:spPr>
        <p:txBody>
          <a:bodyPr vert="horz" lIns="0" tIns="0" rIns="0" bIns="0" rtlCol="0">
            <a:normAutofit/>
          </a:bodyPr>
          <a:lstStyle>
            <a:lvl1pPr>
              <a:defRPr sz="1800"/>
            </a:lvl1pPr>
            <a:lvl2pPr>
              <a:defRPr sz="1800"/>
            </a:lvl2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3" name="Textplatzhalter 2">
            <a:extLst>
              <a:ext uri="{FF2B5EF4-FFF2-40B4-BE49-F238E27FC236}">
                <a16:creationId xmlns:a16="http://schemas.microsoft.com/office/drawing/2014/main" id="{EF012643-E293-8743-9514-10BDA9CBA329}"/>
              </a:ext>
            </a:extLst>
          </p:cNvPr>
          <p:cNvSpPr>
            <a:spLocks noGrp="1"/>
          </p:cNvSpPr>
          <p:nvPr>
            <p:ph idx="11"/>
          </p:nvPr>
        </p:nvSpPr>
        <p:spPr>
          <a:xfrm>
            <a:off x="4282274" y="1989137"/>
            <a:ext cx="3636000" cy="4068763"/>
          </a:xfrm>
          <a:prstGeom prst="rect">
            <a:avLst/>
          </a:prstGeom>
        </p:spPr>
        <p:txBody>
          <a:bodyPr vert="horz" lIns="0" tIns="0" rIns="0" bIns="0" rtlCol="0">
            <a:normAutofit/>
          </a:bodyPr>
          <a:lstStyle>
            <a:lvl1pPr>
              <a:defRPr sz="1800"/>
            </a:lvl1pPr>
            <a:lvl2pPr>
              <a:defRPr sz="1800"/>
            </a:lvl2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4" name="Textplatzhalter 2">
            <a:extLst>
              <a:ext uri="{FF2B5EF4-FFF2-40B4-BE49-F238E27FC236}">
                <a16:creationId xmlns:a16="http://schemas.microsoft.com/office/drawing/2014/main" id="{83F72381-481F-8F42-8C73-F528C4D3335F}"/>
              </a:ext>
            </a:extLst>
          </p:cNvPr>
          <p:cNvSpPr>
            <a:spLocks noGrp="1"/>
          </p:cNvSpPr>
          <p:nvPr>
            <p:ph idx="12"/>
          </p:nvPr>
        </p:nvSpPr>
        <p:spPr>
          <a:xfrm>
            <a:off x="8148013" y="1989137"/>
            <a:ext cx="3636000" cy="4068763"/>
          </a:xfrm>
          <a:prstGeom prst="rect">
            <a:avLst/>
          </a:prstGeom>
        </p:spPr>
        <p:txBody>
          <a:bodyPr vert="horz" lIns="0" tIns="0" rIns="0" bIns="0" rtlCol="0">
            <a:normAutofit/>
          </a:bodyPr>
          <a:lstStyle>
            <a:lvl1pPr>
              <a:defRPr sz="1800"/>
            </a:lvl1pPr>
            <a:lvl2pPr>
              <a:defRPr sz="1800"/>
            </a:lvl2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9" name="Textplatzhalter 7">
            <a:extLst>
              <a:ext uri="{FF2B5EF4-FFF2-40B4-BE49-F238E27FC236}">
                <a16:creationId xmlns:a16="http://schemas.microsoft.com/office/drawing/2014/main" id="{A11FC8FC-F0D6-0A44-9595-D93DA469358A}"/>
              </a:ext>
            </a:extLst>
          </p:cNvPr>
          <p:cNvSpPr>
            <a:spLocks noGrp="1"/>
          </p:cNvSpPr>
          <p:nvPr>
            <p:ph type="body" sz="quarter" idx="13"/>
          </p:nvPr>
        </p:nvSpPr>
        <p:spPr>
          <a:xfrm>
            <a:off x="416533" y="1280567"/>
            <a:ext cx="3636000" cy="647700"/>
          </a:xfrm>
        </p:spPr>
        <p:txBody>
          <a:bodyPr tIns="0" anchor="ctr" anchorCtr="0">
            <a:normAutofit/>
          </a:bodyPr>
          <a:lstStyle>
            <a:lvl1pPr marL="0" indent="0">
              <a:spcBef>
                <a:spcPts val="0"/>
              </a:spcBef>
              <a:buNone/>
              <a:defRPr sz="1800" b="1"/>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
        <p:nvSpPr>
          <p:cNvPr id="10" name="Titel 1">
            <a:extLst>
              <a:ext uri="{FF2B5EF4-FFF2-40B4-BE49-F238E27FC236}">
                <a16:creationId xmlns:a16="http://schemas.microsoft.com/office/drawing/2014/main" id="{D78BCD40-0503-F943-B9A3-ABA0AF41BF28}"/>
              </a:ext>
            </a:extLst>
          </p:cNvPr>
          <p:cNvSpPr>
            <a:spLocks noGrp="1"/>
          </p:cNvSpPr>
          <p:nvPr>
            <p:ph type="title"/>
          </p:nvPr>
        </p:nvSpPr>
        <p:spPr>
          <a:xfrm>
            <a:off x="416534" y="576394"/>
            <a:ext cx="11367479" cy="662400"/>
          </a:xfrm>
        </p:spPr>
        <p:txBody>
          <a:bodyPr anchor="b" anchorCtr="0">
            <a:normAutofit/>
          </a:bodyPr>
          <a:lstStyle/>
          <a:p>
            <a:r>
              <a:rPr lang="de-DE"/>
              <a:t>Mastertitelformat bearbeiten</a:t>
            </a:r>
          </a:p>
        </p:txBody>
      </p:sp>
      <p:sp>
        <p:nvSpPr>
          <p:cNvPr id="11" name="Textplatzhalter 7">
            <a:extLst>
              <a:ext uri="{FF2B5EF4-FFF2-40B4-BE49-F238E27FC236}">
                <a16:creationId xmlns:a16="http://schemas.microsoft.com/office/drawing/2014/main" id="{9AD04157-C5C5-3C42-8C9F-67FADA88E626}"/>
              </a:ext>
            </a:extLst>
          </p:cNvPr>
          <p:cNvSpPr>
            <a:spLocks noGrp="1"/>
          </p:cNvSpPr>
          <p:nvPr>
            <p:ph type="body" sz="quarter" idx="14"/>
          </p:nvPr>
        </p:nvSpPr>
        <p:spPr>
          <a:xfrm>
            <a:off x="4282274" y="1280567"/>
            <a:ext cx="3636000" cy="647700"/>
          </a:xfrm>
        </p:spPr>
        <p:txBody>
          <a:bodyPr tIns="0" anchor="ctr" anchorCtr="0">
            <a:normAutofit/>
          </a:bodyPr>
          <a:lstStyle>
            <a:lvl1pPr marL="0" indent="0">
              <a:spcBef>
                <a:spcPts val="0"/>
              </a:spcBef>
              <a:buNone/>
              <a:defRPr sz="1800" b="1"/>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
        <p:nvSpPr>
          <p:cNvPr id="12" name="Textplatzhalter 7">
            <a:extLst>
              <a:ext uri="{FF2B5EF4-FFF2-40B4-BE49-F238E27FC236}">
                <a16:creationId xmlns:a16="http://schemas.microsoft.com/office/drawing/2014/main" id="{CF292F4E-00F2-BE45-8AAA-BAF5F884322E}"/>
              </a:ext>
            </a:extLst>
          </p:cNvPr>
          <p:cNvSpPr>
            <a:spLocks noGrp="1"/>
          </p:cNvSpPr>
          <p:nvPr>
            <p:ph type="body" sz="quarter" idx="15"/>
          </p:nvPr>
        </p:nvSpPr>
        <p:spPr>
          <a:xfrm>
            <a:off x="8148013" y="1280567"/>
            <a:ext cx="3636000" cy="647700"/>
          </a:xfrm>
        </p:spPr>
        <p:txBody>
          <a:bodyPr tIns="0" anchor="ctr" anchorCtr="0">
            <a:normAutofit/>
          </a:bodyPr>
          <a:lstStyle>
            <a:lvl1pPr marL="0" indent="0">
              <a:spcBef>
                <a:spcPts val="0"/>
              </a:spcBef>
              <a:buNone/>
              <a:defRPr sz="1800" b="1"/>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Tree>
    <p:extLst>
      <p:ext uri="{BB962C8B-B14F-4D97-AF65-F5344CB8AC3E}">
        <p14:creationId xmlns:p14="http://schemas.microsoft.com/office/powerpoint/2010/main" val="3205234965"/>
      </p:ext>
    </p:extLst>
  </p:cSld>
  <p:clrMapOvr>
    <a:masterClrMapping/>
  </p:clrMapOvr>
  <p:extLst>
    <p:ext uri="{DCECCB84-F9BA-43D5-87BE-67443E8EF086}">
      <p15:sldGuideLst xmlns:p15="http://schemas.microsoft.com/office/powerpoint/2012/main">
        <p15:guide id="1" pos="2695">
          <p15:clr>
            <a:srgbClr val="FBAE40"/>
          </p15:clr>
        </p15:guide>
        <p15:guide id="2" pos="2555">
          <p15:clr>
            <a:srgbClr val="FBAE40"/>
          </p15:clr>
        </p15:guide>
        <p15:guide id="3" pos="4990">
          <p15:clr>
            <a:srgbClr val="FBAE40"/>
          </p15:clr>
        </p15:guide>
        <p15:guide id="4" pos="5132">
          <p15:clr>
            <a:srgbClr val="FBAE40"/>
          </p15:clr>
        </p15:guide>
        <p15:guide id="5" orient="horz" pos="1253">
          <p15:clr>
            <a:srgbClr val="FBAE40"/>
          </p15:clr>
        </p15:guide>
        <p15:guide id="6" orient="horz" pos="799">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ergleich drei Inhalte in Box">
    <p:spTree>
      <p:nvGrpSpPr>
        <p:cNvPr id="1" name=""/>
        <p:cNvGrpSpPr/>
        <p:nvPr/>
      </p:nvGrpSpPr>
      <p:grpSpPr>
        <a:xfrm>
          <a:off x="0" y="0"/>
          <a:ext cx="0" cy="0"/>
          <a:chOff x="0" y="0"/>
          <a:chExt cx="0" cy="0"/>
        </a:xfrm>
      </p:grpSpPr>
      <p:sp>
        <p:nvSpPr>
          <p:cNvPr id="7" name="Fußzeilenplatzhalter 6">
            <a:extLst>
              <a:ext uri="{FF2B5EF4-FFF2-40B4-BE49-F238E27FC236}">
                <a16:creationId xmlns:a16="http://schemas.microsoft.com/office/drawing/2014/main" id="{1627AD4F-6A3B-4441-B752-F1D864DE3355}"/>
              </a:ext>
            </a:extLst>
          </p:cNvPr>
          <p:cNvSpPr>
            <a:spLocks noGrp="1"/>
          </p:cNvSpPr>
          <p:nvPr>
            <p:ph type="ftr" sz="quarter" idx="10"/>
          </p:nvPr>
        </p:nvSpPr>
        <p:spPr/>
        <p:txBody>
          <a:bodyPr/>
          <a:lstStyle/>
          <a:p>
            <a:endParaRPr lang="en-GB"/>
          </a:p>
        </p:txBody>
      </p:sp>
      <p:sp>
        <p:nvSpPr>
          <p:cNvPr id="8" name="Textplatzhalter 2">
            <a:extLst>
              <a:ext uri="{FF2B5EF4-FFF2-40B4-BE49-F238E27FC236}">
                <a16:creationId xmlns:a16="http://schemas.microsoft.com/office/drawing/2014/main" id="{D20F1B74-D245-D94A-BA92-6A61421FA9B7}"/>
              </a:ext>
            </a:extLst>
          </p:cNvPr>
          <p:cNvSpPr>
            <a:spLocks noGrp="1"/>
          </p:cNvSpPr>
          <p:nvPr>
            <p:ph idx="1"/>
          </p:nvPr>
        </p:nvSpPr>
        <p:spPr>
          <a:xfrm>
            <a:off x="416534" y="1989137"/>
            <a:ext cx="3636000" cy="4068763"/>
          </a:xfrm>
          <a:prstGeom prst="rect">
            <a:avLst/>
          </a:prstGeom>
          <a:solidFill>
            <a:schemeClr val="accent1"/>
          </a:solidFill>
        </p:spPr>
        <p:txBody>
          <a:bodyPr vert="horz" lIns="216000" tIns="180000" rIns="108000" bIns="108000" rtlCol="0">
            <a:normAutofit/>
          </a:bodyPr>
          <a:lstStyle>
            <a:lvl1pPr>
              <a:buClr>
                <a:schemeClr val="bg1"/>
              </a:buClr>
              <a:defRPr lang="de-DE" dirty="0">
                <a:solidFill>
                  <a:schemeClr val="bg1"/>
                </a:solidFill>
              </a:defRPr>
            </a:lvl1pPr>
            <a:lvl2pPr>
              <a:buClr>
                <a:schemeClr val="bg1"/>
              </a:buClr>
              <a:defRPr lang="de-DE" dirty="0">
                <a:solidFill>
                  <a:schemeClr val="bg1"/>
                </a:solidFill>
              </a:defRPr>
            </a:lvl2pPr>
            <a:lvl3pPr>
              <a:buClr>
                <a:schemeClr val="bg1"/>
              </a:buClr>
              <a:defRPr lang="de-DE" dirty="0">
                <a:solidFill>
                  <a:schemeClr val="bg1"/>
                </a:solidFill>
              </a:defRPr>
            </a:lvl3pPr>
            <a:lvl4pPr>
              <a:buClr>
                <a:schemeClr val="bg1"/>
              </a:buClr>
              <a:defRPr lang="de-DE" dirty="0">
                <a:solidFill>
                  <a:schemeClr val="bg1"/>
                </a:solidFill>
              </a:defRPr>
            </a:lvl4pPr>
            <a:lvl5pPr>
              <a:buClr>
                <a:schemeClr val="bg1"/>
              </a:buClr>
              <a:defRPr lang="en-GB" dirty="0">
                <a:solidFill>
                  <a:schemeClr val="bg1"/>
                </a:solidFill>
              </a:defRPr>
            </a:lvl5pPr>
          </a:lstStyle>
          <a:p>
            <a:pPr lvl="0">
              <a:buClr>
                <a:schemeClr val="bg1"/>
              </a:buClr>
            </a:pPr>
            <a:r>
              <a:rPr lang="de-DE"/>
              <a:t>Mastertextformat bearbeiten</a:t>
            </a:r>
          </a:p>
          <a:p>
            <a:pPr lvl="1">
              <a:buClr>
                <a:schemeClr val="bg1"/>
              </a:buClr>
            </a:pPr>
            <a:r>
              <a:rPr lang="de-DE"/>
              <a:t>Zweite Ebene</a:t>
            </a:r>
          </a:p>
          <a:p>
            <a:pPr lvl="2">
              <a:buClr>
                <a:schemeClr val="bg1"/>
              </a:buClr>
            </a:pPr>
            <a:r>
              <a:rPr lang="de-DE"/>
              <a:t>Dritte Ebene</a:t>
            </a:r>
          </a:p>
          <a:p>
            <a:pPr lvl="3">
              <a:buClr>
                <a:schemeClr val="bg1"/>
              </a:buClr>
            </a:pPr>
            <a:r>
              <a:rPr lang="de-DE"/>
              <a:t>Vierte Ebene</a:t>
            </a:r>
          </a:p>
          <a:p>
            <a:pPr lvl="4">
              <a:buClr>
                <a:schemeClr val="bg1"/>
              </a:buClr>
            </a:pPr>
            <a:r>
              <a:rPr lang="de-DE"/>
              <a:t>Fünfte Ebene</a:t>
            </a:r>
            <a:endParaRPr lang="en-GB"/>
          </a:p>
        </p:txBody>
      </p:sp>
      <p:sp>
        <p:nvSpPr>
          <p:cNvPr id="13" name="Textplatzhalter 2">
            <a:extLst>
              <a:ext uri="{FF2B5EF4-FFF2-40B4-BE49-F238E27FC236}">
                <a16:creationId xmlns:a16="http://schemas.microsoft.com/office/drawing/2014/main" id="{EF012643-E293-8743-9514-10BDA9CBA329}"/>
              </a:ext>
            </a:extLst>
          </p:cNvPr>
          <p:cNvSpPr>
            <a:spLocks noGrp="1"/>
          </p:cNvSpPr>
          <p:nvPr>
            <p:ph idx="11"/>
          </p:nvPr>
        </p:nvSpPr>
        <p:spPr>
          <a:xfrm>
            <a:off x="4282274" y="1989137"/>
            <a:ext cx="3636000" cy="4068763"/>
          </a:xfrm>
          <a:prstGeom prst="rect">
            <a:avLst/>
          </a:prstGeom>
          <a:solidFill>
            <a:schemeClr val="accent2"/>
          </a:solidFill>
        </p:spPr>
        <p:txBody>
          <a:bodyPr vert="horz" lIns="216000" tIns="180000" rIns="108000" bIns="108000" rtlCol="0">
            <a:normAutofit/>
          </a:bodyPr>
          <a:lstStyle>
            <a:lvl1pPr>
              <a:buClr>
                <a:schemeClr val="bg1"/>
              </a:buClr>
              <a:defRPr lang="de-DE" dirty="0">
                <a:solidFill>
                  <a:schemeClr val="bg1"/>
                </a:solidFill>
              </a:defRPr>
            </a:lvl1pPr>
            <a:lvl2pPr>
              <a:buClr>
                <a:schemeClr val="bg1"/>
              </a:buClr>
              <a:defRPr lang="de-DE" dirty="0">
                <a:solidFill>
                  <a:schemeClr val="bg1"/>
                </a:solidFill>
              </a:defRPr>
            </a:lvl2pPr>
            <a:lvl3pPr>
              <a:buClr>
                <a:schemeClr val="bg1"/>
              </a:buClr>
              <a:defRPr lang="de-DE" dirty="0">
                <a:solidFill>
                  <a:schemeClr val="bg1"/>
                </a:solidFill>
              </a:defRPr>
            </a:lvl3pPr>
            <a:lvl4pPr>
              <a:buClr>
                <a:schemeClr val="bg1"/>
              </a:buClr>
              <a:defRPr lang="de-DE" dirty="0">
                <a:solidFill>
                  <a:schemeClr val="bg1"/>
                </a:solidFill>
              </a:defRPr>
            </a:lvl4pPr>
            <a:lvl5pPr>
              <a:buClr>
                <a:schemeClr val="bg1"/>
              </a:buClr>
              <a:defRPr lang="en-GB" dirty="0">
                <a:solidFill>
                  <a:schemeClr val="bg1"/>
                </a:solidFill>
              </a:defRPr>
            </a:lvl5pPr>
          </a:lstStyle>
          <a:p>
            <a:pPr lvl="0">
              <a:buClr>
                <a:schemeClr val="bg1"/>
              </a:buClr>
            </a:pPr>
            <a:r>
              <a:rPr lang="de-DE"/>
              <a:t>Mastertextformat bearbeiten</a:t>
            </a:r>
          </a:p>
          <a:p>
            <a:pPr lvl="1">
              <a:buClr>
                <a:schemeClr val="bg1"/>
              </a:buClr>
            </a:pPr>
            <a:r>
              <a:rPr lang="de-DE"/>
              <a:t>Zweite Ebene</a:t>
            </a:r>
          </a:p>
          <a:p>
            <a:pPr lvl="2">
              <a:buClr>
                <a:schemeClr val="bg1"/>
              </a:buClr>
            </a:pPr>
            <a:r>
              <a:rPr lang="de-DE"/>
              <a:t>Dritte Ebene</a:t>
            </a:r>
          </a:p>
          <a:p>
            <a:pPr lvl="3">
              <a:buClr>
                <a:schemeClr val="bg1"/>
              </a:buClr>
            </a:pPr>
            <a:r>
              <a:rPr lang="de-DE"/>
              <a:t>Vierte Ebene</a:t>
            </a:r>
          </a:p>
          <a:p>
            <a:pPr lvl="4">
              <a:buClr>
                <a:schemeClr val="bg1"/>
              </a:buClr>
            </a:pPr>
            <a:r>
              <a:rPr lang="de-DE"/>
              <a:t>Fünfte Ebene</a:t>
            </a:r>
            <a:endParaRPr lang="en-GB"/>
          </a:p>
        </p:txBody>
      </p:sp>
      <p:sp>
        <p:nvSpPr>
          <p:cNvPr id="14" name="Textplatzhalter 2">
            <a:extLst>
              <a:ext uri="{FF2B5EF4-FFF2-40B4-BE49-F238E27FC236}">
                <a16:creationId xmlns:a16="http://schemas.microsoft.com/office/drawing/2014/main" id="{83F72381-481F-8F42-8C73-F528C4D3335F}"/>
              </a:ext>
            </a:extLst>
          </p:cNvPr>
          <p:cNvSpPr>
            <a:spLocks noGrp="1"/>
          </p:cNvSpPr>
          <p:nvPr>
            <p:ph idx="12"/>
          </p:nvPr>
        </p:nvSpPr>
        <p:spPr>
          <a:xfrm>
            <a:off x="8148013" y="1989137"/>
            <a:ext cx="3636000" cy="4068763"/>
          </a:xfrm>
          <a:prstGeom prst="rect">
            <a:avLst/>
          </a:prstGeom>
          <a:solidFill>
            <a:schemeClr val="accent5"/>
          </a:solidFill>
        </p:spPr>
        <p:txBody>
          <a:bodyPr vert="horz" lIns="216000" tIns="180000" rIns="108000" bIns="108000" rtlCol="0">
            <a:normAutofit/>
          </a:bodyPr>
          <a:lstStyle>
            <a:lvl1pPr>
              <a:buClr>
                <a:schemeClr val="bg1"/>
              </a:buClr>
              <a:defRPr lang="de-DE" dirty="0">
                <a:solidFill>
                  <a:schemeClr val="bg1"/>
                </a:solidFill>
              </a:defRPr>
            </a:lvl1pPr>
            <a:lvl2pPr>
              <a:buClr>
                <a:schemeClr val="bg1"/>
              </a:buClr>
              <a:defRPr lang="de-DE" dirty="0">
                <a:solidFill>
                  <a:schemeClr val="bg1"/>
                </a:solidFill>
              </a:defRPr>
            </a:lvl2pPr>
            <a:lvl3pPr>
              <a:buClr>
                <a:schemeClr val="bg1"/>
              </a:buClr>
              <a:defRPr lang="de-DE" dirty="0">
                <a:solidFill>
                  <a:schemeClr val="bg1"/>
                </a:solidFill>
              </a:defRPr>
            </a:lvl3pPr>
            <a:lvl4pPr>
              <a:buClr>
                <a:schemeClr val="bg1"/>
              </a:buClr>
              <a:defRPr lang="de-DE" dirty="0">
                <a:solidFill>
                  <a:schemeClr val="bg1"/>
                </a:solidFill>
              </a:defRPr>
            </a:lvl4pPr>
            <a:lvl5pPr>
              <a:buClr>
                <a:schemeClr val="bg1"/>
              </a:buClr>
              <a:defRPr lang="en-GB" dirty="0">
                <a:solidFill>
                  <a:schemeClr val="bg1"/>
                </a:solidFill>
              </a:defRPr>
            </a:lvl5pPr>
          </a:lstStyle>
          <a:p>
            <a:pPr lvl="0">
              <a:buClr>
                <a:schemeClr val="bg1"/>
              </a:buClr>
            </a:pPr>
            <a:r>
              <a:rPr lang="de-DE"/>
              <a:t>Mastertextformat bearbeiten</a:t>
            </a:r>
          </a:p>
          <a:p>
            <a:pPr lvl="1">
              <a:buClr>
                <a:schemeClr val="bg1"/>
              </a:buClr>
            </a:pPr>
            <a:r>
              <a:rPr lang="de-DE"/>
              <a:t>Zweite Ebene</a:t>
            </a:r>
          </a:p>
          <a:p>
            <a:pPr lvl="2">
              <a:buClr>
                <a:schemeClr val="bg1"/>
              </a:buClr>
            </a:pPr>
            <a:r>
              <a:rPr lang="de-DE"/>
              <a:t>Dritte Ebene</a:t>
            </a:r>
          </a:p>
          <a:p>
            <a:pPr lvl="3">
              <a:buClr>
                <a:schemeClr val="bg1"/>
              </a:buClr>
            </a:pPr>
            <a:r>
              <a:rPr lang="de-DE"/>
              <a:t>Vierte Ebene</a:t>
            </a:r>
          </a:p>
          <a:p>
            <a:pPr lvl="4">
              <a:buClr>
                <a:schemeClr val="bg1"/>
              </a:buClr>
            </a:pPr>
            <a:r>
              <a:rPr lang="de-DE"/>
              <a:t>Fünfte Ebene</a:t>
            </a:r>
            <a:endParaRPr lang="en-GB"/>
          </a:p>
        </p:txBody>
      </p:sp>
      <p:sp>
        <p:nvSpPr>
          <p:cNvPr id="9" name="Textplatzhalter 7">
            <a:extLst>
              <a:ext uri="{FF2B5EF4-FFF2-40B4-BE49-F238E27FC236}">
                <a16:creationId xmlns:a16="http://schemas.microsoft.com/office/drawing/2014/main" id="{A11FC8FC-F0D6-0A44-9595-D93DA469358A}"/>
              </a:ext>
            </a:extLst>
          </p:cNvPr>
          <p:cNvSpPr>
            <a:spLocks noGrp="1"/>
          </p:cNvSpPr>
          <p:nvPr>
            <p:ph type="body" sz="quarter" idx="13"/>
          </p:nvPr>
        </p:nvSpPr>
        <p:spPr>
          <a:xfrm>
            <a:off x="416533" y="1280567"/>
            <a:ext cx="3636000" cy="647700"/>
          </a:xfrm>
        </p:spPr>
        <p:txBody>
          <a:bodyPr tIns="0" anchor="ctr" anchorCtr="0">
            <a:normAutofit/>
          </a:bodyPr>
          <a:lstStyle>
            <a:lvl1pPr marL="0" indent="0">
              <a:spcBef>
                <a:spcPts val="0"/>
              </a:spcBef>
              <a:buNone/>
              <a:defRPr sz="1800" b="1"/>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
        <p:nvSpPr>
          <p:cNvPr id="10" name="Titel 1">
            <a:extLst>
              <a:ext uri="{FF2B5EF4-FFF2-40B4-BE49-F238E27FC236}">
                <a16:creationId xmlns:a16="http://schemas.microsoft.com/office/drawing/2014/main" id="{D78BCD40-0503-F943-B9A3-ABA0AF41BF28}"/>
              </a:ext>
            </a:extLst>
          </p:cNvPr>
          <p:cNvSpPr>
            <a:spLocks noGrp="1"/>
          </p:cNvSpPr>
          <p:nvPr>
            <p:ph type="title"/>
          </p:nvPr>
        </p:nvSpPr>
        <p:spPr>
          <a:xfrm>
            <a:off x="416534" y="576394"/>
            <a:ext cx="11367479" cy="662400"/>
          </a:xfrm>
        </p:spPr>
        <p:txBody>
          <a:bodyPr anchor="b" anchorCtr="0">
            <a:normAutofit/>
          </a:bodyPr>
          <a:lstStyle/>
          <a:p>
            <a:r>
              <a:rPr lang="de-DE"/>
              <a:t>Mastertitelformat bearbeiten</a:t>
            </a:r>
          </a:p>
        </p:txBody>
      </p:sp>
      <p:sp>
        <p:nvSpPr>
          <p:cNvPr id="11" name="Textplatzhalter 7">
            <a:extLst>
              <a:ext uri="{FF2B5EF4-FFF2-40B4-BE49-F238E27FC236}">
                <a16:creationId xmlns:a16="http://schemas.microsoft.com/office/drawing/2014/main" id="{9AD04157-C5C5-3C42-8C9F-67FADA88E626}"/>
              </a:ext>
            </a:extLst>
          </p:cNvPr>
          <p:cNvSpPr>
            <a:spLocks noGrp="1"/>
          </p:cNvSpPr>
          <p:nvPr>
            <p:ph type="body" sz="quarter" idx="14"/>
          </p:nvPr>
        </p:nvSpPr>
        <p:spPr>
          <a:xfrm>
            <a:off x="4282274" y="1280567"/>
            <a:ext cx="3636000" cy="647700"/>
          </a:xfrm>
        </p:spPr>
        <p:txBody>
          <a:bodyPr tIns="0" anchor="ctr" anchorCtr="0">
            <a:normAutofit/>
          </a:bodyPr>
          <a:lstStyle>
            <a:lvl1pPr marL="0" indent="0">
              <a:spcBef>
                <a:spcPts val="0"/>
              </a:spcBef>
              <a:buNone/>
              <a:defRPr sz="1800" b="1"/>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
        <p:nvSpPr>
          <p:cNvPr id="12" name="Textplatzhalter 7">
            <a:extLst>
              <a:ext uri="{FF2B5EF4-FFF2-40B4-BE49-F238E27FC236}">
                <a16:creationId xmlns:a16="http://schemas.microsoft.com/office/drawing/2014/main" id="{CF292F4E-00F2-BE45-8AAA-BAF5F884322E}"/>
              </a:ext>
            </a:extLst>
          </p:cNvPr>
          <p:cNvSpPr>
            <a:spLocks noGrp="1"/>
          </p:cNvSpPr>
          <p:nvPr>
            <p:ph type="body" sz="quarter" idx="15"/>
          </p:nvPr>
        </p:nvSpPr>
        <p:spPr>
          <a:xfrm>
            <a:off x="8148013" y="1280567"/>
            <a:ext cx="3636000" cy="647700"/>
          </a:xfrm>
        </p:spPr>
        <p:txBody>
          <a:bodyPr tIns="0" anchor="ctr" anchorCtr="0">
            <a:normAutofit/>
          </a:bodyPr>
          <a:lstStyle>
            <a:lvl1pPr marL="0" indent="0">
              <a:spcBef>
                <a:spcPts val="0"/>
              </a:spcBef>
              <a:buNone/>
              <a:defRPr sz="1800" b="1"/>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Tree>
    <p:extLst>
      <p:ext uri="{BB962C8B-B14F-4D97-AF65-F5344CB8AC3E}">
        <p14:creationId xmlns:p14="http://schemas.microsoft.com/office/powerpoint/2010/main" val="1269726036"/>
      </p:ext>
    </p:extLst>
  </p:cSld>
  <p:clrMapOvr>
    <a:masterClrMapping/>
  </p:clrMapOvr>
  <p:extLst>
    <p:ext uri="{DCECCB84-F9BA-43D5-87BE-67443E8EF086}">
      <p15:sldGuideLst xmlns:p15="http://schemas.microsoft.com/office/powerpoint/2012/main">
        <p15:guide id="1" pos="2695">
          <p15:clr>
            <a:srgbClr val="FBAE40"/>
          </p15:clr>
        </p15:guide>
        <p15:guide id="2" pos="2555">
          <p15:clr>
            <a:srgbClr val="FBAE40"/>
          </p15:clr>
        </p15:guide>
        <p15:guide id="3" pos="4990">
          <p15:clr>
            <a:srgbClr val="FBAE40"/>
          </p15:clr>
        </p15:guide>
        <p15:guide id="4" pos="5132">
          <p15:clr>
            <a:srgbClr val="FBAE40"/>
          </p15:clr>
        </p15:guide>
        <p15:guide id="5" orient="horz" pos="1253">
          <p15:clr>
            <a:srgbClr val="FBAE40"/>
          </p15:clr>
        </p15:guide>
        <p15:guide id="6" orient="horz" pos="799">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Vergleich drei Inhalte in Box">
    <p:spTree>
      <p:nvGrpSpPr>
        <p:cNvPr id="1" name=""/>
        <p:cNvGrpSpPr/>
        <p:nvPr/>
      </p:nvGrpSpPr>
      <p:grpSpPr>
        <a:xfrm>
          <a:off x="0" y="0"/>
          <a:ext cx="0" cy="0"/>
          <a:chOff x="0" y="0"/>
          <a:chExt cx="0" cy="0"/>
        </a:xfrm>
      </p:grpSpPr>
      <p:sp>
        <p:nvSpPr>
          <p:cNvPr id="7" name="Fußzeilenplatzhalter 6">
            <a:extLst>
              <a:ext uri="{FF2B5EF4-FFF2-40B4-BE49-F238E27FC236}">
                <a16:creationId xmlns:a16="http://schemas.microsoft.com/office/drawing/2014/main" id="{1627AD4F-6A3B-4441-B752-F1D864DE3355}"/>
              </a:ext>
            </a:extLst>
          </p:cNvPr>
          <p:cNvSpPr>
            <a:spLocks noGrp="1"/>
          </p:cNvSpPr>
          <p:nvPr>
            <p:ph type="ftr" sz="quarter" idx="10"/>
          </p:nvPr>
        </p:nvSpPr>
        <p:spPr/>
        <p:txBody>
          <a:bodyPr/>
          <a:lstStyle/>
          <a:p>
            <a:endParaRPr lang="en-GB"/>
          </a:p>
        </p:txBody>
      </p:sp>
      <p:sp>
        <p:nvSpPr>
          <p:cNvPr id="8" name="Textplatzhalter 2">
            <a:extLst>
              <a:ext uri="{FF2B5EF4-FFF2-40B4-BE49-F238E27FC236}">
                <a16:creationId xmlns:a16="http://schemas.microsoft.com/office/drawing/2014/main" id="{D20F1B74-D245-D94A-BA92-6A61421FA9B7}"/>
              </a:ext>
            </a:extLst>
          </p:cNvPr>
          <p:cNvSpPr>
            <a:spLocks noGrp="1"/>
          </p:cNvSpPr>
          <p:nvPr>
            <p:ph idx="1"/>
          </p:nvPr>
        </p:nvSpPr>
        <p:spPr>
          <a:xfrm>
            <a:off x="416534" y="1989137"/>
            <a:ext cx="3636000" cy="4068763"/>
          </a:xfrm>
          <a:prstGeom prst="rect">
            <a:avLst/>
          </a:prstGeom>
          <a:solidFill>
            <a:schemeClr val="tx2">
              <a:lumMod val="40000"/>
              <a:lumOff val="60000"/>
            </a:schemeClr>
          </a:solidFill>
        </p:spPr>
        <p:txBody>
          <a:bodyPr vert="horz" lIns="216000" tIns="180000" rIns="108000" bIns="108000" rtlCol="0">
            <a:normAutofit/>
          </a:bodyPr>
          <a:lstStyle>
            <a:lvl1pPr>
              <a:buClr>
                <a:schemeClr val="accent1"/>
              </a:buClr>
              <a:defRPr lang="de-DE" dirty="0"/>
            </a:lvl1pPr>
            <a:lvl2pPr>
              <a:buClr>
                <a:schemeClr val="accent1"/>
              </a:buClr>
              <a:defRPr lang="de-DE" dirty="0"/>
            </a:lvl2pPr>
            <a:lvl3pPr>
              <a:buClr>
                <a:schemeClr val="accent1"/>
              </a:buClr>
              <a:defRPr lang="de-DE" dirty="0"/>
            </a:lvl3pPr>
            <a:lvl4pPr>
              <a:buClr>
                <a:schemeClr val="accent1"/>
              </a:buClr>
              <a:defRPr lang="de-DE" dirty="0"/>
            </a:lvl4pPr>
            <a:lvl5pPr>
              <a:buClr>
                <a:schemeClr val="accent1"/>
              </a:buClr>
              <a:defRPr lang="en-GB" dirty="0"/>
            </a:lvl5pPr>
          </a:lstStyle>
          <a:p>
            <a:pPr lvl="0">
              <a:buClr>
                <a:schemeClr val="accent1"/>
              </a:buClr>
            </a:pPr>
            <a:r>
              <a:rPr lang="de-DE"/>
              <a:t>Mastertextformat bearbeiten</a:t>
            </a:r>
          </a:p>
          <a:p>
            <a:pPr lvl="1">
              <a:buClr>
                <a:schemeClr val="accent1"/>
              </a:buClr>
            </a:pPr>
            <a:r>
              <a:rPr lang="de-DE"/>
              <a:t>Zweite Ebene</a:t>
            </a:r>
          </a:p>
          <a:p>
            <a:pPr lvl="2">
              <a:buClr>
                <a:schemeClr val="accent1"/>
              </a:buClr>
            </a:pPr>
            <a:r>
              <a:rPr lang="de-DE"/>
              <a:t>Dritte Ebene</a:t>
            </a:r>
          </a:p>
          <a:p>
            <a:pPr lvl="3">
              <a:buClr>
                <a:schemeClr val="accent1"/>
              </a:buClr>
            </a:pPr>
            <a:r>
              <a:rPr lang="de-DE"/>
              <a:t>Vierte Ebene</a:t>
            </a:r>
          </a:p>
          <a:p>
            <a:pPr lvl="4">
              <a:buClr>
                <a:schemeClr val="accent1"/>
              </a:buClr>
            </a:pPr>
            <a:r>
              <a:rPr lang="de-DE"/>
              <a:t>Fünfte Ebene</a:t>
            </a:r>
            <a:endParaRPr lang="en-GB"/>
          </a:p>
        </p:txBody>
      </p:sp>
      <p:sp>
        <p:nvSpPr>
          <p:cNvPr id="13" name="Textplatzhalter 2">
            <a:extLst>
              <a:ext uri="{FF2B5EF4-FFF2-40B4-BE49-F238E27FC236}">
                <a16:creationId xmlns:a16="http://schemas.microsoft.com/office/drawing/2014/main" id="{EF012643-E293-8743-9514-10BDA9CBA329}"/>
              </a:ext>
            </a:extLst>
          </p:cNvPr>
          <p:cNvSpPr>
            <a:spLocks noGrp="1"/>
          </p:cNvSpPr>
          <p:nvPr>
            <p:ph idx="11"/>
          </p:nvPr>
        </p:nvSpPr>
        <p:spPr>
          <a:xfrm>
            <a:off x="4282274" y="1989137"/>
            <a:ext cx="3636000" cy="4068763"/>
          </a:xfrm>
          <a:prstGeom prst="rect">
            <a:avLst/>
          </a:prstGeom>
          <a:solidFill>
            <a:schemeClr val="bg2"/>
          </a:solidFill>
        </p:spPr>
        <p:txBody>
          <a:bodyPr vert="horz" lIns="216000" tIns="180000" rIns="108000" bIns="108000" rtlCol="0">
            <a:normAutofit/>
          </a:bodyPr>
          <a:lstStyle>
            <a:lvl1pPr>
              <a:defRPr lang="de-DE" dirty="0"/>
            </a:lvl1pPr>
            <a:lvl2pPr>
              <a:defRPr lang="de-DE" dirty="0"/>
            </a:lvl2pPr>
            <a:lvl3pPr>
              <a:defRPr lang="de-DE" dirty="0"/>
            </a:lvl3pPr>
            <a:lvl4pPr>
              <a:defRPr lang="de-DE" dirty="0"/>
            </a:lvl4pPr>
            <a:lvl5pPr>
              <a:defRPr lang="en-GB" dirty="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4" name="Textplatzhalter 2">
            <a:extLst>
              <a:ext uri="{FF2B5EF4-FFF2-40B4-BE49-F238E27FC236}">
                <a16:creationId xmlns:a16="http://schemas.microsoft.com/office/drawing/2014/main" id="{83F72381-481F-8F42-8C73-F528C4D3335F}"/>
              </a:ext>
            </a:extLst>
          </p:cNvPr>
          <p:cNvSpPr>
            <a:spLocks noGrp="1"/>
          </p:cNvSpPr>
          <p:nvPr>
            <p:ph idx="12"/>
          </p:nvPr>
        </p:nvSpPr>
        <p:spPr>
          <a:xfrm>
            <a:off x="8148013" y="1989137"/>
            <a:ext cx="3636000" cy="4068763"/>
          </a:xfrm>
          <a:prstGeom prst="rect">
            <a:avLst/>
          </a:prstGeom>
          <a:solidFill>
            <a:schemeClr val="accent5">
              <a:lumMod val="20000"/>
              <a:lumOff val="80000"/>
            </a:schemeClr>
          </a:solidFill>
        </p:spPr>
        <p:txBody>
          <a:bodyPr vert="horz" lIns="216000" tIns="180000" rIns="108000" bIns="108000" rtlCol="0">
            <a:normAutofit/>
          </a:bodyPr>
          <a:lstStyle>
            <a:lvl1pPr>
              <a:buClr>
                <a:schemeClr val="accent5"/>
              </a:buClr>
              <a:defRPr lang="de-DE" dirty="0"/>
            </a:lvl1pPr>
            <a:lvl2pPr>
              <a:buClr>
                <a:schemeClr val="accent5"/>
              </a:buClr>
              <a:defRPr lang="de-DE" dirty="0"/>
            </a:lvl2pPr>
            <a:lvl3pPr>
              <a:buClr>
                <a:schemeClr val="accent5"/>
              </a:buClr>
              <a:defRPr lang="de-DE" dirty="0"/>
            </a:lvl3pPr>
            <a:lvl4pPr>
              <a:buClr>
                <a:schemeClr val="accent5"/>
              </a:buClr>
              <a:defRPr lang="de-DE" dirty="0"/>
            </a:lvl4pPr>
            <a:lvl5pPr>
              <a:buClr>
                <a:schemeClr val="accent5"/>
              </a:buClr>
              <a:defRPr lang="en-GB" dirty="0"/>
            </a:lvl5pPr>
          </a:lstStyle>
          <a:p>
            <a:pPr lvl="0">
              <a:buClr>
                <a:schemeClr val="accent5"/>
              </a:buClr>
            </a:pPr>
            <a:r>
              <a:rPr lang="de-DE"/>
              <a:t>Mastertextformat bearbeiten</a:t>
            </a:r>
          </a:p>
          <a:p>
            <a:pPr lvl="1">
              <a:buClr>
                <a:schemeClr val="accent5"/>
              </a:buClr>
            </a:pPr>
            <a:r>
              <a:rPr lang="de-DE"/>
              <a:t>Zweite Ebene</a:t>
            </a:r>
          </a:p>
          <a:p>
            <a:pPr lvl="2">
              <a:buClr>
                <a:schemeClr val="accent5"/>
              </a:buClr>
            </a:pPr>
            <a:r>
              <a:rPr lang="de-DE"/>
              <a:t>Dritte Ebene</a:t>
            </a:r>
          </a:p>
          <a:p>
            <a:pPr lvl="3">
              <a:buClr>
                <a:schemeClr val="accent5"/>
              </a:buClr>
            </a:pPr>
            <a:r>
              <a:rPr lang="de-DE"/>
              <a:t>Vierte Ebene</a:t>
            </a:r>
          </a:p>
          <a:p>
            <a:pPr lvl="4">
              <a:buClr>
                <a:schemeClr val="accent5"/>
              </a:buClr>
            </a:pPr>
            <a:r>
              <a:rPr lang="de-DE"/>
              <a:t>Fünfte Ebene</a:t>
            </a:r>
            <a:endParaRPr lang="en-GB"/>
          </a:p>
        </p:txBody>
      </p:sp>
      <p:sp>
        <p:nvSpPr>
          <p:cNvPr id="9" name="Textplatzhalter 7">
            <a:extLst>
              <a:ext uri="{FF2B5EF4-FFF2-40B4-BE49-F238E27FC236}">
                <a16:creationId xmlns:a16="http://schemas.microsoft.com/office/drawing/2014/main" id="{A11FC8FC-F0D6-0A44-9595-D93DA469358A}"/>
              </a:ext>
            </a:extLst>
          </p:cNvPr>
          <p:cNvSpPr>
            <a:spLocks noGrp="1"/>
          </p:cNvSpPr>
          <p:nvPr>
            <p:ph type="body" sz="quarter" idx="13"/>
          </p:nvPr>
        </p:nvSpPr>
        <p:spPr>
          <a:xfrm>
            <a:off x="416533" y="1280567"/>
            <a:ext cx="3636000" cy="647700"/>
          </a:xfrm>
        </p:spPr>
        <p:txBody>
          <a:bodyPr tIns="0" anchor="ctr" anchorCtr="0">
            <a:normAutofit/>
          </a:bodyPr>
          <a:lstStyle>
            <a:lvl1pPr marL="0" indent="0">
              <a:spcBef>
                <a:spcPts val="0"/>
              </a:spcBef>
              <a:buNone/>
              <a:defRPr sz="1800" b="1"/>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
        <p:nvSpPr>
          <p:cNvPr id="10" name="Titel 1">
            <a:extLst>
              <a:ext uri="{FF2B5EF4-FFF2-40B4-BE49-F238E27FC236}">
                <a16:creationId xmlns:a16="http://schemas.microsoft.com/office/drawing/2014/main" id="{D78BCD40-0503-F943-B9A3-ABA0AF41BF28}"/>
              </a:ext>
            </a:extLst>
          </p:cNvPr>
          <p:cNvSpPr>
            <a:spLocks noGrp="1"/>
          </p:cNvSpPr>
          <p:nvPr>
            <p:ph type="title"/>
          </p:nvPr>
        </p:nvSpPr>
        <p:spPr>
          <a:xfrm>
            <a:off x="416534" y="576394"/>
            <a:ext cx="11367479" cy="662400"/>
          </a:xfrm>
        </p:spPr>
        <p:txBody>
          <a:bodyPr anchor="b" anchorCtr="0">
            <a:normAutofit/>
          </a:bodyPr>
          <a:lstStyle/>
          <a:p>
            <a:r>
              <a:rPr lang="de-DE"/>
              <a:t>Mastertitelformat bearbeiten</a:t>
            </a:r>
          </a:p>
        </p:txBody>
      </p:sp>
      <p:sp>
        <p:nvSpPr>
          <p:cNvPr id="11" name="Textplatzhalter 7">
            <a:extLst>
              <a:ext uri="{FF2B5EF4-FFF2-40B4-BE49-F238E27FC236}">
                <a16:creationId xmlns:a16="http://schemas.microsoft.com/office/drawing/2014/main" id="{9AD04157-C5C5-3C42-8C9F-67FADA88E626}"/>
              </a:ext>
            </a:extLst>
          </p:cNvPr>
          <p:cNvSpPr>
            <a:spLocks noGrp="1"/>
          </p:cNvSpPr>
          <p:nvPr>
            <p:ph type="body" sz="quarter" idx="14"/>
          </p:nvPr>
        </p:nvSpPr>
        <p:spPr>
          <a:xfrm>
            <a:off x="4282274" y="1280567"/>
            <a:ext cx="3636000" cy="647700"/>
          </a:xfrm>
        </p:spPr>
        <p:txBody>
          <a:bodyPr tIns="0" anchor="ctr" anchorCtr="0">
            <a:normAutofit/>
          </a:bodyPr>
          <a:lstStyle>
            <a:lvl1pPr marL="0" indent="0">
              <a:spcBef>
                <a:spcPts val="0"/>
              </a:spcBef>
              <a:buNone/>
              <a:defRPr sz="1800" b="1"/>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
        <p:nvSpPr>
          <p:cNvPr id="12" name="Textplatzhalter 7">
            <a:extLst>
              <a:ext uri="{FF2B5EF4-FFF2-40B4-BE49-F238E27FC236}">
                <a16:creationId xmlns:a16="http://schemas.microsoft.com/office/drawing/2014/main" id="{CF292F4E-00F2-BE45-8AAA-BAF5F884322E}"/>
              </a:ext>
            </a:extLst>
          </p:cNvPr>
          <p:cNvSpPr>
            <a:spLocks noGrp="1"/>
          </p:cNvSpPr>
          <p:nvPr>
            <p:ph type="body" sz="quarter" idx="15"/>
          </p:nvPr>
        </p:nvSpPr>
        <p:spPr>
          <a:xfrm>
            <a:off x="8148013" y="1280567"/>
            <a:ext cx="3636000" cy="647700"/>
          </a:xfrm>
        </p:spPr>
        <p:txBody>
          <a:bodyPr tIns="0" anchor="ctr" anchorCtr="0">
            <a:normAutofit/>
          </a:bodyPr>
          <a:lstStyle>
            <a:lvl1pPr marL="0" indent="0">
              <a:spcBef>
                <a:spcPts val="0"/>
              </a:spcBef>
              <a:buNone/>
              <a:defRPr sz="1800" b="1"/>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Tree>
    <p:extLst>
      <p:ext uri="{BB962C8B-B14F-4D97-AF65-F5344CB8AC3E}">
        <p14:creationId xmlns:p14="http://schemas.microsoft.com/office/powerpoint/2010/main" val="3415947670"/>
      </p:ext>
    </p:extLst>
  </p:cSld>
  <p:clrMapOvr>
    <a:masterClrMapping/>
  </p:clrMapOvr>
  <p:extLst>
    <p:ext uri="{DCECCB84-F9BA-43D5-87BE-67443E8EF086}">
      <p15:sldGuideLst xmlns:p15="http://schemas.microsoft.com/office/powerpoint/2012/main">
        <p15:guide id="1" pos="2695">
          <p15:clr>
            <a:srgbClr val="FBAE40"/>
          </p15:clr>
        </p15:guide>
        <p15:guide id="2" pos="2555">
          <p15:clr>
            <a:srgbClr val="FBAE40"/>
          </p15:clr>
        </p15:guide>
        <p15:guide id="3" pos="4990">
          <p15:clr>
            <a:srgbClr val="FBAE40"/>
          </p15:clr>
        </p15:guide>
        <p15:guide id="4" pos="5132">
          <p15:clr>
            <a:srgbClr val="FBAE40"/>
          </p15:clr>
        </p15:guide>
        <p15:guide id="5" orient="horz" pos="1253">
          <p15:clr>
            <a:srgbClr val="FBAE40"/>
          </p15:clr>
        </p15:guide>
        <p15:guide id="6" orient="horz" pos="79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2">
    <p:spTree>
      <p:nvGrpSpPr>
        <p:cNvPr id="1" name=""/>
        <p:cNvGrpSpPr/>
        <p:nvPr/>
      </p:nvGrpSpPr>
      <p:grpSpPr>
        <a:xfrm>
          <a:off x="0" y="0"/>
          <a:ext cx="0" cy="0"/>
          <a:chOff x="0" y="0"/>
          <a:chExt cx="0" cy="0"/>
        </a:xfrm>
      </p:grpSpPr>
      <p:pic>
        <p:nvPicPr>
          <p:cNvPr id="4" name="Grafik 3" descr="Ein Bild, das draußen, Himmel, Berg enthält.&#10;&#10;Automatisch generierte Beschreibung">
            <a:extLst>
              <a:ext uri="{FF2B5EF4-FFF2-40B4-BE49-F238E27FC236}">
                <a16:creationId xmlns:a16="http://schemas.microsoft.com/office/drawing/2014/main" id="{2A9EFC97-30D8-80D1-CA04-1EEF9288D0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1609" t="13585" r="33854" b="47167"/>
          <a:stretch/>
        </p:blipFill>
        <p:spPr>
          <a:xfrm>
            <a:off x="0" y="331"/>
            <a:ext cx="12214744" cy="6057569"/>
          </a:xfrm>
          <a:prstGeom prst="rect">
            <a:avLst/>
          </a:prstGeom>
        </p:spPr>
      </p:pic>
      <p:sp>
        <p:nvSpPr>
          <p:cNvPr id="14" name="Freihandform 13">
            <a:extLst>
              <a:ext uri="{FF2B5EF4-FFF2-40B4-BE49-F238E27FC236}">
                <a16:creationId xmlns:a16="http://schemas.microsoft.com/office/drawing/2014/main" id="{2ADCDFB0-A1D1-3E46-9248-FE8301F2740C}"/>
              </a:ext>
            </a:extLst>
          </p:cNvPr>
          <p:cNvSpPr/>
          <p:nvPr userDrawn="1"/>
        </p:nvSpPr>
        <p:spPr>
          <a:xfrm>
            <a:off x="3770971" y="-1"/>
            <a:ext cx="8443773" cy="6069601"/>
          </a:xfrm>
          <a:custGeom>
            <a:avLst/>
            <a:gdLst>
              <a:gd name="connsiteX0" fmla="*/ 0 w 8443773"/>
              <a:gd name="connsiteY0" fmla="*/ 0 h 6069601"/>
              <a:gd name="connsiteX1" fmla="*/ 4648303 w 8443773"/>
              <a:gd name="connsiteY1" fmla="*/ 0 h 6069601"/>
              <a:gd name="connsiteX2" fmla="*/ 4648303 w 8443773"/>
              <a:gd name="connsiteY2" fmla="*/ 1 h 6069601"/>
              <a:gd name="connsiteX3" fmla="*/ 6533788 w 8443773"/>
              <a:gd name="connsiteY3" fmla="*/ 1 h 6069601"/>
              <a:gd name="connsiteX4" fmla="*/ 8443773 w 8443773"/>
              <a:gd name="connsiteY4" fmla="*/ 4498516 h 6069601"/>
              <a:gd name="connsiteX5" fmla="*/ 8443773 w 8443773"/>
              <a:gd name="connsiteY5" fmla="*/ 6069601 h 6069601"/>
              <a:gd name="connsiteX6" fmla="*/ 1885485 w 8443773"/>
              <a:gd name="connsiteY6" fmla="*/ 6069601 h 6069601"/>
              <a:gd name="connsiteX7" fmla="*/ 1885485 w 8443773"/>
              <a:gd name="connsiteY7" fmla="*/ 6069600 h 6069601"/>
              <a:gd name="connsiteX8" fmla="*/ 0 w 8443773"/>
              <a:gd name="connsiteY8" fmla="*/ 6069600 h 606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3773" h="6069601">
                <a:moveTo>
                  <a:pt x="0" y="0"/>
                </a:moveTo>
                <a:lnTo>
                  <a:pt x="4648303" y="0"/>
                </a:lnTo>
                <a:lnTo>
                  <a:pt x="4648303" y="1"/>
                </a:lnTo>
                <a:lnTo>
                  <a:pt x="6533788" y="1"/>
                </a:lnTo>
                <a:lnTo>
                  <a:pt x="8443773" y="4498516"/>
                </a:lnTo>
                <a:lnTo>
                  <a:pt x="8443773" y="6069601"/>
                </a:lnTo>
                <a:lnTo>
                  <a:pt x="1885485" y="6069601"/>
                </a:lnTo>
                <a:lnTo>
                  <a:pt x="1885485" y="6069600"/>
                </a:lnTo>
                <a:lnTo>
                  <a:pt x="0" y="606960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F0000"/>
              </a:solidFill>
            </a:endParaRPr>
          </a:p>
        </p:txBody>
      </p:sp>
      <p:sp>
        <p:nvSpPr>
          <p:cNvPr id="15" name="Freihandform 14">
            <a:extLst>
              <a:ext uri="{FF2B5EF4-FFF2-40B4-BE49-F238E27FC236}">
                <a16:creationId xmlns:a16="http://schemas.microsoft.com/office/drawing/2014/main" id="{993A3D39-DBD9-5343-972C-4D9AF69EF31B}"/>
              </a:ext>
            </a:extLst>
          </p:cNvPr>
          <p:cNvSpPr/>
          <p:nvPr userDrawn="1"/>
        </p:nvSpPr>
        <p:spPr>
          <a:xfrm>
            <a:off x="3770971" y="-1"/>
            <a:ext cx="7225341" cy="6069600"/>
          </a:xfrm>
          <a:custGeom>
            <a:avLst/>
            <a:gdLst>
              <a:gd name="connsiteX0" fmla="*/ 0 w 7225341"/>
              <a:gd name="connsiteY0" fmla="*/ 0 h 6068533"/>
              <a:gd name="connsiteX1" fmla="*/ 4648303 w 7225341"/>
              <a:gd name="connsiteY1" fmla="*/ 0 h 6068533"/>
              <a:gd name="connsiteX2" fmla="*/ 7225341 w 7225341"/>
              <a:gd name="connsiteY2" fmla="*/ 6068533 h 6068533"/>
              <a:gd name="connsiteX3" fmla="*/ 0 w 7225341"/>
              <a:gd name="connsiteY3" fmla="*/ 6068533 h 6068533"/>
            </a:gdLst>
            <a:ahLst/>
            <a:cxnLst>
              <a:cxn ang="0">
                <a:pos x="connsiteX0" y="connsiteY0"/>
              </a:cxn>
              <a:cxn ang="0">
                <a:pos x="connsiteX1" y="connsiteY1"/>
              </a:cxn>
              <a:cxn ang="0">
                <a:pos x="connsiteX2" y="connsiteY2"/>
              </a:cxn>
              <a:cxn ang="0">
                <a:pos x="connsiteX3" y="connsiteY3"/>
              </a:cxn>
            </a:cxnLst>
            <a:rect l="l" t="t" r="r" b="b"/>
            <a:pathLst>
              <a:path w="7225341" h="6068533">
                <a:moveTo>
                  <a:pt x="0" y="0"/>
                </a:moveTo>
                <a:lnTo>
                  <a:pt x="4648303" y="0"/>
                </a:lnTo>
                <a:lnTo>
                  <a:pt x="7225341" y="6068533"/>
                </a:lnTo>
                <a:lnTo>
                  <a:pt x="0" y="6068533"/>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F0000"/>
              </a:solidFill>
            </a:endParaRPr>
          </a:p>
        </p:txBody>
      </p:sp>
      <p:sp>
        <p:nvSpPr>
          <p:cNvPr id="13" name="Freihandform 12">
            <a:extLst>
              <a:ext uri="{FF2B5EF4-FFF2-40B4-BE49-F238E27FC236}">
                <a16:creationId xmlns:a16="http://schemas.microsoft.com/office/drawing/2014/main" id="{4A5466CB-89E5-464F-82FA-7F08827DF71B}"/>
              </a:ext>
            </a:extLst>
          </p:cNvPr>
          <p:cNvSpPr/>
          <p:nvPr userDrawn="1"/>
        </p:nvSpPr>
        <p:spPr>
          <a:xfrm>
            <a:off x="1885486" y="-1"/>
            <a:ext cx="7225341" cy="6069600"/>
          </a:xfrm>
          <a:custGeom>
            <a:avLst/>
            <a:gdLst>
              <a:gd name="connsiteX0" fmla="*/ 0 w 7225341"/>
              <a:gd name="connsiteY0" fmla="*/ 0 h 6068533"/>
              <a:gd name="connsiteX1" fmla="*/ 4648303 w 7225341"/>
              <a:gd name="connsiteY1" fmla="*/ 0 h 6068533"/>
              <a:gd name="connsiteX2" fmla="*/ 7225341 w 7225341"/>
              <a:gd name="connsiteY2" fmla="*/ 6068533 h 6068533"/>
              <a:gd name="connsiteX3" fmla="*/ 0 w 7225341"/>
              <a:gd name="connsiteY3" fmla="*/ 6068533 h 6068533"/>
            </a:gdLst>
            <a:ahLst/>
            <a:cxnLst>
              <a:cxn ang="0">
                <a:pos x="connsiteX0" y="connsiteY0"/>
              </a:cxn>
              <a:cxn ang="0">
                <a:pos x="connsiteX1" y="connsiteY1"/>
              </a:cxn>
              <a:cxn ang="0">
                <a:pos x="connsiteX2" y="connsiteY2"/>
              </a:cxn>
              <a:cxn ang="0">
                <a:pos x="connsiteX3" y="connsiteY3"/>
              </a:cxn>
            </a:cxnLst>
            <a:rect l="l" t="t" r="r" b="b"/>
            <a:pathLst>
              <a:path w="7225341" h="6068533">
                <a:moveTo>
                  <a:pt x="0" y="0"/>
                </a:moveTo>
                <a:lnTo>
                  <a:pt x="4648303" y="0"/>
                </a:lnTo>
                <a:lnTo>
                  <a:pt x="7225341" y="6068533"/>
                </a:lnTo>
                <a:lnTo>
                  <a:pt x="0" y="6068533"/>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F0000"/>
              </a:solidFill>
            </a:endParaRPr>
          </a:p>
        </p:txBody>
      </p:sp>
      <p:sp>
        <p:nvSpPr>
          <p:cNvPr id="22" name="Freihandform 21">
            <a:extLst>
              <a:ext uri="{FF2B5EF4-FFF2-40B4-BE49-F238E27FC236}">
                <a16:creationId xmlns:a16="http://schemas.microsoft.com/office/drawing/2014/main" id="{925D116F-87BF-2D47-B562-0B0F3E7C3ADD}"/>
              </a:ext>
            </a:extLst>
          </p:cNvPr>
          <p:cNvSpPr/>
          <p:nvPr userDrawn="1"/>
        </p:nvSpPr>
        <p:spPr>
          <a:xfrm>
            <a:off x="1" y="0"/>
            <a:ext cx="7225341" cy="6069600"/>
          </a:xfrm>
          <a:custGeom>
            <a:avLst/>
            <a:gdLst>
              <a:gd name="connsiteX0" fmla="*/ 0 w 7225341"/>
              <a:gd name="connsiteY0" fmla="*/ 0 h 6068533"/>
              <a:gd name="connsiteX1" fmla="*/ 4648303 w 7225341"/>
              <a:gd name="connsiteY1" fmla="*/ 0 h 6068533"/>
              <a:gd name="connsiteX2" fmla="*/ 7225341 w 7225341"/>
              <a:gd name="connsiteY2" fmla="*/ 6068533 h 6068533"/>
              <a:gd name="connsiteX3" fmla="*/ 0 w 7225341"/>
              <a:gd name="connsiteY3" fmla="*/ 6068533 h 6068533"/>
            </a:gdLst>
            <a:ahLst/>
            <a:cxnLst>
              <a:cxn ang="0">
                <a:pos x="connsiteX0" y="connsiteY0"/>
              </a:cxn>
              <a:cxn ang="0">
                <a:pos x="connsiteX1" y="connsiteY1"/>
              </a:cxn>
              <a:cxn ang="0">
                <a:pos x="connsiteX2" y="connsiteY2"/>
              </a:cxn>
              <a:cxn ang="0">
                <a:pos x="connsiteX3" y="connsiteY3"/>
              </a:cxn>
            </a:cxnLst>
            <a:rect l="l" t="t" r="r" b="b"/>
            <a:pathLst>
              <a:path w="7225341" h="6068533">
                <a:moveTo>
                  <a:pt x="0" y="0"/>
                </a:moveTo>
                <a:lnTo>
                  <a:pt x="4648303" y="0"/>
                </a:lnTo>
                <a:lnTo>
                  <a:pt x="7225341" y="6068533"/>
                </a:lnTo>
                <a:lnTo>
                  <a:pt x="0" y="606853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pic>
        <p:nvPicPr>
          <p:cNvPr id="11" name="Grafik 10">
            <a:extLst>
              <a:ext uri="{FF2B5EF4-FFF2-40B4-BE49-F238E27FC236}">
                <a16:creationId xmlns:a16="http://schemas.microsoft.com/office/drawing/2014/main" id="{DE761D34-60C5-914D-93B3-40820DFF0B4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534" y="6281613"/>
            <a:ext cx="2117301" cy="349200"/>
          </a:xfrm>
          <a:prstGeom prst="rect">
            <a:avLst/>
          </a:prstGeom>
        </p:spPr>
      </p:pic>
      <p:sp>
        <p:nvSpPr>
          <p:cNvPr id="12" name="Titel 26">
            <a:extLst>
              <a:ext uri="{FF2B5EF4-FFF2-40B4-BE49-F238E27FC236}">
                <a16:creationId xmlns:a16="http://schemas.microsoft.com/office/drawing/2014/main" id="{4499D6E5-6225-7D20-33A9-284E3D665BCC}"/>
              </a:ext>
            </a:extLst>
          </p:cNvPr>
          <p:cNvSpPr>
            <a:spLocks noGrp="1"/>
          </p:cNvSpPr>
          <p:nvPr>
            <p:ph type="title"/>
          </p:nvPr>
        </p:nvSpPr>
        <p:spPr>
          <a:xfrm>
            <a:off x="417601" y="333375"/>
            <a:ext cx="5664673" cy="3966559"/>
          </a:xfrm>
          <a:custGeom>
            <a:avLst/>
            <a:gdLst>
              <a:gd name="connsiteX0" fmla="*/ 0 w 5664673"/>
              <a:gd name="connsiteY0" fmla="*/ 0 h 3966559"/>
              <a:gd name="connsiteX1" fmla="*/ 3980547 w 5664673"/>
              <a:gd name="connsiteY1" fmla="*/ 0 h 3966559"/>
              <a:gd name="connsiteX2" fmla="*/ 5664673 w 5664673"/>
              <a:gd name="connsiteY2" fmla="*/ 3966559 h 3966559"/>
              <a:gd name="connsiteX3" fmla="*/ 0 w 5664673"/>
              <a:gd name="connsiteY3" fmla="*/ 3966559 h 3966559"/>
            </a:gdLst>
            <a:ahLst/>
            <a:cxnLst>
              <a:cxn ang="0">
                <a:pos x="connsiteX0" y="connsiteY0"/>
              </a:cxn>
              <a:cxn ang="0">
                <a:pos x="connsiteX1" y="connsiteY1"/>
              </a:cxn>
              <a:cxn ang="0">
                <a:pos x="connsiteX2" y="connsiteY2"/>
              </a:cxn>
              <a:cxn ang="0">
                <a:pos x="connsiteX3" y="connsiteY3"/>
              </a:cxn>
            </a:cxnLst>
            <a:rect l="l" t="t" r="r" b="b"/>
            <a:pathLst>
              <a:path w="5664673" h="3966559">
                <a:moveTo>
                  <a:pt x="0" y="0"/>
                </a:moveTo>
                <a:lnTo>
                  <a:pt x="3980547" y="0"/>
                </a:lnTo>
                <a:lnTo>
                  <a:pt x="5664673" y="3966559"/>
                </a:lnTo>
                <a:lnTo>
                  <a:pt x="0" y="3966559"/>
                </a:lnTo>
                <a:close/>
              </a:path>
            </a:pathLst>
          </a:custGeom>
        </p:spPr>
        <p:txBody>
          <a:bodyPr wrap="square" anchor="b">
            <a:normAutofit/>
          </a:bodyPr>
          <a:lstStyle>
            <a:lvl1pPr algn="l">
              <a:defRPr sz="4800">
                <a:solidFill>
                  <a:schemeClr val="bg1"/>
                </a:solidFill>
              </a:defRPr>
            </a:lvl1pPr>
          </a:lstStyle>
          <a:p>
            <a:r>
              <a:rPr lang="de-DE"/>
              <a:t>Mastertitelformat bearbeiten</a:t>
            </a:r>
            <a:endParaRPr lang="en-GB"/>
          </a:p>
        </p:txBody>
      </p:sp>
      <p:sp>
        <p:nvSpPr>
          <p:cNvPr id="16" name="Textplatzhalter 27">
            <a:extLst>
              <a:ext uri="{FF2B5EF4-FFF2-40B4-BE49-F238E27FC236}">
                <a16:creationId xmlns:a16="http://schemas.microsoft.com/office/drawing/2014/main" id="{EA516F4D-3B07-0EA6-5243-F36C9710EE85}"/>
              </a:ext>
            </a:extLst>
          </p:cNvPr>
          <p:cNvSpPr>
            <a:spLocks noGrp="1"/>
          </p:cNvSpPr>
          <p:nvPr>
            <p:ph type="body" idx="1"/>
          </p:nvPr>
        </p:nvSpPr>
        <p:spPr>
          <a:xfrm>
            <a:off x="417601" y="4444615"/>
            <a:ext cx="6363053" cy="1500187"/>
          </a:xfrm>
          <a:custGeom>
            <a:avLst/>
            <a:gdLst>
              <a:gd name="connsiteX0" fmla="*/ 0 w 6363053"/>
              <a:gd name="connsiteY0" fmla="*/ 0 h 1500187"/>
              <a:gd name="connsiteX1" fmla="*/ 5726102 w 6363053"/>
              <a:gd name="connsiteY1" fmla="*/ 0 h 1500187"/>
              <a:gd name="connsiteX2" fmla="*/ 6363053 w 6363053"/>
              <a:gd name="connsiteY2" fmla="*/ 1500187 h 1500187"/>
              <a:gd name="connsiteX3" fmla="*/ 0 w 6363053"/>
              <a:gd name="connsiteY3" fmla="*/ 1500187 h 1500187"/>
            </a:gdLst>
            <a:ahLst/>
            <a:cxnLst>
              <a:cxn ang="0">
                <a:pos x="connsiteX0" y="connsiteY0"/>
              </a:cxn>
              <a:cxn ang="0">
                <a:pos x="connsiteX1" y="connsiteY1"/>
              </a:cxn>
              <a:cxn ang="0">
                <a:pos x="connsiteX2" y="connsiteY2"/>
              </a:cxn>
              <a:cxn ang="0">
                <a:pos x="connsiteX3" y="connsiteY3"/>
              </a:cxn>
            </a:cxnLst>
            <a:rect l="l" t="t" r="r" b="b"/>
            <a:pathLst>
              <a:path w="6363053" h="1500187">
                <a:moveTo>
                  <a:pt x="0" y="0"/>
                </a:moveTo>
                <a:lnTo>
                  <a:pt x="5726102" y="0"/>
                </a:lnTo>
                <a:lnTo>
                  <a:pt x="6363053" y="1500187"/>
                </a:lnTo>
                <a:lnTo>
                  <a:pt x="0" y="1500187"/>
                </a:lnTo>
                <a:close/>
              </a:path>
            </a:pathLst>
          </a:custGeom>
        </p:spPr>
        <p:txBody>
          <a:bodyPr wrap="square">
            <a:normAutofit/>
          </a:bodyPr>
          <a:lstStyle>
            <a:lvl1pPr marL="0" indent="0" algn="l">
              <a:lnSpc>
                <a:spcPct val="100000"/>
              </a:lnSpc>
              <a:spcBef>
                <a:spcPts val="0"/>
              </a:spcBef>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Tree>
    <p:extLst>
      <p:ext uri="{BB962C8B-B14F-4D97-AF65-F5344CB8AC3E}">
        <p14:creationId xmlns:p14="http://schemas.microsoft.com/office/powerpoint/2010/main" val="461099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ergleich drei">
    <p:spTree>
      <p:nvGrpSpPr>
        <p:cNvPr id="1" name=""/>
        <p:cNvGrpSpPr/>
        <p:nvPr/>
      </p:nvGrpSpPr>
      <p:grpSpPr>
        <a:xfrm>
          <a:off x="0" y="0"/>
          <a:ext cx="0" cy="0"/>
          <a:chOff x="0" y="0"/>
          <a:chExt cx="0" cy="0"/>
        </a:xfrm>
      </p:grpSpPr>
      <p:sp>
        <p:nvSpPr>
          <p:cNvPr id="7" name="Fußzeilenplatzhalter 6">
            <a:extLst>
              <a:ext uri="{FF2B5EF4-FFF2-40B4-BE49-F238E27FC236}">
                <a16:creationId xmlns:a16="http://schemas.microsoft.com/office/drawing/2014/main" id="{1627AD4F-6A3B-4441-B752-F1D864DE3355}"/>
              </a:ext>
            </a:extLst>
          </p:cNvPr>
          <p:cNvSpPr>
            <a:spLocks noGrp="1"/>
          </p:cNvSpPr>
          <p:nvPr>
            <p:ph type="ftr" sz="quarter" idx="10"/>
          </p:nvPr>
        </p:nvSpPr>
        <p:spPr/>
        <p:txBody>
          <a:bodyPr/>
          <a:lstStyle/>
          <a:p>
            <a:endParaRPr lang="en-GB"/>
          </a:p>
        </p:txBody>
      </p:sp>
      <p:sp>
        <p:nvSpPr>
          <p:cNvPr id="9" name="Textplatzhalter 7">
            <a:extLst>
              <a:ext uri="{FF2B5EF4-FFF2-40B4-BE49-F238E27FC236}">
                <a16:creationId xmlns:a16="http://schemas.microsoft.com/office/drawing/2014/main" id="{A11FC8FC-F0D6-0A44-9595-D93DA469358A}"/>
              </a:ext>
            </a:extLst>
          </p:cNvPr>
          <p:cNvSpPr>
            <a:spLocks noGrp="1"/>
          </p:cNvSpPr>
          <p:nvPr>
            <p:ph type="body" sz="quarter" idx="13"/>
          </p:nvPr>
        </p:nvSpPr>
        <p:spPr>
          <a:xfrm>
            <a:off x="416533" y="1280567"/>
            <a:ext cx="3636000" cy="647700"/>
          </a:xfrm>
        </p:spPr>
        <p:txBody>
          <a:bodyPr tIns="0" anchor="ctr" anchorCtr="0">
            <a:normAutofit/>
          </a:bodyPr>
          <a:lstStyle>
            <a:lvl1pPr marL="0" indent="0">
              <a:spcBef>
                <a:spcPts val="0"/>
              </a:spcBef>
              <a:buNone/>
              <a:defRPr sz="1800" b="1"/>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
        <p:nvSpPr>
          <p:cNvPr id="10" name="Titel 1">
            <a:extLst>
              <a:ext uri="{FF2B5EF4-FFF2-40B4-BE49-F238E27FC236}">
                <a16:creationId xmlns:a16="http://schemas.microsoft.com/office/drawing/2014/main" id="{D78BCD40-0503-F943-B9A3-ABA0AF41BF28}"/>
              </a:ext>
            </a:extLst>
          </p:cNvPr>
          <p:cNvSpPr>
            <a:spLocks noGrp="1"/>
          </p:cNvSpPr>
          <p:nvPr>
            <p:ph type="title"/>
          </p:nvPr>
        </p:nvSpPr>
        <p:spPr>
          <a:xfrm>
            <a:off x="416534" y="576394"/>
            <a:ext cx="11367479" cy="662400"/>
          </a:xfrm>
        </p:spPr>
        <p:txBody>
          <a:bodyPr anchor="b" anchorCtr="0">
            <a:normAutofit/>
          </a:bodyPr>
          <a:lstStyle/>
          <a:p>
            <a:r>
              <a:rPr lang="de-DE"/>
              <a:t>Mastertitelformat bearbeiten</a:t>
            </a:r>
          </a:p>
        </p:txBody>
      </p:sp>
      <p:sp>
        <p:nvSpPr>
          <p:cNvPr id="11" name="Textplatzhalter 7">
            <a:extLst>
              <a:ext uri="{FF2B5EF4-FFF2-40B4-BE49-F238E27FC236}">
                <a16:creationId xmlns:a16="http://schemas.microsoft.com/office/drawing/2014/main" id="{9AD04157-C5C5-3C42-8C9F-67FADA88E626}"/>
              </a:ext>
            </a:extLst>
          </p:cNvPr>
          <p:cNvSpPr>
            <a:spLocks noGrp="1"/>
          </p:cNvSpPr>
          <p:nvPr>
            <p:ph type="body" sz="quarter" idx="14"/>
          </p:nvPr>
        </p:nvSpPr>
        <p:spPr>
          <a:xfrm>
            <a:off x="4282274" y="1280567"/>
            <a:ext cx="3636000" cy="647700"/>
          </a:xfrm>
        </p:spPr>
        <p:txBody>
          <a:bodyPr tIns="0" anchor="ctr" anchorCtr="0">
            <a:normAutofit/>
          </a:bodyPr>
          <a:lstStyle>
            <a:lvl1pPr marL="0" indent="0">
              <a:spcBef>
                <a:spcPts val="0"/>
              </a:spcBef>
              <a:buNone/>
              <a:defRPr sz="1800" b="1"/>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
        <p:nvSpPr>
          <p:cNvPr id="12" name="Textplatzhalter 7">
            <a:extLst>
              <a:ext uri="{FF2B5EF4-FFF2-40B4-BE49-F238E27FC236}">
                <a16:creationId xmlns:a16="http://schemas.microsoft.com/office/drawing/2014/main" id="{CF292F4E-00F2-BE45-8AAA-BAF5F884322E}"/>
              </a:ext>
            </a:extLst>
          </p:cNvPr>
          <p:cNvSpPr>
            <a:spLocks noGrp="1"/>
          </p:cNvSpPr>
          <p:nvPr>
            <p:ph type="body" sz="quarter" idx="15"/>
          </p:nvPr>
        </p:nvSpPr>
        <p:spPr>
          <a:xfrm>
            <a:off x="8148013" y="1280567"/>
            <a:ext cx="3636000" cy="647700"/>
          </a:xfrm>
        </p:spPr>
        <p:txBody>
          <a:bodyPr tIns="0" anchor="ctr" anchorCtr="0">
            <a:normAutofit/>
          </a:bodyPr>
          <a:lstStyle>
            <a:lvl1pPr marL="0" indent="0">
              <a:spcBef>
                <a:spcPts val="0"/>
              </a:spcBef>
              <a:buNone/>
              <a:defRPr sz="1800" b="1"/>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Tree>
    <p:extLst>
      <p:ext uri="{BB962C8B-B14F-4D97-AF65-F5344CB8AC3E}">
        <p14:creationId xmlns:p14="http://schemas.microsoft.com/office/powerpoint/2010/main" val="3614156117"/>
      </p:ext>
    </p:extLst>
  </p:cSld>
  <p:clrMapOvr>
    <a:masterClrMapping/>
  </p:clrMapOvr>
  <p:extLst>
    <p:ext uri="{DCECCB84-F9BA-43D5-87BE-67443E8EF086}">
      <p15:sldGuideLst xmlns:p15="http://schemas.microsoft.com/office/powerpoint/2012/main">
        <p15:guide id="1" pos="2695">
          <p15:clr>
            <a:srgbClr val="FBAE40"/>
          </p15:clr>
        </p15:guide>
        <p15:guide id="2" pos="2555">
          <p15:clr>
            <a:srgbClr val="FBAE40"/>
          </p15:clr>
        </p15:guide>
        <p15:guide id="3" pos="4990">
          <p15:clr>
            <a:srgbClr val="FBAE40"/>
          </p15:clr>
        </p15:guide>
        <p15:guide id="4" pos="5132">
          <p15:clr>
            <a:srgbClr val="FBAE40"/>
          </p15:clr>
        </p15:guide>
        <p15:guide id="5" orient="horz" pos="1253">
          <p15:clr>
            <a:srgbClr val="FBAE40"/>
          </p15:clr>
        </p15:guide>
        <p15:guide id="6" orient="horz" pos="799">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447F136F-14CE-B248-B550-E041876EB5FE}"/>
              </a:ext>
            </a:extLst>
          </p:cNvPr>
          <p:cNvSpPr>
            <a:spLocks noGrp="1"/>
          </p:cNvSpPr>
          <p:nvPr>
            <p:ph type="ftr" sz="quarter" idx="10"/>
          </p:nvPr>
        </p:nvSpPr>
        <p:spPr/>
        <p:txBody>
          <a:bodyPr/>
          <a:lstStyle/>
          <a:p>
            <a:endParaRPr lang="en-GB"/>
          </a:p>
        </p:txBody>
      </p:sp>
    </p:spTree>
    <p:extLst>
      <p:ext uri="{BB962C8B-B14F-4D97-AF65-F5344CB8AC3E}">
        <p14:creationId xmlns:p14="http://schemas.microsoft.com/office/powerpoint/2010/main" val="28668802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clusion">
    <p:spTree>
      <p:nvGrpSpPr>
        <p:cNvPr id="1" name=""/>
        <p:cNvGrpSpPr/>
        <p:nvPr/>
      </p:nvGrpSpPr>
      <p:grpSpPr>
        <a:xfrm>
          <a:off x="0" y="0"/>
          <a:ext cx="0" cy="0"/>
          <a:chOff x="0" y="0"/>
          <a:chExt cx="0" cy="0"/>
        </a:xfrm>
      </p:grpSpPr>
      <p:sp>
        <p:nvSpPr>
          <p:cNvPr id="6" name="Fußzeilenplatzhalter 5">
            <a:extLst>
              <a:ext uri="{FF2B5EF4-FFF2-40B4-BE49-F238E27FC236}">
                <a16:creationId xmlns:a16="http://schemas.microsoft.com/office/drawing/2014/main" id="{D3FCC586-3FDE-D24C-8463-C5FFA08A0544}"/>
              </a:ext>
            </a:extLst>
          </p:cNvPr>
          <p:cNvSpPr>
            <a:spLocks noGrp="1"/>
          </p:cNvSpPr>
          <p:nvPr>
            <p:ph type="ftr" sz="quarter" idx="10"/>
          </p:nvPr>
        </p:nvSpPr>
        <p:spPr/>
        <p:txBody>
          <a:bodyPr/>
          <a:lstStyle/>
          <a:p>
            <a:endParaRPr lang="en-GB"/>
          </a:p>
        </p:txBody>
      </p:sp>
      <p:sp>
        <p:nvSpPr>
          <p:cNvPr id="8" name="Titel 7">
            <a:extLst>
              <a:ext uri="{FF2B5EF4-FFF2-40B4-BE49-F238E27FC236}">
                <a16:creationId xmlns:a16="http://schemas.microsoft.com/office/drawing/2014/main" id="{DDD01E75-2F25-3D40-AA15-DE6C918EFC53}"/>
              </a:ext>
            </a:extLst>
          </p:cNvPr>
          <p:cNvSpPr>
            <a:spLocks noGrp="1"/>
          </p:cNvSpPr>
          <p:nvPr>
            <p:ph type="title"/>
          </p:nvPr>
        </p:nvSpPr>
        <p:spPr/>
        <p:txBody>
          <a:bodyPr/>
          <a:lstStyle/>
          <a:p>
            <a:r>
              <a:rPr lang="de-DE"/>
              <a:t>Mastertitelformat bearbeiten</a:t>
            </a:r>
          </a:p>
        </p:txBody>
      </p:sp>
      <p:sp>
        <p:nvSpPr>
          <p:cNvPr id="12" name="Textplatzhalter 2">
            <a:extLst>
              <a:ext uri="{FF2B5EF4-FFF2-40B4-BE49-F238E27FC236}">
                <a16:creationId xmlns:a16="http://schemas.microsoft.com/office/drawing/2014/main" id="{6F323123-07A0-6A47-977A-CC0AD1AF5D3B}"/>
              </a:ext>
            </a:extLst>
          </p:cNvPr>
          <p:cNvSpPr>
            <a:spLocks noGrp="1"/>
          </p:cNvSpPr>
          <p:nvPr>
            <p:ph idx="1"/>
          </p:nvPr>
        </p:nvSpPr>
        <p:spPr>
          <a:xfrm>
            <a:off x="416534" y="1665289"/>
            <a:ext cx="11367479" cy="4392612"/>
          </a:xfrm>
          <a:prstGeom prst="rect">
            <a:avLst/>
          </a:prstGeom>
          <a:solidFill>
            <a:schemeClr val="bg2"/>
          </a:solidFill>
        </p:spPr>
        <p:txBody>
          <a:bodyPr vert="horz" lIns="216000" tIns="180000" rIns="108000" bIns="108000" rtlCol="0">
            <a:normAutofit/>
          </a:bodyPr>
          <a:lstStyle>
            <a:lvl1pPr>
              <a:spcAft>
                <a:spcPts val="200"/>
              </a:spcAft>
              <a:defRPr/>
            </a:lvl1pPr>
            <a:lvl2pPr>
              <a:spcAft>
                <a:spcPts val="200"/>
              </a:spcAft>
              <a:defRPr/>
            </a:lvl2pPr>
            <a:lvl3pPr>
              <a:spcAft>
                <a:spcPts val="200"/>
              </a:spcAft>
              <a:defRPr/>
            </a:lvl3pPr>
            <a:lvl4pPr>
              <a:spcAft>
                <a:spcPts val="200"/>
              </a:spcAft>
              <a:defRPr/>
            </a:lvl4pPr>
            <a:lvl5pPr>
              <a:spcAft>
                <a:spcPts val="200"/>
              </a:spcAft>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1676720973"/>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clusion with subline">
    <p:spTree>
      <p:nvGrpSpPr>
        <p:cNvPr id="1" name=""/>
        <p:cNvGrpSpPr/>
        <p:nvPr/>
      </p:nvGrpSpPr>
      <p:grpSpPr>
        <a:xfrm>
          <a:off x="0" y="0"/>
          <a:ext cx="0" cy="0"/>
          <a:chOff x="0" y="0"/>
          <a:chExt cx="0" cy="0"/>
        </a:xfrm>
      </p:grpSpPr>
      <p:sp>
        <p:nvSpPr>
          <p:cNvPr id="6" name="Textplatzhalter 7">
            <a:extLst>
              <a:ext uri="{FF2B5EF4-FFF2-40B4-BE49-F238E27FC236}">
                <a16:creationId xmlns:a16="http://schemas.microsoft.com/office/drawing/2014/main" id="{8D55F383-357D-3547-9530-33C747B445F1}"/>
              </a:ext>
            </a:extLst>
          </p:cNvPr>
          <p:cNvSpPr>
            <a:spLocks noGrp="1"/>
          </p:cNvSpPr>
          <p:nvPr>
            <p:ph type="body" sz="quarter" idx="12"/>
          </p:nvPr>
        </p:nvSpPr>
        <p:spPr>
          <a:xfrm>
            <a:off x="416533" y="1280567"/>
            <a:ext cx="11367480" cy="647700"/>
          </a:xfrm>
        </p:spPr>
        <p:txBody>
          <a:bodyPr tIns="0" anchor="ctr" anchorCtr="0">
            <a:normAutofit/>
          </a:bodyPr>
          <a:lstStyle>
            <a:lvl1pPr marL="0" indent="0">
              <a:spcBef>
                <a:spcPts val="0"/>
              </a:spcBef>
              <a:buNone/>
              <a:defRPr sz="1800" b="1"/>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
        <p:nvSpPr>
          <p:cNvPr id="8" name="Textplatzhalter 2">
            <a:extLst>
              <a:ext uri="{FF2B5EF4-FFF2-40B4-BE49-F238E27FC236}">
                <a16:creationId xmlns:a16="http://schemas.microsoft.com/office/drawing/2014/main" id="{65E62050-EBFA-FE49-8A3F-41245667F618}"/>
              </a:ext>
            </a:extLst>
          </p:cNvPr>
          <p:cNvSpPr>
            <a:spLocks noGrp="1"/>
          </p:cNvSpPr>
          <p:nvPr>
            <p:ph idx="1"/>
          </p:nvPr>
        </p:nvSpPr>
        <p:spPr>
          <a:xfrm>
            <a:off x="416534" y="1989138"/>
            <a:ext cx="11367478" cy="4068763"/>
          </a:xfrm>
          <a:prstGeom prst="rect">
            <a:avLst/>
          </a:prstGeom>
          <a:solidFill>
            <a:schemeClr val="bg2"/>
          </a:solidFill>
        </p:spPr>
        <p:txBody>
          <a:bodyPr vert="horz" lIns="216000" tIns="180000" rIns="108000" bIns="108000" rtlCol="0">
            <a:normAutofit/>
          </a:bodyPr>
          <a:lstStyle>
            <a:lvl1pPr>
              <a:defRPr lang="de-DE" dirty="0"/>
            </a:lvl1pPr>
            <a:lvl2pPr>
              <a:defRPr lang="de-DE" dirty="0"/>
            </a:lvl2pPr>
            <a:lvl3pPr>
              <a:defRPr lang="de-DE" dirty="0"/>
            </a:lvl3pPr>
            <a:lvl4pPr>
              <a:defRPr lang="de-DE" dirty="0"/>
            </a:lvl4pPr>
            <a:lvl5pPr>
              <a:defRPr lang="en-GB" dirty="0"/>
            </a:lvl5pPr>
          </a:lstStyle>
          <a:p>
            <a:pPr lvl="0">
              <a:spcAft>
                <a:spcPts val="200"/>
              </a:spcAft>
            </a:pPr>
            <a:r>
              <a:rPr lang="de-DE"/>
              <a:t>Mastertextformat bearbeiten</a:t>
            </a:r>
          </a:p>
          <a:p>
            <a:pPr lvl="1">
              <a:spcAft>
                <a:spcPts val="200"/>
              </a:spcAft>
            </a:pPr>
            <a:r>
              <a:rPr lang="de-DE"/>
              <a:t>Zweite Ebene</a:t>
            </a:r>
          </a:p>
          <a:p>
            <a:pPr lvl="2">
              <a:spcAft>
                <a:spcPts val="200"/>
              </a:spcAft>
            </a:pPr>
            <a:r>
              <a:rPr lang="de-DE"/>
              <a:t>Dritte Ebene</a:t>
            </a:r>
          </a:p>
          <a:p>
            <a:pPr lvl="3">
              <a:spcAft>
                <a:spcPts val="200"/>
              </a:spcAft>
            </a:pPr>
            <a:r>
              <a:rPr lang="de-DE"/>
              <a:t>Vierte Ebene</a:t>
            </a:r>
          </a:p>
          <a:p>
            <a:pPr lvl="4">
              <a:spcAft>
                <a:spcPts val="200"/>
              </a:spcAft>
            </a:pPr>
            <a:r>
              <a:rPr lang="de-DE"/>
              <a:t>Fünfte Ebene</a:t>
            </a:r>
            <a:endParaRPr lang="en-GB"/>
          </a:p>
        </p:txBody>
      </p:sp>
      <p:sp>
        <p:nvSpPr>
          <p:cNvPr id="2" name="Titel 1">
            <a:extLst>
              <a:ext uri="{FF2B5EF4-FFF2-40B4-BE49-F238E27FC236}">
                <a16:creationId xmlns:a16="http://schemas.microsoft.com/office/drawing/2014/main" id="{7B24DF94-7AE6-ED40-B310-29B1A5873206}"/>
              </a:ext>
            </a:extLst>
          </p:cNvPr>
          <p:cNvSpPr>
            <a:spLocks noGrp="1"/>
          </p:cNvSpPr>
          <p:nvPr>
            <p:ph type="title"/>
          </p:nvPr>
        </p:nvSpPr>
        <p:spPr>
          <a:xfrm>
            <a:off x="416534" y="576394"/>
            <a:ext cx="11367479" cy="662400"/>
          </a:xfrm>
        </p:spPr>
        <p:txBody>
          <a:bodyPr anchor="b" anchorCtr="0">
            <a:normAutofit/>
          </a:bodyPr>
          <a:lstStyle/>
          <a:p>
            <a:r>
              <a:rPr lang="de-DE"/>
              <a:t>Mastertitelformat bearbeiten</a:t>
            </a:r>
          </a:p>
        </p:txBody>
      </p:sp>
      <p:sp>
        <p:nvSpPr>
          <p:cNvPr id="3" name="Fußzeilenplatzhalter 2">
            <a:extLst>
              <a:ext uri="{FF2B5EF4-FFF2-40B4-BE49-F238E27FC236}">
                <a16:creationId xmlns:a16="http://schemas.microsoft.com/office/drawing/2014/main" id="{F4DC96D4-4D59-5245-B81F-17641A3F9413}"/>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1852487806"/>
      </p:ext>
    </p:extLst>
  </p:cSld>
  <p:clrMapOvr>
    <a:masterClrMapping/>
  </p:clrMapOvr>
  <p:extLst>
    <p:ext uri="{DCECCB84-F9BA-43D5-87BE-67443E8EF086}">
      <p15:sldGuideLst xmlns:p15="http://schemas.microsoft.com/office/powerpoint/2012/main">
        <p15:guide id="1" orient="horz" pos="1253">
          <p15:clr>
            <a:srgbClr val="FBAE40"/>
          </p15:clr>
        </p15:guide>
        <p15:guide id="2" orient="horz" pos="799">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portant">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CCE7A1D-7CD8-9F4D-90C1-B1F4EB5374F9}"/>
              </a:ext>
            </a:extLst>
          </p:cNvPr>
          <p:cNvSpPr>
            <a:spLocks noGrp="1"/>
          </p:cNvSpPr>
          <p:nvPr>
            <p:ph type="title"/>
          </p:nvPr>
        </p:nvSpPr>
        <p:spPr/>
        <p:txBody>
          <a:bodyPr/>
          <a:lstStyle/>
          <a:p>
            <a:r>
              <a:rPr lang="de-DE"/>
              <a:t>Mastertitelformat bearbeiten</a:t>
            </a:r>
          </a:p>
        </p:txBody>
      </p:sp>
      <p:sp>
        <p:nvSpPr>
          <p:cNvPr id="5" name="Fußzeilenplatzhalter 4">
            <a:extLst>
              <a:ext uri="{FF2B5EF4-FFF2-40B4-BE49-F238E27FC236}">
                <a16:creationId xmlns:a16="http://schemas.microsoft.com/office/drawing/2014/main" id="{D8425C82-45FC-9A4F-80EA-BE7C575B7F7B}"/>
              </a:ext>
            </a:extLst>
          </p:cNvPr>
          <p:cNvSpPr>
            <a:spLocks noGrp="1"/>
          </p:cNvSpPr>
          <p:nvPr>
            <p:ph type="ftr" sz="quarter" idx="10"/>
          </p:nvPr>
        </p:nvSpPr>
        <p:spPr/>
        <p:txBody>
          <a:bodyPr/>
          <a:lstStyle/>
          <a:p>
            <a:endParaRPr lang="en-GB"/>
          </a:p>
        </p:txBody>
      </p:sp>
      <p:sp>
        <p:nvSpPr>
          <p:cNvPr id="4" name="Textplatzhalter 3">
            <a:extLst>
              <a:ext uri="{FF2B5EF4-FFF2-40B4-BE49-F238E27FC236}">
                <a16:creationId xmlns:a16="http://schemas.microsoft.com/office/drawing/2014/main" id="{EF3AA4C6-FD2F-154B-B8C9-F6C83FDD5E0A}"/>
              </a:ext>
            </a:extLst>
          </p:cNvPr>
          <p:cNvSpPr>
            <a:spLocks noGrp="1"/>
          </p:cNvSpPr>
          <p:nvPr>
            <p:ph type="body" sz="quarter" idx="11" hasCustomPrompt="1"/>
          </p:nvPr>
        </p:nvSpPr>
        <p:spPr>
          <a:xfrm>
            <a:off x="416534" y="1665288"/>
            <a:ext cx="936000" cy="936000"/>
          </a:xfrm>
          <a:solidFill>
            <a:schemeClr val="accent1"/>
          </a:solidFill>
        </p:spPr>
        <p:txBody>
          <a:bodyPr lIns="0" anchor="ctr" anchorCtr="0">
            <a:normAutofit/>
          </a:bodyPr>
          <a:lstStyle>
            <a:lvl1pPr marL="0" indent="0" algn="ctr">
              <a:buNone/>
              <a:defRPr sz="4000" b="1">
                <a:solidFill>
                  <a:schemeClr val="bg1"/>
                </a:solidFill>
              </a:defRPr>
            </a:lvl1pPr>
          </a:lstStyle>
          <a:p>
            <a:pPr lvl="0"/>
            <a:r>
              <a:rPr lang="de-DE"/>
              <a:t>1</a:t>
            </a:r>
          </a:p>
        </p:txBody>
      </p:sp>
      <p:sp>
        <p:nvSpPr>
          <p:cNvPr id="6" name="Textplatzhalter 3">
            <a:extLst>
              <a:ext uri="{FF2B5EF4-FFF2-40B4-BE49-F238E27FC236}">
                <a16:creationId xmlns:a16="http://schemas.microsoft.com/office/drawing/2014/main" id="{85CD3650-A5C8-034A-9AAF-1096E6976AF7}"/>
              </a:ext>
            </a:extLst>
          </p:cNvPr>
          <p:cNvSpPr>
            <a:spLocks noGrp="1"/>
          </p:cNvSpPr>
          <p:nvPr>
            <p:ph type="body" sz="quarter" idx="12"/>
          </p:nvPr>
        </p:nvSpPr>
        <p:spPr>
          <a:xfrm>
            <a:off x="1576170" y="1665288"/>
            <a:ext cx="10199296" cy="936000"/>
          </a:xfrm>
          <a:solidFill>
            <a:schemeClr val="accent2"/>
          </a:solidFill>
        </p:spPr>
        <p:txBody>
          <a:bodyPr lIns="180000" rIns="108000" anchor="ctr" anchorCtr="0"/>
          <a:lstStyle>
            <a:lvl1pPr>
              <a:spcBef>
                <a:spcPts val="0"/>
              </a:spcBef>
              <a:spcAft>
                <a:spcPts val="600"/>
              </a:spcAft>
              <a:buClr>
                <a:schemeClr val="bg1"/>
              </a:buClr>
              <a:defRPr>
                <a:solidFill>
                  <a:schemeClr val="bg1"/>
                </a:solidFill>
              </a:defRPr>
            </a:lvl1pPr>
          </a:lstStyle>
          <a:p>
            <a:pPr lvl="0"/>
            <a:r>
              <a:rPr lang="de-DE"/>
              <a:t>Mastertextformat bearbeiten</a:t>
            </a:r>
          </a:p>
        </p:txBody>
      </p:sp>
      <p:sp>
        <p:nvSpPr>
          <p:cNvPr id="7" name="Textplatzhalter 3">
            <a:extLst>
              <a:ext uri="{FF2B5EF4-FFF2-40B4-BE49-F238E27FC236}">
                <a16:creationId xmlns:a16="http://schemas.microsoft.com/office/drawing/2014/main" id="{AE178D0D-EF9C-1F42-9943-1181A27394B4}"/>
              </a:ext>
            </a:extLst>
          </p:cNvPr>
          <p:cNvSpPr>
            <a:spLocks noGrp="1"/>
          </p:cNvSpPr>
          <p:nvPr>
            <p:ph type="body" sz="quarter" idx="13" hasCustomPrompt="1"/>
          </p:nvPr>
        </p:nvSpPr>
        <p:spPr>
          <a:xfrm>
            <a:off x="416534" y="2817492"/>
            <a:ext cx="936000" cy="936000"/>
          </a:xfrm>
          <a:solidFill>
            <a:schemeClr val="accent1"/>
          </a:solidFill>
        </p:spPr>
        <p:txBody>
          <a:bodyPr lIns="0" anchor="ctr" anchorCtr="0">
            <a:normAutofit/>
          </a:bodyPr>
          <a:lstStyle>
            <a:lvl1pPr marL="0" indent="0" algn="ctr">
              <a:buNone/>
              <a:defRPr sz="4000" b="1">
                <a:solidFill>
                  <a:schemeClr val="bg1"/>
                </a:solidFill>
              </a:defRPr>
            </a:lvl1pPr>
          </a:lstStyle>
          <a:p>
            <a:pPr lvl="0"/>
            <a:r>
              <a:rPr lang="de-DE"/>
              <a:t>2</a:t>
            </a:r>
          </a:p>
        </p:txBody>
      </p:sp>
      <p:sp>
        <p:nvSpPr>
          <p:cNvPr id="8" name="Textplatzhalter 3">
            <a:extLst>
              <a:ext uri="{FF2B5EF4-FFF2-40B4-BE49-F238E27FC236}">
                <a16:creationId xmlns:a16="http://schemas.microsoft.com/office/drawing/2014/main" id="{18010320-1171-A342-A7B3-EA0AEF7BDC60}"/>
              </a:ext>
            </a:extLst>
          </p:cNvPr>
          <p:cNvSpPr>
            <a:spLocks noGrp="1"/>
          </p:cNvSpPr>
          <p:nvPr>
            <p:ph type="body" sz="quarter" idx="14"/>
          </p:nvPr>
        </p:nvSpPr>
        <p:spPr>
          <a:xfrm>
            <a:off x="1576170" y="2817492"/>
            <a:ext cx="10199296" cy="936000"/>
          </a:xfrm>
          <a:solidFill>
            <a:schemeClr val="accent2"/>
          </a:solidFill>
        </p:spPr>
        <p:txBody>
          <a:bodyPr lIns="180000" rIns="108000" anchor="ctr" anchorCtr="0"/>
          <a:lstStyle>
            <a:lvl1pPr>
              <a:spcBef>
                <a:spcPts val="0"/>
              </a:spcBef>
              <a:spcAft>
                <a:spcPts val="600"/>
              </a:spcAft>
              <a:buClr>
                <a:schemeClr val="bg1"/>
              </a:buClr>
              <a:defRPr>
                <a:solidFill>
                  <a:schemeClr val="bg1"/>
                </a:solidFill>
              </a:defRPr>
            </a:lvl1pPr>
          </a:lstStyle>
          <a:p>
            <a:pPr lvl="0"/>
            <a:r>
              <a:rPr lang="de-DE"/>
              <a:t>Mastertextformat bearbeiten</a:t>
            </a:r>
          </a:p>
        </p:txBody>
      </p:sp>
      <p:sp>
        <p:nvSpPr>
          <p:cNvPr id="9" name="Textplatzhalter 3">
            <a:extLst>
              <a:ext uri="{FF2B5EF4-FFF2-40B4-BE49-F238E27FC236}">
                <a16:creationId xmlns:a16="http://schemas.microsoft.com/office/drawing/2014/main" id="{806E9DE0-AA0A-F64D-ABA4-A7A7C4D1285C}"/>
              </a:ext>
            </a:extLst>
          </p:cNvPr>
          <p:cNvSpPr>
            <a:spLocks noGrp="1"/>
          </p:cNvSpPr>
          <p:nvPr>
            <p:ph type="body" sz="quarter" idx="15" hasCustomPrompt="1"/>
          </p:nvPr>
        </p:nvSpPr>
        <p:spPr>
          <a:xfrm>
            <a:off x="416534" y="3969696"/>
            <a:ext cx="936000" cy="936000"/>
          </a:xfrm>
          <a:solidFill>
            <a:schemeClr val="accent1"/>
          </a:solidFill>
        </p:spPr>
        <p:txBody>
          <a:bodyPr lIns="0" anchor="ctr" anchorCtr="0">
            <a:normAutofit/>
          </a:bodyPr>
          <a:lstStyle>
            <a:lvl1pPr marL="0" indent="0" algn="ctr">
              <a:buNone/>
              <a:defRPr sz="4000" b="1">
                <a:solidFill>
                  <a:schemeClr val="bg1"/>
                </a:solidFill>
              </a:defRPr>
            </a:lvl1pPr>
          </a:lstStyle>
          <a:p>
            <a:pPr lvl="0"/>
            <a:r>
              <a:rPr lang="de-DE"/>
              <a:t>3</a:t>
            </a:r>
          </a:p>
        </p:txBody>
      </p:sp>
      <p:sp>
        <p:nvSpPr>
          <p:cNvPr id="10" name="Textplatzhalter 3">
            <a:extLst>
              <a:ext uri="{FF2B5EF4-FFF2-40B4-BE49-F238E27FC236}">
                <a16:creationId xmlns:a16="http://schemas.microsoft.com/office/drawing/2014/main" id="{A222C3A0-69BE-E34C-81E6-BD23F0161056}"/>
              </a:ext>
            </a:extLst>
          </p:cNvPr>
          <p:cNvSpPr>
            <a:spLocks noGrp="1"/>
          </p:cNvSpPr>
          <p:nvPr>
            <p:ph type="body" sz="quarter" idx="16"/>
          </p:nvPr>
        </p:nvSpPr>
        <p:spPr>
          <a:xfrm>
            <a:off x="1576170" y="3969696"/>
            <a:ext cx="10199296" cy="936000"/>
          </a:xfrm>
          <a:solidFill>
            <a:schemeClr val="accent2"/>
          </a:solidFill>
        </p:spPr>
        <p:txBody>
          <a:bodyPr lIns="180000" rIns="108000" anchor="ctr" anchorCtr="0"/>
          <a:lstStyle>
            <a:lvl1pPr>
              <a:spcBef>
                <a:spcPts val="0"/>
              </a:spcBef>
              <a:spcAft>
                <a:spcPts val="600"/>
              </a:spcAft>
              <a:buClr>
                <a:schemeClr val="bg1"/>
              </a:buClr>
              <a:defRPr>
                <a:solidFill>
                  <a:schemeClr val="bg1"/>
                </a:solidFill>
              </a:defRPr>
            </a:lvl1pPr>
          </a:lstStyle>
          <a:p>
            <a:pPr lvl="0"/>
            <a:r>
              <a:rPr lang="de-DE"/>
              <a:t>Mastertextformat bearbeiten</a:t>
            </a:r>
          </a:p>
        </p:txBody>
      </p:sp>
      <p:sp>
        <p:nvSpPr>
          <p:cNvPr id="11" name="Textplatzhalter 3">
            <a:extLst>
              <a:ext uri="{FF2B5EF4-FFF2-40B4-BE49-F238E27FC236}">
                <a16:creationId xmlns:a16="http://schemas.microsoft.com/office/drawing/2014/main" id="{B252D319-13C6-334D-9BDA-E7C3CCE0B623}"/>
              </a:ext>
            </a:extLst>
          </p:cNvPr>
          <p:cNvSpPr>
            <a:spLocks noGrp="1"/>
          </p:cNvSpPr>
          <p:nvPr>
            <p:ph type="body" sz="quarter" idx="17" hasCustomPrompt="1"/>
          </p:nvPr>
        </p:nvSpPr>
        <p:spPr>
          <a:xfrm>
            <a:off x="416534" y="5121900"/>
            <a:ext cx="936000" cy="936000"/>
          </a:xfrm>
          <a:solidFill>
            <a:schemeClr val="accent1"/>
          </a:solidFill>
        </p:spPr>
        <p:txBody>
          <a:bodyPr lIns="0" anchor="ctr" anchorCtr="0">
            <a:normAutofit/>
          </a:bodyPr>
          <a:lstStyle>
            <a:lvl1pPr marL="0" indent="0" algn="ctr">
              <a:buNone/>
              <a:defRPr sz="4000" b="1">
                <a:solidFill>
                  <a:schemeClr val="bg1"/>
                </a:solidFill>
              </a:defRPr>
            </a:lvl1pPr>
          </a:lstStyle>
          <a:p>
            <a:pPr lvl="0"/>
            <a:r>
              <a:rPr lang="de-DE"/>
              <a:t>4</a:t>
            </a:r>
          </a:p>
        </p:txBody>
      </p:sp>
      <p:sp>
        <p:nvSpPr>
          <p:cNvPr id="12" name="Textplatzhalter 3">
            <a:extLst>
              <a:ext uri="{FF2B5EF4-FFF2-40B4-BE49-F238E27FC236}">
                <a16:creationId xmlns:a16="http://schemas.microsoft.com/office/drawing/2014/main" id="{8E57C324-1D75-BE41-8ED4-2BFCB9283F54}"/>
              </a:ext>
            </a:extLst>
          </p:cNvPr>
          <p:cNvSpPr>
            <a:spLocks noGrp="1"/>
          </p:cNvSpPr>
          <p:nvPr>
            <p:ph type="body" sz="quarter" idx="18"/>
          </p:nvPr>
        </p:nvSpPr>
        <p:spPr>
          <a:xfrm>
            <a:off x="1576170" y="5121900"/>
            <a:ext cx="10199296" cy="936000"/>
          </a:xfrm>
          <a:solidFill>
            <a:schemeClr val="accent2"/>
          </a:solidFill>
        </p:spPr>
        <p:txBody>
          <a:bodyPr lIns="180000" rIns="108000" anchor="ctr" anchorCtr="0"/>
          <a:lstStyle>
            <a:lvl1pPr>
              <a:spcBef>
                <a:spcPts val="0"/>
              </a:spcBef>
              <a:spcAft>
                <a:spcPts val="600"/>
              </a:spcAft>
              <a:buClr>
                <a:schemeClr val="bg1"/>
              </a:buClr>
              <a:defRPr>
                <a:solidFill>
                  <a:schemeClr val="bg1"/>
                </a:solidFill>
              </a:defRPr>
            </a:lvl1pPr>
          </a:lstStyle>
          <a:p>
            <a:pPr lvl="0"/>
            <a:r>
              <a:rPr lang="de-DE"/>
              <a:t>Mastertextformat bearbeiten</a:t>
            </a:r>
          </a:p>
        </p:txBody>
      </p:sp>
    </p:spTree>
    <p:extLst>
      <p:ext uri="{BB962C8B-B14F-4D97-AF65-F5344CB8AC3E}">
        <p14:creationId xmlns:p14="http://schemas.microsoft.com/office/powerpoint/2010/main" val="18632182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Important">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CCE7A1D-7CD8-9F4D-90C1-B1F4EB5374F9}"/>
              </a:ext>
            </a:extLst>
          </p:cNvPr>
          <p:cNvSpPr>
            <a:spLocks noGrp="1"/>
          </p:cNvSpPr>
          <p:nvPr>
            <p:ph type="title"/>
          </p:nvPr>
        </p:nvSpPr>
        <p:spPr/>
        <p:txBody>
          <a:bodyPr/>
          <a:lstStyle/>
          <a:p>
            <a:r>
              <a:rPr lang="de-DE"/>
              <a:t>Mastertitelformat bearbeiten</a:t>
            </a:r>
          </a:p>
        </p:txBody>
      </p:sp>
      <p:sp>
        <p:nvSpPr>
          <p:cNvPr id="5" name="Fußzeilenplatzhalter 4">
            <a:extLst>
              <a:ext uri="{FF2B5EF4-FFF2-40B4-BE49-F238E27FC236}">
                <a16:creationId xmlns:a16="http://schemas.microsoft.com/office/drawing/2014/main" id="{D8425C82-45FC-9A4F-80EA-BE7C575B7F7B}"/>
              </a:ext>
            </a:extLst>
          </p:cNvPr>
          <p:cNvSpPr>
            <a:spLocks noGrp="1"/>
          </p:cNvSpPr>
          <p:nvPr>
            <p:ph type="ftr" sz="quarter" idx="10"/>
          </p:nvPr>
        </p:nvSpPr>
        <p:spPr/>
        <p:txBody>
          <a:bodyPr/>
          <a:lstStyle/>
          <a:p>
            <a:endParaRPr lang="en-GB"/>
          </a:p>
        </p:txBody>
      </p:sp>
      <p:sp>
        <p:nvSpPr>
          <p:cNvPr id="4" name="Textplatzhalter 3">
            <a:extLst>
              <a:ext uri="{FF2B5EF4-FFF2-40B4-BE49-F238E27FC236}">
                <a16:creationId xmlns:a16="http://schemas.microsoft.com/office/drawing/2014/main" id="{EF3AA4C6-FD2F-154B-B8C9-F6C83FDD5E0A}"/>
              </a:ext>
            </a:extLst>
          </p:cNvPr>
          <p:cNvSpPr>
            <a:spLocks noGrp="1"/>
          </p:cNvSpPr>
          <p:nvPr>
            <p:ph type="body" sz="quarter" idx="11" hasCustomPrompt="1"/>
          </p:nvPr>
        </p:nvSpPr>
        <p:spPr>
          <a:xfrm>
            <a:off x="416534" y="1665288"/>
            <a:ext cx="936000" cy="936000"/>
          </a:xfrm>
          <a:solidFill>
            <a:schemeClr val="accent1"/>
          </a:solidFill>
        </p:spPr>
        <p:txBody>
          <a:bodyPr lIns="0" anchor="ctr" anchorCtr="0">
            <a:normAutofit/>
          </a:bodyPr>
          <a:lstStyle>
            <a:lvl1pPr marL="0" indent="0" algn="ctr">
              <a:buNone/>
              <a:defRPr sz="4000" b="1">
                <a:solidFill>
                  <a:schemeClr val="bg1"/>
                </a:solidFill>
              </a:defRPr>
            </a:lvl1pPr>
          </a:lstStyle>
          <a:p>
            <a:pPr lvl="0"/>
            <a:r>
              <a:rPr lang="de-DE"/>
              <a:t>1</a:t>
            </a:r>
          </a:p>
        </p:txBody>
      </p:sp>
      <p:sp>
        <p:nvSpPr>
          <p:cNvPr id="6" name="Textplatzhalter 3">
            <a:extLst>
              <a:ext uri="{FF2B5EF4-FFF2-40B4-BE49-F238E27FC236}">
                <a16:creationId xmlns:a16="http://schemas.microsoft.com/office/drawing/2014/main" id="{85CD3650-A5C8-034A-9AAF-1096E6976AF7}"/>
              </a:ext>
            </a:extLst>
          </p:cNvPr>
          <p:cNvSpPr>
            <a:spLocks noGrp="1"/>
          </p:cNvSpPr>
          <p:nvPr>
            <p:ph type="body" sz="quarter" idx="12"/>
          </p:nvPr>
        </p:nvSpPr>
        <p:spPr>
          <a:xfrm>
            <a:off x="1576170" y="1665288"/>
            <a:ext cx="10199296" cy="936000"/>
          </a:xfrm>
          <a:solidFill>
            <a:schemeClr val="accent2"/>
          </a:solidFill>
        </p:spPr>
        <p:txBody>
          <a:bodyPr lIns="180000" rIns="108000" anchor="ctr" anchorCtr="0"/>
          <a:lstStyle>
            <a:lvl1pPr>
              <a:spcBef>
                <a:spcPts val="0"/>
              </a:spcBef>
              <a:spcAft>
                <a:spcPts val="600"/>
              </a:spcAft>
              <a:buClr>
                <a:schemeClr val="bg1"/>
              </a:buClr>
              <a:defRPr>
                <a:solidFill>
                  <a:schemeClr val="bg1"/>
                </a:solidFill>
              </a:defRPr>
            </a:lvl1pPr>
          </a:lstStyle>
          <a:p>
            <a:pPr lvl="0"/>
            <a:r>
              <a:rPr lang="de-DE"/>
              <a:t>Mastertextformat bearbeiten</a:t>
            </a:r>
          </a:p>
        </p:txBody>
      </p:sp>
      <p:sp>
        <p:nvSpPr>
          <p:cNvPr id="7" name="Textplatzhalter 3">
            <a:extLst>
              <a:ext uri="{FF2B5EF4-FFF2-40B4-BE49-F238E27FC236}">
                <a16:creationId xmlns:a16="http://schemas.microsoft.com/office/drawing/2014/main" id="{AE178D0D-EF9C-1F42-9943-1181A27394B4}"/>
              </a:ext>
            </a:extLst>
          </p:cNvPr>
          <p:cNvSpPr>
            <a:spLocks noGrp="1"/>
          </p:cNvSpPr>
          <p:nvPr>
            <p:ph type="body" sz="quarter" idx="13" hasCustomPrompt="1"/>
          </p:nvPr>
        </p:nvSpPr>
        <p:spPr>
          <a:xfrm>
            <a:off x="416534" y="2817492"/>
            <a:ext cx="936000" cy="936000"/>
          </a:xfrm>
          <a:solidFill>
            <a:schemeClr val="accent1"/>
          </a:solidFill>
        </p:spPr>
        <p:txBody>
          <a:bodyPr lIns="0" anchor="ctr" anchorCtr="0">
            <a:normAutofit/>
          </a:bodyPr>
          <a:lstStyle>
            <a:lvl1pPr marL="0" indent="0" algn="ctr">
              <a:buNone/>
              <a:defRPr sz="4000" b="1">
                <a:solidFill>
                  <a:schemeClr val="bg1"/>
                </a:solidFill>
              </a:defRPr>
            </a:lvl1pPr>
          </a:lstStyle>
          <a:p>
            <a:pPr lvl="0"/>
            <a:r>
              <a:rPr lang="de-DE"/>
              <a:t>2</a:t>
            </a:r>
          </a:p>
        </p:txBody>
      </p:sp>
      <p:sp>
        <p:nvSpPr>
          <p:cNvPr id="8" name="Textplatzhalter 3">
            <a:extLst>
              <a:ext uri="{FF2B5EF4-FFF2-40B4-BE49-F238E27FC236}">
                <a16:creationId xmlns:a16="http://schemas.microsoft.com/office/drawing/2014/main" id="{18010320-1171-A342-A7B3-EA0AEF7BDC60}"/>
              </a:ext>
            </a:extLst>
          </p:cNvPr>
          <p:cNvSpPr>
            <a:spLocks noGrp="1"/>
          </p:cNvSpPr>
          <p:nvPr>
            <p:ph type="body" sz="quarter" idx="14"/>
          </p:nvPr>
        </p:nvSpPr>
        <p:spPr>
          <a:xfrm>
            <a:off x="1576170" y="2817492"/>
            <a:ext cx="10199296" cy="936000"/>
          </a:xfrm>
          <a:solidFill>
            <a:schemeClr val="accent2"/>
          </a:solidFill>
        </p:spPr>
        <p:txBody>
          <a:bodyPr lIns="180000" rIns="108000" anchor="ctr" anchorCtr="0"/>
          <a:lstStyle>
            <a:lvl1pPr>
              <a:spcBef>
                <a:spcPts val="0"/>
              </a:spcBef>
              <a:spcAft>
                <a:spcPts val="600"/>
              </a:spcAft>
              <a:buClr>
                <a:schemeClr val="bg1"/>
              </a:buClr>
              <a:defRPr>
                <a:solidFill>
                  <a:schemeClr val="bg1"/>
                </a:solidFill>
              </a:defRPr>
            </a:lvl1pPr>
          </a:lstStyle>
          <a:p>
            <a:pPr lvl="0"/>
            <a:r>
              <a:rPr lang="de-DE"/>
              <a:t>Mastertextformat bearbeiten</a:t>
            </a:r>
          </a:p>
        </p:txBody>
      </p:sp>
      <p:sp>
        <p:nvSpPr>
          <p:cNvPr id="9" name="Textplatzhalter 3">
            <a:extLst>
              <a:ext uri="{FF2B5EF4-FFF2-40B4-BE49-F238E27FC236}">
                <a16:creationId xmlns:a16="http://schemas.microsoft.com/office/drawing/2014/main" id="{806E9DE0-AA0A-F64D-ABA4-A7A7C4D1285C}"/>
              </a:ext>
            </a:extLst>
          </p:cNvPr>
          <p:cNvSpPr>
            <a:spLocks noGrp="1"/>
          </p:cNvSpPr>
          <p:nvPr>
            <p:ph type="body" sz="quarter" idx="15" hasCustomPrompt="1"/>
          </p:nvPr>
        </p:nvSpPr>
        <p:spPr>
          <a:xfrm>
            <a:off x="416534" y="3969696"/>
            <a:ext cx="936000" cy="936000"/>
          </a:xfrm>
          <a:solidFill>
            <a:schemeClr val="accent1"/>
          </a:solidFill>
        </p:spPr>
        <p:txBody>
          <a:bodyPr lIns="0" anchor="ctr" anchorCtr="0">
            <a:normAutofit/>
          </a:bodyPr>
          <a:lstStyle>
            <a:lvl1pPr marL="0" indent="0" algn="ctr">
              <a:buNone/>
              <a:defRPr sz="4000" b="1">
                <a:solidFill>
                  <a:schemeClr val="bg1"/>
                </a:solidFill>
              </a:defRPr>
            </a:lvl1pPr>
          </a:lstStyle>
          <a:p>
            <a:pPr lvl="0"/>
            <a:r>
              <a:rPr lang="de-DE"/>
              <a:t>3</a:t>
            </a:r>
          </a:p>
        </p:txBody>
      </p:sp>
      <p:sp>
        <p:nvSpPr>
          <p:cNvPr id="10" name="Textplatzhalter 3">
            <a:extLst>
              <a:ext uri="{FF2B5EF4-FFF2-40B4-BE49-F238E27FC236}">
                <a16:creationId xmlns:a16="http://schemas.microsoft.com/office/drawing/2014/main" id="{A222C3A0-69BE-E34C-81E6-BD23F0161056}"/>
              </a:ext>
            </a:extLst>
          </p:cNvPr>
          <p:cNvSpPr>
            <a:spLocks noGrp="1"/>
          </p:cNvSpPr>
          <p:nvPr>
            <p:ph type="body" sz="quarter" idx="16"/>
          </p:nvPr>
        </p:nvSpPr>
        <p:spPr>
          <a:xfrm>
            <a:off x="1576170" y="3969696"/>
            <a:ext cx="10199296" cy="936000"/>
          </a:xfrm>
          <a:solidFill>
            <a:schemeClr val="accent2"/>
          </a:solidFill>
        </p:spPr>
        <p:txBody>
          <a:bodyPr lIns="180000" rIns="108000" anchor="ctr" anchorCtr="0"/>
          <a:lstStyle>
            <a:lvl1pPr>
              <a:spcBef>
                <a:spcPts val="0"/>
              </a:spcBef>
              <a:spcAft>
                <a:spcPts val="600"/>
              </a:spcAft>
              <a:buClr>
                <a:schemeClr val="bg1"/>
              </a:buClr>
              <a:defRPr>
                <a:solidFill>
                  <a:schemeClr val="bg1"/>
                </a:solidFill>
              </a:defRPr>
            </a:lvl1pPr>
          </a:lstStyle>
          <a:p>
            <a:pPr lvl="0"/>
            <a:r>
              <a:rPr lang="de-DE"/>
              <a:t>Mastertextformat bearbeiten</a:t>
            </a:r>
          </a:p>
        </p:txBody>
      </p:sp>
    </p:spTree>
    <p:extLst>
      <p:ext uri="{BB962C8B-B14F-4D97-AF65-F5344CB8AC3E}">
        <p14:creationId xmlns:p14="http://schemas.microsoft.com/office/powerpoint/2010/main" val="29056458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Important">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CCE7A1D-7CD8-9F4D-90C1-B1F4EB5374F9}"/>
              </a:ext>
            </a:extLst>
          </p:cNvPr>
          <p:cNvSpPr>
            <a:spLocks noGrp="1"/>
          </p:cNvSpPr>
          <p:nvPr>
            <p:ph type="title"/>
          </p:nvPr>
        </p:nvSpPr>
        <p:spPr/>
        <p:txBody>
          <a:bodyPr/>
          <a:lstStyle/>
          <a:p>
            <a:r>
              <a:rPr lang="de-DE"/>
              <a:t>Mastertitelformat bearbeiten</a:t>
            </a:r>
          </a:p>
        </p:txBody>
      </p:sp>
      <p:sp>
        <p:nvSpPr>
          <p:cNvPr id="5" name="Fußzeilenplatzhalter 4">
            <a:extLst>
              <a:ext uri="{FF2B5EF4-FFF2-40B4-BE49-F238E27FC236}">
                <a16:creationId xmlns:a16="http://schemas.microsoft.com/office/drawing/2014/main" id="{D8425C82-45FC-9A4F-80EA-BE7C575B7F7B}"/>
              </a:ext>
            </a:extLst>
          </p:cNvPr>
          <p:cNvSpPr>
            <a:spLocks noGrp="1"/>
          </p:cNvSpPr>
          <p:nvPr>
            <p:ph type="ftr" sz="quarter" idx="10"/>
          </p:nvPr>
        </p:nvSpPr>
        <p:spPr/>
        <p:txBody>
          <a:bodyPr/>
          <a:lstStyle/>
          <a:p>
            <a:endParaRPr lang="en-GB"/>
          </a:p>
        </p:txBody>
      </p:sp>
      <p:sp>
        <p:nvSpPr>
          <p:cNvPr id="4" name="Textplatzhalter 3">
            <a:extLst>
              <a:ext uri="{FF2B5EF4-FFF2-40B4-BE49-F238E27FC236}">
                <a16:creationId xmlns:a16="http://schemas.microsoft.com/office/drawing/2014/main" id="{EF3AA4C6-FD2F-154B-B8C9-F6C83FDD5E0A}"/>
              </a:ext>
            </a:extLst>
          </p:cNvPr>
          <p:cNvSpPr>
            <a:spLocks noGrp="1"/>
          </p:cNvSpPr>
          <p:nvPr>
            <p:ph type="body" sz="quarter" idx="11" hasCustomPrompt="1"/>
          </p:nvPr>
        </p:nvSpPr>
        <p:spPr>
          <a:xfrm>
            <a:off x="416534" y="1665288"/>
            <a:ext cx="936000" cy="936000"/>
          </a:xfrm>
          <a:solidFill>
            <a:schemeClr val="accent1"/>
          </a:solidFill>
        </p:spPr>
        <p:txBody>
          <a:bodyPr lIns="0" anchor="ctr" anchorCtr="0">
            <a:normAutofit/>
          </a:bodyPr>
          <a:lstStyle>
            <a:lvl1pPr marL="0" indent="0" algn="ctr">
              <a:buNone/>
              <a:defRPr sz="4000" b="1">
                <a:solidFill>
                  <a:schemeClr val="bg1"/>
                </a:solidFill>
              </a:defRPr>
            </a:lvl1pPr>
          </a:lstStyle>
          <a:p>
            <a:pPr lvl="0"/>
            <a:r>
              <a:rPr lang="de-DE"/>
              <a:t>1</a:t>
            </a:r>
          </a:p>
        </p:txBody>
      </p:sp>
      <p:sp>
        <p:nvSpPr>
          <p:cNvPr id="6" name="Textplatzhalter 3">
            <a:extLst>
              <a:ext uri="{FF2B5EF4-FFF2-40B4-BE49-F238E27FC236}">
                <a16:creationId xmlns:a16="http://schemas.microsoft.com/office/drawing/2014/main" id="{85CD3650-A5C8-034A-9AAF-1096E6976AF7}"/>
              </a:ext>
            </a:extLst>
          </p:cNvPr>
          <p:cNvSpPr>
            <a:spLocks noGrp="1"/>
          </p:cNvSpPr>
          <p:nvPr>
            <p:ph type="body" sz="quarter" idx="12"/>
          </p:nvPr>
        </p:nvSpPr>
        <p:spPr>
          <a:xfrm>
            <a:off x="1576170" y="1665288"/>
            <a:ext cx="10199296" cy="936000"/>
          </a:xfrm>
          <a:solidFill>
            <a:schemeClr val="accent2"/>
          </a:solidFill>
        </p:spPr>
        <p:txBody>
          <a:bodyPr lIns="180000" rIns="108000" anchor="ctr" anchorCtr="0"/>
          <a:lstStyle>
            <a:lvl1pPr>
              <a:spcBef>
                <a:spcPts val="0"/>
              </a:spcBef>
              <a:spcAft>
                <a:spcPts val="600"/>
              </a:spcAft>
              <a:buClr>
                <a:schemeClr val="bg1"/>
              </a:buClr>
              <a:defRPr>
                <a:solidFill>
                  <a:schemeClr val="bg1"/>
                </a:solidFill>
              </a:defRPr>
            </a:lvl1pPr>
          </a:lstStyle>
          <a:p>
            <a:pPr lvl="0"/>
            <a:r>
              <a:rPr lang="de-DE"/>
              <a:t>Mastertextformat bearbeiten</a:t>
            </a:r>
          </a:p>
        </p:txBody>
      </p:sp>
      <p:sp>
        <p:nvSpPr>
          <p:cNvPr id="7" name="Textplatzhalter 3">
            <a:extLst>
              <a:ext uri="{FF2B5EF4-FFF2-40B4-BE49-F238E27FC236}">
                <a16:creationId xmlns:a16="http://schemas.microsoft.com/office/drawing/2014/main" id="{AE178D0D-EF9C-1F42-9943-1181A27394B4}"/>
              </a:ext>
            </a:extLst>
          </p:cNvPr>
          <p:cNvSpPr>
            <a:spLocks noGrp="1"/>
          </p:cNvSpPr>
          <p:nvPr>
            <p:ph type="body" sz="quarter" idx="13" hasCustomPrompt="1"/>
          </p:nvPr>
        </p:nvSpPr>
        <p:spPr>
          <a:xfrm>
            <a:off x="416534" y="2817492"/>
            <a:ext cx="936000" cy="936000"/>
          </a:xfrm>
          <a:solidFill>
            <a:schemeClr val="accent1"/>
          </a:solidFill>
        </p:spPr>
        <p:txBody>
          <a:bodyPr lIns="0" anchor="ctr" anchorCtr="0">
            <a:normAutofit/>
          </a:bodyPr>
          <a:lstStyle>
            <a:lvl1pPr marL="0" indent="0" algn="ctr">
              <a:buNone/>
              <a:defRPr sz="4000" b="1">
                <a:solidFill>
                  <a:schemeClr val="bg1"/>
                </a:solidFill>
              </a:defRPr>
            </a:lvl1pPr>
          </a:lstStyle>
          <a:p>
            <a:pPr lvl="0"/>
            <a:r>
              <a:rPr lang="de-DE"/>
              <a:t>2</a:t>
            </a:r>
          </a:p>
        </p:txBody>
      </p:sp>
      <p:sp>
        <p:nvSpPr>
          <p:cNvPr id="8" name="Textplatzhalter 3">
            <a:extLst>
              <a:ext uri="{FF2B5EF4-FFF2-40B4-BE49-F238E27FC236}">
                <a16:creationId xmlns:a16="http://schemas.microsoft.com/office/drawing/2014/main" id="{18010320-1171-A342-A7B3-EA0AEF7BDC60}"/>
              </a:ext>
            </a:extLst>
          </p:cNvPr>
          <p:cNvSpPr>
            <a:spLocks noGrp="1"/>
          </p:cNvSpPr>
          <p:nvPr>
            <p:ph type="body" sz="quarter" idx="14"/>
          </p:nvPr>
        </p:nvSpPr>
        <p:spPr>
          <a:xfrm>
            <a:off x="1576170" y="2817492"/>
            <a:ext cx="10199296" cy="936000"/>
          </a:xfrm>
          <a:solidFill>
            <a:schemeClr val="accent2"/>
          </a:solidFill>
        </p:spPr>
        <p:txBody>
          <a:bodyPr lIns="180000" rIns="108000" anchor="ctr" anchorCtr="0"/>
          <a:lstStyle>
            <a:lvl1pPr>
              <a:spcBef>
                <a:spcPts val="0"/>
              </a:spcBef>
              <a:spcAft>
                <a:spcPts val="600"/>
              </a:spcAft>
              <a:buClr>
                <a:schemeClr val="bg1"/>
              </a:buClr>
              <a:defRPr>
                <a:solidFill>
                  <a:schemeClr val="bg1"/>
                </a:solidFill>
              </a:defRPr>
            </a:lvl1pPr>
          </a:lstStyle>
          <a:p>
            <a:pPr lvl="0"/>
            <a:r>
              <a:rPr lang="de-DE"/>
              <a:t>Mastertextformat bearbeiten</a:t>
            </a:r>
          </a:p>
        </p:txBody>
      </p:sp>
    </p:spTree>
    <p:extLst>
      <p:ext uri="{BB962C8B-B14F-4D97-AF65-F5344CB8AC3E}">
        <p14:creationId xmlns:p14="http://schemas.microsoft.com/office/powerpoint/2010/main" val="35981631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el und Subline">
    <p:spTree>
      <p:nvGrpSpPr>
        <p:cNvPr id="1" name=""/>
        <p:cNvGrpSpPr/>
        <p:nvPr/>
      </p:nvGrpSpPr>
      <p:grpSpPr>
        <a:xfrm>
          <a:off x="0" y="0"/>
          <a:ext cx="0" cy="0"/>
          <a:chOff x="0" y="0"/>
          <a:chExt cx="0" cy="0"/>
        </a:xfrm>
      </p:grpSpPr>
      <p:sp>
        <p:nvSpPr>
          <p:cNvPr id="6" name="Textplatzhalter 7">
            <a:extLst>
              <a:ext uri="{FF2B5EF4-FFF2-40B4-BE49-F238E27FC236}">
                <a16:creationId xmlns:a16="http://schemas.microsoft.com/office/drawing/2014/main" id="{8D55F383-357D-3547-9530-33C747B445F1}"/>
              </a:ext>
            </a:extLst>
          </p:cNvPr>
          <p:cNvSpPr>
            <a:spLocks noGrp="1"/>
          </p:cNvSpPr>
          <p:nvPr>
            <p:ph type="body" sz="quarter" idx="12"/>
          </p:nvPr>
        </p:nvSpPr>
        <p:spPr>
          <a:xfrm>
            <a:off x="416533" y="1280567"/>
            <a:ext cx="11367480" cy="647700"/>
          </a:xfrm>
        </p:spPr>
        <p:txBody>
          <a:bodyPr tIns="0" anchor="ctr" anchorCtr="0">
            <a:normAutofit/>
          </a:bodyPr>
          <a:lstStyle>
            <a:lvl1pPr marL="0" indent="0">
              <a:spcBef>
                <a:spcPts val="0"/>
              </a:spcBef>
              <a:buNone/>
              <a:defRPr sz="1800" b="1"/>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
        <p:nvSpPr>
          <p:cNvPr id="2" name="Titel 1">
            <a:extLst>
              <a:ext uri="{FF2B5EF4-FFF2-40B4-BE49-F238E27FC236}">
                <a16:creationId xmlns:a16="http://schemas.microsoft.com/office/drawing/2014/main" id="{7B24DF94-7AE6-ED40-B310-29B1A5873206}"/>
              </a:ext>
            </a:extLst>
          </p:cNvPr>
          <p:cNvSpPr>
            <a:spLocks noGrp="1"/>
          </p:cNvSpPr>
          <p:nvPr>
            <p:ph type="title"/>
          </p:nvPr>
        </p:nvSpPr>
        <p:spPr>
          <a:xfrm>
            <a:off x="416534" y="576394"/>
            <a:ext cx="11367479" cy="662400"/>
          </a:xfrm>
        </p:spPr>
        <p:txBody>
          <a:bodyPr anchor="b" anchorCtr="0">
            <a:normAutofit/>
          </a:bodyPr>
          <a:lstStyle/>
          <a:p>
            <a:r>
              <a:rPr lang="de-DE"/>
              <a:t>Mastertitelformat bearbeiten</a:t>
            </a:r>
          </a:p>
        </p:txBody>
      </p:sp>
      <p:sp>
        <p:nvSpPr>
          <p:cNvPr id="3" name="Fußzeilenplatzhalter 2">
            <a:extLst>
              <a:ext uri="{FF2B5EF4-FFF2-40B4-BE49-F238E27FC236}">
                <a16:creationId xmlns:a16="http://schemas.microsoft.com/office/drawing/2014/main" id="{F4DC96D4-4D59-5245-B81F-17641A3F9413}"/>
              </a:ext>
            </a:extLst>
          </p:cNvPr>
          <p:cNvSpPr>
            <a:spLocks noGrp="1"/>
          </p:cNvSpPr>
          <p:nvPr>
            <p:ph type="ftr" sz="quarter" idx="13"/>
          </p:nvPr>
        </p:nvSpPr>
        <p:spPr/>
        <p:txBody>
          <a:bodyPr/>
          <a:lstStyle/>
          <a:p>
            <a:endParaRPr lang="en-GB"/>
          </a:p>
        </p:txBody>
      </p:sp>
      <p:sp>
        <p:nvSpPr>
          <p:cNvPr id="5" name="Textplatzhalter 3">
            <a:extLst>
              <a:ext uri="{FF2B5EF4-FFF2-40B4-BE49-F238E27FC236}">
                <a16:creationId xmlns:a16="http://schemas.microsoft.com/office/drawing/2014/main" id="{62F04D5B-EC07-3D3B-F220-258A556137E3}"/>
              </a:ext>
            </a:extLst>
          </p:cNvPr>
          <p:cNvSpPr>
            <a:spLocks noGrp="1"/>
          </p:cNvSpPr>
          <p:nvPr>
            <p:ph type="body" sz="quarter" idx="11" hasCustomPrompt="1"/>
          </p:nvPr>
        </p:nvSpPr>
        <p:spPr>
          <a:xfrm>
            <a:off x="416533" y="1989138"/>
            <a:ext cx="936000" cy="936000"/>
          </a:xfrm>
          <a:solidFill>
            <a:schemeClr val="accent1"/>
          </a:solidFill>
        </p:spPr>
        <p:txBody>
          <a:bodyPr lIns="0" anchor="ctr" anchorCtr="0">
            <a:normAutofit/>
          </a:bodyPr>
          <a:lstStyle>
            <a:lvl1pPr marL="0" indent="0" algn="ctr">
              <a:buNone/>
              <a:defRPr sz="4000" b="1">
                <a:solidFill>
                  <a:schemeClr val="bg1"/>
                </a:solidFill>
              </a:defRPr>
            </a:lvl1pPr>
          </a:lstStyle>
          <a:p>
            <a:pPr lvl="0"/>
            <a:r>
              <a:rPr lang="de-DE"/>
              <a:t>1</a:t>
            </a:r>
          </a:p>
        </p:txBody>
      </p:sp>
      <p:sp>
        <p:nvSpPr>
          <p:cNvPr id="7" name="Textplatzhalter 3">
            <a:extLst>
              <a:ext uri="{FF2B5EF4-FFF2-40B4-BE49-F238E27FC236}">
                <a16:creationId xmlns:a16="http://schemas.microsoft.com/office/drawing/2014/main" id="{F82A3988-571D-670F-8DA9-176C688E94C9}"/>
              </a:ext>
            </a:extLst>
          </p:cNvPr>
          <p:cNvSpPr>
            <a:spLocks noGrp="1"/>
          </p:cNvSpPr>
          <p:nvPr>
            <p:ph type="body" sz="quarter" idx="14"/>
          </p:nvPr>
        </p:nvSpPr>
        <p:spPr>
          <a:xfrm>
            <a:off x="1576169" y="1989138"/>
            <a:ext cx="10199296" cy="936000"/>
          </a:xfrm>
          <a:solidFill>
            <a:schemeClr val="accent2"/>
          </a:solidFill>
        </p:spPr>
        <p:txBody>
          <a:bodyPr lIns="180000" rIns="108000" anchor="ctr" anchorCtr="0"/>
          <a:lstStyle>
            <a:lvl1pPr>
              <a:spcBef>
                <a:spcPts val="0"/>
              </a:spcBef>
              <a:spcAft>
                <a:spcPts val="600"/>
              </a:spcAft>
              <a:buClr>
                <a:schemeClr val="bg1"/>
              </a:buClr>
              <a:defRPr>
                <a:solidFill>
                  <a:schemeClr val="bg1"/>
                </a:solidFill>
              </a:defRPr>
            </a:lvl1pPr>
          </a:lstStyle>
          <a:p>
            <a:pPr lvl="0"/>
            <a:r>
              <a:rPr lang="de-DE"/>
              <a:t>Mastertextformat bearbeiten</a:t>
            </a:r>
          </a:p>
        </p:txBody>
      </p:sp>
      <p:sp>
        <p:nvSpPr>
          <p:cNvPr id="8" name="Textplatzhalter 3">
            <a:extLst>
              <a:ext uri="{FF2B5EF4-FFF2-40B4-BE49-F238E27FC236}">
                <a16:creationId xmlns:a16="http://schemas.microsoft.com/office/drawing/2014/main" id="{3F27CA87-A8B2-D588-F09D-656EF744A8BB}"/>
              </a:ext>
            </a:extLst>
          </p:cNvPr>
          <p:cNvSpPr>
            <a:spLocks noGrp="1"/>
          </p:cNvSpPr>
          <p:nvPr>
            <p:ph type="body" sz="quarter" idx="15" hasCustomPrompt="1"/>
          </p:nvPr>
        </p:nvSpPr>
        <p:spPr>
          <a:xfrm>
            <a:off x="416533" y="3141342"/>
            <a:ext cx="936000" cy="936000"/>
          </a:xfrm>
          <a:solidFill>
            <a:schemeClr val="accent1"/>
          </a:solidFill>
        </p:spPr>
        <p:txBody>
          <a:bodyPr lIns="0" anchor="ctr" anchorCtr="0">
            <a:normAutofit/>
          </a:bodyPr>
          <a:lstStyle>
            <a:lvl1pPr marL="0" indent="0" algn="ctr">
              <a:buNone/>
              <a:defRPr sz="4000" b="1">
                <a:solidFill>
                  <a:schemeClr val="bg1"/>
                </a:solidFill>
              </a:defRPr>
            </a:lvl1pPr>
          </a:lstStyle>
          <a:p>
            <a:pPr lvl="0"/>
            <a:r>
              <a:rPr lang="de-DE"/>
              <a:t>2</a:t>
            </a:r>
          </a:p>
        </p:txBody>
      </p:sp>
      <p:sp>
        <p:nvSpPr>
          <p:cNvPr id="9" name="Textplatzhalter 3">
            <a:extLst>
              <a:ext uri="{FF2B5EF4-FFF2-40B4-BE49-F238E27FC236}">
                <a16:creationId xmlns:a16="http://schemas.microsoft.com/office/drawing/2014/main" id="{7F8D3748-2628-738D-B76E-EA0C639D16E3}"/>
              </a:ext>
            </a:extLst>
          </p:cNvPr>
          <p:cNvSpPr>
            <a:spLocks noGrp="1"/>
          </p:cNvSpPr>
          <p:nvPr>
            <p:ph type="body" sz="quarter" idx="16"/>
          </p:nvPr>
        </p:nvSpPr>
        <p:spPr>
          <a:xfrm>
            <a:off x="1576169" y="3141342"/>
            <a:ext cx="10199296" cy="936000"/>
          </a:xfrm>
          <a:solidFill>
            <a:schemeClr val="accent2"/>
          </a:solidFill>
        </p:spPr>
        <p:txBody>
          <a:bodyPr lIns="180000" rIns="108000" anchor="ctr" anchorCtr="0"/>
          <a:lstStyle>
            <a:lvl1pPr>
              <a:spcBef>
                <a:spcPts val="0"/>
              </a:spcBef>
              <a:spcAft>
                <a:spcPts val="600"/>
              </a:spcAft>
              <a:buClr>
                <a:schemeClr val="bg1"/>
              </a:buClr>
              <a:defRPr>
                <a:solidFill>
                  <a:schemeClr val="bg1"/>
                </a:solidFill>
              </a:defRPr>
            </a:lvl1pPr>
          </a:lstStyle>
          <a:p>
            <a:pPr lvl="0"/>
            <a:r>
              <a:rPr lang="de-DE"/>
              <a:t>Mastertextformat bearbeiten</a:t>
            </a:r>
          </a:p>
        </p:txBody>
      </p:sp>
      <p:sp>
        <p:nvSpPr>
          <p:cNvPr id="10" name="Textplatzhalter 3">
            <a:extLst>
              <a:ext uri="{FF2B5EF4-FFF2-40B4-BE49-F238E27FC236}">
                <a16:creationId xmlns:a16="http://schemas.microsoft.com/office/drawing/2014/main" id="{6FF73CEA-3D34-74CC-3D11-31471D83A7A6}"/>
              </a:ext>
            </a:extLst>
          </p:cNvPr>
          <p:cNvSpPr>
            <a:spLocks noGrp="1"/>
          </p:cNvSpPr>
          <p:nvPr>
            <p:ph type="body" sz="quarter" idx="17" hasCustomPrompt="1"/>
          </p:nvPr>
        </p:nvSpPr>
        <p:spPr>
          <a:xfrm>
            <a:off x="416533" y="4293546"/>
            <a:ext cx="936000" cy="936000"/>
          </a:xfrm>
          <a:solidFill>
            <a:schemeClr val="accent1"/>
          </a:solidFill>
        </p:spPr>
        <p:txBody>
          <a:bodyPr lIns="0" anchor="ctr" anchorCtr="0">
            <a:normAutofit/>
          </a:bodyPr>
          <a:lstStyle>
            <a:lvl1pPr marL="0" indent="0" algn="ctr">
              <a:buNone/>
              <a:defRPr sz="4000" b="1">
                <a:solidFill>
                  <a:schemeClr val="bg1"/>
                </a:solidFill>
              </a:defRPr>
            </a:lvl1pPr>
          </a:lstStyle>
          <a:p>
            <a:pPr lvl="0"/>
            <a:r>
              <a:rPr lang="de-DE"/>
              <a:t>3</a:t>
            </a:r>
          </a:p>
        </p:txBody>
      </p:sp>
      <p:sp>
        <p:nvSpPr>
          <p:cNvPr id="11" name="Textplatzhalter 3">
            <a:extLst>
              <a:ext uri="{FF2B5EF4-FFF2-40B4-BE49-F238E27FC236}">
                <a16:creationId xmlns:a16="http://schemas.microsoft.com/office/drawing/2014/main" id="{B728F2F5-55C0-353C-39D6-779F29D97A44}"/>
              </a:ext>
            </a:extLst>
          </p:cNvPr>
          <p:cNvSpPr>
            <a:spLocks noGrp="1"/>
          </p:cNvSpPr>
          <p:nvPr>
            <p:ph type="body" sz="quarter" idx="18"/>
          </p:nvPr>
        </p:nvSpPr>
        <p:spPr>
          <a:xfrm>
            <a:off x="1576169" y="4293546"/>
            <a:ext cx="10199296" cy="936000"/>
          </a:xfrm>
          <a:solidFill>
            <a:schemeClr val="accent2"/>
          </a:solidFill>
        </p:spPr>
        <p:txBody>
          <a:bodyPr lIns="180000" rIns="108000" anchor="ctr" anchorCtr="0"/>
          <a:lstStyle>
            <a:lvl1pPr>
              <a:spcBef>
                <a:spcPts val="0"/>
              </a:spcBef>
              <a:spcAft>
                <a:spcPts val="600"/>
              </a:spcAft>
              <a:buClr>
                <a:schemeClr val="bg1"/>
              </a:buClr>
              <a:defRPr>
                <a:solidFill>
                  <a:schemeClr val="bg1"/>
                </a:solidFill>
              </a:defRPr>
            </a:lvl1pPr>
          </a:lstStyle>
          <a:p>
            <a:pPr lvl="0"/>
            <a:r>
              <a:rPr lang="de-DE"/>
              <a:t>Mastertextformat bearbeiten</a:t>
            </a:r>
          </a:p>
        </p:txBody>
      </p:sp>
    </p:spTree>
    <p:extLst>
      <p:ext uri="{BB962C8B-B14F-4D97-AF65-F5344CB8AC3E}">
        <p14:creationId xmlns:p14="http://schemas.microsoft.com/office/powerpoint/2010/main" val="2798498256"/>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itel und Subline">
    <p:spTree>
      <p:nvGrpSpPr>
        <p:cNvPr id="1" name=""/>
        <p:cNvGrpSpPr/>
        <p:nvPr/>
      </p:nvGrpSpPr>
      <p:grpSpPr>
        <a:xfrm>
          <a:off x="0" y="0"/>
          <a:ext cx="0" cy="0"/>
          <a:chOff x="0" y="0"/>
          <a:chExt cx="0" cy="0"/>
        </a:xfrm>
      </p:grpSpPr>
      <p:sp>
        <p:nvSpPr>
          <p:cNvPr id="6" name="Textplatzhalter 7">
            <a:extLst>
              <a:ext uri="{FF2B5EF4-FFF2-40B4-BE49-F238E27FC236}">
                <a16:creationId xmlns:a16="http://schemas.microsoft.com/office/drawing/2014/main" id="{8D55F383-357D-3547-9530-33C747B445F1}"/>
              </a:ext>
            </a:extLst>
          </p:cNvPr>
          <p:cNvSpPr>
            <a:spLocks noGrp="1"/>
          </p:cNvSpPr>
          <p:nvPr>
            <p:ph type="body" sz="quarter" idx="12"/>
          </p:nvPr>
        </p:nvSpPr>
        <p:spPr>
          <a:xfrm>
            <a:off x="416533" y="1280567"/>
            <a:ext cx="11367480" cy="647700"/>
          </a:xfrm>
        </p:spPr>
        <p:txBody>
          <a:bodyPr tIns="0" anchor="ctr" anchorCtr="0">
            <a:normAutofit/>
          </a:bodyPr>
          <a:lstStyle>
            <a:lvl1pPr marL="0" indent="0">
              <a:spcBef>
                <a:spcPts val="0"/>
              </a:spcBef>
              <a:buNone/>
              <a:defRPr sz="1800" b="1"/>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
        <p:nvSpPr>
          <p:cNvPr id="2" name="Titel 1">
            <a:extLst>
              <a:ext uri="{FF2B5EF4-FFF2-40B4-BE49-F238E27FC236}">
                <a16:creationId xmlns:a16="http://schemas.microsoft.com/office/drawing/2014/main" id="{7B24DF94-7AE6-ED40-B310-29B1A5873206}"/>
              </a:ext>
            </a:extLst>
          </p:cNvPr>
          <p:cNvSpPr>
            <a:spLocks noGrp="1"/>
          </p:cNvSpPr>
          <p:nvPr>
            <p:ph type="title"/>
          </p:nvPr>
        </p:nvSpPr>
        <p:spPr>
          <a:xfrm>
            <a:off x="416534" y="576394"/>
            <a:ext cx="11367479" cy="662400"/>
          </a:xfrm>
        </p:spPr>
        <p:txBody>
          <a:bodyPr anchor="b" anchorCtr="0">
            <a:normAutofit/>
          </a:bodyPr>
          <a:lstStyle/>
          <a:p>
            <a:r>
              <a:rPr lang="de-DE"/>
              <a:t>Mastertitelformat bearbeiten</a:t>
            </a:r>
          </a:p>
        </p:txBody>
      </p:sp>
      <p:sp>
        <p:nvSpPr>
          <p:cNvPr id="3" name="Fußzeilenplatzhalter 2">
            <a:extLst>
              <a:ext uri="{FF2B5EF4-FFF2-40B4-BE49-F238E27FC236}">
                <a16:creationId xmlns:a16="http://schemas.microsoft.com/office/drawing/2014/main" id="{F4DC96D4-4D59-5245-B81F-17641A3F9413}"/>
              </a:ext>
            </a:extLst>
          </p:cNvPr>
          <p:cNvSpPr>
            <a:spLocks noGrp="1"/>
          </p:cNvSpPr>
          <p:nvPr>
            <p:ph type="ftr" sz="quarter" idx="13"/>
          </p:nvPr>
        </p:nvSpPr>
        <p:spPr/>
        <p:txBody>
          <a:bodyPr/>
          <a:lstStyle/>
          <a:p>
            <a:endParaRPr lang="en-GB"/>
          </a:p>
        </p:txBody>
      </p:sp>
      <p:sp>
        <p:nvSpPr>
          <p:cNvPr id="5" name="Textplatzhalter 3">
            <a:extLst>
              <a:ext uri="{FF2B5EF4-FFF2-40B4-BE49-F238E27FC236}">
                <a16:creationId xmlns:a16="http://schemas.microsoft.com/office/drawing/2014/main" id="{62F04D5B-EC07-3D3B-F220-258A556137E3}"/>
              </a:ext>
            </a:extLst>
          </p:cNvPr>
          <p:cNvSpPr>
            <a:spLocks noGrp="1"/>
          </p:cNvSpPr>
          <p:nvPr>
            <p:ph type="body" sz="quarter" idx="11" hasCustomPrompt="1"/>
          </p:nvPr>
        </p:nvSpPr>
        <p:spPr>
          <a:xfrm>
            <a:off x="416533" y="1989138"/>
            <a:ext cx="936000" cy="936000"/>
          </a:xfrm>
          <a:solidFill>
            <a:schemeClr val="accent1"/>
          </a:solidFill>
        </p:spPr>
        <p:txBody>
          <a:bodyPr lIns="0" anchor="ctr" anchorCtr="0">
            <a:normAutofit/>
          </a:bodyPr>
          <a:lstStyle>
            <a:lvl1pPr marL="0" indent="0" algn="ctr">
              <a:buNone/>
              <a:defRPr sz="4000" b="1">
                <a:solidFill>
                  <a:schemeClr val="bg1"/>
                </a:solidFill>
              </a:defRPr>
            </a:lvl1pPr>
          </a:lstStyle>
          <a:p>
            <a:pPr lvl="0"/>
            <a:r>
              <a:rPr lang="de-DE"/>
              <a:t>1</a:t>
            </a:r>
          </a:p>
        </p:txBody>
      </p:sp>
      <p:sp>
        <p:nvSpPr>
          <p:cNvPr id="7" name="Textplatzhalter 3">
            <a:extLst>
              <a:ext uri="{FF2B5EF4-FFF2-40B4-BE49-F238E27FC236}">
                <a16:creationId xmlns:a16="http://schemas.microsoft.com/office/drawing/2014/main" id="{F82A3988-571D-670F-8DA9-176C688E94C9}"/>
              </a:ext>
            </a:extLst>
          </p:cNvPr>
          <p:cNvSpPr>
            <a:spLocks noGrp="1"/>
          </p:cNvSpPr>
          <p:nvPr>
            <p:ph type="body" sz="quarter" idx="14"/>
          </p:nvPr>
        </p:nvSpPr>
        <p:spPr>
          <a:xfrm>
            <a:off x="1576169" y="1989138"/>
            <a:ext cx="10199296" cy="936000"/>
          </a:xfrm>
          <a:solidFill>
            <a:schemeClr val="accent2"/>
          </a:solidFill>
        </p:spPr>
        <p:txBody>
          <a:bodyPr lIns="180000" rIns="108000" anchor="ctr" anchorCtr="0"/>
          <a:lstStyle>
            <a:lvl1pPr>
              <a:spcBef>
                <a:spcPts val="0"/>
              </a:spcBef>
              <a:spcAft>
                <a:spcPts val="600"/>
              </a:spcAft>
              <a:buClr>
                <a:schemeClr val="bg1"/>
              </a:buClr>
              <a:defRPr>
                <a:solidFill>
                  <a:schemeClr val="bg1"/>
                </a:solidFill>
              </a:defRPr>
            </a:lvl1pPr>
          </a:lstStyle>
          <a:p>
            <a:pPr lvl="0"/>
            <a:r>
              <a:rPr lang="de-DE"/>
              <a:t>Mastertextformat bearbeiten</a:t>
            </a:r>
          </a:p>
        </p:txBody>
      </p:sp>
      <p:sp>
        <p:nvSpPr>
          <p:cNvPr id="8" name="Textplatzhalter 3">
            <a:extLst>
              <a:ext uri="{FF2B5EF4-FFF2-40B4-BE49-F238E27FC236}">
                <a16:creationId xmlns:a16="http://schemas.microsoft.com/office/drawing/2014/main" id="{3F27CA87-A8B2-D588-F09D-656EF744A8BB}"/>
              </a:ext>
            </a:extLst>
          </p:cNvPr>
          <p:cNvSpPr>
            <a:spLocks noGrp="1"/>
          </p:cNvSpPr>
          <p:nvPr>
            <p:ph type="body" sz="quarter" idx="15" hasCustomPrompt="1"/>
          </p:nvPr>
        </p:nvSpPr>
        <p:spPr>
          <a:xfrm>
            <a:off x="416533" y="3141342"/>
            <a:ext cx="936000" cy="936000"/>
          </a:xfrm>
          <a:solidFill>
            <a:schemeClr val="accent1"/>
          </a:solidFill>
        </p:spPr>
        <p:txBody>
          <a:bodyPr lIns="0" anchor="ctr" anchorCtr="0">
            <a:normAutofit/>
          </a:bodyPr>
          <a:lstStyle>
            <a:lvl1pPr marL="0" indent="0" algn="ctr">
              <a:buNone/>
              <a:defRPr sz="4000" b="1">
                <a:solidFill>
                  <a:schemeClr val="bg1"/>
                </a:solidFill>
              </a:defRPr>
            </a:lvl1pPr>
          </a:lstStyle>
          <a:p>
            <a:pPr lvl="0"/>
            <a:r>
              <a:rPr lang="de-DE"/>
              <a:t>2</a:t>
            </a:r>
          </a:p>
        </p:txBody>
      </p:sp>
      <p:sp>
        <p:nvSpPr>
          <p:cNvPr id="9" name="Textplatzhalter 3">
            <a:extLst>
              <a:ext uri="{FF2B5EF4-FFF2-40B4-BE49-F238E27FC236}">
                <a16:creationId xmlns:a16="http://schemas.microsoft.com/office/drawing/2014/main" id="{7F8D3748-2628-738D-B76E-EA0C639D16E3}"/>
              </a:ext>
            </a:extLst>
          </p:cNvPr>
          <p:cNvSpPr>
            <a:spLocks noGrp="1"/>
          </p:cNvSpPr>
          <p:nvPr>
            <p:ph type="body" sz="quarter" idx="16"/>
          </p:nvPr>
        </p:nvSpPr>
        <p:spPr>
          <a:xfrm>
            <a:off x="1576169" y="3141342"/>
            <a:ext cx="10199296" cy="936000"/>
          </a:xfrm>
          <a:solidFill>
            <a:schemeClr val="accent2"/>
          </a:solidFill>
        </p:spPr>
        <p:txBody>
          <a:bodyPr lIns="180000" rIns="108000" anchor="ctr" anchorCtr="0"/>
          <a:lstStyle>
            <a:lvl1pPr>
              <a:spcBef>
                <a:spcPts val="0"/>
              </a:spcBef>
              <a:spcAft>
                <a:spcPts val="600"/>
              </a:spcAft>
              <a:buClr>
                <a:schemeClr val="bg1"/>
              </a:buClr>
              <a:defRPr>
                <a:solidFill>
                  <a:schemeClr val="bg1"/>
                </a:solidFill>
              </a:defRPr>
            </a:lvl1pPr>
          </a:lstStyle>
          <a:p>
            <a:pPr lvl="0"/>
            <a:r>
              <a:rPr lang="de-DE"/>
              <a:t>Mastertextformat bearbeiten</a:t>
            </a:r>
          </a:p>
        </p:txBody>
      </p:sp>
    </p:spTree>
    <p:extLst>
      <p:ext uri="{BB962C8B-B14F-4D97-AF65-F5344CB8AC3E}">
        <p14:creationId xmlns:p14="http://schemas.microsoft.com/office/powerpoint/2010/main" val="117155381"/>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_Leer">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E3EAA34-C357-8142-AF3B-38E15B6CB81A}"/>
              </a:ext>
            </a:extLst>
          </p:cNvPr>
          <p:cNvSpPr>
            <a:spLocks noGrp="1"/>
          </p:cNvSpPr>
          <p:nvPr>
            <p:ph type="title" hasCustomPrompt="1"/>
          </p:nvPr>
        </p:nvSpPr>
        <p:spPr/>
        <p:txBody>
          <a:bodyPr/>
          <a:lstStyle/>
          <a:p>
            <a:r>
              <a:rPr lang="de-DE"/>
              <a:t>Template </a:t>
            </a:r>
            <a:r>
              <a:rPr lang="de-DE" err="1"/>
              <a:t>Colours</a:t>
            </a:r>
            <a:endParaRPr lang="de-DE"/>
          </a:p>
        </p:txBody>
      </p:sp>
      <p:sp>
        <p:nvSpPr>
          <p:cNvPr id="4" name="Rechteck 3">
            <a:extLst>
              <a:ext uri="{FF2B5EF4-FFF2-40B4-BE49-F238E27FC236}">
                <a16:creationId xmlns:a16="http://schemas.microsoft.com/office/drawing/2014/main" id="{0A9EF900-6242-AE49-BD44-E09F8CD13A33}"/>
              </a:ext>
            </a:extLst>
          </p:cNvPr>
          <p:cNvSpPr/>
          <p:nvPr userDrawn="1"/>
        </p:nvSpPr>
        <p:spPr>
          <a:xfrm>
            <a:off x="417093" y="1665288"/>
            <a:ext cx="1427361" cy="14273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Font</a:t>
            </a:r>
            <a:br>
              <a:rPr lang="de-DE"/>
            </a:br>
            <a:r>
              <a:rPr lang="de-DE" err="1"/>
              <a:t>Colour</a:t>
            </a:r>
            <a:endParaRPr lang="de-DE"/>
          </a:p>
          <a:p>
            <a:pPr algn="ctr"/>
            <a:r>
              <a:rPr lang="de-DE"/>
              <a:t>#4E4F4E</a:t>
            </a:r>
          </a:p>
        </p:txBody>
      </p:sp>
      <p:sp>
        <p:nvSpPr>
          <p:cNvPr id="5" name="Rechteck 4">
            <a:extLst>
              <a:ext uri="{FF2B5EF4-FFF2-40B4-BE49-F238E27FC236}">
                <a16:creationId xmlns:a16="http://schemas.microsoft.com/office/drawing/2014/main" id="{9DE1BD4E-0EA8-F540-AD17-66780C2F8C91}"/>
              </a:ext>
            </a:extLst>
          </p:cNvPr>
          <p:cNvSpPr/>
          <p:nvPr userDrawn="1"/>
        </p:nvSpPr>
        <p:spPr>
          <a:xfrm>
            <a:off x="2191180" y="1665288"/>
            <a:ext cx="1427361" cy="14273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Primary</a:t>
            </a:r>
            <a:br>
              <a:rPr lang="de-DE"/>
            </a:br>
            <a:r>
              <a:rPr lang="de-DE" err="1"/>
              <a:t>Colour</a:t>
            </a:r>
            <a:endParaRPr lang="de-DE"/>
          </a:p>
          <a:p>
            <a:pPr algn="ctr"/>
            <a:r>
              <a:rPr lang="de-DE"/>
              <a:t>#002A5C</a:t>
            </a:r>
          </a:p>
        </p:txBody>
      </p:sp>
      <p:sp>
        <p:nvSpPr>
          <p:cNvPr id="6" name="Rechteck 5">
            <a:extLst>
              <a:ext uri="{FF2B5EF4-FFF2-40B4-BE49-F238E27FC236}">
                <a16:creationId xmlns:a16="http://schemas.microsoft.com/office/drawing/2014/main" id="{68D85FB1-A7BB-A542-B7F4-8DD96E4060B1}"/>
              </a:ext>
            </a:extLst>
          </p:cNvPr>
          <p:cNvSpPr/>
          <p:nvPr userDrawn="1"/>
        </p:nvSpPr>
        <p:spPr>
          <a:xfrm>
            <a:off x="3965266" y="1665288"/>
            <a:ext cx="1427361" cy="14273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Primary</a:t>
            </a:r>
            <a:br>
              <a:rPr lang="de-DE"/>
            </a:br>
            <a:r>
              <a:rPr lang="de-DE" err="1"/>
              <a:t>Colour</a:t>
            </a:r>
            <a:endParaRPr lang="de-DE"/>
          </a:p>
          <a:p>
            <a:pPr algn="ctr"/>
            <a:r>
              <a:rPr lang="de-DE"/>
              <a:t>#F37920</a:t>
            </a:r>
          </a:p>
        </p:txBody>
      </p:sp>
      <p:sp>
        <p:nvSpPr>
          <p:cNvPr id="7" name="Rechteck 6">
            <a:extLst>
              <a:ext uri="{FF2B5EF4-FFF2-40B4-BE49-F238E27FC236}">
                <a16:creationId xmlns:a16="http://schemas.microsoft.com/office/drawing/2014/main" id="{EC6288E4-4195-A840-AF62-26A52ADA93FA}"/>
              </a:ext>
            </a:extLst>
          </p:cNvPr>
          <p:cNvSpPr/>
          <p:nvPr userDrawn="1"/>
        </p:nvSpPr>
        <p:spPr>
          <a:xfrm>
            <a:off x="5739353" y="1665288"/>
            <a:ext cx="1427361" cy="142736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err="1"/>
              <a:t>Secondary</a:t>
            </a:r>
            <a:br>
              <a:rPr lang="de-DE"/>
            </a:br>
            <a:r>
              <a:rPr lang="de-DE" err="1"/>
              <a:t>Colour</a:t>
            </a:r>
            <a:endParaRPr lang="de-DE"/>
          </a:p>
          <a:p>
            <a:pPr algn="ctr"/>
            <a:r>
              <a:rPr lang="de-DE"/>
              <a:t>#FDC300</a:t>
            </a:r>
          </a:p>
        </p:txBody>
      </p:sp>
      <p:sp>
        <p:nvSpPr>
          <p:cNvPr id="8" name="Rechteck 7">
            <a:extLst>
              <a:ext uri="{FF2B5EF4-FFF2-40B4-BE49-F238E27FC236}">
                <a16:creationId xmlns:a16="http://schemas.microsoft.com/office/drawing/2014/main" id="{D3E1090F-D886-924F-AE01-8179199280F5}"/>
              </a:ext>
            </a:extLst>
          </p:cNvPr>
          <p:cNvSpPr/>
          <p:nvPr userDrawn="1"/>
        </p:nvSpPr>
        <p:spPr>
          <a:xfrm>
            <a:off x="7513440" y="1665288"/>
            <a:ext cx="1427361" cy="14273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err="1"/>
              <a:t>Secondary</a:t>
            </a:r>
            <a:br>
              <a:rPr lang="de-DE"/>
            </a:br>
            <a:r>
              <a:rPr lang="de-DE" err="1"/>
              <a:t>Colour</a:t>
            </a:r>
            <a:endParaRPr lang="de-DE"/>
          </a:p>
          <a:p>
            <a:pPr algn="ctr"/>
            <a:r>
              <a:rPr lang="de-DE"/>
              <a:t>#8C1610</a:t>
            </a:r>
          </a:p>
        </p:txBody>
      </p:sp>
      <p:sp>
        <p:nvSpPr>
          <p:cNvPr id="10" name="Rechteck 9">
            <a:extLst>
              <a:ext uri="{FF2B5EF4-FFF2-40B4-BE49-F238E27FC236}">
                <a16:creationId xmlns:a16="http://schemas.microsoft.com/office/drawing/2014/main" id="{59E93035-1374-CC4E-8AE6-51AE610FE844}"/>
              </a:ext>
            </a:extLst>
          </p:cNvPr>
          <p:cNvSpPr/>
          <p:nvPr userDrawn="1"/>
        </p:nvSpPr>
        <p:spPr>
          <a:xfrm>
            <a:off x="2182136" y="3440733"/>
            <a:ext cx="1427361" cy="142736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b="0" i="0" u="none" strike="noStrike" kern="1200" err="1">
                <a:solidFill>
                  <a:schemeClr val="lt1"/>
                </a:solidFill>
                <a:effectLst/>
                <a:latin typeface="+mn-lt"/>
                <a:ea typeface="+mn-ea"/>
                <a:cs typeface="+mn-cs"/>
              </a:rPr>
              <a:t>Halftones</a:t>
            </a:r>
            <a:endParaRPr lang="de-DE" sz="1800" b="0" i="0" u="none" strike="noStrike" kern="1200">
              <a:solidFill>
                <a:schemeClr val="lt1"/>
              </a:solidFill>
              <a:effectLst/>
              <a:latin typeface="+mn-lt"/>
              <a:ea typeface="+mn-ea"/>
              <a:cs typeface="+mn-cs"/>
            </a:endParaRPr>
          </a:p>
          <a:p>
            <a:pPr algn="ctr"/>
            <a:r>
              <a:rPr lang="de-DE" sz="1800" b="0" i="0" u="none" strike="noStrike" kern="1200">
                <a:solidFill>
                  <a:schemeClr val="lt1"/>
                </a:solidFill>
                <a:effectLst/>
                <a:latin typeface="+mn-lt"/>
                <a:ea typeface="+mn-ea"/>
                <a:cs typeface="+mn-cs"/>
              </a:rPr>
              <a:t>#8093AD</a:t>
            </a:r>
            <a:endParaRPr lang="de-DE"/>
          </a:p>
        </p:txBody>
      </p:sp>
      <p:sp>
        <p:nvSpPr>
          <p:cNvPr id="11" name="Rechteck 10">
            <a:extLst>
              <a:ext uri="{FF2B5EF4-FFF2-40B4-BE49-F238E27FC236}">
                <a16:creationId xmlns:a16="http://schemas.microsoft.com/office/drawing/2014/main" id="{075E37F0-EFD0-424B-A226-E55D6531F5F8}"/>
              </a:ext>
            </a:extLst>
          </p:cNvPr>
          <p:cNvSpPr/>
          <p:nvPr userDrawn="1"/>
        </p:nvSpPr>
        <p:spPr>
          <a:xfrm>
            <a:off x="3956223" y="3440733"/>
            <a:ext cx="1427361" cy="14273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b="0" i="0" u="none" strike="noStrike" kern="1200" err="1">
                <a:solidFill>
                  <a:schemeClr val="tx1"/>
                </a:solidFill>
                <a:effectLst/>
                <a:latin typeface="+mn-lt"/>
                <a:ea typeface="+mn-ea"/>
                <a:cs typeface="+mn-cs"/>
              </a:rPr>
              <a:t>Halftones</a:t>
            </a:r>
            <a:endParaRPr lang="de-DE" sz="1800" b="0" i="0" u="none" strike="noStrike" kern="1200">
              <a:solidFill>
                <a:schemeClr val="tx1"/>
              </a:solidFill>
              <a:effectLst/>
              <a:latin typeface="+mn-lt"/>
              <a:ea typeface="+mn-ea"/>
              <a:cs typeface="+mn-cs"/>
            </a:endParaRPr>
          </a:p>
          <a:p>
            <a:pPr algn="ctr"/>
            <a:r>
              <a:rPr lang="de-DE" sz="1800" b="0" i="0" u="none" strike="noStrike" kern="1200">
                <a:solidFill>
                  <a:schemeClr val="tx1"/>
                </a:solidFill>
                <a:effectLst/>
                <a:latin typeface="+mn-lt"/>
                <a:ea typeface="+mn-ea"/>
                <a:cs typeface="+mn-cs"/>
              </a:rPr>
              <a:t>#FDECE3</a:t>
            </a:r>
            <a:endParaRPr lang="de-DE">
              <a:solidFill>
                <a:schemeClr val="tx1"/>
              </a:solidFill>
            </a:endParaRPr>
          </a:p>
        </p:txBody>
      </p:sp>
      <p:sp>
        <p:nvSpPr>
          <p:cNvPr id="12" name="Rechteck 11">
            <a:extLst>
              <a:ext uri="{FF2B5EF4-FFF2-40B4-BE49-F238E27FC236}">
                <a16:creationId xmlns:a16="http://schemas.microsoft.com/office/drawing/2014/main" id="{29B1A55A-44E1-6043-9322-D2EC18F13A56}"/>
              </a:ext>
            </a:extLst>
          </p:cNvPr>
          <p:cNvSpPr/>
          <p:nvPr userDrawn="1"/>
        </p:nvSpPr>
        <p:spPr>
          <a:xfrm>
            <a:off x="5730310" y="3440733"/>
            <a:ext cx="1427361" cy="142736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b="0" i="0" u="none" strike="noStrike" kern="1200" err="1">
                <a:solidFill>
                  <a:schemeClr val="tx1"/>
                </a:solidFill>
                <a:effectLst/>
                <a:latin typeface="+mn-lt"/>
                <a:ea typeface="+mn-ea"/>
                <a:cs typeface="+mn-cs"/>
              </a:rPr>
              <a:t>Halftones</a:t>
            </a:r>
            <a:endParaRPr lang="de-DE" sz="1800" b="0" i="0" u="none" strike="noStrike" kern="1200">
              <a:solidFill>
                <a:schemeClr val="tx1"/>
              </a:solidFill>
              <a:effectLst/>
              <a:latin typeface="+mn-lt"/>
              <a:ea typeface="+mn-ea"/>
              <a:cs typeface="+mn-cs"/>
            </a:endParaRPr>
          </a:p>
          <a:p>
            <a:pPr algn="ctr"/>
            <a:r>
              <a:rPr lang="de-DE" sz="1800" b="0" i="0" u="none" strike="noStrike" kern="1200">
                <a:solidFill>
                  <a:schemeClr val="tx1"/>
                </a:solidFill>
                <a:effectLst/>
                <a:latin typeface="+mn-lt"/>
                <a:ea typeface="+mn-ea"/>
                <a:cs typeface="+mn-cs"/>
              </a:rPr>
              <a:t>#FFF3CC</a:t>
            </a:r>
            <a:endParaRPr lang="de-DE">
              <a:solidFill>
                <a:schemeClr val="tx1"/>
              </a:solidFill>
            </a:endParaRPr>
          </a:p>
        </p:txBody>
      </p:sp>
      <p:sp>
        <p:nvSpPr>
          <p:cNvPr id="13" name="Rechteck 12">
            <a:extLst>
              <a:ext uri="{FF2B5EF4-FFF2-40B4-BE49-F238E27FC236}">
                <a16:creationId xmlns:a16="http://schemas.microsoft.com/office/drawing/2014/main" id="{454AD465-1B78-244B-89C4-5CA1D7F59D70}"/>
              </a:ext>
            </a:extLst>
          </p:cNvPr>
          <p:cNvSpPr/>
          <p:nvPr userDrawn="1"/>
        </p:nvSpPr>
        <p:spPr>
          <a:xfrm>
            <a:off x="7504397" y="3440733"/>
            <a:ext cx="1427361" cy="142736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b="0" i="0" u="none" strike="noStrike" kern="1200" err="1">
                <a:solidFill>
                  <a:schemeClr val="tx1"/>
                </a:solidFill>
                <a:effectLst/>
                <a:latin typeface="+mn-lt"/>
                <a:ea typeface="+mn-ea"/>
                <a:cs typeface="+mn-cs"/>
              </a:rPr>
              <a:t>Halftones</a:t>
            </a:r>
            <a:endParaRPr lang="de-DE" sz="1800" b="0" i="0" u="none" strike="noStrike" kern="1200">
              <a:solidFill>
                <a:schemeClr val="tx1"/>
              </a:solidFill>
              <a:effectLst/>
              <a:latin typeface="+mn-lt"/>
              <a:ea typeface="+mn-ea"/>
              <a:cs typeface="+mn-cs"/>
            </a:endParaRPr>
          </a:p>
          <a:p>
            <a:pPr algn="ctr"/>
            <a:r>
              <a:rPr lang="de-DE" sz="1800" b="0" i="0" u="none" strike="noStrike" kern="1200">
                <a:solidFill>
                  <a:schemeClr val="tx1"/>
                </a:solidFill>
                <a:effectLst/>
                <a:latin typeface="+mn-lt"/>
                <a:ea typeface="+mn-ea"/>
                <a:cs typeface="+mn-cs"/>
              </a:rPr>
              <a:t>#F8C2BF</a:t>
            </a:r>
            <a:endParaRPr lang="de-DE">
              <a:solidFill>
                <a:schemeClr val="tx1"/>
              </a:solidFill>
            </a:endParaRPr>
          </a:p>
        </p:txBody>
      </p:sp>
      <p:sp>
        <p:nvSpPr>
          <p:cNvPr id="15" name="Rechteck 14">
            <a:extLst>
              <a:ext uri="{FF2B5EF4-FFF2-40B4-BE49-F238E27FC236}">
                <a16:creationId xmlns:a16="http://schemas.microsoft.com/office/drawing/2014/main" id="{CC8894BC-3D52-2A45-BA6B-A2DAD0942327}"/>
              </a:ext>
            </a:extLst>
          </p:cNvPr>
          <p:cNvSpPr/>
          <p:nvPr userDrawn="1"/>
        </p:nvSpPr>
        <p:spPr>
          <a:xfrm>
            <a:off x="417093" y="3440733"/>
            <a:ext cx="1427361" cy="142736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b="0" i="0" u="none" strike="noStrike" kern="1200" err="1">
                <a:solidFill>
                  <a:schemeClr val="lt1"/>
                </a:solidFill>
                <a:effectLst/>
                <a:latin typeface="+mn-lt"/>
                <a:ea typeface="+mn-ea"/>
                <a:cs typeface="+mn-cs"/>
              </a:rPr>
              <a:t>Halftones</a:t>
            </a:r>
            <a:endParaRPr lang="de-DE" sz="1800" b="0" i="0" u="none" strike="noStrike" kern="1200">
              <a:solidFill>
                <a:schemeClr val="lt1"/>
              </a:solidFill>
              <a:effectLst/>
              <a:latin typeface="+mn-lt"/>
              <a:ea typeface="+mn-ea"/>
              <a:cs typeface="+mn-cs"/>
            </a:endParaRPr>
          </a:p>
          <a:p>
            <a:pPr algn="ctr"/>
            <a:r>
              <a:rPr lang="de-DE" sz="1800" b="0" i="0" u="none" strike="noStrike" kern="1200">
                <a:solidFill>
                  <a:schemeClr val="lt1"/>
                </a:solidFill>
                <a:effectLst/>
                <a:latin typeface="+mn-lt"/>
                <a:ea typeface="+mn-ea"/>
                <a:cs typeface="+mn-cs"/>
              </a:rPr>
              <a:t>#929292</a:t>
            </a:r>
            <a:endParaRPr lang="de-DE"/>
          </a:p>
        </p:txBody>
      </p:sp>
    </p:spTree>
    <p:extLst>
      <p:ext uri="{BB962C8B-B14F-4D97-AF65-F5344CB8AC3E}">
        <p14:creationId xmlns:p14="http://schemas.microsoft.com/office/powerpoint/2010/main" val="2118121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2">
    <p:spTree>
      <p:nvGrpSpPr>
        <p:cNvPr id="1" name=""/>
        <p:cNvGrpSpPr/>
        <p:nvPr/>
      </p:nvGrpSpPr>
      <p:grpSpPr>
        <a:xfrm>
          <a:off x="0" y="0"/>
          <a:ext cx="0" cy="0"/>
          <a:chOff x="0" y="0"/>
          <a:chExt cx="0" cy="0"/>
        </a:xfrm>
      </p:grpSpPr>
      <p:pic>
        <p:nvPicPr>
          <p:cNvPr id="3" name="Grafik 2" descr="Ein Bild, das Himmel, draußen, Gebäude, Brücke enthält.&#10;&#10;Automatisch generierte Beschreibung">
            <a:extLst>
              <a:ext uri="{FF2B5EF4-FFF2-40B4-BE49-F238E27FC236}">
                <a16:creationId xmlns:a16="http://schemas.microsoft.com/office/drawing/2014/main" id="{88454B1E-F6C2-8A5A-907E-14534397D6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1667"/>
          <a:stretch/>
        </p:blipFill>
        <p:spPr>
          <a:xfrm>
            <a:off x="1910605" y="-2"/>
            <a:ext cx="10287000" cy="6057902"/>
          </a:xfrm>
          <a:prstGeom prst="rect">
            <a:avLst/>
          </a:prstGeom>
        </p:spPr>
      </p:pic>
      <p:sp>
        <p:nvSpPr>
          <p:cNvPr id="14" name="Freihandform 13">
            <a:extLst>
              <a:ext uri="{FF2B5EF4-FFF2-40B4-BE49-F238E27FC236}">
                <a16:creationId xmlns:a16="http://schemas.microsoft.com/office/drawing/2014/main" id="{2ADCDFB0-A1D1-3E46-9248-FE8301F2740C}"/>
              </a:ext>
            </a:extLst>
          </p:cNvPr>
          <p:cNvSpPr/>
          <p:nvPr userDrawn="1"/>
        </p:nvSpPr>
        <p:spPr>
          <a:xfrm>
            <a:off x="3770971" y="-1"/>
            <a:ext cx="8443773" cy="6069601"/>
          </a:xfrm>
          <a:custGeom>
            <a:avLst/>
            <a:gdLst>
              <a:gd name="connsiteX0" fmla="*/ 0 w 8443773"/>
              <a:gd name="connsiteY0" fmla="*/ 0 h 6069601"/>
              <a:gd name="connsiteX1" fmla="*/ 4648303 w 8443773"/>
              <a:gd name="connsiteY1" fmla="*/ 0 h 6069601"/>
              <a:gd name="connsiteX2" fmla="*/ 4648303 w 8443773"/>
              <a:gd name="connsiteY2" fmla="*/ 1 h 6069601"/>
              <a:gd name="connsiteX3" fmla="*/ 6533788 w 8443773"/>
              <a:gd name="connsiteY3" fmla="*/ 1 h 6069601"/>
              <a:gd name="connsiteX4" fmla="*/ 8443773 w 8443773"/>
              <a:gd name="connsiteY4" fmla="*/ 4498516 h 6069601"/>
              <a:gd name="connsiteX5" fmla="*/ 8443773 w 8443773"/>
              <a:gd name="connsiteY5" fmla="*/ 6069601 h 6069601"/>
              <a:gd name="connsiteX6" fmla="*/ 1885485 w 8443773"/>
              <a:gd name="connsiteY6" fmla="*/ 6069601 h 6069601"/>
              <a:gd name="connsiteX7" fmla="*/ 1885485 w 8443773"/>
              <a:gd name="connsiteY7" fmla="*/ 6069600 h 6069601"/>
              <a:gd name="connsiteX8" fmla="*/ 0 w 8443773"/>
              <a:gd name="connsiteY8" fmla="*/ 6069600 h 606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3773" h="6069601">
                <a:moveTo>
                  <a:pt x="0" y="0"/>
                </a:moveTo>
                <a:lnTo>
                  <a:pt x="4648303" y="0"/>
                </a:lnTo>
                <a:lnTo>
                  <a:pt x="4648303" y="1"/>
                </a:lnTo>
                <a:lnTo>
                  <a:pt x="6533788" y="1"/>
                </a:lnTo>
                <a:lnTo>
                  <a:pt x="8443773" y="4498516"/>
                </a:lnTo>
                <a:lnTo>
                  <a:pt x="8443773" y="6069601"/>
                </a:lnTo>
                <a:lnTo>
                  <a:pt x="1885485" y="6069601"/>
                </a:lnTo>
                <a:lnTo>
                  <a:pt x="1885485" y="6069600"/>
                </a:lnTo>
                <a:lnTo>
                  <a:pt x="0" y="606960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F0000"/>
              </a:solidFill>
            </a:endParaRPr>
          </a:p>
        </p:txBody>
      </p:sp>
      <p:sp>
        <p:nvSpPr>
          <p:cNvPr id="15" name="Freihandform 14">
            <a:extLst>
              <a:ext uri="{FF2B5EF4-FFF2-40B4-BE49-F238E27FC236}">
                <a16:creationId xmlns:a16="http://schemas.microsoft.com/office/drawing/2014/main" id="{993A3D39-DBD9-5343-972C-4D9AF69EF31B}"/>
              </a:ext>
            </a:extLst>
          </p:cNvPr>
          <p:cNvSpPr/>
          <p:nvPr userDrawn="1"/>
        </p:nvSpPr>
        <p:spPr>
          <a:xfrm>
            <a:off x="3770971" y="-1"/>
            <a:ext cx="7225341" cy="6069600"/>
          </a:xfrm>
          <a:custGeom>
            <a:avLst/>
            <a:gdLst>
              <a:gd name="connsiteX0" fmla="*/ 0 w 7225341"/>
              <a:gd name="connsiteY0" fmla="*/ 0 h 6068533"/>
              <a:gd name="connsiteX1" fmla="*/ 4648303 w 7225341"/>
              <a:gd name="connsiteY1" fmla="*/ 0 h 6068533"/>
              <a:gd name="connsiteX2" fmla="*/ 7225341 w 7225341"/>
              <a:gd name="connsiteY2" fmla="*/ 6068533 h 6068533"/>
              <a:gd name="connsiteX3" fmla="*/ 0 w 7225341"/>
              <a:gd name="connsiteY3" fmla="*/ 6068533 h 6068533"/>
            </a:gdLst>
            <a:ahLst/>
            <a:cxnLst>
              <a:cxn ang="0">
                <a:pos x="connsiteX0" y="connsiteY0"/>
              </a:cxn>
              <a:cxn ang="0">
                <a:pos x="connsiteX1" y="connsiteY1"/>
              </a:cxn>
              <a:cxn ang="0">
                <a:pos x="connsiteX2" y="connsiteY2"/>
              </a:cxn>
              <a:cxn ang="0">
                <a:pos x="connsiteX3" y="connsiteY3"/>
              </a:cxn>
            </a:cxnLst>
            <a:rect l="l" t="t" r="r" b="b"/>
            <a:pathLst>
              <a:path w="7225341" h="6068533">
                <a:moveTo>
                  <a:pt x="0" y="0"/>
                </a:moveTo>
                <a:lnTo>
                  <a:pt x="4648303" y="0"/>
                </a:lnTo>
                <a:lnTo>
                  <a:pt x="7225341" y="6068533"/>
                </a:lnTo>
                <a:lnTo>
                  <a:pt x="0" y="6068533"/>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F0000"/>
              </a:solidFill>
            </a:endParaRPr>
          </a:p>
        </p:txBody>
      </p:sp>
      <p:sp>
        <p:nvSpPr>
          <p:cNvPr id="13" name="Freihandform 12">
            <a:extLst>
              <a:ext uri="{FF2B5EF4-FFF2-40B4-BE49-F238E27FC236}">
                <a16:creationId xmlns:a16="http://schemas.microsoft.com/office/drawing/2014/main" id="{4A5466CB-89E5-464F-82FA-7F08827DF71B}"/>
              </a:ext>
            </a:extLst>
          </p:cNvPr>
          <p:cNvSpPr/>
          <p:nvPr userDrawn="1"/>
        </p:nvSpPr>
        <p:spPr>
          <a:xfrm>
            <a:off x="1885486" y="-1"/>
            <a:ext cx="7225341" cy="6069600"/>
          </a:xfrm>
          <a:custGeom>
            <a:avLst/>
            <a:gdLst>
              <a:gd name="connsiteX0" fmla="*/ 0 w 7225341"/>
              <a:gd name="connsiteY0" fmla="*/ 0 h 6068533"/>
              <a:gd name="connsiteX1" fmla="*/ 4648303 w 7225341"/>
              <a:gd name="connsiteY1" fmla="*/ 0 h 6068533"/>
              <a:gd name="connsiteX2" fmla="*/ 7225341 w 7225341"/>
              <a:gd name="connsiteY2" fmla="*/ 6068533 h 6068533"/>
              <a:gd name="connsiteX3" fmla="*/ 0 w 7225341"/>
              <a:gd name="connsiteY3" fmla="*/ 6068533 h 6068533"/>
            </a:gdLst>
            <a:ahLst/>
            <a:cxnLst>
              <a:cxn ang="0">
                <a:pos x="connsiteX0" y="connsiteY0"/>
              </a:cxn>
              <a:cxn ang="0">
                <a:pos x="connsiteX1" y="connsiteY1"/>
              </a:cxn>
              <a:cxn ang="0">
                <a:pos x="connsiteX2" y="connsiteY2"/>
              </a:cxn>
              <a:cxn ang="0">
                <a:pos x="connsiteX3" y="connsiteY3"/>
              </a:cxn>
            </a:cxnLst>
            <a:rect l="l" t="t" r="r" b="b"/>
            <a:pathLst>
              <a:path w="7225341" h="6068533">
                <a:moveTo>
                  <a:pt x="0" y="0"/>
                </a:moveTo>
                <a:lnTo>
                  <a:pt x="4648303" y="0"/>
                </a:lnTo>
                <a:lnTo>
                  <a:pt x="7225341" y="6068533"/>
                </a:lnTo>
                <a:lnTo>
                  <a:pt x="0" y="6068533"/>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F0000"/>
              </a:solidFill>
            </a:endParaRPr>
          </a:p>
        </p:txBody>
      </p:sp>
      <p:sp>
        <p:nvSpPr>
          <p:cNvPr id="22" name="Freihandform 21">
            <a:extLst>
              <a:ext uri="{FF2B5EF4-FFF2-40B4-BE49-F238E27FC236}">
                <a16:creationId xmlns:a16="http://schemas.microsoft.com/office/drawing/2014/main" id="{925D116F-87BF-2D47-B562-0B0F3E7C3ADD}"/>
              </a:ext>
            </a:extLst>
          </p:cNvPr>
          <p:cNvSpPr/>
          <p:nvPr userDrawn="1"/>
        </p:nvSpPr>
        <p:spPr>
          <a:xfrm>
            <a:off x="1" y="0"/>
            <a:ext cx="7225341" cy="6069600"/>
          </a:xfrm>
          <a:custGeom>
            <a:avLst/>
            <a:gdLst>
              <a:gd name="connsiteX0" fmla="*/ 0 w 7225341"/>
              <a:gd name="connsiteY0" fmla="*/ 0 h 6068533"/>
              <a:gd name="connsiteX1" fmla="*/ 4648303 w 7225341"/>
              <a:gd name="connsiteY1" fmla="*/ 0 h 6068533"/>
              <a:gd name="connsiteX2" fmla="*/ 7225341 w 7225341"/>
              <a:gd name="connsiteY2" fmla="*/ 6068533 h 6068533"/>
              <a:gd name="connsiteX3" fmla="*/ 0 w 7225341"/>
              <a:gd name="connsiteY3" fmla="*/ 6068533 h 6068533"/>
            </a:gdLst>
            <a:ahLst/>
            <a:cxnLst>
              <a:cxn ang="0">
                <a:pos x="connsiteX0" y="connsiteY0"/>
              </a:cxn>
              <a:cxn ang="0">
                <a:pos x="connsiteX1" y="connsiteY1"/>
              </a:cxn>
              <a:cxn ang="0">
                <a:pos x="connsiteX2" y="connsiteY2"/>
              </a:cxn>
              <a:cxn ang="0">
                <a:pos x="connsiteX3" y="connsiteY3"/>
              </a:cxn>
            </a:cxnLst>
            <a:rect l="l" t="t" r="r" b="b"/>
            <a:pathLst>
              <a:path w="7225341" h="6068533">
                <a:moveTo>
                  <a:pt x="0" y="0"/>
                </a:moveTo>
                <a:lnTo>
                  <a:pt x="4648303" y="0"/>
                </a:lnTo>
                <a:lnTo>
                  <a:pt x="7225341" y="6068533"/>
                </a:lnTo>
                <a:lnTo>
                  <a:pt x="0" y="606853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pic>
        <p:nvPicPr>
          <p:cNvPr id="11" name="Grafik 10">
            <a:extLst>
              <a:ext uri="{FF2B5EF4-FFF2-40B4-BE49-F238E27FC236}">
                <a16:creationId xmlns:a16="http://schemas.microsoft.com/office/drawing/2014/main" id="{DE761D34-60C5-914D-93B3-40820DFF0B4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534" y="6281613"/>
            <a:ext cx="2117301" cy="349200"/>
          </a:xfrm>
          <a:prstGeom prst="rect">
            <a:avLst/>
          </a:prstGeom>
        </p:spPr>
      </p:pic>
      <p:sp>
        <p:nvSpPr>
          <p:cNvPr id="12" name="Titel 26">
            <a:extLst>
              <a:ext uri="{FF2B5EF4-FFF2-40B4-BE49-F238E27FC236}">
                <a16:creationId xmlns:a16="http://schemas.microsoft.com/office/drawing/2014/main" id="{4499D6E5-6225-7D20-33A9-284E3D665BCC}"/>
              </a:ext>
            </a:extLst>
          </p:cNvPr>
          <p:cNvSpPr>
            <a:spLocks noGrp="1"/>
          </p:cNvSpPr>
          <p:nvPr>
            <p:ph type="title"/>
          </p:nvPr>
        </p:nvSpPr>
        <p:spPr>
          <a:xfrm>
            <a:off x="417601" y="333375"/>
            <a:ext cx="5664673" cy="3966559"/>
          </a:xfrm>
          <a:custGeom>
            <a:avLst/>
            <a:gdLst>
              <a:gd name="connsiteX0" fmla="*/ 0 w 5664673"/>
              <a:gd name="connsiteY0" fmla="*/ 0 h 3966559"/>
              <a:gd name="connsiteX1" fmla="*/ 3980547 w 5664673"/>
              <a:gd name="connsiteY1" fmla="*/ 0 h 3966559"/>
              <a:gd name="connsiteX2" fmla="*/ 5664673 w 5664673"/>
              <a:gd name="connsiteY2" fmla="*/ 3966559 h 3966559"/>
              <a:gd name="connsiteX3" fmla="*/ 0 w 5664673"/>
              <a:gd name="connsiteY3" fmla="*/ 3966559 h 3966559"/>
            </a:gdLst>
            <a:ahLst/>
            <a:cxnLst>
              <a:cxn ang="0">
                <a:pos x="connsiteX0" y="connsiteY0"/>
              </a:cxn>
              <a:cxn ang="0">
                <a:pos x="connsiteX1" y="connsiteY1"/>
              </a:cxn>
              <a:cxn ang="0">
                <a:pos x="connsiteX2" y="connsiteY2"/>
              </a:cxn>
              <a:cxn ang="0">
                <a:pos x="connsiteX3" y="connsiteY3"/>
              </a:cxn>
            </a:cxnLst>
            <a:rect l="l" t="t" r="r" b="b"/>
            <a:pathLst>
              <a:path w="5664673" h="3966559">
                <a:moveTo>
                  <a:pt x="0" y="0"/>
                </a:moveTo>
                <a:lnTo>
                  <a:pt x="3980547" y="0"/>
                </a:lnTo>
                <a:lnTo>
                  <a:pt x="5664673" y="3966559"/>
                </a:lnTo>
                <a:lnTo>
                  <a:pt x="0" y="3966559"/>
                </a:lnTo>
                <a:close/>
              </a:path>
            </a:pathLst>
          </a:custGeom>
        </p:spPr>
        <p:txBody>
          <a:bodyPr wrap="square" anchor="b">
            <a:normAutofit/>
          </a:bodyPr>
          <a:lstStyle>
            <a:lvl1pPr algn="l">
              <a:defRPr sz="4800">
                <a:solidFill>
                  <a:schemeClr val="bg1"/>
                </a:solidFill>
              </a:defRPr>
            </a:lvl1pPr>
          </a:lstStyle>
          <a:p>
            <a:r>
              <a:rPr lang="de-DE"/>
              <a:t>Mastertitelformat bearbeiten</a:t>
            </a:r>
            <a:endParaRPr lang="en-GB"/>
          </a:p>
        </p:txBody>
      </p:sp>
      <p:sp>
        <p:nvSpPr>
          <p:cNvPr id="16" name="Textplatzhalter 27">
            <a:extLst>
              <a:ext uri="{FF2B5EF4-FFF2-40B4-BE49-F238E27FC236}">
                <a16:creationId xmlns:a16="http://schemas.microsoft.com/office/drawing/2014/main" id="{EA516F4D-3B07-0EA6-5243-F36C9710EE85}"/>
              </a:ext>
            </a:extLst>
          </p:cNvPr>
          <p:cNvSpPr>
            <a:spLocks noGrp="1"/>
          </p:cNvSpPr>
          <p:nvPr>
            <p:ph type="body" idx="1"/>
          </p:nvPr>
        </p:nvSpPr>
        <p:spPr>
          <a:xfrm>
            <a:off x="417601" y="4444615"/>
            <a:ext cx="6363053" cy="1500187"/>
          </a:xfrm>
          <a:custGeom>
            <a:avLst/>
            <a:gdLst>
              <a:gd name="connsiteX0" fmla="*/ 0 w 6363053"/>
              <a:gd name="connsiteY0" fmla="*/ 0 h 1500187"/>
              <a:gd name="connsiteX1" fmla="*/ 5726102 w 6363053"/>
              <a:gd name="connsiteY1" fmla="*/ 0 h 1500187"/>
              <a:gd name="connsiteX2" fmla="*/ 6363053 w 6363053"/>
              <a:gd name="connsiteY2" fmla="*/ 1500187 h 1500187"/>
              <a:gd name="connsiteX3" fmla="*/ 0 w 6363053"/>
              <a:gd name="connsiteY3" fmla="*/ 1500187 h 1500187"/>
            </a:gdLst>
            <a:ahLst/>
            <a:cxnLst>
              <a:cxn ang="0">
                <a:pos x="connsiteX0" y="connsiteY0"/>
              </a:cxn>
              <a:cxn ang="0">
                <a:pos x="connsiteX1" y="connsiteY1"/>
              </a:cxn>
              <a:cxn ang="0">
                <a:pos x="connsiteX2" y="connsiteY2"/>
              </a:cxn>
              <a:cxn ang="0">
                <a:pos x="connsiteX3" y="connsiteY3"/>
              </a:cxn>
            </a:cxnLst>
            <a:rect l="l" t="t" r="r" b="b"/>
            <a:pathLst>
              <a:path w="6363053" h="1500187">
                <a:moveTo>
                  <a:pt x="0" y="0"/>
                </a:moveTo>
                <a:lnTo>
                  <a:pt x="5726102" y="0"/>
                </a:lnTo>
                <a:lnTo>
                  <a:pt x="6363053" y="1500187"/>
                </a:lnTo>
                <a:lnTo>
                  <a:pt x="0" y="1500187"/>
                </a:lnTo>
                <a:close/>
              </a:path>
            </a:pathLst>
          </a:custGeom>
        </p:spPr>
        <p:txBody>
          <a:bodyPr wrap="square">
            <a:normAutofit/>
          </a:bodyPr>
          <a:lstStyle>
            <a:lvl1pPr marL="0" indent="0" algn="l">
              <a:lnSpc>
                <a:spcPct val="100000"/>
              </a:lnSpc>
              <a:spcBef>
                <a:spcPts val="0"/>
              </a:spcBef>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5" name="Rechteck 4">
            <a:extLst>
              <a:ext uri="{FF2B5EF4-FFF2-40B4-BE49-F238E27FC236}">
                <a16:creationId xmlns:a16="http://schemas.microsoft.com/office/drawing/2014/main" id="{65125BF2-53AC-8539-A29F-4B563102EC1D}"/>
              </a:ext>
            </a:extLst>
          </p:cNvPr>
          <p:cNvSpPr/>
          <p:nvPr userDrawn="1"/>
        </p:nvSpPr>
        <p:spPr>
          <a:xfrm>
            <a:off x="9085708" y="6069599"/>
            <a:ext cx="2837003" cy="695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Ein Bild, das Text, Schild enthält.&#10;&#10;Automatisch generierte Beschreibung">
            <a:extLst>
              <a:ext uri="{FF2B5EF4-FFF2-40B4-BE49-F238E27FC236}">
                <a16:creationId xmlns:a16="http://schemas.microsoft.com/office/drawing/2014/main" id="{C8718BF1-A4B3-7A0F-7934-D791156449A5}"/>
              </a:ext>
            </a:extLst>
          </p:cNvPr>
          <p:cNvPicPr>
            <a:picLocks noChangeAspect="1"/>
          </p:cNvPicPr>
          <p:nvPr userDrawn="1"/>
        </p:nvPicPr>
        <p:blipFill>
          <a:blip r:embed="rId4">
            <a:alphaModFix/>
            <a:extLst>
              <a:ext uri="{28A0092B-C50C-407E-A947-70E740481C1C}">
                <a14:useLocalDpi xmlns:a14="http://schemas.microsoft.com/office/drawing/2010/main" val="0"/>
              </a:ext>
            </a:extLst>
          </a:blip>
          <a:stretch>
            <a:fillRect/>
          </a:stretch>
        </p:blipFill>
        <p:spPr>
          <a:xfrm>
            <a:off x="9138110" y="6288756"/>
            <a:ext cx="2652732" cy="349200"/>
          </a:xfrm>
          <a:prstGeom prst="rect">
            <a:avLst/>
          </a:prstGeom>
        </p:spPr>
      </p:pic>
    </p:spTree>
    <p:extLst>
      <p:ext uri="{BB962C8B-B14F-4D97-AF65-F5344CB8AC3E}">
        <p14:creationId xmlns:p14="http://schemas.microsoft.com/office/powerpoint/2010/main" val="1888545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2">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A3D9F82E-063E-901A-352B-33B2AF52AD9E}"/>
              </a:ext>
            </a:extLst>
          </p:cNvPr>
          <p:cNvPicPr>
            <a:picLocks noChangeAspect="1"/>
          </p:cNvPicPr>
          <p:nvPr userDrawn="1"/>
        </p:nvPicPr>
        <p:blipFill rotWithShape="1">
          <a:blip r:embed="rId2"/>
          <a:srcRect r="15156"/>
          <a:stretch/>
        </p:blipFill>
        <p:spPr>
          <a:xfrm>
            <a:off x="4471671" y="-1112"/>
            <a:ext cx="7720328" cy="6067551"/>
          </a:xfrm>
          <a:prstGeom prst="rect">
            <a:avLst/>
          </a:prstGeom>
        </p:spPr>
      </p:pic>
      <p:sp>
        <p:nvSpPr>
          <p:cNvPr id="14" name="Freihandform 13">
            <a:extLst>
              <a:ext uri="{FF2B5EF4-FFF2-40B4-BE49-F238E27FC236}">
                <a16:creationId xmlns:a16="http://schemas.microsoft.com/office/drawing/2014/main" id="{2ADCDFB0-A1D1-3E46-9248-FE8301F2740C}"/>
              </a:ext>
            </a:extLst>
          </p:cNvPr>
          <p:cNvSpPr/>
          <p:nvPr userDrawn="1"/>
        </p:nvSpPr>
        <p:spPr>
          <a:xfrm>
            <a:off x="3770971" y="-6351"/>
            <a:ext cx="8443773" cy="6069601"/>
          </a:xfrm>
          <a:custGeom>
            <a:avLst/>
            <a:gdLst>
              <a:gd name="connsiteX0" fmla="*/ 0 w 8443773"/>
              <a:gd name="connsiteY0" fmla="*/ 0 h 6069601"/>
              <a:gd name="connsiteX1" fmla="*/ 4648303 w 8443773"/>
              <a:gd name="connsiteY1" fmla="*/ 0 h 6069601"/>
              <a:gd name="connsiteX2" fmla="*/ 4648303 w 8443773"/>
              <a:gd name="connsiteY2" fmla="*/ 1 h 6069601"/>
              <a:gd name="connsiteX3" fmla="*/ 6533788 w 8443773"/>
              <a:gd name="connsiteY3" fmla="*/ 1 h 6069601"/>
              <a:gd name="connsiteX4" fmla="*/ 8443773 w 8443773"/>
              <a:gd name="connsiteY4" fmla="*/ 4498516 h 6069601"/>
              <a:gd name="connsiteX5" fmla="*/ 8443773 w 8443773"/>
              <a:gd name="connsiteY5" fmla="*/ 6069601 h 6069601"/>
              <a:gd name="connsiteX6" fmla="*/ 1885485 w 8443773"/>
              <a:gd name="connsiteY6" fmla="*/ 6069601 h 6069601"/>
              <a:gd name="connsiteX7" fmla="*/ 1885485 w 8443773"/>
              <a:gd name="connsiteY7" fmla="*/ 6069600 h 6069601"/>
              <a:gd name="connsiteX8" fmla="*/ 0 w 8443773"/>
              <a:gd name="connsiteY8" fmla="*/ 6069600 h 606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3773" h="6069601">
                <a:moveTo>
                  <a:pt x="0" y="0"/>
                </a:moveTo>
                <a:lnTo>
                  <a:pt x="4648303" y="0"/>
                </a:lnTo>
                <a:lnTo>
                  <a:pt x="4648303" y="1"/>
                </a:lnTo>
                <a:lnTo>
                  <a:pt x="6533788" y="1"/>
                </a:lnTo>
                <a:lnTo>
                  <a:pt x="8443773" y="4498516"/>
                </a:lnTo>
                <a:lnTo>
                  <a:pt x="8443773" y="6069601"/>
                </a:lnTo>
                <a:lnTo>
                  <a:pt x="1885485" y="6069601"/>
                </a:lnTo>
                <a:lnTo>
                  <a:pt x="1885485" y="6069600"/>
                </a:lnTo>
                <a:lnTo>
                  <a:pt x="0" y="606960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F0000"/>
              </a:solidFill>
            </a:endParaRPr>
          </a:p>
        </p:txBody>
      </p:sp>
      <p:sp>
        <p:nvSpPr>
          <p:cNvPr id="15" name="Freihandform 14">
            <a:extLst>
              <a:ext uri="{FF2B5EF4-FFF2-40B4-BE49-F238E27FC236}">
                <a16:creationId xmlns:a16="http://schemas.microsoft.com/office/drawing/2014/main" id="{993A3D39-DBD9-5343-972C-4D9AF69EF31B}"/>
              </a:ext>
            </a:extLst>
          </p:cNvPr>
          <p:cNvSpPr/>
          <p:nvPr userDrawn="1"/>
        </p:nvSpPr>
        <p:spPr>
          <a:xfrm>
            <a:off x="3770971" y="-1"/>
            <a:ext cx="7225341" cy="6069600"/>
          </a:xfrm>
          <a:custGeom>
            <a:avLst/>
            <a:gdLst>
              <a:gd name="connsiteX0" fmla="*/ 0 w 7225341"/>
              <a:gd name="connsiteY0" fmla="*/ 0 h 6068533"/>
              <a:gd name="connsiteX1" fmla="*/ 4648303 w 7225341"/>
              <a:gd name="connsiteY1" fmla="*/ 0 h 6068533"/>
              <a:gd name="connsiteX2" fmla="*/ 7225341 w 7225341"/>
              <a:gd name="connsiteY2" fmla="*/ 6068533 h 6068533"/>
              <a:gd name="connsiteX3" fmla="*/ 0 w 7225341"/>
              <a:gd name="connsiteY3" fmla="*/ 6068533 h 6068533"/>
            </a:gdLst>
            <a:ahLst/>
            <a:cxnLst>
              <a:cxn ang="0">
                <a:pos x="connsiteX0" y="connsiteY0"/>
              </a:cxn>
              <a:cxn ang="0">
                <a:pos x="connsiteX1" y="connsiteY1"/>
              </a:cxn>
              <a:cxn ang="0">
                <a:pos x="connsiteX2" y="connsiteY2"/>
              </a:cxn>
              <a:cxn ang="0">
                <a:pos x="connsiteX3" y="connsiteY3"/>
              </a:cxn>
            </a:cxnLst>
            <a:rect l="l" t="t" r="r" b="b"/>
            <a:pathLst>
              <a:path w="7225341" h="6068533">
                <a:moveTo>
                  <a:pt x="0" y="0"/>
                </a:moveTo>
                <a:lnTo>
                  <a:pt x="4648303" y="0"/>
                </a:lnTo>
                <a:lnTo>
                  <a:pt x="7225341" y="6068533"/>
                </a:lnTo>
                <a:lnTo>
                  <a:pt x="0" y="6068533"/>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F0000"/>
              </a:solidFill>
            </a:endParaRPr>
          </a:p>
        </p:txBody>
      </p:sp>
      <p:sp>
        <p:nvSpPr>
          <p:cNvPr id="13" name="Freihandform 12">
            <a:extLst>
              <a:ext uri="{FF2B5EF4-FFF2-40B4-BE49-F238E27FC236}">
                <a16:creationId xmlns:a16="http://schemas.microsoft.com/office/drawing/2014/main" id="{4A5466CB-89E5-464F-82FA-7F08827DF71B}"/>
              </a:ext>
            </a:extLst>
          </p:cNvPr>
          <p:cNvSpPr/>
          <p:nvPr userDrawn="1"/>
        </p:nvSpPr>
        <p:spPr>
          <a:xfrm>
            <a:off x="1885486" y="-1"/>
            <a:ext cx="7225341" cy="6069600"/>
          </a:xfrm>
          <a:custGeom>
            <a:avLst/>
            <a:gdLst>
              <a:gd name="connsiteX0" fmla="*/ 0 w 7225341"/>
              <a:gd name="connsiteY0" fmla="*/ 0 h 6068533"/>
              <a:gd name="connsiteX1" fmla="*/ 4648303 w 7225341"/>
              <a:gd name="connsiteY1" fmla="*/ 0 h 6068533"/>
              <a:gd name="connsiteX2" fmla="*/ 7225341 w 7225341"/>
              <a:gd name="connsiteY2" fmla="*/ 6068533 h 6068533"/>
              <a:gd name="connsiteX3" fmla="*/ 0 w 7225341"/>
              <a:gd name="connsiteY3" fmla="*/ 6068533 h 6068533"/>
            </a:gdLst>
            <a:ahLst/>
            <a:cxnLst>
              <a:cxn ang="0">
                <a:pos x="connsiteX0" y="connsiteY0"/>
              </a:cxn>
              <a:cxn ang="0">
                <a:pos x="connsiteX1" y="connsiteY1"/>
              </a:cxn>
              <a:cxn ang="0">
                <a:pos x="connsiteX2" y="connsiteY2"/>
              </a:cxn>
              <a:cxn ang="0">
                <a:pos x="connsiteX3" y="connsiteY3"/>
              </a:cxn>
            </a:cxnLst>
            <a:rect l="l" t="t" r="r" b="b"/>
            <a:pathLst>
              <a:path w="7225341" h="6068533">
                <a:moveTo>
                  <a:pt x="0" y="0"/>
                </a:moveTo>
                <a:lnTo>
                  <a:pt x="4648303" y="0"/>
                </a:lnTo>
                <a:lnTo>
                  <a:pt x="7225341" y="6068533"/>
                </a:lnTo>
                <a:lnTo>
                  <a:pt x="0" y="6068533"/>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F0000"/>
              </a:solidFill>
            </a:endParaRPr>
          </a:p>
        </p:txBody>
      </p:sp>
      <p:sp>
        <p:nvSpPr>
          <p:cNvPr id="22" name="Freihandform 21">
            <a:extLst>
              <a:ext uri="{FF2B5EF4-FFF2-40B4-BE49-F238E27FC236}">
                <a16:creationId xmlns:a16="http://schemas.microsoft.com/office/drawing/2014/main" id="{925D116F-87BF-2D47-B562-0B0F3E7C3ADD}"/>
              </a:ext>
            </a:extLst>
          </p:cNvPr>
          <p:cNvSpPr/>
          <p:nvPr userDrawn="1"/>
        </p:nvSpPr>
        <p:spPr>
          <a:xfrm>
            <a:off x="1" y="0"/>
            <a:ext cx="7225341" cy="6069600"/>
          </a:xfrm>
          <a:custGeom>
            <a:avLst/>
            <a:gdLst>
              <a:gd name="connsiteX0" fmla="*/ 0 w 7225341"/>
              <a:gd name="connsiteY0" fmla="*/ 0 h 6068533"/>
              <a:gd name="connsiteX1" fmla="*/ 4648303 w 7225341"/>
              <a:gd name="connsiteY1" fmla="*/ 0 h 6068533"/>
              <a:gd name="connsiteX2" fmla="*/ 7225341 w 7225341"/>
              <a:gd name="connsiteY2" fmla="*/ 6068533 h 6068533"/>
              <a:gd name="connsiteX3" fmla="*/ 0 w 7225341"/>
              <a:gd name="connsiteY3" fmla="*/ 6068533 h 6068533"/>
            </a:gdLst>
            <a:ahLst/>
            <a:cxnLst>
              <a:cxn ang="0">
                <a:pos x="connsiteX0" y="connsiteY0"/>
              </a:cxn>
              <a:cxn ang="0">
                <a:pos x="connsiteX1" y="connsiteY1"/>
              </a:cxn>
              <a:cxn ang="0">
                <a:pos x="connsiteX2" y="connsiteY2"/>
              </a:cxn>
              <a:cxn ang="0">
                <a:pos x="connsiteX3" y="connsiteY3"/>
              </a:cxn>
            </a:cxnLst>
            <a:rect l="l" t="t" r="r" b="b"/>
            <a:pathLst>
              <a:path w="7225341" h="6068533">
                <a:moveTo>
                  <a:pt x="0" y="0"/>
                </a:moveTo>
                <a:lnTo>
                  <a:pt x="4648303" y="0"/>
                </a:lnTo>
                <a:lnTo>
                  <a:pt x="7225341" y="6068533"/>
                </a:lnTo>
                <a:lnTo>
                  <a:pt x="0" y="606853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pic>
        <p:nvPicPr>
          <p:cNvPr id="11" name="Grafik 10">
            <a:extLst>
              <a:ext uri="{FF2B5EF4-FFF2-40B4-BE49-F238E27FC236}">
                <a16:creationId xmlns:a16="http://schemas.microsoft.com/office/drawing/2014/main" id="{DE761D34-60C5-914D-93B3-40820DFF0B4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534" y="6281613"/>
            <a:ext cx="2117301" cy="349200"/>
          </a:xfrm>
          <a:prstGeom prst="rect">
            <a:avLst/>
          </a:prstGeom>
        </p:spPr>
      </p:pic>
      <p:sp>
        <p:nvSpPr>
          <p:cNvPr id="12" name="Titel 26">
            <a:extLst>
              <a:ext uri="{FF2B5EF4-FFF2-40B4-BE49-F238E27FC236}">
                <a16:creationId xmlns:a16="http://schemas.microsoft.com/office/drawing/2014/main" id="{4499D6E5-6225-7D20-33A9-284E3D665BCC}"/>
              </a:ext>
            </a:extLst>
          </p:cNvPr>
          <p:cNvSpPr>
            <a:spLocks noGrp="1"/>
          </p:cNvSpPr>
          <p:nvPr>
            <p:ph type="title"/>
          </p:nvPr>
        </p:nvSpPr>
        <p:spPr>
          <a:xfrm>
            <a:off x="417601" y="333375"/>
            <a:ext cx="5664673" cy="3966559"/>
          </a:xfrm>
          <a:custGeom>
            <a:avLst/>
            <a:gdLst>
              <a:gd name="connsiteX0" fmla="*/ 0 w 5664673"/>
              <a:gd name="connsiteY0" fmla="*/ 0 h 3966559"/>
              <a:gd name="connsiteX1" fmla="*/ 3980547 w 5664673"/>
              <a:gd name="connsiteY1" fmla="*/ 0 h 3966559"/>
              <a:gd name="connsiteX2" fmla="*/ 5664673 w 5664673"/>
              <a:gd name="connsiteY2" fmla="*/ 3966559 h 3966559"/>
              <a:gd name="connsiteX3" fmla="*/ 0 w 5664673"/>
              <a:gd name="connsiteY3" fmla="*/ 3966559 h 3966559"/>
            </a:gdLst>
            <a:ahLst/>
            <a:cxnLst>
              <a:cxn ang="0">
                <a:pos x="connsiteX0" y="connsiteY0"/>
              </a:cxn>
              <a:cxn ang="0">
                <a:pos x="connsiteX1" y="connsiteY1"/>
              </a:cxn>
              <a:cxn ang="0">
                <a:pos x="connsiteX2" y="connsiteY2"/>
              </a:cxn>
              <a:cxn ang="0">
                <a:pos x="connsiteX3" y="connsiteY3"/>
              </a:cxn>
            </a:cxnLst>
            <a:rect l="l" t="t" r="r" b="b"/>
            <a:pathLst>
              <a:path w="5664673" h="3966559">
                <a:moveTo>
                  <a:pt x="0" y="0"/>
                </a:moveTo>
                <a:lnTo>
                  <a:pt x="3980547" y="0"/>
                </a:lnTo>
                <a:lnTo>
                  <a:pt x="5664673" y="3966559"/>
                </a:lnTo>
                <a:lnTo>
                  <a:pt x="0" y="3966559"/>
                </a:lnTo>
                <a:close/>
              </a:path>
            </a:pathLst>
          </a:custGeom>
        </p:spPr>
        <p:txBody>
          <a:bodyPr wrap="square" anchor="b">
            <a:normAutofit/>
          </a:bodyPr>
          <a:lstStyle>
            <a:lvl1pPr algn="l">
              <a:defRPr sz="4800">
                <a:solidFill>
                  <a:schemeClr val="bg1"/>
                </a:solidFill>
              </a:defRPr>
            </a:lvl1pPr>
          </a:lstStyle>
          <a:p>
            <a:r>
              <a:rPr lang="de-DE"/>
              <a:t>Mastertitelformat bearbeiten</a:t>
            </a:r>
            <a:endParaRPr lang="en-GB"/>
          </a:p>
        </p:txBody>
      </p:sp>
      <p:sp>
        <p:nvSpPr>
          <p:cNvPr id="16" name="Textplatzhalter 27">
            <a:extLst>
              <a:ext uri="{FF2B5EF4-FFF2-40B4-BE49-F238E27FC236}">
                <a16:creationId xmlns:a16="http://schemas.microsoft.com/office/drawing/2014/main" id="{EA516F4D-3B07-0EA6-5243-F36C9710EE85}"/>
              </a:ext>
            </a:extLst>
          </p:cNvPr>
          <p:cNvSpPr>
            <a:spLocks noGrp="1"/>
          </p:cNvSpPr>
          <p:nvPr>
            <p:ph type="body" idx="1"/>
          </p:nvPr>
        </p:nvSpPr>
        <p:spPr>
          <a:xfrm>
            <a:off x="417601" y="4444615"/>
            <a:ext cx="6363053" cy="1500187"/>
          </a:xfrm>
          <a:custGeom>
            <a:avLst/>
            <a:gdLst>
              <a:gd name="connsiteX0" fmla="*/ 0 w 6363053"/>
              <a:gd name="connsiteY0" fmla="*/ 0 h 1500187"/>
              <a:gd name="connsiteX1" fmla="*/ 5726102 w 6363053"/>
              <a:gd name="connsiteY1" fmla="*/ 0 h 1500187"/>
              <a:gd name="connsiteX2" fmla="*/ 6363053 w 6363053"/>
              <a:gd name="connsiteY2" fmla="*/ 1500187 h 1500187"/>
              <a:gd name="connsiteX3" fmla="*/ 0 w 6363053"/>
              <a:gd name="connsiteY3" fmla="*/ 1500187 h 1500187"/>
            </a:gdLst>
            <a:ahLst/>
            <a:cxnLst>
              <a:cxn ang="0">
                <a:pos x="connsiteX0" y="connsiteY0"/>
              </a:cxn>
              <a:cxn ang="0">
                <a:pos x="connsiteX1" y="connsiteY1"/>
              </a:cxn>
              <a:cxn ang="0">
                <a:pos x="connsiteX2" y="connsiteY2"/>
              </a:cxn>
              <a:cxn ang="0">
                <a:pos x="connsiteX3" y="connsiteY3"/>
              </a:cxn>
            </a:cxnLst>
            <a:rect l="l" t="t" r="r" b="b"/>
            <a:pathLst>
              <a:path w="6363053" h="1500187">
                <a:moveTo>
                  <a:pt x="0" y="0"/>
                </a:moveTo>
                <a:lnTo>
                  <a:pt x="5726102" y="0"/>
                </a:lnTo>
                <a:lnTo>
                  <a:pt x="6363053" y="1500187"/>
                </a:lnTo>
                <a:lnTo>
                  <a:pt x="0" y="1500187"/>
                </a:lnTo>
                <a:close/>
              </a:path>
            </a:pathLst>
          </a:custGeom>
        </p:spPr>
        <p:txBody>
          <a:bodyPr wrap="square">
            <a:normAutofit/>
          </a:bodyPr>
          <a:lstStyle>
            <a:lvl1pPr marL="0" indent="0" algn="l">
              <a:lnSpc>
                <a:spcPct val="100000"/>
              </a:lnSpc>
              <a:spcBef>
                <a:spcPts val="0"/>
              </a:spcBef>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5" name="Rechteck 4">
            <a:extLst>
              <a:ext uri="{FF2B5EF4-FFF2-40B4-BE49-F238E27FC236}">
                <a16:creationId xmlns:a16="http://schemas.microsoft.com/office/drawing/2014/main" id="{65125BF2-53AC-8539-A29F-4B563102EC1D}"/>
              </a:ext>
            </a:extLst>
          </p:cNvPr>
          <p:cNvSpPr/>
          <p:nvPr userDrawn="1"/>
        </p:nvSpPr>
        <p:spPr>
          <a:xfrm>
            <a:off x="9085708" y="6069599"/>
            <a:ext cx="2837003" cy="695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Ein Bild, das Text, Schild enthält.&#10;&#10;Automatisch generierte Beschreibung">
            <a:extLst>
              <a:ext uri="{FF2B5EF4-FFF2-40B4-BE49-F238E27FC236}">
                <a16:creationId xmlns:a16="http://schemas.microsoft.com/office/drawing/2014/main" id="{C8718BF1-A4B3-7A0F-7934-D791156449A5}"/>
              </a:ext>
            </a:extLst>
          </p:cNvPr>
          <p:cNvPicPr>
            <a:picLocks noChangeAspect="1"/>
          </p:cNvPicPr>
          <p:nvPr userDrawn="1"/>
        </p:nvPicPr>
        <p:blipFill>
          <a:blip r:embed="rId4">
            <a:alphaModFix/>
            <a:extLst>
              <a:ext uri="{28A0092B-C50C-407E-A947-70E740481C1C}">
                <a14:useLocalDpi xmlns:a14="http://schemas.microsoft.com/office/drawing/2010/main" val="0"/>
              </a:ext>
            </a:extLst>
          </a:blip>
          <a:stretch>
            <a:fillRect/>
          </a:stretch>
        </p:blipFill>
        <p:spPr>
          <a:xfrm>
            <a:off x="9138110" y="6288756"/>
            <a:ext cx="2652732" cy="349200"/>
          </a:xfrm>
          <a:prstGeom prst="rect">
            <a:avLst/>
          </a:prstGeom>
        </p:spPr>
      </p:pic>
    </p:spTree>
    <p:extLst>
      <p:ext uri="{BB962C8B-B14F-4D97-AF65-F5344CB8AC3E}">
        <p14:creationId xmlns:p14="http://schemas.microsoft.com/office/powerpoint/2010/main" val="2373324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3">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2B99C34A-CE9C-8148-83EA-494370C3C15D}"/>
              </a:ext>
            </a:extLst>
          </p:cNvPr>
          <p:cNvSpPr/>
          <p:nvPr userDrawn="1"/>
        </p:nvSpPr>
        <p:spPr>
          <a:xfrm>
            <a:off x="-2" y="-1"/>
            <a:ext cx="12192001" cy="6069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ihandform 13">
            <a:extLst>
              <a:ext uri="{FF2B5EF4-FFF2-40B4-BE49-F238E27FC236}">
                <a16:creationId xmlns:a16="http://schemas.microsoft.com/office/drawing/2014/main" id="{2ADCDFB0-A1D1-3E46-9248-FE8301F2740C}"/>
              </a:ext>
            </a:extLst>
          </p:cNvPr>
          <p:cNvSpPr/>
          <p:nvPr userDrawn="1"/>
        </p:nvSpPr>
        <p:spPr>
          <a:xfrm>
            <a:off x="3770971" y="-1"/>
            <a:ext cx="8443773" cy="6069601"/>
          </a:xfrm>
          <a:custGeom>
            <a:avLst/>
            <a:gdLst>
              <a:gd name="connsiteX0" fmla="*/ 0 w 8443773"/>
              <a:gd name="connsiteY0" fmla="*/ 0 h 6069601"/>
              <a:gd name="connsiteX1" fmla="*/ 4648303 w 8443773"/>
              <a:gd name="connsiteY1" fmla="*/ 0 h 6069601"/>
              <a:gd name="connsiteX2" fmla="*/ 4648303 w 8443773"/>
              <a:gd name="connsiteY2" fmla="*/ 1 h 6069601"/>
              <a:gd name="connsiteX3" fmla="*/ 6533788 w 8443773"/>
              <a:gd name="connsiteY3" fmla="*/ 1 h 6069601"/>
              <a:gd name="connsiteX4" fmla="*/ 8443773 w 8443773"/>
              <a:gd name="connsiteY4" fmla="*/ 4498516 h 6069601"/>
              <a:gd name="connsiteX5" fmla="*/ 8443773 w 8443773"/>
              <a:gd name="connsiteY5" fmla="*/ 6069601 h 6069601"/>
              <a:gd name="connsiteX6" fmla="*/ 1885485 w 8443773"/>
              <a:gd name="connsiteY6" fmla="*/ 6069601 h 6069601"/>
              <a:gd name="connsiteX7" fmla="*/ 1885485 w 8443773"/>
              <a:gd name="connsiteY7" fmla="*/ 6069600 h 6069601"/>
              <a:gd name="connsiteX8" fmla="*/ 0 w 8443773"/>
              <a:gd name="connsiteY8" fmla="*/ 6069600 h 606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3773" h="6069601">
                <a:moveTo>
                  <a:pt x="0" y="0"/>
                </a:moveTo>
                <a:lnTo>
                  <a:pt x="4648303" y="0"/>
                </a:lnTo>
                <a:lnTo>
                  <a:pt x="4648303" y="1"/>
                </a:lnTo>
                <a:lnTo>
                  <a:pt x="6533788" y="1"/>
                </a:lnTo>
                <a:lnTo>
                  <a:pt x="8443773" y="4498516"/>
                </a:lnTo>
                <a:lnTo>
                  <a:pt x="8443773" y="6069601"/>
                </a:lnTo>
                <a:lnTo>
                  <a:pt x="1885485" y="6069601"/>
                </a:lnTo>
                <a:lnTo>
                  <a:pt x="1885485" y="6069600"/>
                </a:lnTo>
                <a:lnTo>
                  <a:pt x="0" y="606960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F0000"/>
              </a:solidFill>
            </a:endParaRPr>
          </a:p>
        </p:txBody>
      </p:sp>
      <p:sp>
        <p:nvSpPr>
          <p:cNvPr id="15" name="Freihandform 14">
            <a:extLst>
              <a:ext uri="{FF2B5EF4-FFF2-40B4-BE49-F238E27FC236}">
                <a16:creationId xmlns:a16="http://schemas.microsoft.com/office/drawing/2014/main" id="{993A3D39-DBD9-5343-972C-4D9AF69EF31B}"/>
              </a:ext>
            </a:extLst>
          </p:cNvPr>
          <p:cNvSpPr/>
          <p:nvPr userDrawn="1"/>
        </p:nvSpPr>
        <p:spPr>
          <a:xfrm>
            <a:off x="3770971" y="-1"/>
            <a:ext cx="7225341" cy="6069600"/>
          </a:xfrm>
          <a:custGeom>
            <a:avLst/>
            <a:gdLst>
              <a:gd name="connsiteX0" fmla="*/ 0 w 7225341"/>
              <a:gd name="connsiteY0" fmla="*/ 0 h 6068533"/>
              <a:gd name="connsiteX1" fmla="*/ 4648303 w 7225341"/>
              <a:gd name="connsiteY1" fmla="*/ 0 h 6068533"/>
              <a:gd name="connsiteX2" fmla="*/ 7225341 w 7225341"/>
              <a:gd name="connsiteY2" fmla="*/ 6068533 h 6068533"/>
              <a:gd name="connsiteX3" fmla="*/ 0 w 7225341"/>
              <a:gd name="connsiteY3" fmla="*/ 6068533 h 6068533"/>
            </a:gdLst>
            <a:ahLst/>
            <a:cxnLst>
              <a:cxn ang="0">
                <a:pos x="connsiteX0" y="connsiteY0"/>
              </a:cxn>
              <a:cxn ang="0">
                <a:pos x="connsiteX1" y="connsiteY1"/>
              </a:cxn>
              <a:cxn ang="0">
                <a:pos x="connsiteX2" y="connsiteY2"/>
              </a:cxn>
              <a:cxn ang="0">
                <a:pos x="connsiteX3" y="connsiteY3"/>
              </a:cxn>
            </a:cxnLst>
            <a:rect l="l" t="t" r="r" b="b"/>
            <a:pathLst>
              <a:path w="7225341" h="6068533">
                <a:moveTo>
                  <a:pt x="0" y="0"/>
                </a:moveTo>
                <a:lnTo>
                  <a:pt x="4648303" y="0"/>
                </a:lnTo>
                <a:lnTo>
                  <a:pt x="7225341" y="6068533"/>
                </a:lnTo>
                <a:lnTo>
                  <a:pt x="0" y="6068533"/>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F0000"/>
              </a:solidFill>
            </a:endParaRPr>
          </a:p>
        </p:txBody>
      </p:sp>
      <p:sp>
        <p:nvSpPr>
          <p:cNvPr id="13" name="Freihandform 12">
            <a:extLst>
              <a:ext uri="{FF2B5EF4-FFF2-40B4-BE49-F238E27FC236}">
                <a16:creationId xmlns:a16="http://schemas.microsoft.com/office/drawing/2014/main" id="{4A5466CB-89E5-464F-82FA-7F08827DF71B}"/>
              </a:ext>
            </a:extLst>
          </p:cNvPr>
          <p:cNvSpPr/>
          <p:nvPr userDrawn="1"/>
        </p:nvSpPr>
        <p:spPr>
          <a:xfrm>
            <a:off x="1885486" y="-1"/>
            <a:ext cx="7225341" cy="6069600"/>
          </a:xfrm>
          <a:custGeom>
            <a:avLst/>
            <a:gdLst>
              <a:gd name="connsiteX0" fmla="*/ 0 w 7225341"/>
              <a:gd name="connsiteY0" fmla="*/ 0 h 6068533"/>
              <a:gd name="connsiteX1" fmla="*/ 4648303 w 7225341"/>
              <a:gd name="connsiteY1" fmla="*/ 0 h 6068533"/>
              <a:gd name="connsiteX2" fmla="*/ 7225341 w 7225341"/>
              <a:gd name="connsiteY2" fmla="*/ 6068533 h 6068533"/>
              <a:gd name="connsiteX3" fmla="*/ 0 w 7225341"/>
              <a:gd name="connsiteY3" fmla="*/ 6068533 h 6068533"/>
            </a:gdLst>
            <a:ahLst/>
            <a:cxnLst>
              <a:cxn ang="0">
                <a:pos x="connsiteX0" y="connsiteY0"/>
              </a:cxn>
              <a:cxn ang="0">
                <a:pos x="connsiteX1" y="connsiteY1"/>
              </a:cxn>
              <a:cxn ang="0">
                <a:pos x="connsiteX2" y="connsiteY2"/>
              </a:cxn>
              <a:cxn ang="0">
                <a:pos x="connsiteX3" y="connsiteY3"/>
              </a:cxn>
            </a:cxnLst>
            <a:rect l="l" t="t" r="r" b="b"/>
            <a:pathLst>
              <a:path w="7225341" h="6068533">
                <a:moveTo>
                  <a:pt x="0" y="0"/>
                </a:moveTo>
                <a:lnTo>
                  <a:pt x="4648303" y="0"/>
                </a:lnTo>
                <a:lnTo>
                  <a:pt x="7225341" y="6068533"/>
                </a:lnTo>
                <a:lnTo>
                  <a:pt x="0" y="6068533"/>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F0000"/>
              </a:solidFill>
            </a:endParaRPr>
          </a:p>
        </p:txBody>
      </p:sp>
      <p:sp>
        <p:nvSpPr>
          <p:cNvPr id="22" name="Freihandform 21">
            <a:extLst>
              <a:ext uri="{FF2B5EF4-FFF2-40B4-BE49-F238E27FC236}">
                <a16:creationId xmlns:a16="http://schemas.microsoft.com/office/drawing/2014/main" id="{925D116F-87BF-2D47-B562-0B0F3E7C3ADD}"/>
              </a:ext>
            </a:extLst>
          </p:cNvPr>
          <p:cNvSpPr/>
          <p:nvPr userDrawn="1"/>
        </p:nvSpPr>
        <p:spPr>
          <a:xfrm>
            <a:off x="1" y="0"/>
            <a:ext cx="7225341" cy="6069600"/>
          </a:xfrm>
          <a:custGeom>
            <a:avLst/>
            <a:gdLst>
              <a:gd name="connsiteX0" fmla="*/ 0 w 7225341"/>
              <a:gd name="connsiteY0" fmla="*/ 0 h 6068533"/>
              <a:gd name="connsiteX1" fmla="*/ 4648303 w 7225341"/>
              <a:gd name="connsiteY1" fmla="*/ 0 h 6068533"/>
              <a:gd name="connsiteX2" fmla="*/ 7225341 w 7225341"/>
              <a:gd name="connsiteY2" fmla="*/ 6068533 h 6068533"/>
              <a:gd name="connsiteX3" fmla="*/ 0 w 7225341"/>
              <a:gd name="connsiteY3" fmla="*/ 6068533 h 6068533"/>
            </a:gdLst>
            <a:ahLst/>
            <a:cxnLst>
              <a:cxn ang="0">
                <a:pos x="connsiteX0" y="connsiteY0"/>
              </a:cxn>
              <a:cxn ang="0">
                <a:pos x="connsiteX1" y="connsiteY1"/>
              </a:cxn>
              <a:cxn ang="0">
                <a:pos x="connsiteX2" y="connsiteY2"/>
              </a:cxn>
              <a:cxn ang="0">
                <a:pos x="connsiteX3" y="connsiteY3"/>
              </a:cxn>
            </a:cxnLst>
            <a:rect l="l" t="t" r="r" b="b"/>
            <a:pathLst>
              <a:path w="7225341" h="6068533">
                <a:moveTo>
                  <a:pt x="0" y="0"/>
                </a:moveTo>
                <a:lnTo>
                  <a:pt x="4648303" y="0"/>
                </a:lnTo>
                <a:lnTo>
                  <a:pt x="7225341" y="6068533"/>
                </a:lnTo>
                <a:lnTo>
                  <a:pt x="0" y="606853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pic>
        <p:nvPicPr>
          <p:cNvPr id="41" name="Grafik 40">
            <a:extLst>
              <a:ext uri="{FF2B5EF4-FFF2-40B4-BE49-F238E27FC236}">
                <a16:creationId xmlns:a16="http://schemas.microsoft.com/office/drawing/2014/main" id="{42F51C6F-A0A8-054F-AC8B-D844E72025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6534" y="6281613"/>
            <a:ext cx="2117301" cy="349200"/>
          </a:xfrm>
          <a:prstGeom prst="rect">
            <a:avLst/>
          </a:prstGeom>
        </p:spPr>
      </p:pic>
      <p:sp>
        <p:nvSpPr>
          <p:cNvPr id="10" name="Titel 26">
            <a:extLst>
              <a:ext uri="{FF2B5EF4-FFF2-40B4-BE49-F238E27FC236}">
                <a16:creationId xmlns:a16="http://schemas.microsoft.com/office/drawing/2014/main" id="{81330575-6D9B-3E26-7DBB-7C952FAEC7D1}"/>
              </a:ext>
            </a:extLst>
          </p:cNvPr>
          <p:cNvSpPr>
            <a:spLocks noGrp="1"/>
          </p:cNvSpPr>
          <p:nvPr>
            <p:ph type="title"/>
          </p:nvPr>
        </p:nvSpPr>
        <p:spPr>
          <a:xfrm>
            <a:off x="417601" y="333375"/>
            <a:ext cx="5664673" cy="3966559"/>
          </a:xfrm>
          <a:custGeom>
            <a:avLst/>
            <a:gdLst>
              <a:gd name="connsiteX0" fmla="*/ 0 w 5664673"/>
              <a:gd name="connsiteY0" fmla="*/ 0 h 3966559"/>
              <a:gd name="connsiteX1" fmla="*/ 3980547 w 5664673"/>
              <a:gd name="connsiteY1" fmla="*/ 0 h 3966559"/>
              <a:gd name="connsiteX2" fmla="*/ 5664673 w 5664673"/>
              <a:gd name="connsiteY2" fmla="*/ 3966559 h 3966559"/>
              <a:gd name="connsiteX3" fmla="*/ 0 w 5664673"/>
              <a:gd name="connsiteY3" fmla="*/ 3966559 h 3966559"/>
            </a:gdLst>
            <a:ahLst/>
            <a:cxnLst>
              <a:cxn ang="0">
                <a:pos x="connsiteX0" y="connsiteY0"/>
              </a:cxn>
              <a:cxn ang="0">
                <a:pos x="connsiteX1" y="connsiteY1"/>
              </a:cxn>
              <a:cxn ang="0">
                <a:pos x="connsiteX2" y="connsiteY2"/>
              </a:cxn>
              <a:cxn ang="0">
                <a:pos x="connsiteX3" y="connsiteY3"/>
              </a:cxn>
            </a:cxnLst>
            <a:rect l="l" t="t" r="r" b="b"/>
            <a:pathLst>
              <a:path w="5664673" h="3966559">
                <a:moveTo>
                  <a:pt x="0" y="0"/>
                </a:moveTo>
                <a:lnTo>
                  <a:pt x="3980547" y="0"/>
                </a:lnTo>
                <a:lnTo>
                  <a:pt x="5664673" y="3966559"/>
                </a:lnTo>
                <a:lnTo>
                  <a:pt x="0" y="3966559"/>
                </a:lnTo>
                <a:close/>
              </a:path>
            </a:pathLst>
          </a:custGeom>
        </p:spPr>
        <p:txBody>
          <a:bodyPr wrap="square" anchor="b">
            <a:normAutofit/>
          </a:bodyPr>
          <a:lstStyle>
            <a:lvl1pPr algn="l">
              <a:defRPr sz="4800">
                <a:solidFill>
                  <a:schemeClr val="bg1"/>
                </a:solidFill>
              </a:defRPr>
            </a:lvl1pPr>
          </a:lstStyle>
          <a:p>
            <a:r>
              <a:rPr lang="de-DE"/>
              <a:t>Mastertitelformat bearbeiten</a:t>
            </a:r>
            <a:endParaRPr lang="en-GB"/>
          </a:p>
        </p:txBody>
      </p:sp>
      <p:sp>
        <p:nvSpPr>
          <p:cNvPr id="12" name="Textplatzhalter 27">
            <a:extLst>
              <a:ext uri="{FF2B5EF4-FFF2-40B4-BE49-F238E27FC236}">
                <a16:creationId xmlns:a16="http://schemas.microsoft.com/office/drawing/2014/main" id="{BE9C1F52-DDAE-964F-6E18-02AE0739209A}"/>
              </a:ext>
            </a:extLst>
          </p:cNvPr>
          <p:cNvSpPr>
            <a:spLocks noGrp="1"/>
          </p:cNvSpPr>
          <p:nvPr>
            <p:ph type="body" idx="1"/>
          </p:nvPr>
        </p:nvSpPr>
        <p:spPr>
          <a:xfrm>
            <a:off x="417601" y="4444615"/>
            <a:ext cx="6363053" cy="1500187"/>
          </a:xfrm>
          <a:custGeom>
            <a:avLst/>
            <a:gdLst>
              <a:gd name="connsiteX0" fmla="*/ 0 w 6363053"/>
              <a:gd name="connsiteY0" fmla="*/ 0 h 1500187"/>
              <a:gd name="connsiteX1" fmla="*/ 5726102 w 6363053"/>
              <a:gd name="connsiteY1" fmla="*/ 0 h 1500187"/>
              <a:gd name="connsiteX2" fmla="*/ 6363053 w 6363053"/>
              <a:gd name="connsiteY2" fmla="*/ 1500187 h 1500187"/>
              <a:gd name="connsiteX3" fmla="*/ 0 w 6363053"/>
              <a:gd name="connsiteY3" fmla="*/ 1500187 h 1500187"/>
            </a:gdLst>
            <a:ahLst/>
            <a:cxnLst>
              <a:cxn ang="0">
                <a:pos x="connsiteX0" y="connsiteY0"/>
              </a:cxn>
              <a:cxn ang="0">
                <a:pos x="connsiteX1" y="connsiteY1"/>
              </a:cxn>
              <a:cxn ang="0">
                <a:pos x="connsiteX2" y="connsiteY2"/>
              </a:cxn>
              <a:cxn ang="0">
                <a:pos x="connsiteX3" y="connsiteY3"/>
              </a:cxn>
            </a:cxnLst>
            <a:rect l="l" t="t" r="r" b="b"/>
            <a:pathLst>
              <a:path w="6363053" h="1500187">
                <a:moveTo>
                  <a:pt x="0" y="0"/>
                </a:moveTo>
                <a:lnTo>
                  <a:pt x="5726102" y="0"/>
                </a:lnTo>
                <a:lnTo>
                  <a:pt x="6363053" y="1500187"/>
                </a:lnTo>
                <a:lnTo>
                  <a:pt x="0" y="1500187"/>
                </a:lnTo>
                <a:close/>
              </a:path>
            </a:pathLst>
          </a:custGeom>
        </p:spPr>
        <p:txBody>
          <a:bodyPr wrap="square">
            <a:normAutofit/>
          </a:bodyPr>
          <a:lstStyle>
            <a:lvl1pPr marL="0" indent="0" algn="l">
              <a:lnSpc>
                <a:spcPct val="100000"/>
              </a:lnSpc>
              <a:spcBef>
                <a:spcPts val="0"/>
              </a:spcBef>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Tree>
    <p:extLst>
      <p:ext uri="{BB962C8B-B14F-4D97-AF65-F5344CB8AC3E}">
        <p14:creationId xmlns:p14="http://schemas.microsoft.com/office/powerpoint/2010/main" val="4173652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pter 1">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F9040142-B1DE-FB4A-B970-76B62E56EFE6}"/>
              </a:ext>
            </a:extLst>
          </p:cNvPr>
          <p:cNvSpPr/>
          <p:nvPr userDrawn="1"/>
        </p:nvSpPr>
        <p:spPr>
          <a:xfrm>
            <a:off x="-2" y="-1"/>
            <a:ext cx="12192001"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ihandform 10">
            <a:extLst>
              <a:ext uri="{FF2B5EF4-FFF2-40B4-BE49-F238E27FC236}">
                <a16:creationId xmlns:a16="http://schemas.microsoft.com/office/drawing/2014/main" id="{FA03B78C-5294-F44A-AA19-E9CB15B10323}"/>
              </a:ext>
            </a:extLst>
          </p:cNvPr>
          <p:cNvSpPr/>
          <p:nvPr userDrawn="1"/>
        </p:nvSpPr>
        <p:spPr>
          <a:xfrm>
            <a:off x="0" y="-1"/>
            <a:ext cx="7559194" cy="6858001"/>
          </a:xfrm>
          <a:custGeom>
            <a:avLst/>
            <a:gdLst>
              <a:gd name="connsiteX0" fmla="*/ 0 w 7559194"/>
              <a:gd name="connsiteY0" fmla="*/ 0 h 6858001"/>
              <a:gd name="connsiteX1" fmla="*/ 4878573 w 7559194"/>
              <a:gd name="connsiteY1" fmla="*/ 0 h 6858001"/>
              <a:gd name="connsiteX2" fmla="*/ 4878691 w 7559194"/>
              <a:gd name="connsiteY2" fmla="*/ 277 h 6858001"/>
              <a:gd name="connsiteX3" fmla="*/ 4646905 w 7559194"/>
              <a:gd name="connsiteY3" fmla="*/ 1 h 6858001"/>
              <a:gd name="connsiteX4" fmla="*/ 7559194 w 7559194"/>
              <a:gd name="connsiteY4" fmla="*/ 6858001 h 6858001"/>
              <a:gd name="connsiteX5" fmla="*/ 0 w 7559194"/>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9194" h="6858001">
                <a:moveTo>
                  <a:pt x="0" y="0"/>
                </a:moveTo>
                <a:lnTo>
                  <a:pt x="4878573" y="0"/>
                </a:lnTo>
                <a:lnTo>
                  <a:pt x="4878691" y="277"/>
                </a:lnTo>
                <a:lnTo>
                  <a:pt x="4646905" y="1"/>
                </a:lnTo>
                <a:lnTo>
                  <a:pt x="7559194" y="6858001"/>
                </a:lnTo>
                <a:lnTo>
                  <a:pt x="0" y="68580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6" name="Titel 15">
            <a:extLst>
              <a:ext uri="{FF2B5EF4-FFF2-40B4-BE49-F238E27FC236}">
                <a16:creationId xmlns:a16="http://schemas.microsoft.com/office/drawing/2014/main" id="{C428DF83-70FE-6E47-9E17-C35B6B93B779}"/>
              </a:ext>
            </a:extLst>
          </p:cNvPr>
          <p:cNvSpPr>
            <a:spLocks noGrp="1"/>
          </p:cNvSpPr>
          <p:nvPr>
            <p:ph type="title"/>
          </p:nvPr>
        </p:nvSpPr>
        <p:spPr>
          <a:xfrm>
            <a:off x="417601" y="333375"/>
            <a:ext cx="5664673" cy="3966559"/>
          </a:xfrm>
          <a:custGeom>
            <a:avLst/>
            <a:gdLst>
              <a:gd name="connsiteX0" fmla="*/ 0 w 5664673"/>
              <a:gd name="connsiteY0" fmla="*/ 0 h 3966559"/>
              <a:gd name="connsiteX1" fmla="*/ 3980547 w 5664673"/>
              <a:gd name="connsiteY1" fmla="*/ 0 h 3966559"/>
              <a:gd name="connsiteX2" fmla="*/ 5664673 w 5664673"/>
              <a:gd name="connsiteY2" fmla="*/ 3966559 h 3966559"/>
              <a:gd name="connsiteX3" fmla="*/ 0 w 5664673"/>
              <a:gd name="connsiteY3" fmla="*/ 3966559 h 3966559"/>
            </a:gdLst>
            <a:ahLst/>
            <a:cxnLst>
              <a:cxn ang="0">
                <a:pos x="connsiteX0" y="connsiteY0"/>
              </a:cxn>
              <a:cxn ang="0">
                <a:pos x="connsiteX1" y="connsiteY1"/>
              </a:cxn>
              <a:cxn ang="0">
                <a:pos x="connsiteX2" y="connsiteY2"/>
              </a:cxn>
              <a:cxn ang="0">
                <a:pos x="connsiteX3" y="connsiteY3"/>
              </a:cxn>
            </a:cxnLst>
            <a:rect l="l" t="t" r="r" b="b"/>
            <a:pathLst>
              <a:path w="5664673" h="3966559">
                <a:moveTo>
                  <a:pt x="0" y="0"/>
                </a:moveTo>
                <a:lnTo>
                  <a:pt x="3980547" y="0"/>
                </a:lnTo>
                <a:lnTo>
                  <a:pt x="5664673" y="3966559"/>
                </a:lnTo>
                <a:lnTo>
                  <a:pt x="0" y="3966559"/>
                </a:lnTo>
                <a:close/>
              </a:path>
            </a:pathLst>
          </a:custGeom>
        </p:spPr>
        <p:txBody>
          <a:bodyPr wrap="square" anchor="b">
            <a:normAutofit/>
          </a:bodyPr>
          <a:lstStyle>
            <a:lvl1pPr algn="l">
              <a:defRPr sz="4800">
                <a:solidFill>
                  <a:schemeClr val="bg1"/>
                </a:solidFill>
              </a:defRPr>
            </a:lvl1pPr>
          </a:lstStyle>
          <a:p>
            <a:r>
              <a:rPr lang="de-DE"/>
              <a:t>Mastertitelformat bearbeiten</a:t>
            </a:r>
            <a:endParaRPr lang="en-GB"/>
          </a:p>
        </p:txBody>
      </p:sp>
      <p:sp>
        <p:nvSpPr>
          <p:cNvPr id="17" name="Textplatzhalter 16">
            <a:extLst>
              <a:ext uri="{FF2B5EF4-FFF2-40B4-BE49-F238E27FC236}">
                <a16:creationId xmlns:a16="http://schemas.microsoft.com/office/drawing/2014/main" id="{708C01EB-04CD-024D-A351-8297B01F3C9C}"/>
              </a:ext>
            </a:extLst>
          </p:cNvPr>
          <p:cNvSpPr>
            <a:spLocks noGrp="1"/>
          </p:cNvSpPr>
          <p:nvPr>
            <p:ph type="body" idx="1"/>
          </p:nvPr>
        </p:nvSpPr>
        <p:spPr>
          <a:xfrm>
            <a:off x="417601" y="4444615"/>
            <a:ext cx="6363053" cy="1500187"/>
          </a:xfrm>
          <a:custGeom>
            <a:avLst/>
            <a:gdLst>
              <a:gd name="connsiteX0" fmla="*/ 0 w 6363053"/>
              <a:gd name="connsiteY0" fmla="*/ 0 h 1500187"/>
              <a:gd name="connsiteX1" fmla="*/ 5726102 w 6363053"/>
              <a:gd name="connsiteY1" fmla="*/ 0 h 1500187"/>
              <a:gd name="connsiteX2" fmla="*/ 6363053 w 6363053"/>
              <a:gd name="connsiteY2" fmla="*/ 1500187 h 1500187"/>
              <a:gd name="connsiteX3" fmla="*/ 0 w 6363053"/>
              <a:gd name="connsiteY3" fmla="*/ 1500187 h 1500187"/>
            </a:gdLst>
            <a:ahLst/>
            <a:cxnLst>
              <a:cxn ang="0">
                <a:pos x="connsiteX0" y="connsiteY0"/>
              </a:cxn>
              <a:cxn ang="0">
                <a:pos x="connsiteX1" y="connsiteY1"/>
              </a:cxn>
              <a:cxn ang="0">
                <a:pos x="connsiteX2" y="connsiteY2"/>
              </a:cxn>
              <a:cxn ang="0">
                <a:pos x="connsiteX3" y="connsiteY3"/>
              </a:cxn>
            </a:cxnLst>
            <a:rect l="l" t="t" r="r" b="b"/>
            <a:pathLst>
              <a:path w="6363053" h="1500187">
                <a:moveTo>
                  <a:pt x="0" y="0"/>
                </a:moveTo>
                <a:lnTo>
                  <a:pt x="5726102" y="0"/>
                </a:lnTo>
                <a:lnTo>
                  <a:pt x="6363053" y="1500187"/>
                </a:lnTo>
                <a:lnTo>
                  <a:pt x="0" y="1500187"/>
                </a:lnTo>
                <a:close/>
              </a:path>
            </a:pathLst>
          </a:custGeom>
        </p:spPr>
        <p:txBody>
          <a:bodyPr wrap="square">
            <a:normAutofit/>
          </a:bodyPr>
          <a:lstStyle>
            <a:lvl1pPr marL="0" indent="0" algn="l">
              <a:lnSpc>
                <a:spcPct val="100000"/>
              </a:lnSpc>
              <a:spcBef>
                <a:spcPts val="0"/>
              </a:spcBef>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pic>
        <p:nvPicPr>
          <p:cNvPr id="8" name="Grafik 7">
            <a:extLst>
              <a:ext uri="{FF2B5EF4-FFF2-40B4-BE49-F238E27FC236}">
                <a16:creationId xmlns:a16="http://schemas.microsoft.com/office/drawing/2014/main" id="{8BC6C291-8A86-3946-83EC-2864E8305C7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6534" y="6281613"/>
            <a:ext cx="2117301" cy="349199"/>
          </a:xfrm>
          <a:prstGeom prst="rect">
            <a:avLst/>
          </a:prstGeom>
        </p:spPr>
      </p:pic>
    </p:spTree>
    <p:extLst>
      <p:ext uri="{BB962C8B-B14F-4D97-AF65-F5344CB8AC3E}">
        <p14:creationId xmlns:p14="http://schemas.microsoft.com/office/powerpoint/2010/main" val="3774989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pter 2">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F9040142-B1DE-FB4A-B970-76B62E56EFE6}"/>
              </a:ext>
            </a:extLst>
          </p:cNvPr>
          <p:cNvSpPr/>
          <p:nvPr userDrawn="1"/>
        </p:nvSpPr>
        <p:spPr>
          <a:xfrm>
            <a:off x="-2" y="-1"/>
            <a:ext cx="12192001"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ihandform 6">
            <a:extLst>
              <a:ext uri="{FF2B5EF4-FFF2-40B4-BE49-F238E27FC236}">
                <a16:creationId xmlns:a16="http://schemas.microsoft.com/office/drawing/2014/main" id="{B5C72AB6-693A-D64A-A4AD-87F263CD8019}"/>
              </a:ext>
            </a:extLst>
          </p:cNvPr>
          <p:cNvSpPr/>
          <p:nvPr userDrawn="1"/>
        </p:nvSpPr>
        <p:spPr>
          <a:xfrm>
            <a:off x="0" y="-1"/>
            <a:ext cx="7559194" cy="6858001"/>
          </a:xfrm>
          <a:custGeom>
            <a:avLst/>
            <a:gdLst>
              <a:gd name="connsiteX0" fmla="*/ 0 w 7559194"/>
              <a:gd name="connsiteY0" fmla="*/ 0 h 6858001"/>
              <a:gd name="connsiteX1" fmla="*/ 4878573 w 7559194"/>
              <a:gd name="connsiteY1" fmla="*/ 0 h 6858001"/>
              <a:gd name="connsiteX2" fmla="*/ 4878691 w 7559194"/>
              <a:gd name="connsiteY2" fmla="*/ 277 h 6858001"/>
              <a:gd name="connsiteX3" fmla="*/ 4646905 w 7559194"/>
              <a:gd name="connsiteY3" fmla="*/ 1 h 6858001"/>
              <a:gd name="connsiteX4" fmla="*/ 7559194 w 7559194"/>
              <a:gd name="connsiteY4" fmla="*/ 6858001 h 6858001"/>
              <a:gd name="connsiteX5" fmla="*/ 0 w 7559194"/>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9194" h="6858001">
                <a:moveTo>
                  <a:pt x="0" y="0"/>
                </a:moveTo>
                <a:lnTo>
                  <a:pt x="4878573" y="0"/>
                </a:lnTo>
                <a:lnTo>
                  <a:pt x="4878691" y="277"/>
                </a:lnTo>
                <a:lnTo>
                  <a:pt x="4646905" y="1"/>
                </a:lnTo>
                <a:lnTo>
                  <a:pt x="7559194" y="6858001"/>
                </a:lnTo>
                <a:lnTo>
                  <a:pt x="0" y="6858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6" name="Titel 15">
            <a:extLst>
              <a:ext uri="{FF2B5EF4-FFF2-40B4-BE49-F238E27FC236}">
                <a16:creationId xmlns:a16="http://schemas.microsoft.com/office/drawing/2014/main" id="{C428DF83-70FE-6E47-9E17-C35B6B93B779}"/>
              </a:ext>
            </a:extLst>
          </p:cNvPr>
          <p:cNvSpPr>
            <a:spLocks noGrp="1"/>
          </p:cNvSpPr>
          <p:nvPr>
            <p:ph type="title"/>
          </p:nvPr>
        </p:nvSpPr>
        <p:spPr>
          <a:xfrm>
            <a:off x="417601" y="333375"/>
            <a:ext cx="5664673" cy="3966559"/>
          </a:xfrm>
          <a:custGeom>
            <a:avLst/>
            <a:gdLst>
              <a:gd name="connsiteX0" fmla="*/ 0 w 5664673"/>
              <a:gd name="connsiteY0" fmla="*/ 0 h 3966559"/>
              <a:gd name="connsiteX1" fmla="*/ 3980547 w 5664673"/>
              <a:gd name="connsiteY1" fmla="*/ 0 h 3966559"/>
              <a:gd name="connsiteX2" fmla="*/ 5664673 w 5664673"/>
              <a:gd name="connsiteY2" fmla="*/ 3966559 h 3966559"/>
              <a:gd name="connsiteX3" fmla="*/ 0 w 5664673"/>
              <a:gd name="connsiteY3" fmla="*/ 3966559 h 3966559"/>
            </a:gdLst>
            <a:ahLst/>
            <a:cxnLst>
              <a:cxn ang="0">
                <a:pos x="connsiteX0" y="connsiteY0"/>
              </a:cxn>
              <a:cxn ang="0">
                <a:pos x="connsiteX1" y="connsiteY1"/>
              </a:cxn>
              <a:cxn ang="0">
                <a:pos x="connsiteX2" y="connsiteY2"/>
              </a:cxn>
              <a:cxn ang="0">
                <a:pos x="connsiteX3" y="connsiteY3"/>
              </a:cxn>
            </a:cxnLst>
            <a:rect l="l" t="t" r="r" b="b"/>
            <a:pathLst>
              <a:path w="5664673" h="3966559">
                <a:moveTo>
                  <a:pt x="0" y="0"/>
                </a:moveTo>
                <a:lnTo>
                  <a:pt x="3980547" y="0"/>
                </a:lnTo>
                <a:lnTo>
                  <a:pt x="5664673" y="3966559"/>
                </a:lnTo>
                <a:lnTo>
                  <a:pt x="0" y="3966559"/>
                </a:lnTo>
                <a:close/>
              </a:path>
            </a:pathLst>
          </a:custGeom>
        </p:spPr>
        <p:txBody>
          <a:bodyPr wrap="square" anchor="b">
            <a:normAutofit/>
          </a:bodyPr>
          <a:lstStyle>
            <a:lvl1pPr algn="l">
              <a:defRPr sz="4800">
                <a:solidFill>
                  <a:schemeClr val="bg1"/>
                </a:solidFill>
              </a:defRPr>
            </a:lvl1pPr>
          </a:lstStyle>
          <a:p>
            <a:r>
              <a:rPr lang="de-DE"/>
              <a:t>Mastertitelformat bearbeiten</a:t>
            </a:r>
            <a:endParaRPr lang="en-GB"/>
          </a:p>
        </p:txBody>
      </p:sp>
      <p:sp>
        <p:nvSpPr>
          <p:cNvPr id="17" name="Textplatzhalter 16">
            <a:extLst>
              <a:ext uri="{FF2B5EF4-FFF2-40B4-BE49-F238E27FC236}">
                <a16:creationId xmlns:a16="http://schemas.microsoft.com/office/drawing/2014/main" id="{708C01EB-04CD-024D-A351-8297B01F3C9C}"/>
              </a:ext>
            </a:extLst>
          </p:cNvPr>
          <p:cNvSpPr>
            <a:spLocks noGrp="1"/>
          </p:cNvSpPr>
          <p:nvPr>
            <p:ph type="body" idx="1"/>
          </p:nvPr>
        </p:nvSpPr>
        <p:spPr>
          <a:xfrm>
            <a:off x="417601" y="4444615"/>
            <a:ext cx="6363053" cy="1500187"/>
          </a:xfrm>
          <a:custGeom>
            <a:avLst/>
            <a:gdLst>
              <a:gd name="connsiteX0" fmla="*/ 0 w 6363053"/>
              <a:gd name="connsiteY0" fmla="*/ 0 h 1500187"/>
              <a:gd name="connsiteX1" fmla="*/ 5726102 w 6363053"/>
              <a:gd name="connsiteY1" fmla="*/ 0 h 1500187"/>
              <a:gd name="connsiteX2" fmla="*/ 6363053 w 6363053"/>
              <a:gd name="connsiteY2" fmla="*/ 1500187 h 1500187"/>
              <a:gd name="connsiteX3" fmla="*/ 0 w 6363053"/>
              <a:gd name="connsiteY3" fmla="*/ 1500187 h 1500187"/>
            </a:gdLst>
            <a:ahLst/>
            <a:cxnLst>
              <a:cxn ang="0">
                <a:pos x="connsiteX0" y="connsiteY0"/>
              </a:cxn>
              <a:cxn ang="0">
                <a:pos x="connsiteX1" y="connsiteY1"/>
              </a:cxn>
              <a:cxn ang="0">
                <a:pos x="connsiteX2" y="connsiteY2"/>
              </a:cxn>
              <a:cxn ang="0">
                <a:pos x="connsiteX3" y="connsiteY3"/>
              </a:cxn>
            </a:cxnLst>
            <a:rect l="l" t="t" r="r" b="b"/>
            <a:pathLst>
              <a:path w="6363053" h="1500187">
                <a:moveTo>
                  <a:pt x="0" y="0"/>
                </a:moveTo>
                <a:lnTo>
                  <a:pt x="5726102" y="0"/>
                </a:lnTo>
                <a:lnTo>
                  <a:pt x="6363053" y="1500187"/>
                </a:lnTo>
                <a:lnTo>
                  <a:pt x="0" y="1500187"/>
                </a:lnTo>
                <a:close/>
              </a:path>
            </a:pathLst>
          </a:custGeom>
        </p:spPr>
        <p:txBody>
          <a:bodyPr wrap="square">
            <a:normAutofit/>
          </a:bodyPr>
          <a:lstStyle>
            <a:lvl1pPr marL="0" indent="0" algn="l">
              <a:lnSpc>
                <a:spcPct val="100000"/>
              </a:lnSpc>
              <a:spcBef>
                <a:spcPts val="0"/>
              </a:spcBef>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pic>
        <p:nvPicPr>
          <p:cNvPr id="9" name="Grafik 8">
            <a:extLst>
              <a:ext uri="{FF2B5EF4-FFF2-40B4-BE49-F238E27FC236}">
                <a16:creationId xmlns:a16="http://schemas.microsoft.com/office/drawing/2014/main" id="{710E9503-C965-1D4B-943E-50BB972D59A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6534" y="6281613"/>
            <a:ext cx="2117301" cy="349199"/>
          </a:xfrm>
          <a:prstGeom prst="rect">
            <a:avLst/>
          </a:prstGeom>
        </p:spPr>
      </p:pic>
    </p:spTree>
    <p:extLst>
      <p:ext uri="{BB962C8B-B14F-4D97-AF65-F5344CB8AC3E}">
        <p14:creationId xmlns:p14="http://schemas.microsoft.com/office/powerpoint/2010/main" val="256959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pter 3">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F9040142-B1DE-FB4A-B970-76B62E56EFE6}"/>
              </a:ext>
            </a:extLst>
          </p:cNvPr>
          <p:cNvSpPr/>
          <p:nvPr userDrawn="1"/>
        </p:nvSpPr>
        <p:spPr>
          <a:xfrm>
            <a:off x="-2" y="-1"/>
            <a:ext cx="12192001"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ihandform 6">
            <a:extLst>
              <a:ext uri="{FF2B5EF4-FFF2-40B4-BE49-F238E27FC236}">
                <a16:creationId xmlns:a16="http://schemas.microsoft.com/office/drawing/2014/main" id="{04193DDB-7D5F-EB4F-A4C9-98CD0D9FEB9A}"/>
              </a:ext>
            </a:extLst>
          </p:cNvPr>
          <p:cNvSpPr/>
          <p:nvPr userDrawn="1"/>
        </p:nvSpPr>
        <p:spPr>
          <a:xfrm>
            <a:off x="0" y="-1"/>
            <a:ext cx="7559194" cy="6858001"/>
          </a:xfrm>
          <a:custGeom>
            <a:avLst/>
            <a:gdLst>
              <a:gd name="connsiteX0" fmla="*/ 0 w 7559194"/>
              <a:gd name="connsiteY0" fmla="*/ 0 h 6858001"/>
              <a:gd name="connsiteX1" fmla="*/ 4878573 w 7559194"/>
              <a:gd name="connsiteY1" fmla="*/ 0 h 6858001"/>
              <a:gd name="connsiteX2" fmla="*/ 4878691 w 7559194"/>
              <a:gd name="connsiteY2" fmla="*/ 277 h 6858001"/>
              <a:gd name="connsiteX3" fmla="*/ 4646905 w 7559194"/>
              <a:gd name="connsiteY3" fmla="*/ 1 h 6858001"/>
              <a:gd name="connsiteX4" fmla="*/ 7559194 w 7559194"/>
              <a:gd name="connsiteY4" fmla="*/ 6858001 h 6858001"/>
              <a:gd name="connsiteX5" fmla="*/ 0 w 7559194"/>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9194" h="6858001">
                <a:moveTo>
                  <a:pt x="0" y="0"/>
                </a:moveTo>
                <a:lnTo>
                  <a:pt x="4878573" y="0"/>
                </a:lnTo>
                <a:lnTo>
                  <a:pt x="4878691" y="277"/>
                </a:lnTo>
                <a:lnTo>
                  <a:pt x="4646905" y="1"/>
                </a:lnTo>
                <a:lnTo>
                  <a:pt x="7559194" y="6858001"/>
                </a:lnTo>
                <a:lnTo>
                  <a:pt x="0" y="6858001"/>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6" name="Titel 15">
            <a:extLst>
              <a:ext uri="{FF2B5EF4-FFF2-40B4-BE49-F238E27FC236}">
                <a16:creationId xmlns:a16="http://schemas.microsoft.com/office/drawing/2014/main" id="{C428DF83-70FE-6E47-9E17-C35B6B93B779}"/>
              </a:ext>
            </a:extLst>
          </p:cNvPr>
          <p:cNvSpPr>
            <a:spLocks noGrp="1"/>
          </p:cNvSpPr>
          <p:nvPr>
            <p:ph type="title"/>
          </p:nvPr>
        </p:nvSpPr>
        <p:spPr>
          <a:xfrm>
            <a:off x="417601" y="333375"/>
            <a:ext cx="5664673" cy="3966559"/>
          </a:xfrm>
          <a:custGeom>
            <a:avLst/>
            <a:gdLst>
              <a:gd name="connsiteX0" fmla="*/ 0 w 5664673"/>
              <a:gd name="connsiteY0" fmla="*/ 0 h 3966559"/>
              <a:gd name="connsiteX1" fmla="*/ 3980547 w 5664673"/>
              <a:gd name="connsiteY1" fmla="*/ 0 h 3966559"/>
              <a:gd name="connsiteX2" fmla="*/ 5664673 w 5664673"/>
              <a:gd name="connsiteY2" fmla="*/ 3966559 h 3966559"/>
              <a:gd name="connsiteX3" fmla="*/ 0 w 5664673"/>
              <a:gd name="connsiteY3" fmla="*/ 3966559 h 3966559"/>
            </a:gdLst>
            <a:ahLst/>
            <a:cxnLst>
              <a:cxn ang="0">
                <a:pos x="connsiteX0" y="connsiteY0"/>
              </a:cxn>
              <a:cxn ang="0">
                <a:pos x="connsiteX1" y="connsiteY1"/>
              </a:cxn>
              <a:cxn ang="0">
                <a:pos x="connsiteX2" y="connsiteY2"/>
              </a:cxn>
              <a:cxn ang="0">
                <a:pos x="connsiteX3" y="connsiteY3"/>
              </a:cxn>
            </a:cxnLst>
            <a:rect l="l" t="t" r="r" b="b"/>
            <a:pathLst>
              <a:path w="5664673" h="3966559">
                <a:moveTo>
                  <a:pt x="0" y="0"/>
                </a:moveTo>
                <a:lnTo>
                  <a:pt x="3980547" y="0"/>
                </a:lnTo>
                <a:lnTo>
                  <a:pt x="5664673" y="3966559"/>
                </a:lnTo>
                <a:lnTo>
                  <a:pt x="0" y="3966559"/>
                </a:lnTo>
                <a:close/>
              </a:path>
            </a:pathLst>
          </a:custGeom>
        </p:spPr>
        <p:txBody>
          <a:bodyPr wrap="square" anchor="b">
            <a:normAutofit/>
          </a:bodyPr>
          <a:lstStyle>
            <a:lvl1pPr algn="l">
              <a:defRPr sz="4800">
                <a:solidFill>
                  <a:schemeClr val="bg1"/>
                </a:solidFill>
              </a:defRPr>
            </a:lvl1pPr>
          </a:lstStyle>
          <a:p>
            <a:r>
              <a:rPr lang="de-DE"/>
              <a:t>Mastertitelformat bearbeiten</a:t>
            </a:r>
            <a:endParaRPr lang="en-GB"/>
          </a:p>
        </p:txBody>
      </p:sp>
      <p:sp>
        <p:nvSpPr>
          <p:cNvPr id="17" name="Textplatzhalter 16">
            <a:extLst>
              <a:ext uri="{FF2B5EF4-FFF2-40B4-BE49-F238E27FC236}">
                <a16:creationId xmlns:a16="http://schemas.microsoft.com/office/drawing/2014/main" id="{708C01EB-04CD-024D-A351-8297B01F3C9C}"/>
              </a:ext>
            </a:extLst>
          </p:cNvPr>
          <p:cNvSpPr>
            <a:spLocks noGrp="1"/>
          </p:cNvSpPr>
          <p:nvPr>
            <p:ph type="body" idx="1"/>
          </p:nvPr>
        </p:nvSpPr>
        <p:spPr>
          <a:xfrm>
            <a:off x="417601" y="4444615"/>
            <a:ext cx="6363053" cy="1500187"/>
          </a:xfrm>
          <a:custGeom>
            <a:avLst/>
            <a:gdLst>
              <a:gd name="connsiteX0" fmla="*/ 0 w 6363053"/>
              <a:gd name="connsiteY0" fmla="*/ 0 h 1500187"/>
              <a:gd name="connsiteX1" fmla="*/ 5726102 w 6363053"/>
              <a:gd name="connsiteY1" fmla="*/ 0 h 1500187"/>
              <a:gd name="connsiteX2" fmla="*/ 6363053 w 6363053"/>
              <a:gd name="connsiteY2" fmla="*/ 1500187 h 1500187"/>
              <a:gd name="connsiteX3" fmla="*/ 0 w 6363053"/>
              <a:gd name="connsiteY3" fmla="*/ 1500187 h 1500187"/>
            </a:gdLst>
            <a:ahLst/>
            <a:cxnLst>
              <a:cxn ang="0">
                <a:pos x="connsiteX0" y="connsiteY0"/>
              </a:cxn>
              <a:cxn ang="0">
                <a:pos x="connsiteX1" y="connsiteY1"/>
              </a:cxn>
              <a:cxn ang="0">
                <a:pos x="connsiteX2" y="connsiteY2"/>
              </a:cxn>
              <a:cxn ang="0">
                <a:pos x="connsiteX3" y="connsiteY3"/>
              </a:cxn>
            </a:cxnLst>
            <a:rect l="l" t="t" r="r" b="b"/>
            <a:pathLst>
              <a:path w="6363053" h="1500187">
                <a:moveTo>
                  <a:pt x="0" y="0"/>
                </a:moveTo>
                <a:lnTo>
                  <a:pt x="5726102" y="0"/>
                </a:lnTo>
                <a:lnTo>
                  <a:pt x="6363053" y="1500187"/>
                </a:lnTo>
                <a:lnTo>
                  <a:pt x="0" y="1500187"/>
                </a:lnTo>
                <a:close/>
              </a:path>
            </a:pathLst>
          </a:custGeom>
        </p:spPr>
        <p:txBody>
          <a:bodyPr wrap="square">
            <a:normAutofit/>
          </a:bodyPr>
          <a:lstStyle>
            <a:lvl1pPr marL="0" indent="0" algn="l">
              <a:lnSpc>
                <a:spcPct val="100000"/>
              </a:lnSpc>
              <a:spcBef>
                <a:spcPts val="0"/>
              </a:spcBef>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pic>
        <p:nvPicPr>
          <p:cNvPr id="8" name="Grafik 7">
            <a:extLst>
              <a:ext uri="{FF2B5EF4-FFF2-40B4-BE49-F238E27FC236}">
                <a16:creationId xmlns:a16="http://schemas.microsoft.com/office/drawing/2014/main" id="{81AC78F2-14C2-8E4D-AD0B-F8E45B62449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6534" y="6281613"/>
            <a:ext cx="2117301" cy="349199"/>
          </a:xfrm>
          <a:prstGeom prst="rect">
            <a:avLst/>
          </a:prstGeom>
        </p:spPr>
      </p:pic>
    </p:spTree>
    <p:extLst>
      <p:ext uri="{BB962C8B-B14F-4D97-AF65-F5344CB8AC3E}">
        <p14:creationId xmlns:p14="http://schemas.microsoft.com/office/powerpoint/2010/main" val="249183070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Grafik 10" descr="Ein Bild, das Text, Schild enthält.&#10;&#10;Automatisch generierte Beschreibung">
            <a:extLst>
              <a:ext uri="{FF2B5EF4-FFF2-40B4-BE49-F238E27FC236}">
                <a16:creationId xmlns:a16="http://schemas.microsoft.com/office/drawing/2014/main" id="{1AC787F1-D8C1-3B30-AEC7-E483D89466DD}"/>
              </a:ext>
            </a:extLst>
          </p:cNvPr>
          <p:cNvPicPr>
            <a:picLocks noChangeAspect="1"/>
          </p:cNvPicPr>
          <p:nvPr userDrawn="1"/>
        </p:nvPicPr>
        <p:blipFill>
          <a:blip r:embed="rId41">
            <a:alphaModFix/>
            <a:extLst>
              <a:ext uri="{28A0092B-C50C-407E-A947-70E740481C1C}">
                <a14:useLocalDpi xmlns:a14="http://schemas.microsoft.com/office/drawing/2010/main" val="0"/>
              </a:ext>
            </a:extLst>
          </a:blip>
          <a:stretch>
            <a:fillRect/>
          </a:stretch>
        </p:blipFill>
        <p:spPr>
          <a:xfrm>
            <a:off x="9138110" y="6288756"/>
            <a:ext cx="2652732" cy="349200"/>
          </a:xfrm>
          <a:prstGeom prst="rect">
            <a:avLst/>
          </a:prstGeom>
        </p:spPr>
      </p:pic>
      <p:sp>
        <p:nvSpPr>
          <p:cNvPr id="2" name="Titelplatzhalter 1">
            <a:extLst>
              <a:ext uri="{FF2B5EF4-FFF2-40B4-BE49-F238E27FC236}">
                <a16:creationId xmlns:a16="http://schemas.microsoft.com/office/drawing/2014/main" id="{7521B777-3BD7-4F2A-A39C-81C8B9F3B2A1}"/>
              </a:ext>
            </a:extLst>
          </p:cNvPr>
          <p:cNvSpPr>
            <a:spLocks noGrp="1"/>
          </p:cNvSpPr>
          <p:nvPr>
            <p:ph type="title"/>
          </p:nvPr>
        </p:nvSpPr>
        <p:spPr>
          <a:xfrm>
            <a:off x="416534" y="576395"/>
            <a:ext cx="11367479" cy="886397"/>
          </a:xfrm>
          <a:prstGeom prst="rect">
            <a:avLst/>
          </a:prstGeom>
        </p:spPr>
        <p:txBody>
          <a:bodyPr vert="horz" lIns="0" tIns="0" rIns="0" bIns="0" rtlCol="0" anchor="ctr">
            <a:noAutofit/>
          </a:bodyPr>
          <a:lstStyle/>
          <a:p>
            <a:r>
              <a:rPr lang="de-DE"/>
              <a:t>Mastertitelformat bearbeiten</a:t>
            </a:r>
            <a:endParaRPr lang="en-GB"/>
          </a:p>
        </p:txBody>
      </p:sp>
      <p:sp>
        <p:nvSpPr>
          <p:cNvPr id="3" name="Textplatzhalter 2">
            <a:extLst>
              <a:ext uri="{FF2B5EF4-FFF2-40B4-BE49-F238E27FC236}">
                <a16:creationId xmlns:a16="http://schemas.microsoft.com/office/drawing/2014/main" id="{74E6182D-24D4-47F7-8227-77B2ADD8D9D5}"/>
              </a:ext>
            </a:extLst>
          </p:cNvPr>
          <p:cNvSpPr>
            <a:spLocks noGrp="1"/>
          </p:cNvSpPr>
          <p:nvPr>
            <p:ph type="body" idx="1"/>
          </p:nvPr>
        </p:nvSpPr>
        <p:spPr>
          <a:xfrm>
            <a:off x="416534" y="1665289"/>
            <a:ext cx="11367478" cy="4392612"/>
          </a:xfrm>
          <a:prstGeom prst="rect">
            <a:avLst/>
          </a:prstGeom>
        </p:spPr>
        <p:txBody>
          <a:bodyPr vert="horz" lIns="0" tIns="0" rIns="0" bIns="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Fußzeilenplatzhalter 4">
            <a:extLst>
              <a:ext uri="{FF2B5EF4-FFF2-40B4-BE49-F238E27FC236}">
                <a16:creationId xmlns:a16="http://schemas.microsoft.com/office/drawing/2014/main" id="{C8832B73-51BE-4E1C-ACC9-2031F4E5E843}"/>
              </a:ext>
            </a:extLst>
          </p:cNvPr>
          <p:cNvSpPr>
            <a:spLocks noGrp="1"/>
          </p:cNvSpPr>
          <p:nvPr>
            <p:ph type="ftr" sz="quarter" idx="3"/>
          </p:nvPr>
        </p:nvSpPr>
        <p:spPr>
          <a:xfrm>
            <a:off x="407989" y="6283888"/>
            <a:ext cx="8532812" cy="385200"/>
          </a:xfrm>
          <a:prstGeom prst="rect">
            <a:avLst/>
          </a:prstGeom>
        </p:spPr>
        <p:txBody>
          <a:bodyPr vert="horz" lIns="0" tIns="0" rIns="0" bIns="0" rtlCol="0" anchor="b"/>
          <a:lstStyle>
            <a:lvl1pPr algn="l">
              <a:defRPr sz="800">
                <a:solidFill>
                  <a:schemeClr val="tx1"/>
                </a:solidFill>
              </a:defRPr>
            </a:lvl1pPr>
          </a:lstStyle>
          <a:p>
            <a:endParaRPr lang="en-GB"/>
          </a:p>
        </p:txBody>
      </p:sp>
      <p:sp>
        <p:nvSpPr>
          <p:cNvPr id="8" name="Rechteck 7">
            <a:extLst>
              <a:ext uri="{FF2B5EF4-FFF2-40B4-BE49-F238E27FC236}">
                <a16:creationId xmlns:a16="http://schemas.microsoft.com/office/drawing/2014/main" id="{AA7C1F88-41DB-4710-88B9-1F1623ABC7B4}"/>
              </a:ext>
            </a:extLst>
          </p:cNvPr>
          <p:cNvSpPr/>
          <p:nvPr userDrawn="1"/>
        </p:nvSpPr>
        <p:spPr>
          <a:xfrm>
            <a:off x="-1" y="0"/>
            <a:ext cx="9156701" cy="333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hteck 8">
            <a:extLst>
              <a:ext uri="{FF2B5EF4-FFF2-40B4-BE49-F238E27FC236}">
                <a16:creationId xmlns:a16="http://schemas.microsoft.com/office/drawing/2014/main" id="{0953BEEF-CEFF-4AEB-944D-68B888FBD986}"/>
              </a:ext>
            </a:extLst>
          </p:cNvPr>
          <p:cNvSpPr/>
          <p:nvPr userDrawn="1"/>
        </p:nvSpPr>
        <p:spPr>
          <a:xfrm>
            <a:off x="9156700" y="0"/>
            <a:ext cx="3036499" cy="3333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363776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99"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 id="2147483683" r:id="rId24"/>
    <p:sldLayoutId id="2147483684" r:id="rId25"/>
    <p:sldLayoutId id="2147483685" r:id="rId26"/>
    <p:sldLayoutId id="2147483686" r:id="rId27"/>
    <p:sldLayoutId id="2147483687" r:id="rId28"/>
    <p:sldLayoutId id="2147483688" r:id="rId29"/>
    <p:sldLayoutId id="2147483689" r:id="rId30"/>
    <p:sldLayoutId id="2147483690" r:id="rId31"/>
    <p:sldLayoutId id="2147483691" r:id="rId32"/>
    <p:sldLayoutId id="2147483692" r:id="rId33"/>
    <p:sldLayoutId id="2147483693" r:id="rId34"/>
    <p:sldLayoutId id="2147483694" r:id="rId35"/>
    <p:sldLayoutId id="2147483695" r:id="rId36"/>
    <p:sldLayoutId id="2147483696" r:id="rId37"/>
    <p:sldLayoutId id="2147483697" r:id="rId38"/>
    <p:sldLayoutId id="2147483698" r:id="rId39"/>
  </p:sldLayoutIdLst>
  <p:hf sldNum="0" hdr="0" dt="0"/>
  <p:txStyles>
    <p:title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908">
          <p15:clr>
            <a:srgbClr val="F26B43"/>
          </p15:clr>
        </p15:guide>
        <p15:guide id="3" pos="3772">
          <p15:clr>
            <a:srgbClr val="F26B43"/>
          </p15:clr>
        </p15:guide>
        <p15:guide id="4" pos="7423">
          <p15:clr>
            <a:srgbClr val="F26B43"/>
          </p15:clr>
        </p15:guide>
        <p15:guide id="5" pos="257">
          <p15:clr>
            <a:srgbClr val="F26B43"/>
          </p15:clr>
        </p15:guide>
        <p15:guide id="6" pos="5632">
          <p15:clr>
            <a:srgbClr val="F26B43"/>
          </p15:clr>
        </p15:guide>
        <p15:guide id="8" orient="horz" pos="4201">
          <p15:clr>
            <a:srgbClr val="F26B43"/>
          </p15:clr>
        </p15:guide>
        <p15:guide id="9" orient="horz" pos="1049">
          <p15:clr>
            <a:srgbClr val="F26B43"/>
          </p15:clr>
        </p15:guide>
        <p15:guide id="11" orient="horz" pos="3952">
          <p15:clr>
            <a:srgbClr val="F26B43"/>
          </p15:clr>
        </p15:guide>
        <p15:guide id="12" orient="horz" pos="3816">
          <p15:clr>
            <a:srgbClr val="F26B43"/>
          </p15:clr>
        </p15:guide>
        <p15:guide id="13" pos="5745">
          <p15:clr>
            <a:srgbClr val="F26B43"/>
          </p15:clr>
        </p15:guide>
        <p15:guide id="14" orient="horz" pos="210">
          <p15:clr>
            <a:srgbClr val="F26B43"/>
          </p15:clr>
        </p15:guide>
        <p15:guide id="15" orient="horz">
          <p15:clr>
            <a:srgbClr val="F26B43"/>
          </p15:clr>
        </p15:guide>
        <p15:guide id="16">
          <p15:clr>
            <a:srgbClr val="F26B43"/>
          </p15:clr>
        </p15:guide>
        <p15:guide id="17" pos="7680">
          <p15:clr>
            <a:srgbClr val="F26B43"/>
          </p15:clr>
        </p15:guide>
        <p15:guide id="18" orient="horz" pos="4320">
          <p15:clr>
            <a:srgbClr val="F26B43"/>
          </p15:clr>
        </p15:guide>
        <p15:guide id="19" orient="horz" pos="356">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3.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15.sv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chart" Target="../charts/chart6.xml"/><Relationship Id="rId7" Type="http://schemas.openxmlformats.org/officeDocument/2006/relationships/image" Target="../media/image27.sv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 Id="rId9" Type="http://schemas.openxmlformats.org/officeDocument/2006/relationships/image" Target="../media/image29.sv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1.xml"/><Relationship Id="rId1" Type="http://schemas.openxmlformats.org/officeDocument/2006/relationships/slideLayout" Target="../slideLayouts/slideLayout20.xml"/><Relationship Id="rId4" Type="http://schemas.openxmlformats.org/officeDocument/2006/relationships/chart" Target="../charts/chart12.xml"/></Relationships>
</file>

<file path=ppt/slides/_rels/slide46.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31.svg"/><Relationship Id="rId4" Type="http://schemas.openxmlformats.org/officeDocument/2006/relationships/image" Target="../media/image3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svg"/><Relationship Id="rId3" Type="http://schemas.openxmlformats.org/officeDocument/2006/relationships/chart" Target="../charts/chart15.xml"/><Relationship Id="rId7" Type="http://schemas.openxmlformats.org/officeDocument/2006/relationships/image" Target="../media/image35.svg"/><Relationship Id="rId12" Type="http://schemas.openxmlformats.org/officeDocument/2006/relationships/image" Target="../media/image40.png"/><Relationship Id="rId2" Type="http://schemas.openxmlformats.org/officeDocument/2006/relationships/chart" Target="../charts/chart14.xml"/><Relationship Id="rId1" Type="http://schemas.openxmlformats.org/officeDocument/2006/relationships/slideLayout" Target="../slideLayouts/slideLayout20.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3.svg"/><Relationship Id="rId15" Type="http://schemas.openxmlformats.org/officeDocument/2006/relationships/image" Target="../media/image43.sv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svg"/><Relationship Id="rId14" Type="http://schemas.openxmlformats.org/officeDocument/2006/relationships/image" Target="../media/image42.png"/></Relationships>
</file>

<file path=ppt/slides/_rels/slide55.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2.png"/><Relationship Id="rId3" Type="http://schemas.openxmlformats.org/officeDocument/2006/relationships/chart" Target="../charts/chart16.xml"/><Relationship Id="rId7" Type="http://schemas.openxmlformats.org/officeDocument/2006/relationships/image" Target="../media/image46.png"/><Relationship Id="rId12" Type="http://schemas.openxmlformats.org/officeDocument/2006/relationships/image" Target="../media/image51.svg"/><Relationship Id="rId2" Type="http://schemas.openxmlformats.org/officeDocument/2006/relationships/notesSlide" Target="../notesSlides/notesSlide24.xml"/><Relationship Id="rId16" Type="http://schemas.openxmlformats.org/officeDocument/2006/relationships/image" Target="../media/image55.svg"/><Relationship Id="rId1" Type="http://schemas.openxmlformats.org/officeDocument/2006/relationships/slideLayout" Target="../slideLayouts/slideLayout20.xml"/><Relationship Id="rId6" Type="http://schemas.openxmlformats.org/officeDocument/2006/relationships/image" Target="../media/image45.sv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svg"/><Relationship Id="rId4" Type="http://schemas.openxmlformats.org/officeDocument/2006/relationships/chart" Target="../charts/chart17.xml"/><Relationship Id="rId9" Type="http://schemas.openxmlformats.org/officeDocument/2006/relationships/image" Target="../media/image48.png"/><Relationship Id="rId14" Type="http://schemas.openxmlformats.org/officeDocument/2006/relationships/image" Target="../media/image53.svg"/></Relationships>
</file>

<file path=ppt/slides/_rels/slide56.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svg"/><Relationship Id="rId3" Type="http://schemas.openxmlformats.org/officeDocument/2006/relationships/chart" Target="../charts/chart19.xml"/><Relationship Id="rId7" Type="http://schemas.openxmlformats.org/officeDocument/2006/relationships/image" Target="../media/image59.svg"/><Relationship Id="rId12" Type="http://schemas.openxmlformats.org/officeDocument/2006/relationships/image" Target="../media/image64.png"/><Relationship Id="rId2" Type="http://schemas.openxmlformats.org/officeDocument/2006/relationships/chart" Target="../charts/chart18.xml"/><Relationship Id="rId1" Type="http://schemas.openxmlformats.org/officeDocument/2006/relationships/slideLayout" Target="../slideLayouts/slideLayout20.xml"/><Relationship Id="rId6" Type="http://schemas.openxmlformats.org/officeDocument/2006/relationships/image" Target="../media/image58.png"/><Relationship Id="rId11" Type="http://schemas.openxmlformats.org/officeDocument/2006/relationships/image" Target="../media/image63.svg"/><Relationship Id="rId5" Type="http://schemas.openxmlformats.org/officeDocument/2006/relationships/image" Target="../media/image57.svg"/><Relationship Id="rId15" Type="http://schemas.openxmlformats.org/officeDocument/2006/relationships/image" Target="../media/image67.sv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svg"/><Relationship Id="rId14" Type="http://schemas.openxmlformats.org/officeDocument/2006/relationships/image" Target="../media/image6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8" Type="http://schemas.openxmlformats.org/officeDocument/2006/relationships/image" Target="../media/image77.svg"/><Relationship Id="rId13" Type="http://schemas.openxmlformats.org/officeDocument/2006/relationships/image" Target="../media/image81.sv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0.png"/><Relationship Id="rId2" Type="http://schemas.openxmlformats.org/officeDocument/2006/relationships/chart" Target="../charts/chart20.xml"/><Relationship Id="rId1" Type="http://schemas.openxmlformats.org/officeDocument/2006/relationships/slideLayout" Target="../slideLayouts/slideLayout20.xml"/><Relationship Id="rId6" Type="http://schemas.openxmlformats.org/officeDocument/2006/relationships/image" Target="../media/image75.svg"/><Relationship Id="rId11" Type="http://schemas.openxmlformats.org/officeDocument/2006/relationships/image" Target="../media/image79.svg"/><Relationship Id="rId5" Type="http://schemas.openxmlformats.org/officeDocument/2006/relationships/image" Target="../media/image74.png"/><Relationship Id="rId15" Type="http://schemas.openxmlformats.org/officeDocument/2006/relationships/image" Target="../media/image83.svg"/><Relationship Id="rId10" Type="http://schemas.openxmlformats.org/officeDocument/2006/relationships/image" Target="../media/image78.png"/><Relationship Id="rId4" Type="http://schemas.openxmlformats.org/officeDocument/2006/relationships/image" Target="../media/image73.svg"/><Relationship Id="rId9" Type="http://schemas.openxmlformats.org/officeDocument/2006/relationships/chart" Target="../charts/chart21.xml"/><Relationship Id="rId14" Type="http://schemas.openxmlformats.org/officeDocument/2006/relationships/image" Target="../media/image82.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84.sv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5.png"/><Relationship Id="rId3" Type="http://schemas.openxmlformats.org/officeDocument/2006/relationships/chart" Target="../charts/chart22.xml"/><Relationship Id="rId7" Type="http://schemas.openxmlformats.org/officeDocument/2006/relationships/image" Target="../media/image90.svg"/><Relationship Id="rId12" Type="http://schemas.openxmlformats.org/officeDocument/2006/relationships/image" Target="../media/image94.svg"/><Relationship Id="rId2" Type="http://schemas.openxmlformats.org/officeDocument/2006/relationships/notesSlide" Target="../notesSlides/notesSlide29.xml"/><Relationship Id="rId16" Type="http://schemas.openxmlformats.org/officeDocument/2006/relationships/image" Target="../media/image98.svg"/><Relationship Id="rId1" Type="http://schemas.openxmlformats.org/officeDocument/2006/relationships/slideLayout" Target="../slideLayouts/slideLayout20.xml"/><Relationship Id="rId6" Type="http://schemas.openxmlformats.org/officeDocument/2006/relationships/image" Target="../media/image89.png"/><Relationship Id="rId11" Type="http://schemas.openxmlformats.org/officeDocument/2006/relationships/image" Target="../media/image93.png"/><Relationship Id="rId5" Type="http://schemas.openxmlformats.org/officeDocument/2006/relationships/image" Target="../media/image88.svg"/><Relationship Id="rId15" Type="http://schemas.openxmlformats.org/officeDocument/2006/relationships/image" Target="../media/image97.png"/><Relationship Id="rId10" Type="http://schemas.openxmlformats.org/officeDocument/2006/relationships/chart" Target="../charts/chart23.xml"/><Relationship Id="rId4" Type="http://schemas.openxmlformats.org/officeDocument/2006/relationships/image" Target="../media/image87.png"/><Relationship Id="rId9" Type="http://schemas.openxmlformats.org/officeDocument/2006/relationships/image" Target="../media/image92.svg"/><Relationship Id="rId14" Type="http://schemas.openxmlformats.org/officeDocument/2006/relationships/image" Target="../media/image96.sv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0.xml"/><Relationship Id="rId4" Type="http://schemas.openxmlformats.org/officeDocument/2006/relationships/chart" Target="../charts/char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chart" Target="../charts/chart25.xml"/></Relationships>
</file>

<file path=ppt/slides/_rels/slide85.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chart" Target="../charts/chart26.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39.xml"/><Relationship Id="rId1" Type="http://schemas.openxmlformats.org/officeDocument/2006/relationships/slideLayout" Target="../slideLayouts/slideLayout20.xml"/><Relationship Id="rId4" Type="http://schemas.openxmlformats.org/officeDocument/2006/relationships/chart" Target="../charts/chart29.xml"/></Relationships>
</file>

<file path=ppt/slides/_rels/slide91.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6.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5051412E-C65D-8752-8EA8-B95643275130}"/>
              </a:ext>
            </a:extLst>
          </p:cNvPr>
          <p:cNvSpPr>
            <a:spLocks noGrp="1"/>
          </p:cNvSpPr>
          <p:nvPr>
            <p:ph type="title"/>
          </p:nvPr>
        </p:nvSpPr>
        <p:spPr/>
        <p:txBody>
          <a:bodyPr/>
          <a:lstStyle/>
          <a:p>
            <a:r>
              <a:rPr lang="de-DE"/>
              <a:t>EHA2024</a:t>
            </a:r>
            <a:br>
              <a:rPr lang="de-DE"/>
            </a:br>
            <a:r>
              <a:rPr lang="de-DE" err="1"/>
              <a:t>Congress</a:t>
            </a:r>
            <a:r>
              <a:rPr lang="de-DE"/>
              <a:t> Report</a:t>
            </a:r>
          </a:p>
        </p:txBody>
      </p:sp>
      <p:sp>
        <p:nvSpPr>
          <p:cNvPr id="8" name="Textplatzhalter 7">
            <a:extLst>
              <a:ext uri="{FF2B5EF4-FFF2-40B4-BE49-F238E27FC236}">
                <a16:creationId xmlns:a16="http://schemas.microsoft.com/office/drawing/2014/main" id="{857F0A59-AC3F-4BCF-8419-C21EFD2F34AB}"/>
              </a:ext>
            </a:extLst>
          </p:cNvPr>
          <p:cNvSpPr>
            <a:spLocks noGrp="1"/>
          </p:cNvSpPr>
          <p:nvPr>
            <p:ph type="body" idx="1"/>
          </p:nvPr>
        </p:nvSpPr>
        <p:spPr/>
        <p:txBody>
          <a:bodyPr/>
          <a:lstStyle/>
          <a:p>
            <a:endParaRPr lang="de-DE"/>
          </a:p>
        </p:txBody>
      </p:sp>
    </p:spTree>
    <p:extLst>
      <p:ext uri="{BB962C8B-B14F-4D97-AF65-F5344CB8AC3E}">
        <p14:creationId xmlns:p14="http://schemas.microsoft.com/office/powerpoint/2010/main" val="7351573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m 2">
            <a:extLst>
              <a:ext uri="{FF2B5EF4-FFF2-40B4-BE49-F238E27FC236}">
                <a16:creationId xmlns:a16="http://schemas.microsoft.com/office/drawing/2014/main" id="{F3901611-17D0-FC6F-248F-6E9F254454FF}"/>
              </a:ext>
            </a:extLst>
          </p:cNvPr>
          <p:cNvGraphicFramePr/>
          <p:nvPr>
            <p:extLst>
              <p:ext uri="{D42A27DB-BD31-4B8C-83A1-F6EECF244321}">
                <p14:modId xmlns:p14="http://schemas.microsoft.com/office/powerpoint/2010/main" val="1847207284"/>
              </p:ext>
            </p:extLst>
          </p:nvPr>
        </p:nvGraphicFramePr>
        <p:xfrm>
          <a:off x="392506" y="1989139"/>
          <a:ext cx="5585620" cy="3340006"/>
        </p:xfrm>
        <a:graphic>
          <a:graphicData uri="http://schemas.openxmlformats.org/drawingml/2006/chart">
            <c:chart xmlns:c="http://schemas.openxmlformats.org/drawingml/2006/chart" xmlns:r="http://schemas.openxmlformats.org/officeDocument/2006/relationships" r:id="rId2"/>
          </a:graphicData>
        </a:graphic>
      </p:graphicFrame>
      <p:sp>
        <p:nvSpPr>
          <p:cNvPr id="51" name="Rechteck 50">
            <a:extLst>
              <a:ext uri="{FF2B5EF4-FFF2-40B4-BE49-F238E27FC236}">
                <a16:creationId xmlns:a16="http://schemas.microsoft.com/office/drawing/2014/main" id="{18BBEC5F-11CD-5AE7-4524-88BC6353B5BB}"/>
              </a:ext>
            </a:extLst>
          </p:cNvPr>
          <p:cNvSpPr/>
          <p:nvPr/>
        </p:nvSpPr>
        <p:spPr>
          <a:xfrm>
            <a:off x="2643992" y="4038599"/>
            <a:ext cx="280800" cy="32097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Rechteck 28">
            <a:extLst>
              <a:ext uri="{FF2B5EF4-FFF2-40B4-BE49-F238E27FC236}">
                <a16:creationId xmlns:a16="http://schemas.microsoft.com/office/drawing/2014/main" id="{7513F58F-7AA9-E238-E7F8-5F22FEF95BB4}"/>
              </a:ext>
            </a:extLst>
          </p:cNvPr>
          <p:cNvSpPr/>
          <p:nvPr/>
        </p:nvSpPr>
        <p:spPr>
          <a:xfrm>
            <a:off x="1345644" y="3475123"/>
            <a:ext cx="280800" cy="4571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hteck 26">
            <a:extLst>
              <a:ext uri="{FF2B5EF4-FFF2-40B4-BE49-F238E27FC236}">
                <a16:creationId xmlns:a16="http://schemas.microsoft.com/office/drawing/2014/main" id="{3B50BD18-55EB-2964-9C8A-1A565E682165}"/>
              </a:ext>
            </a:extLst>
          </p:cNvPr>
          <p:cNvSpPr/>
          <p:nvPr/>
        </p:nvSpPr>
        <p:spPr>
          <a:xfrm>
            <a:off x="1021057" y="3105463"/>
            <a:ext cx="280800" cy="4571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 Placeholder 13">
            <a:extLst>
              <a:ext uri="{FF2B5EF4-FFF2-40B4-BE49-F238E27FC236}">
                <a16:creationId xmlns:a16="http://schemas.microsoft.com/office/drawing/2014/main" id="{1E4E9DBB-C538-BAF7-6FAA-F14E0F92CF2E}"/>
              </a:ext>
            </a:extLst>
          </p:cNvPr>
          <p:cNvSpPr>
            <a:spLocks noGrp="1"/>
          </p:cNvSpPr>
          <p:nvPr>
            <p:ph type="body" sz="quarter" idx="12"/>
          </p:nvPr>
        </p:nvSpPr>
        <p:spPr/>
        <p:txBody>
          <a:bodyPr/>
          <a:lstStyle/>
          <a:p>
            <a:r>
              <a:rPr lang="en-US"/>
              <a:t>MRD rates in PB</a:t>
            </a:r>
          </a:p>
        </p:txBody>
      </p:sp>
      <p:sp>
        <p:nvSpPr>
          <p:cNvPr id="8" name="Title 7">
            <a:extLst>
              <a:ext uri="{FF2B5EF4-FFF2-40B4-BE49-F238E27FC236}">
                <a16:creationId xmlns:a16="http://schemas.microsoft.com/office/drawing/2014/main" id="{E9AB97F3-C598-29DC-470B-DE834E21C3BB}"/>
              </a:ext>
            </a:extLst>
          </p:cNvPr>
          <p:cNvSpPr>
            <a:spLocks noGrp="1"/>
          </p:cNvSpPr>
          <p:nvPr>
            <p:ph type="title"/>
          </p:nvPr>
        </p:nvSpPr>
        <p:spPr/>
        <p:txBody>
          <a:bodyPr/>
          <a:lstStyle/>
          <a:p>
            <a:r>
              <a:rPr lang="en-US" err="1"/>
              <a:t>uMRD</a:t>
            </a:r>
            <a:r>
              <a:rPr lang="en-US"/>
              <a:t> and ORR</a:t>
            </a:r>
          </a:p>
        </p:txBody>
      </p:sp>
      <p:sp>
        <p:nvSpPr>
          <p:cNvPr id="5" name="Footer Placeholder 4">
            <a:extLst>
              <a:ext uri="{FF2B5EF4-FFF2-40B4-BE49-F238E27FC236}">
                <a16:creationId xmlns:a16="http://schemas.microsoft.com/office/drawing/2014/main" id="{31904AC4-C427-4D0F-C4FB-AEC8C53366A8}"/>
              </a:ext>
            </a:extLst>
          </p:cNvPr>
          <p:cNvSpPr>
            <a:spLocks noGrp="1"/>
          </p:cNvSpPr>
          <p:nvPr>
            <p:ph type="ftr" sz="quarter" idx="13"/>
          </p:nvPr>
        </p:nvSpPr>
        <p:spPr>
          <a:xfrm>
            <a:off x="406800" y="5847777"/>
            <a:ext cx="8532812" cy="818546"/>
          </a:xfrm>
        </p:spPr>
        <p:txBody>
          <a:bodyPr/>
          <a:lstStyle/>
          <a:p>
            <a:r>
              <a:rPr lang="en-GB" baseline="30000" err="1"/>
              <a:t>a</a:t>
            </a:r>
            <a:r>
              <a:rPr lang="en-GB" err="1"/>
              <a:t>BM</a:t>
            </a:r>
            <a:r>
              <a:rPr lang="en-GB"/>
              <a:t> biopsy and aspirate were required to confirm a suspected CR/</a:t>
            </a:r>
            <a:r>
              <a:rPr lang="en-GB" err="1"/>
              <a:t>CRi</a:t>
            </a:r>
            <a:r>
              <a:rPr lang="en-GB"/>
              <a:t> and additional BM aspirate </a:t>
            </a:r>
            <a:r>
              <a:rPr lang="en-GB" err="1"/>
              <a:t>uMRD</a:t>
            </a:r>
            <a:r>
              <a:rPr lang="en-GB"/>
              <a:t> sample collection was dependent on PB </a:t>
            </a:r>
            <a:r>
              <a:rPr lang="en-GB" err="1"/>
              <a:t>uMRD</a:t>
            </a:r>
            <a:r>
              <a:rPr lang="en-GB"/>
              <a:t> status; BM collection timing varied by patient. On treatment BM aspirate samples have been collected in 35 patients to date. </a:t>
            </a:r>
            <a:r>
              <a:rPr lang="en-GB" baseline="30000" err="1"/>
              <a:t>b</a:t>
            </a:r>
            <a:r>
              <a:rPr lang="en-GB" err="1"/>
              <a:t>Received</a:t>
            </a:r>
            <a:r>
              <a:rPr lang="en-GB"/>
              <a:t> ≥1 dose of </a:t>
            </a:r>
            <a:r>
              <a:rPr lang="en-GB" err="1"/>
              <a:t>zanubrutinib</a:t>
            </a:r>
            <a:r>
              <a:rPr lang="en-GB"/>
              <a:t> with ≥1 post-baseline disease assessment. The 1 patient that was not response-evaluable died during cycle 1. </a:t>
            </a:r>
            <a:r>
              <a:rPr lang="en-GB" baseline="30000" err="1"/>
              <a:t>c</a:t>
            </a:r>
            <a:r>
              <a:rPr lang="en-GB" err="1"/>
              <a:t>Responses</a:t>
            </a:r>
            <a:r>
              <a:rPr lang="en-GB"/>
              <a:t> assessed by investigator per modified </a:t>
            </a:r>
            <a:r>
              <a:rPr lang="en-GB" err="1"/>
              <a:t>iwCLL</a:t>
            </a:r>
            <a:r>
              <a:rPr lang="en-GB"/>
              <a:t> criteria for CLL and Lugano criteria for SLL. </a:t>
            </a:r>
            <a:r>
              <a:rPr lang="en-GB" baseline="30000" err="1"/>
              <a:t>d</a:t>
            </a:r>
            <a:r>
              <a:rPr lang="en-GB" err="1"/>
              <a:t>ORR</a:t>
            </a:r>
            <a:r>
              <a:rPr lang="en-GB"/>
              <a:t> was defined as PR-L or better.</a:t>
            </a:r>
          </a:p>
          <a:p>
            <a:r>
              <a:rPr lang="en-GB"/>
              <a:t>BM, bone marrow; CLL; chronic lymphocytic </a:t>
            </a:r>
            <a:r>
              <a:rPr lang="en-GB" err="1"/>
              <a:t>leukemia</a:t>
            </a:r>
            <a:r>
              <a:rPr lang="en-GB"/>
              <a:t>; CR, complete response; </a:t>
            </a:r>
            <a:r>
              <a:rPr lang="en-GB" err="1"/>
              <a:t>CRi</a:t>
            </a:r>
            <a:r>
              <a:rPr lang="en-GB"/>
              <a:t>, CR with incomplete count recovery; </a:t>
            </a:r>
            <a:r>
              <a:rPr lang="en-GB" err="1"/>
              <a:t>iwCLL</a:t>
            </a:r>
            <a:r>
              <a:rPr lang="en-GB"/>
              <a:t>, international workshop on CLL; MRD, minimal residual disease; ORR; overall response rate; PB, peripheral blood; PR, partial response; PR-L, PR with lymphocytosis; SLL; small lymphocytic lymphoma; </a:t>
            </a:r>
            <a:r>
              <a:rPr lang="en-GB" err="1"/>
              <a:t>uMRD</a:t>
            </a:r>
            <a:r>
              <a:rPr lang="en-GB"/>
              <a:t>, undetectable MRD; </a:t>
            </a:r>
            <a:r>
              <a:rPr lang="en-GB" err="1"/>
              <a:t>Wk</a:t>
            </a:r>
            <a:r>
              <a:rPr lang="en-GB"/>
              <a:t>, week. </a:t>
            </a:r>
          </a:p>
          <a:p>
            <a:r>
              <a:rPr lang="en-GB" b="1"/>
              <a:t>Ghia et al. Abstract #S160 presented at EHA2024. </a:t>
            </a:r>
          </a:p>
        </p:txBody>
      </p:sp>
      <p:sp>
        <p:nvSpPr>
          <p:cNvPr id="15" name="Text Placeholder 14">
            <a:extLst>
              <a:ext uri="{FF2B5EF4-FFF2-40B4-BE49-F238E27FC236}">
                <a16:creationId xmlns:a16="http://schemas.microsoft.com/office/drawing/2014/main" id="{ED74A4D2-1A3B-7360-3BD5-0DF6A2E76E78}"/>
              </a:ext>
            </a:extLst>
          </p:cNvPr>
          <p:cNvSpPr>
            <a:spLocks noGrp="1"/>
          </p:cNvSpPr>
          <p:nvPr>
            <p:ph type="body" sz="quarter" idx="14"/>
          </p:nvPr>
        </p:nvSpPr>
        <p:spPr/>
        <p:txBody>
          <a:bodyPr/>
          <a:lstStyle/>
          <a:p>
            <a:r>
              <a:rPr lang="en-US"/>
              <a:t>ORR</a:t>
            </a:r>
          </a:p>
        </p:txBody>
      </p:sp>
      <p:sp>
        <p:nvSpPr>
          <p:cNvPr id="12" name="Rectangle 11">
            <a:extLst>
              <a:ext uri="{FF2B5EF4-FFF2-40B4-BE49-F238E27FC236}">
                <a16:creationId xmlns:a16="http://schemas.microsoft.com/office/drawing/2014/main" id="{86B89CD8-C19E-9722-4685-C09DE292BC17}"/>
              </a:ext>
            </a:extLst>
          </p:cNvPr>
          <p:cNvSpPr/>
          <p:nvPr/>
        </p:nvSpPr>
        <p:spPr>
          <a:xfrm>
            <a:off x="416532" y="5210565"/>
            <a:ext cx="5562969" cy="64770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Ins="0" rtlCol="0" anchor="ctr"/>
          <a:lstStyle/>
          <a:p>
            <a:pPr marL="138113" indent="-138113">
              <a:lnSpc>
                <a:spcPct val="150000"/>
              </a:lnSpc>
              <a:buClr>
                <a:schemeClr val="accent2"/>
              </a:buClr>
              <a:buFont typeface="Arial" panose="020B0604020202020204" pitchFamily="34" charset="0"/>
              <a:buChar char="•"/>
            </a:pPr>
            <a:r>
              <a:rPr lang="en-US" sz="1200">
                <a:solidFill>
                  <a:schemeClr val="tx1"/>
                </a:solidFill>
              </a:rPr>
              <a:t>Rates of </a:t>
            </a:r>
            <a:r>
              <a:rPr lang="en-US" sz="1200" err="1">
                <a:solidFill>
                  <a:schemeClr val="tx1"/>
                </a:solidFill>
              </a:rPr>
              <a:t>uMRD</a:t>
            </a:r>
            <a:r>
              <a:rPr lang="en-US" sz="1200">
                <a:solidFill>
                  <a:schemeClr val="tx1"/>
                </a:solidFill>
              </a:rPr>
              <a:t> in PB increased with longer treatment duration</a:t>
            </a:r>
          </a:p>
          <a:p>
            <a:pPr marL="138113" indent="-138113">
              <a:buClr>
                <a:schemeClr val="accent2"/>
              </a:buClr>
              <a:buFont typeface="Arial" panose="020B0604020202020204" pitchFamily="34" charset="0"/>
              <a:buChar char="•"/>
            </a:pPr>
            <a:r>
              <a:rPr lang="en-US" sz="1200">
                <a:solidFill>
                  <a:schemeClr val="tx1"/>
                </a:solidFill>
              </a:rPr>
              <a:t>Best </a:t>
            </a:r>
            <a:r>
              <a:rPr lang="en-US" sz="1200" err="1">
                <a:solidFill>
                  <a:schemeClr val="tx1"/>
                </a:solidFill>
              </a:rPr>
              <a:t>uMRD</a:t>
            </a:r>
            <a:r>
              <a:rPr lang="en-US" sz="1200">
                <a:solidFill>
                  <a:schemeClr val="tx1"/>
                </a:solidFill>
              </a:rPr>
              <a:t> rate: 59% (39/66) in ≥1 PB sample; 37% (13/35) in ≥1 BM </a:t>
            </a:r>
            <a:r>
              <a:rPr lang="en-US" sz="1200" err="1">
                <a:solidFill>
                  <a:schemeClr val="tx1"/>
                </a:solidFill>
              </a:rPr>
              <a:t>sample</a:t>
            </a:r>
            <a:r>
              <a:rPr lang="en-US" sz="1200" baseline="30000" err="1">
                <a:solidFill>
                  <a:schemeClr val="tx1"/>
                </a:solidFill>
              </a:rPr>
              <a:t>a</a:t>
            </a:r>
            <a:endParaRPr lang="en-US" sz="1200" baseline="30000">
              <a:solidFill>
                <a:schemeClr val="tx1"/>
              </a:solidFill>
            </a:endParaRPr>
          </a:p>
        </p:txBody>
      </p:sp>
      <p:sp>
        <p:nvSpPr>
          <p:cNvPr id="23" name="Rectangle 22">
            <a:extLst>
              <a:ext uri="{FF2B5EF4-FFF2-40B4-BE49-F238E27FC236}">
                <a16:creationId xmlns:a16="http://schemas.microsoft.com/office/drawing/2014/main" id="{1FBC00F2-8C73-E6C3-0333-4EB49F331E32}"/>
              </a:ext>
            </a:extLst>
          </p:cNvPr>
          <p:cNvSpPr/>
          <p:nvPr/>
        </p:nvSpPr>
        <p:spPr>
          <a:xfrm>
            <a:off x="6212496" y="5210565"/>
            <a:ext cx="5562970" cy="64770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Ins="72000" rtlCol="0" anchor="ctr"/>
          <a:lstStyle/>
          <a:p>
            <a:pPr marL="138113" indent="-138113">
              <a:buClr>
                <a:schemeClr val="accent2"/>
              </a:buClr>
              <a:buFont typeface="Arial" panose="020B0604020202020204" pitchFamily="34" charset="0"/>
              <a:buChar char="•"/>
            </a:pPr>
            <a:r>
              <a:rPr lang="en-GB" sz="1200">
                <a:solidFill>
                  <a:schemeClr val="tx1"/>
                </a:solidFill>
              </a:rPr>
              <a:t>In 65 response-evaluable </a:t>
            </a:r>
            <a:r>
              <a:rPr lang="en-GB" sz="1200" err="1">
                <a:solidFill>
                  <a:schemeClr val="tx1"/>
                </a:solidFill>
              </a:rPr>
              <a:t>patients</a:t>
            </a:r>
            <a:r>
              <a:rPr lang="en-GB" sz="1200" baseline="30000" err="1">
                <a:solidFill>
                  <a:schemeClr val="tx1"/>
                </a:solidFill>
              </a:rPr>
              <a:t>b</a:t>
            </a:r>
            <a:r>
              <a:rPr lang="en-GB" sz="1200">
                <a:solidFill>
                  <a:schemeClr val="tx1"/>
                </a:solidFill>
              </a:rPr>
              <a:t> with del(17p) and/or </a:t>
            </a:r>
            <a:r>
              <a:rPr lang="en-GB" sz="1200" i="1">
                <a:solidFill>
                  <a:schemeClr val="tx1"/>
                </a:solidFill>
              </a:rPr>
              <a:t>TP53</a:t>
            </a:r>
            <a:r>
              <a:rPr lang="en-GB" sz="1200">
                <a:solidFill>
                  <a:schemeClr val="tx1"/>
                </a:solidFill>
              </a:rPr>
              <a:t> mutation, </a:t>
            </a:r>
            <a:r>
              <a:rPr lang="en-GB" sz="1200" err="1">
                <a:solidFill>
                  <a:schemeClr val="tx1"/>
                </a:solidFill>
              </a:rPr>
              <a:t>ORR</a:t>
            </a:r>
            <a:r>
              <a:rPr lang="en-GB" sz="1200" baseline="30000" err="1">
                <a:solidFill>
                  <a:schemeClr val="tx1"/>
                </a:solidFill>
              </a:rPr>
              <a:t>c,d</a:t>
            </a:r>
            <a:r>
              <a:rPr lang="en-GB" sz="1200" baseline="30000">
                <a:solidFill>
                  <a:schemeClr val="tx1"/>
                </a:solidFill>
              </a:rPr>
              <a:t> </a:t>
            </a:r>
            <a:r>
              <a:rPr lang="en-GB" sz="1200">
                <a:solidFill>
                  <a:schemeClr val="tx1"/>
                </a:solidFill>
              </a:rPr>
              <a:t>was 100% and the </a:t>
            </a:r>
            <a:r>
              <a:rPr lang="en-GB" sz="1200" err="1">
                <a:solidFill>
                  <a:schemeClr val="tx1"/>
                </a:solidFill>
              </a:rPr>
              <a:t>CR+CRi</a:t>
            </a:r>
            <a:r>
              <a:rPr lang="en-GB" sz="1200">
                <a:solidFill>
                  <a:schemeClr val="tx1"/>
                </a:solidFill>
              </a:rPr>
              <a:t> rate was 48%</a:t>
            </a:r>
            <a:endParaRPr lang="en-US" sz="1200">
              <a:solidFill>
                <a:schemeClr val="tx1"/>
              </a:solidFill>
            </a:endParaRPr>
          </a:p>
        </p:txBody>
      </p:sp>
      <p:sp>
        <p:nvSpPr>
          <p:cNvPr id="4" name="Rechteck 3">
            <a:extLst>
              <a:ext uri="{FF2B5EF4-FFF2-40B4-BE49-F238E27FC236}">
                <a16:creationId xmlns:a16="http://schemas.microsoft.com/office/drawing/2014/main" id="{211CCABA-22A0-17F2-B6FF-1ED9B9F3C35A}"/>
              </a:ext>
            </a:extLst>
          </p:cNvPr>
          <p:cNvSpPr/>
          <p:nvPr/>
        </p:nvSpPr>
        <p:spPr>
          <a:xfrm>
            <a:off x="3617753" y="4378799"/>
            <a:ext cx="280800" cy="108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BB5CEACA-91AE-8A26-9C99-8D48AF66EEF8}"/>
              </a:ext>
            </a:extLst>
          </p:cNvPr>
          <p:cNvSpPr/>
          <p:nvPr/>
        </p:nvSpPr>
        <p:spPr>
          <a:xfrm>
            <a:off x="3942340" y="4371599"/>
            <a:ext cx="280800" cy="1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544E1A07-4C15-E504-0216-22ED420740F5}"/>
              </a:ext>
            </a:extLst>
          </p:cNvPr>
          <p:cNvSpPr/>
          <p:nvPr/>
        </p:nvSpPr>
        <p:spPr>
          <a:xfrm>
            <a:off x="4266927" y="4366199"/>
            <a:ext cx="280800" cy="252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4F91ED68-6038-ADB9-9CF6-47B2DA714730}"/>
              </a:ext>
            </a:extLst>
          </p:cNvPr>
          <p:cNvSpPr/>
          <p:nvPr/>
        </p:nvSpPr>
        <p:spPr>
          <a:xfrm flipV="1">
            <a:off x="4591514" y="4342604"/>
            <a:ext cx="280800" cy="45719"/>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D241ADCD-4696-FB63-3515-1EAEB07480B6}"/>
              </a:ext>
            </a:extLst>
          </p:cNvPr>
          <p:cNvSpPr/>
          <p:nvPr/>
        </p:nvSpPr>
        <p:spPr>
          <a:xfrm flipV="1">
            <a:off x="4916101" y="4317205"/>
            <a:ext cx="280800" cy="73819"/>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3B7D8C6B-6E7C-4C45-5815-19A970535A99}"/>
              </a:ext>
            </a:extLst>
          </p:cNvPr>
          <p:cNvSpPr/>
          <p:nvPr/>
        </p:nvSpPr>
        <p:spPr>
          <a:xfrm>
            <a:off x="5240688" y="4276725"/>
            <a:ext cx="280800" cy="11287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a:extLst>
              <a:ext uri="{FF2B5EF4-FFF2-40B4-BE49-F238E27FC236}">
                <a16:creationId xmlns:a16="http://schemas.microsoft.com/office/drawing/2014/main" id="{C8BC87A7-0C72-A19A-C2EB-C1132084D9AC}"/>
              </a:ext>
            </a:extLst>
          </p:cNvPr>
          <p:cNvSpPr/>
          <p:nvPr/>
        </p:nvSpPr>
        <p:spPr>
          <a:xfrm>
            <a:off x="2968579" y="4317204"/>
            <a:ext cx="280800" cy="7239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623ECDBD-D443-C2D5-A304-5A67BB53BE4B}"/>
              </a:ext>
            </a:extLst>
          </p:cNvPr>
          <p:cNvSpPr/>
          <p:nvPr/>
        </p:nvSpPr>
        <p:spPr>
          <a:xfrm>
            <a:off x="3293166" y="4342604"/>
            <a:ext cx="280800" cy="4699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Rechteck 16">
            <a:extLst>
              <a:ext uri="{FF2B5EF4-FFF2-40B4-BE49-F238E27FC236}">
                <a16:creationId xmlns:a16="http://schemas.microsoft.com/office/drawing/2014/main" id="{4DFA17FD-3FF9-5FA4-E3C9-86A379B6B518}"/>
              </a:ext>
            </a:extLst>
          </p:cNvPr>
          <p:cNvSpPr/>
          <p:nvPr/>
        </p:nvSpPr>
        <p:spPr>
          <a:xfrm>
            <a:off x="1994818" y="4274344"/>
            <a:ext cx="280800" cy="11525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a:extLst>
              <a:ext uri="{FF2B5EF4-FFF2-40B4-BE49-F238E27FC236}">
                <a16:creationId xmlns:a16="http://schemas.microsoft.com/office/drawing/2014/main" id="{73A0FB68-64EB-3905-A2F9-E94FC4D8DE6C}"/>
              </a:ext>
            </a:extLst>
          </p:cNvPr>
          <p:cNvSpPr/>
          <p:nvPr/>
        </p:nvSpPr>
        <p:spPr>
          <a:xfrm flipV="1">
            <a:off x="2319405" y="4274343"/>
            <a:ext cx="280800" cy="11525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echteck 18">
            <a:extLst>
              <a:ext uri="{FF2B5EF4-FFF2-40B4-BE49-F238E27FC236}">
                <a16:creationId xmlns:a16="http://schemas.microsoft.com/office/drawing/2014/main" id="{E132B3BD-AB49-FA7E-F447-9DF27AC753EB}"/>
              </a:ext>
            </a:extLst>
          </p:cNvPr>
          <p:cNvSpPr/>
          <p:nvPr/>
        </p:nvSpPr>
        <p:spPr>
          <a:xfrm>
            <a:off x="2643992" y="4353599"/>
            <a:ext cx="280800" cy="36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a:extLst>
              <a:ext uri="{FF2B5EF4-FFF2-40B4-BE49-F238E27FC236}">
                <a16:creationId xmlns:a16="http://schemas.microsoft.com/office/drawing/2014/main" id="{2B6943C5-E218-0D8C-2FC1-A83EEA24497E}"/>
              </a:ext>
            </a:extLst>
          </p:cNvPr>
          <p:cNvSpPr/>
          <p:nvPr/>
        </p:nvSpPr>
        <p:spPr>
          <a:xfrm>
            <a:off x="1345644" y="3514725"/>
            <a:ext cx="280800" cy="87487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Rechteck 23">
            <a:extLst>
              <a:ext uri="{FF2B5EF4-FFF2-40B4-BE49-F238E27FC236}">
                <a16:creationId xmlns:a16="http://schemas.microsoft.com/office/drawing/2014/main" id="{1AB270CC-89B7-AE26-1913-92E404743754}"/>
              </a:ext>
            </a:extLst>
          </p:cNvPr>
          <p:cNvSpPr/>
          <p:nvPr/>
        </p:nvSpPr>
        <p:spPr>
          <a:xfrm>
            <a:off x="1670231" y="4152900"/>
            <a:ext cx="280800" cy="236699"/>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24">
            <a:extLst>
              <a:ext uri="{FF2B5EF4-FFF2-40B4-BE49-F238E27FC236}">
                <a16:creationId xmlns:a16="http://schemas.microsoft.com/office/drawing/2014/main" id="{0B0C5382-093E-7A95-D9B6-0BD1CEE83AF3}"/>
              </a:ext>
            </a:extLst>
          </p:cNvPr>
          <p:cNvSpPr/>
          <p:nvPr/>
        </p:nvSpPr>
        <p:spPr>
          <a:xfrm flipV="1">
            <a:off x="1021057" y="3145631"/>
            <a:ext cx="280800" cy="124396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Rechteck 25">
            <a:extLst>
              <a:ext uri="{FF2B5EF4-FFF2-40B4-BE49-F238E27FC236}">
                <a16:creationId xmlns:a16="http://schemas.microsoft.com/office/drawing/2014/main" id="{EA084A47-BD0A-EE57-0739-23623D0D6FD6}"/>
              </a:ext>
            </a:extLst>
          </p:cNvPr>
          <p:cNvSpPr/>
          <p:nvPr/>
        </p:nvSpPr>
        <p:spPr>
          <a:xfrm>
            <a:off x="1021057" y="3127632"/>
            <a:ext cx="280800" cy="1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hteck 27">
            <a:extLst>
              <a:ext uri="{FF2B5EF4-FFF2-40B4-BE49-F238E27FC236}">
                <a16:creationId xmlns:a16="http://schemas.microsoft.com/office/drawing/2014/main" id="{81C27E8E-005D-E5F5-63E2-A1B85D893591}"/>
              </a:ext>
            </a:extLst>
          </p:cNvPr>
          <p:cNvSpPr/>
          <p:nvPr/>
        </p:nvSpPr>
        <p:spPr>
          <a:xfrm>
            <a:off x="1345644" y="3496725"/>
            <a:ext cx="280800" cy="1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Rechteck 29">
            <a:extLst>
              <a:ext uri="{FF2B5EF4-FFF2-40B4-BE49-F238E27FC236}">
                <a16:creationId xmlns:a16="http://schemas.microsoft.com/office/drawing/2014/main" id="{54BF3E87-E00F-9D24-C7FC-571B4E759F63}"/>
              </a:ext>
            </a:extLst>
          </p:cNvPr>
          <p:cNvSpPr/>
          <p:nvPr/>
        </p:nvSpPr>
        <p:spPr>
          <a:xfrm>
            <a:off x="1345644" y="3455324"/>
            <a:ext cx="280800" cy="216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Rechteck 30">
            <a:extLst>
              <a:ext uri="{FF2B5EF4-FFF2-40B4-BE49-F238E27FC236}">
                <a16:creationId xmlns:a16="http://schemas.microsoft.com/office/drawing/2014/main" id="{981A8288-1A0D-4039-1DE6-CC38049BB64A}"/>
              </a:ext>
            </a:extLst>
          </p:cNvPr>
          <p:cNvSpPr/>
          <p:nvPr/>
        </p:nvSpPr>
        <p:spPr>
          <a:xfrm>
            <a:off x="1345644" y="3105464"/>
            <a:ext cx="280800" cy="35170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Rechteck 31">
            <a:extLst>
              <a:ext uri="{FF2B5EF4-FFF2-40B4-BE49-F238E27FC236}">
                <a16:creationId xmlns:a16="http://schemas.microsoft.com/office/drawing/2014/main" id="{20CE2AFD-19B9-7806-7A13-D4C5248E373E}"/>
              </a:ext>
            </a:extLst>
          </p:cNvPr>
          <p:cNvSpPr/>
          <p:nvPr/>
        </p:nvSpPr>
        <p:spPr>
          <a:xfrm>
            <a:off x="1670231" y="3406392"/>
            <a:ext cx="280800" cy="216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Rechteck 32">
            <a:extLst>
              <a:ext uri="{FF2B5EF4-FFF2-40B4-BE49-F238E27FC236}">
                <a16:creationId xmlns:a16="http://schemas.microsoft.com/office/drawing/2014/main" id="{100B35DE-FF40-7C27-2640-8D1EB034C413}"/>
              </a:ext>
            </a:extLst>
          </p:cNvPr>
          <p:cNvSpPr/>
          <p:nvPr/>
        </p:nvSpPr>
        <p:spPr>
          <a:xfrm>
            <a:off x="1670231" y="3105464"/>
            <a:ext cx="280800" cy="302771"/>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Rechteck 33">
            <a:extLst>
              <a:ext uri="{FF2B5EF4-FFF2-40B4-BE49-F238E27FC236}">
                <a16:creationId xmlns:a16="http://schemas.microsoft.com/office/drawing/2014/main" id="{3898F737-3C4D-C5BB-05A1-41B27439EC62}"/>
              </a:ext>
            </a:extLst>
          </p:cNvPr>
          <p:cNvSpPr/>
          <p:nvPr/>
        </p:nvSpPr>
        <p:spPr>
          <a:xfrm>
            <a:off x="1670231" y="3427598"/>
            <a:ext cx="280800" cy="58551"/>
          </a:xfrm>
          <a:prstGeom prst="rect">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Rechteck 34">
            <a:extLst>
              <a:ext uri="{FF2B5EF4-FFF2-40B4-BE49-F238E27FC236}">
                <a16:creationId xmlns:a16="http://schemas.microsoft.com/office/drawing/2014/main" id="{3A21D89C-0AD5-919E-0C89-59734A689DFD}"/>
              </a:ext>
            </a:extLst>
          </p:cNvPr>
          <p:cNvSpPr/>
          <p:nvPr/>
        </p:nvSpPr>
        <p:spPr>
          <a:xfrm>
            <a:off x="1670231" y="3485924"/>
            <a:ext cx="280800" cy="166914"/>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Rechteck 35">
            <a:extLst>
              <a:ext uri="{FF2B5EF4-FFF2-40B4-BE49-F238E27FC236}">
                <a16:creationId xmlns:a16="http://schemas.microsoft.com/office/drawing/2014/main" id="{3AAE65FE-A1E5-33CA-0888-3FEA4C39C95C}"/>
              </a:ext>
            </a:extLst>
          </p:cNvPr>
          <p:cNvSpPr/>
          <p:nvPr/>
        </p:nvSpPr>
        <p:spPr>
          <a:xfrm>
            <a:off x="1670231" y="3653404"/>
            <a:ext cx="280800" cy="49949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Rechteck 36">
            <a:extLst>
              <a:ext uri="{FF2B5EF4-FFF2-40B4-BE49-F238E27FC236}">
                <a16:creationId xmlns:a16="http://schemas.microsoft.com/office/drawing/2014/main" id="{3C40084A-E43C-EEE0-8882-04E886E600BC}"/>
              </a:ext>
            </a:extLst>
          </p:cNvPr>
          <p:cNvSpPr/>
          <p:nvPr/>
        </p:nvSpPr>
        <p:spPr>
          <a:xfrm>
            <a:off x="1994818" y="3388968"/>
            <a:ext cx="280800" cy="14242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Rechteck 37">
            <a:extLst>
              <a:ext uri="{FF2B5EF4-FFF2-40B4-BE49-F238E27FC236}">
                <a16:creationId xmlns:a16="http://schemas.microsoft.com/office/drawing/2014/main" id="{1D15AB2A-B66B-41FE-0039-3C49F9C7F41C}"/>
              </a:ext>
            </a:extLst>
          </p:cNvPr>
          <p:cNvSpPr/>
          <p:nvPr/>
        </p:nvSpPr>
        <p:spPr>
          <a:xfrm>
            <a:off x="1994818" y="3105464"/>
            <a:ext cx="280800" cy="302771"/>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Rechteck 38">
            <a:extLst>
              <a:ext uri="{FF2B5EF4-FFF2-40B4-BE49-F238E27FC236}">
                <a16:creationId xmlns:a16="http://schemas.microsoft.com/office/drawing/2014/main" id="{0D80A9A8-104B-CC73-4FB1-7F109F508482}"/>
              </a:ext>
            </a:extLst>
          </p:cNvPr>
          <p:cNvSpPr/>
          <p:nvPr/>
        </p:nvSpPr>
        <p:spPr>
          <a:xfrm>
            <a:off x="1994818" y="3531962"/>
            <a:ext cx="280800" cy="61601"/>
          </a:xfrm>
          <a:prstGeom prst="rect">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Rechteck 39">
            <a:extLst>
              <a:ext uri="{FF2B5EF4-FFF2-40B4-BE49-F238E27FC236}">
                <a16:creationId xmlns:a16="http://schemas.microsoft.com/office/drawing/2014/main" id="{99C1A9E9-FA84-5D60-9299-1F77CA5B969C}"/>
              </a:ext>
            </a:extLst>
          </p:cNvPr>
          <p:cNvSpPr/>
          <p:nvPr/>
        </p:nvSpPr>
        <p:spPr>
          <a:xfrm>
            <a:off x="1994818" y="3594130"/>
            <a:ext cx="280800" cy="28674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Rechteck 40">
            <a:extLst>
              <a:ext uri="{FF2B5EF4-FFF2-40B4-BE49-F238E27FC236}">
                <a16:creationId xmlns:a16="http://schemas.microsoft.com/office/drawing/2014/main" id="{7A087C20-216A-1267-99E3-D6154BA63A50}"/>
              </a:ext>
            </a:extLst>
          </p:cNvPr>
          <p:cNvSpPr/>
          <p:nvPr/>
        </p:nvSpPr>
        <p:spPr>
          <a:xfrm>
            <a:off x="1994818" y="3873500"/>
            <a:ext cx="280800" cy="40084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Rechteck 41">
            <a:extLst>
              <a:ext uri="{FF2B5EF4-FFF2-40B4-BE49-F238E27FC236}">
                <a16:creationId xmlns:a16="http://schemas.microsoft.com/office/drawing/2014/main" id="{B192A25E-29E9-F532-9838-421841CF6652}"/>
              </a:ext>
            </a:extLst>
          </p:cNvPr>
          <p:cNvSpPr/>
          <p:nvPr/>
        </p:nvSpPr>
        <p:spPr>
          <a:xfrm>
            <a:off x="2319405" y="3293270"/>
            <a:ext cx="280800" cy="18335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Rechteck 42">
            <a:extLst>
              <a:ext uri="{FF2B5EF4-FFF2-40B4-BE49-F238E27FC236}">
                <a16:creationId xmlns:a16="http://schemas.microsoft.com/office/drawing/2014/main" id="{045703F9-F424-E330-519C-4CD3E2A331FC}"/>
              </a:ext>
            </a:extLst>
          </p:cNvPr>
          <p:cNvSpPr/>
          <p:nvPr/>
        </p:nvSpPr>
        <p:spPr>
          <a:xfrm>
            <a:off x="2319405" y="3105464"/>
            <a:ext cx="280800" cy="18780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Rechteck 43">
            <a:extLst>
              <a:ext uri="{FF2B5EF4-FFF2-40B4-BE49-F238E27FC236}">
                <a16:creationId xmlns:a16="http://schemas.microsoft.com/office/drawing/2014/main" id="{1BCDD272-8673-6A62-59B4-ADFDEBF00F44}"/>
              </a:ext>
            </a:extLst>
          </p:cNvPr>
          <p:cNvSpPr/>
          <p:nvPr/>
        </p:nvSpPr>
        <p:spPr>
          <a:xfrm>
            <a:off x="2319405" y="3476925"/>
            <a:ext cx="280800" cy="61613"/>
          </a:xfrm>
          <a:prstGeom prst="rect">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Rechteck 44">
            <a:extLst>
              <a:ext uri="{FF2B5EF4-FFF2-40B4-BE49-F238E27FC236}">
                <a16:creationId xmlns:a16="http://schemas.microsoft.com/office/drawing/2014/main" id="{2E8EA55E-D085-EFB5-832E-E108C5FA7AB4}"/>
              </a:ext>
            </a:extLst>
          </p:cNvPr>
          <p:cNvSpPr/>
          <p:nvPr/>
        </p:nvSpPr>
        <p:spPr>
          <a:xfrm>
            <a:off x="2319405" y="3538538"/>
            <a:ext cx="280800" cy="41852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Rechteck 45">
            <a:extLst>
              <a:ext uri="{FF2B5EF4-FFF2-40B4-BE49-F238E27FC236}">
                <a16:creationId xmlns:a16="http://schemas.microsoft.com/office/drawing/2014/main" id="{EE400ECD-C089-C5C5-177E-0A070B64A7E5}"/>
              </a:ext>
            </a:extLst>
          </p:cNvPr>
          <p:cNvSpPr/>
          <p:nvPr/>
        </p:nvSpPr>
        <p:spPr>
          <a:xfrm>
            <a:off x="2319405" y="3957637"/>
            <a:ext cx="280800" cy="31613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Rechteck 46">
            <a:extLst>
              <a:ext uri="{FF2B5EF4-FFF2-40B4-BE49-F238E27FC236}">
                <a16:creationId xmlns:a16="http://schemas.microsoft.com/office/drawing/2014/main" id="{C0331D35-E7BD-3D66-BFA1-3BAA23ED4A36}"/>
              </a:ext>
            </a:extLst>
          </p:cNvPr>
          <p:cNvSpPr/>
          <p:nvPr/>
        </p:nvSpPr>
        <p:spPr>
          <a:xfrm>
            <a:off x="2643992" y="3166797"/>
            <a:ext cx="280800" cy="20505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Rechteck 47">
            <a:extLst>
              <a:ext uri="{FF2B5EF4-FFF2-40B4-BE49-F238E27FC236}">
                <a16:creationId xmlns:a16="http://schemas.microsoft.com/office/drawing/2014/main" id="{73A692AB-2CDF-5658-FF74-C1477F42DA81}"/>
              </a:ext>
            </a:extLst>
          </p:cNvPr>
          <p:cNvSpPr/>
          <p:nvPr/>
        </p:nvSpPr>
        <p:spPr>
          <a:xfrm>
            <a:off x="2643992" y="3105464"/>
            <a:ext cx="280800" cy="61031"/>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 name="Rechteck 48">
            <a:extLst>
              <a:ext uri="{FF2B5EF4-FFF2-40B4-BE49-F238E27FC236}">
                <a16:creationId xmlns:a16="http://schemas.microsoft.com/office/drawing/2014/main" id="{FD716A9B-25D2-4F6D-4337-E79E7546D995}"/>
              </a:ext>
            </a:extLst>
          </p:cNvPr>
          <p:cNvSpPr/>
          <p:nvPr/>
        </p:nvSpPr>
        <p:spPr>
          <a:xfrm>
            <a:off x="2643992" y="3371851"/>
            <a:ext cx="280800" cy="335756"/>
          </a:xfrm>
          <a:prstGeom prst="rect">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Rechteck 49">
            <a:extLst>
              <a:ext uri="{FF2B5EF4-FFF2-40B4-BE49-F238E27FC236}">
                <a16:creationId xmlns:a16="http://schemas.microsoft.com/office/drawing/2014/main" id="{22A4AE31-BBDC-BEF1-BCFA-8C080504EF12}"/>
              </a:ext>
            </a:extLst>
          </p:cNvPr>
          <p:cNvSpPr/>
          <p:nvPr/>
        </p:nvSpPr>
        <p:spPr>
          <a:xfrm>
            <a:off x="2643992" y="3695701"/>
            <a:ext cx="280800" cy="34528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Rechteck 51">
            <a:extLst>
              <a:ext uri="{FF2B5EF4-FFF2-40B4-BE49-F238E27FC236}">
                <a16:creationId xmlns:a16="http://schemas.microsoft.com/office/drawing/2014/main" id="{C88BA378-967D-8012-5707-B0AD72EB3A5D}"/>
              </a:ext>
            </a:extLst>
          </p:cNvPr>
          <p:cNvSpPr/>
          <p:nvPr/>
        </p:nvSpPr>
        <p:spPr>
          <a:xfrm>
            <a:off x="2968579" y="3221193"/>
            <a:ext cx="280800" cy="25543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Rechteck 52">
            <a:extLst>
              <a:ext uri="{FF2B5EF4-FFF2-40B4-BE49-F238E27FC236}">
                <a16:creationId xmlns:a16="http://schemas.microsoft.com/office/drawing/2014/main" id="{5E250A19-EBC2-F5E6-EA3F-B41C251837E9}"/>
              </a:ext>
            </a:extLst>
          </p:cNvPr>
          <p:cNvSpPr/>
          <p:nvPr/>
        </p:nvSpPr>
        <p:spPr>
          <a:xfrm>
            <a:off x="2968579" y="3105464"/>
            <a:ext cx="280800" cy="139501"/>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Rechteck 53">
            <a:extLst>
              <a:ext uri="{FF2B5EF4-FFF2-40B4-BE49-F238E27FC236}">
                <a16:creationId xmlns:a16="http://schemas.microsoft.com/office/drawing/2014/main" id="{8D05860F-478D-6CC0-9C88-46CC0C8CC6DE}"/>
              </a:ext>
            </a:extLst>
          </p:cNvPr>
          <p:cNvSpPr/>
          <p:nvPr/>
        </p:nvSpPr>
        <p:spPr>
          <a:xfrm>
            <a:off x="2968579" y="3472563"/>
            <a:ext cx="280800" cy="271178"/>
          </a:xfrm>
          <a:prstGeom prst="rect">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Rechteck 54">
            <a:extLst>
              <a:ext uri="{FF2B5EF4-FFF2-40B4-BE49-F238E27FC236}">
                <a16:creationId xmlns:a16="http://schemas.microsoft.com/office/drawing/2014/main" id="{13151658-D6EC-E424-A103-83533A7EE9D5}"/>
              </a:ext>
            </a:extLst>
          </p:cNvPr>
          <p:cNvSpPr/>
          <p:nvPr/>
        </p:nvSpPr>
        <p:spPr>
          <a:xfrm>
            <a:off x="2968579" y="3736181"/>
            <a:ext cx="280800" cy="42586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Rechteck 55">
            <a:extLst>
              <a:ext uri="{FF2B5EF4-FFF2-40B4-BE49-F238E27FC236}">
                <a16:creationId xmlns:a16="http://schemas.microsoft.com/office/drawing/2014/main" id="{D556DBEA-608C-3EBC-0E6C-086BBE67AB56}"/>
              </a:ext>
            </a:extLst>
          </p:cNvPr>
          <p:cNvSpPr/>
          <p:nvPr/>
        </p:nvSpPr>
        <p:spPr>
          <a:xfrm>
            <a:off x="2968579" y="4152900"/>
            <a:ext cx="280800" cy="19794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Rechteck 56">
            <a:extLst>
              <a:ext uri="{FF2B5EF4-FFF2-40B4-BE49-F238E27FC236}">
                <a16:creationId xmlns:a16="http://schemas.microsoft.com/office/drawing/2014/main" id="{1E0E86B7-D765-55B9-15A7-BD183EAB9596}"/>
              </a:ext>
            </a:extLst>
          </p:cNvPr>
          <p:cNvSpPr/>
          <p:nvPr/>
        </p:nvSpPr>
        <p:spPr>
          <a:xfrm>
            <a:off x="3293166" y="3188496"/>
            <a:ext cx="280800" cy="44015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Rechteck 57">
            <a:extLst>
              <a:ext uri="{FF2B5EF4-FFF2-40B4-BE49-F238E27FC236}">
                <a16:creationId xmlns:a16="http://schemas.microsoft.com/office/drawing/2014/main" id="{2DFD306E-A3B3-4B0B-7912-17BAB7DE3C85}"/>
              </a:ext>
            </a:extLst>
          </p:cNvPr>
          <p:cNvSpPr/>
          <p:nvPr/>
        </p:nvSpPr>
        <p:spPr>
          <a:xfrm>
            <a:off x="3293166" y="3105465"/>
            <a:ext cx="280800" cy="8303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9" name="Rechteck 58">
            <a:extLst>
              <a:ext uri="{FF2B5EF4-FFF2-40B4-BE49-F238E27FC236}">
                <a16:creationId xmlns:a16="http://schemas.microsoft.com/office/drawing/2014/main" id="{EC64B730-E563-D321-13B5-23714915BDEC}"/>
              </a:ext>
            </a:extLst>
          </p:cNvPr>
          <p:cNvSpPr/>
          <p:nvPr/>
        </p:nvSpPr>
        <p:spPr>
          <a:xfrm>
            <a:off x="3293166" y="3593563"/>
            <a:ext cx="280800" cy="309019"/>
          </a:xfrm>
          <a:prstGeom prst="rect">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Rechteck 59">
            <a:extLst>
              <a:ext uri="{FF2B5EF4-FFF2-40B4-BE49-F238E27FC236}">
                <a16:creationId xmlns:a16="http://schemas.microsoft.com/office/drawing/2014/main" id="{0F1DB5BE-A7B2-F2D8-E296-7D475A999A34}"/>
              </a:ext>
            </a:extLst>
          </p:cNvPr>
          <p:cNvSpPr/>
          <p:nvPr/>
        </p:nvSpPr>
        <p:spPr>
          <a:xfrm>
            <a:off x="3293166" y="3858224"/>
            <a:ext cx="280800" cy="41555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Rechteck 60">
            <a:extLst>
              <a:ext uri="{FF2B5EF4-FFF2-40B4-BE49-F238E27FC236}">
                <a16:creationId xmlns:a16="http://schemas.microsoft.com/office/drawing/2014/main" id="{8B6B93E5-DC4C-47BA-2A38-899A69D91EE3}"/>
              </a:ext>
            </a:extLst>
          </p:cNvPr>
          <p:cNvSpPr/>
          <p:nvPr/>
        </p:nvSpPr>
        <p:spPr>
          <a:xfrm>
            <a:off x="3293166" y="4267199"/>
            <a:ext cx="280800" cy="8452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2" name="Rechteck 61">
            <a:extLst>
              <a:ext uri="{FF2B5EF4-FFF2-40B4-BE49-F238E27FC236}">
                <a16:creationId xmlns:a16="http://schemas.microsoft.com/office/drawing/2014/main" id="{6E7AD5B9-B0F9-059A-918E-BC08CBEA16F2}"/>
              </a:ext>
            </a:extLst>
          </p:cNvPr>
          <p:cNvSpPr/>
          <p:nvPr/>
        </p:nvSpPr>
        <p:spPr>
          <a:xfrm>
            <a:off x="3617753" y="3178970"/>
            <a:ext cx="280800" cy="49773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 name="Rechteck 62">
            <a:extLst>
              <a:ext uri="{FF2B5EF4-FFF2-40B4-BE49-F238E27FC236}">
                <a16:creationId xmlns:a16="http://schemas.microsoft.com/office/drawing/2014/main" id="{68EAFF5D-1EA3-EDA2-299F-EB9030908E9A}"/>
              </a:ext>
            </a:extLst>
          </p:cNvPr>
          <p:cNvSpPr/>
          <p:nvPr/>
        </p:nvSpPr>
        <p:spPr>
          <a:xfrm>
            <a:off x="3617753" y="3104300"/>
            <a:ext cx="280800" cy="79431"/>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4" name="Rechteck 63">
            <a:extLst>
              <a:ext uri="{FF2B5EF4-FFF2-40B4-BE49-F238E27FC236}">
                <a16:creationId xmlns:a16="http://schemas.microsoft.com/office/drawing/2014/main" id="{2D0E9D18-1563-12A1-AFB7-5F06A955A15B}"/>
              </a:ext>
            </a:extLst>
          </p:cNvPr>
          <p:cNvSpPr/>
          <p:nvPr/>
        </p:nvSpPr>
        <p:spPr>
          <a:xfrm>
            <a:off x="3617753" y="3652838"/>
            <a:ext cx="280800" cy="285807"/>
          </a:xfrm>
          <a:prstGeom prst="rect">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5" name="Rechteck 64">
            <a:extLst>
              <a:ext uri="{FF2B5EF4-FFF2-40B4-BE49-F238E27FC236}">
                <a16:creationId xmlns:a16="http://schemas.microsoft.com/office/drawing/2014/main" id="{438D2ABE-3B1A-6120-4D1A-C2FAF4FFFEE7}"/>
              </a:ext>
            </a:extLst>
          </p:cNvPr>
          <p:cNvSpPr/>
          <p:nvPr/>
        </p:nvSpPr>
        <p:spPr>
          <a:xfrm>
            <a:off x="3617753" y="3928901"/>
            <a:ext cx="280800" cy="34370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Rechteck 65">
            <a:extLst>
              <a:ext uri="{FF2B5EF4-FFF2-40B4-BE49-F238E27FC236}">
                <a16:creationId xmlns:a16="http://schemas.microsoft.com/office/drawing/2014/main" id="{CB6B5BBA-E940-A2D3-BDD8-98AEC314145C}"/>
              </a:ext>
            </a:extLst>
          </p:cNvPr>
          <p:cNvSpPr/>
          <p:nvPr/>
        </p:nvSpPr>
        <p:spPr>
          <a:xfrm>
            <a:off x="3617753" y="4266034"/>
            <a:ext cx="280800" cy="11276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7" name="Rechteck 66">
            <a:extLst>
              <a:ext uri="{FF2B5EF4-FFF2-40B4-BE49-F238E27FC236}">
                <a16:creationId xmlns:a16="http://schemas.microsoft.com/office/drawing/2014/main" id="{59A3EF59-4456-468C-5E04-47790BC055DF}"/>
              </a:ext>
            </a:extLst>
          </p:cNvPr>
          <p:cNvSpPr/>
          <p:nvPr/>
        </p:nvSpPr>
        <p:spPr>
          <a:xfrm>
            <a:off x="3942340" y="3145631"/>
            <a:ext cx="280800" cy="56911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8" name="Rechteck 67">
            <a:extLst>
              <a:ext uri="{FF2B5EF4-FFF2-40B4-BE49-F238E27FC236}">
                <a16:creationId xmlns:a16="http://schemas.microsoft.com/office/drawing/2014/main" id="{056E0BB0-D622-2CF9-03E0-810C6143E0CE}"/>
              </a:ext>
            </a:extLst>
          </p:cNvPr>
          <p:cNvSpPr/>
          <p:nvPr/>
        </p:nvSpPr>
        <p:spPr>
          <a:xfrm>
            <a:off x="3942340" y="3101865"/>
            <a:ext cx="280800" cy="45719"/>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9" name="Rechteck 68">
            <a:extLst>
              <a:ext uri="{FF2B5EF4-FFF2-40B4-BE49-F238E27FC236}">
                <a16:creationId xmlns:a16="http://schemas.microsoft.com/office/drawing/2014/main" id="{2C989948-7F48-8E48-AEEB-51C5EC0E824A}"/>
              </a:ext>
            </a:extLst>
          </p:cNvPr>
          <p:cNvSpPr/>
          <p:nvPr/>
        </p:nvSpPr>
        <p:spPr>
          <a:xfrm>
            <a:off x="3942340" y="3676705"/>
            <a:ext cx="280800" cy="378508"/>
          </a:xfrm>
          <a:prstGeom prst="rect">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0" name="Rechteck 69">
            <a:extLst>
              <a:ext uri="{FF2B5EF4-FFF2-40B4-BE49-F238E27FC236}">
                <a16:creationId xmlns:a16="http://schemas.microsoft.com/office/drawing/2014/main" id="{0C66AB73-FFE6-51E2-21D9-7E5D66DC6C20}"/>
              </a:ext>
            </a:extLst>
          </p:cNvPr>
          <p:cNvSpPr/>
          <p:nvPr/>
        </p:nvSpPr>
        <p:spPr>
          <a:xfrm>
            <a:off x="3942340" y="4036219"/>
            <a:ext cx="280800" cy="25444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1" name="Rechteck 70">
            <a:extLst>
              <a:ext uri="{FF2B5EF4-FFF2-40B4-BE49-F238E27FC236}">
                <a16:creationId xmlns:a16="http://schemas.microsoft.com/office/drawing/2014/main" id="{80B753BC-4967-7169-8DC1-B57B8322DD12}"/>
              </a:ext>
            </a:extLst>
          </p:cNvPr>
          <p:cNvSpPr/>
          <p:nvPr/>
        </p:nvSpPr>
        <p:spPr>
          <a:xfrm>
            <a:off x="3942340" y="4279095"/>
            <a:ext cx="280800" cy="9493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2" name="Rechteck 71">
            <a:extLst>
              <a:ext uri="{FF2B5EF4-FFF2-40B4-BE49-F238E27FC236}">
                <a16:creationId xmlns:a16="http://schemas.microsoft.com/office/drawing/2014/main" id="{A6A9A5A8-7773-9F90-9A6E-D10B4BC9C0A3}"/>
              </a:ext>
            </a:extLst>
          </p:cNvPr>
          <p:cNvSpPr/>
          <p:nvPr/>
        </p:nvSpPr>
        <p:spPr>
          <a:xfrm>
            <a:off x="4266927" y="3221831"/>
            <a:ext cx="280800" cy="48211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3" name="Rechteck 72">
            <a:extLst>
              <a:ext uri="{FF2B5EF4-FFF2-40B4-BE49-F238E27FC236}">
                <a16:creationId xmlns:a16="http://schemas.microsoft.com/office/drawing/2014/main" id="{1D337E6A-DF9C-438C-953C-FEEA34A22833}"/>
              </a:ext>
            </a:extLst>
          </p:cNvPr>
          <p:cNvSpPr/>
          <p:nvPr/>
        </p:nvSpPr>
        <p:spPr>
          <a:xfrm>
            <a:off x="4266927" y="3101865"/>
            <a:ext cx="280800" cy="12898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4" name="Rechteck 73">
            <a:extLst>
              <a:ext uri="{FF2B5EF4-FFF2-40B4-BE49-F238E27FC236}">
                <a16:creationId xmlns:a16="http://schemas.microsoft.com/office/drawing/2014/main" id="{47273B74-EDF7-C2D2-309E-C7276CF426C9}"/>
              </a:ext>
            </a:extLst>
          </p:cNvPr>
          <p:cNvSpPr/>
          <p:nvPr/>
        </p:nvSpPr>
        <p:spPr>
          <a:xfrm>
            <a:off x="4266927" y="3703948"/>
            <a:ext cx="280800" cy="332271"/>
          </a:xfrm>
          <a:prstGeom prst="rect">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5" name="Rechteck 74">
            <a:extLst>
              <a:ext uri="{FF2B5EF4-FFF2-40B4-BE49-F238E27FC236}">
                <a16:creationId xmlns:a16="http://schemas.microsoft.com/office/drawing/2014/main" id="{5576F7A9-6838-A1BC-6469-C7111C51FCAE}"/>
              </a:ext>
            </a:extLst>
          </p:cNvPr>
          <p:cNvSpPr/>
          <p:nvPr/>
        </p:nvSpPr>
        <p:spPr>
          <a:xfrm>
            <a:off x="4266927" y="4036220"/>
            <a:ext cx="280800" cy="202406"/>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6" name="Rechteck 75">
            <a:extLst>
              <a:ext uri="{FF2B5EF4-FFF2-40B4-BE49-F238E27FC236}">
                <a16:creationId xmlns:a16="http://schemas.microsoft.com/office/drawing/2014/main" id="{B85045AE-8FC8-E645-084F-5CB58F22218B}"/>
              </a:ext>
            </a:extLst>
          </p:cNvPr>
          <p:cNvSpPr/>
          <p:nvPr/>
        </p:nvSpPr>
        <p:spPr>
          <a:xfrm>
            <a:off x="4266927" y="4231482"/>
            <a:ext cx="280800" cy="13471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7" name="Rechteck 76">
            <a:extLst>
              <a:ext uri="{FF2B5EF4-FFF2-40B4-BE49-F238E27FC236}">
                <a16:creationId xmlns:a16="http://schemas.microsoft.com/office/drawing/2014/main" id="{B8D2AB32-6514-C223-B826-228E0FDD2AFC}"/>
              </a:ext>
            </a:extLst>
          </p:cNvPr>
          <p:cNvSpPr/>
          <p:nvPr/>
        </p:nvSpPr>
        <p:spPr>
          <a:xfrm>
            <a:off x="4591514" y="3355181"/>
            <a:ext cx="280800" cy="57372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8" name="Rechteck 77">
            <a:extLst>
              <a:ext uri="{FF2B5EF4-FFF2-40B4-BE49-F238E27FC236}">
                <a16:creationId xmlns:a16="http://schemas.microsoft.com/office/drawing/2014/main" id="{615627E9-5EA5-4C24-1A5E-7CA032AFDCF3}"/>
              </a:ext>
            </a:extLst>
          </p:cNvPr>
          <p:cNvSpPr/>
          <p:nvPr/>
        </p:nvSpPr>
        <p:spPr>
          <a:xfrm>
            <a:off x="4591514" y="3104408"/>
            <a:ext cx="280800" cy="25791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9" name="Rechteck 78">
            <a:extLst>
              <a:ext uri="{FF2B5EF4-FFF2-40B4-BE49-F238E27FC236}">
                <a16:creationId xmlns:a16="http://schemas.microsoft.com/office/drawing/2014/main" id="{1372020A-3160-88F6-0717-1061CEE0225F}"/>
              </a:ext>
            </a:extLst>
          </p:cNvPr>
          <p:cNvSpPr/>
          <p:nvPr/>
        </p:nvSpPr>
        <p:spPr>
          <a:xfrm>
            <a:off x="4591514" y="3917156"/>
            <a:ext cx="280800" cy="218914"/>
          </a:xfrm>
          <a:prstGeom prst="rect">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0" name="Rechteck 79">
            <a:extLst>
              <a:ext uri="{FF2B5EF4-FFF2-40B4-BE49-F238E27FC236}">
                <a16:creationId xmlns:a16="http://schemas.microsoft.com/office/drawing/2014/main" id="{08209504-F603-C51B-2A33-393BBC9D6A78}"/>
              </a:ext>
            </a:extLst>
          </p:cNvPr>
          <p:cNvSpPr/>
          <p:nvPr/>
        </p:nvSpPr>
        <p:spPr>
          <a:xfrm>
            <a:off x="4591514" y="4126706"/>
            <a:ext cx="280800" cy="16141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1" name="Rechteck 80">
            <a:extLst>
              <a:ext uri="{FF2B5EF4-FFF2-40B4-BE49-F238E27FC236}">
                <a16:creationId xmlns:a16="http://schemas.microsoft.com/office/drawing/2014/main" id="{1763E143-E8C0-ACF8-0AC5-2BBE3A13EF47}"/>
              </a:ext>
            </a:extLst>
          </p:cNvPr>
          <p:cNvSpPr/>
          <p:nvPr/>
        </p:nvSpPr>
        <p:spPr>
          <a:xfrm>
            <a:off x="4591514" y="4276725"/>
            <a:ext cx="280800" cy="7411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2" name="Rechteck 81">
            <a:extLst>
              <a:ext uri="{FF2B5EF4-FFF2-40B4-BE49-F238E27FC236}">
                <a16:creationId xmlns:a16="http://schemas.microsoft.com/office/drawing/2014/main" id="{A2C204A5-EC2A-A5FE-64BC-452154441ED3}"/>
              </a:ext>
            </a:extLst>
          </p:cNvPr>
          <p:cNvSpPr/>
          <p:nvPr/>
        </p:nvSpPr>
        <p:spPr>
          <a:xfrm>
            <a:off x="4916101" y="3178970"/>
            <a:ext cx="280800" cy="72866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3" name="Rechteck 82">
            <a:extLst>
              <a:ext uri="{FF2B5EF4-FFF2-40B4-BE49-F238E27FC236}">
                <a16:creationId xmlns:a16="http://schemas.microsoft.com/office/drawing/2014/main" id="{1E95493F-B643-B518-DC4F-94C88B2850B4}"/>
              </a:ext>
            </a:extLst>
          </p:cNvPr>
          <p:cNvSpPr/>
          <p:nvPr/>
        </p:nvSpPr>
        <p:spPr>
          <a:xfrm>
            <a:off x="4916101" y="3101865"/>
            <a:ext cx="280800" cy="7710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4" name="Rechteck 83">
            <a:extLst>
              <a:ext uri="{FF2B5EF4-FFF2-40B4-BE49-F238E27FC236}">
                <a16:creationId xmlns:a16="http://schemas.microsoft.com/office/drawing/2014/main" id="{E39406E3-895A-8DDB-81A0-4EDEFE3C90FA}"/>
              </a:ext>
            </a:extLst>
          </p:cNvPr>
          <p:cNvSpPr/>
          <p:nvPr/>
        </p:nvSpPr>
        <p:spPr>
          <a:xfrm>
            <a:off x="4916101" y="3902582"/>
            <a:ext cx="280800" cy="90751"/>
          </a:xfrm>
          <a:prstGeom prst="rect">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5" name="Rechteck 84">
            <a:extLst>
              <a:ext uri="{FF2B5EF4-FFF2-40B4-BE49-F238E27FC236}">
                <a16:creationId xmlns:a16="http://schemas.microsoft.com/office/drawing/2014/main" id="{5343C698-3D7C-9095-CDC5-9082DAC61B75}"/>
              </a:ext>
            </a:extLst>
          </p:cNvPr>
          <p:cNvSpPr/>
          <p:nvPr/>
        </p:nvSpPr>
        <p:spPr>
          <a:xfrm>
            <a:off x="4916101" y="3993333"/>
            <a:ext cx="280800" cy="32387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7" name="Rechteck 86">
            <a:extLst>
              <a:ext uri="{FF2B5EF4-FFF2-40B4-BE49-F238E27FC236}">
                <a16:creationId xmlns:a16="http://schemas.microsoft.com/office/drawing/2014/main" id="{72467976-69A1-214A-FE5D-8A7F757211ED}"/>
              </a:ext>
            </a:extLst>
          </p:cNvPr>
          <p:cNvSpPr/>
          <p:nvPr/>
        </p:nvSpPr>
        <p:spPr>
          <a:xfrm>
            <a:off x="5240688" y="3202781"/>
            <a:ext cx="280800" cy="72180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8" name="Rechteck 87">
            <a:extLst>
              <a:ext uri="{FF2B5EF4-FFF2-40B4-BE49-F238E27FC236}">
                <a16:creationId xmlns:a16="http://schemas.microsoft.com/office/drawing/2014/main" id="{B7DCD75B-5415-2562-16C7-CAF7C68248F1}"/>
              </a:ext>
            </a:extLst>
          </p:cNvPr>
          <p:cNvSpPr/>
          <p:nvPr/>
        </p:nvSpPr>
        <p:spPr>
          <a:xfrm>
            <a:off x="5240688" y="3099496"/>
            <a:ext cx="280800" cy="11084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9" name="Rechteck 88">
            <a:extLst>
              <a:ext uri="{FF2B5EF4-FFF2-40B4-BE49-F238E27FC236}">
                <a16:creationId xmlns:a16="http://schemas.microsoft.com/office/drawing/2014/main" id="{41E7093E-C2D4-CF44-D725-AB77B7541625}"/>
              </a:ext>
            </a:extLst>
          </p:cNvPr>
          <p:cNvSpPr/>
          <p:nvPr/>
        </p:nvSpPr>
        <p:spPr>
          <a:xfrm>
            <a:off x="5240688" y="3919537"/>
            <a:ext cx="280800" cy="246683"/>
          </a:xfrm>
          <a:prstGeom prst="rect">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0" name="Rechteck 89">
            <a:extLst>
              <a:ext uri="{FF2B5EF4-FFF2-40B4-BE49-F238E27FC236}">
                <a16:creationId xmlns:a16="http://schemas.microsoft.com/office/drawing/2014/main" id="{06C7D95C-3190-AD90-CCF5-1D3160DA9CAA}"/>
              </a:ext>
            </a:extLst>
          </p:cNvPr>
          <p:cNvSpPr/>
          <p:nvPr/>
        </p:nvSpPr>
        <p:spPr>
          <a:xfrm>
            <a:off x="5240688" y="4162049"/>
            <a:ext cx="280800" cy="117046"/>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09" name="Gruppieren 108">
            <a:extLst>
              <a:ext uri="{FF2B5EF4-FFF2-40B4-BE49-F238E27FC236}">
                <a16:creationId xmlns:a16="http://schemas.microsoft.com/office/drawing/2014/main" id="{BBCE915F-6182-7635-E71C-1263D41B1D7D}"/>
              </a:ext>
            </a:extLst>
          </p:cNvPr>
          <p:cNvGrpSpPr/>
          <p:nvPr/>
        </p:nvGrpSpPr>
        <p:grpSpPr>
          <a:xfrm>
            <a:off x="3573966" y="1988379"/>
            <a:ext cx="2557289" cy="708035"/>
            <a:chOff x="2670699" y="1988379"/>
            <a:chExt cx="2557289" cy="708035"/>
          </a:xfrm>
        </p:grpSpPr>
        <p:grpSp>
          <p:nvGrpSpPr>
            <p:cNvPr id="93" name="Gruppieren 92">
              <a:extLst>
                <a:ext uri="{FF2B5EF4-FFF2-40B4-BE49-F238E27FC236}">
                  <a16:creationId xmlns:a16="http://schemas.microsoft.com/office/drawing/2014/main" id="{1B220D0A-5D87-C556-96B7-91DDEB1C362C}"/>
                </a:ext>
              </a:extLst>
            </p:cNvPr>
            <p:cNvGrpSpPr/>
            <p:nvPr/>
          </p:nvGrpSpPr>
          <p:grpSpPr>
            <a:xfrm>
              <a:off x="2670699" y="1988379"/>
              <a:ext cx="1244933" cy="253916"/>
              <a:chOff x="1951031" y="1988379"/>
              <a:chExt cx="1244933" cy="253916"/>
            </a:xfrm>
          </p:grpSpPr>
          <p:sp>
            <p:nvSpPr>
              <p:cNvPr id="91" name="Textfeld 90">
                <a:extLst>
                  <a:ext uri="{FF2B5EF4-FFF2-40B4-BE49-F238E27FC236}">
                    <a16:creationId xmlns:a16="http://schemas.microsoft.com/office/drawing/2014/main" id="{AED3B6E5-9BA4-CD26-269A-EF0ADF33DFBB}"/>
                  </a:ext>
                </a:extLst>
              </p:cNvPr>
              <p:cNvSpPr txBox="1"/>
              <p:nvPr/>
            </p:nvSpPr>
            <p:spPr>
              <a:xfrm>
                <a:off x="2130985" y="1988379"/>
                <a:ext cx="1064979" cy="253916"/>
              </a:xfrm>
              <a:prstGeom prst="rect">
                <a:avLst/>
              </a:prstGeom>
              <a:noFill/>
            </p:spPr>
            <p:txBody>
              <a:bodyPr wrap="square" rtlCol="0">
                <a:spAutoFit/>
              </a:bodyPr>
              <a:lstStyle/>
              <a:p>
                <a:r>
                  <a:rPr lang="de-DE" sz="1050"/>
                  <a:t>Not </a:t>
                </a:r>
                <a:r>
                  <a:rPr lang="de-DE" sz="1050" err="1"/>
                  <a:t>available</a:t>
                </a:r>
                <a:endParaRPr lang="de-DE" sz="1050"/>
              </a:p>
            </p:txBody>
          </p:sp>
          <p:sp>
            <p:nvSpPr>
              <p:cNvPr id="92" name="Rechteck 91">
                <a:extLst>
                  <a:ext uri="{FF2B5EF4-FFF2-40B4-BE49-F238E27FC236}">
                    <a16:creationId xmlns:a16="http://schemas.microsoft.com/office/drawing/2014/main" id="{4038CFEB-22BF-A7A9-6D01-200EFA6CB319}"/>
                  </a:ext>
                </a:extLst>
              </p:cNvPr>
              <p:cNvSpPr/>
              <p:nvPr/>
            </p:nvSpPr>
            <p:spPr>
              <a:xfrm>
                <a:off x="1951031" y="2026188"/>
                <a:ext cx="178299" cy="178299"/>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94" name="Gruppieren 93">
              <a:extLst>
                <a:ext uri="{FF2B5EF4-FFF2-40B4-BE49-F238E27FC236}">
                  <a16:creationId xmlns:a16="http://schemas.microsoft.com/office/drawing/2014/main" id="{D5AEF4C8-9B89-EDC3-B101-C9440DDB2443}"/>
                </a:ext>
              </a:extLst>
            </p:cNvPr>
            <p:cNvGrpSpPr/>
            <p:nvPr/>
          </p:nvGrpSpPr>
          <p:grpSpPr>
            <a:xfrm>
              <a:off x="2670699" y="2215384"/>
              <a:ext cx="1244933" cy="253916"/>
              <a:chOff x="1951031" y="1988379"/>
              <a:chExt cx="1244933" cy="253916"/>
            </a:xfrm>
          </p:grpSpPr>
          <p:sp>
            <p:nvSpPr>
              <p:cNvPr id="95" name="Textfeld 94">
                <a:extLst>
                  <a:ext uri="{FF2B5EF4-FFF2-40B4-BE49-F238E27FC236}">
                    <a16:creationId xmlns:a16="http://schemas.microsoft.com/office/drawing/2014/main" id="{E531ADDF-AA42-3E1E-B02C-5DAFE5C627E1}"/>
                  </a:ext>
                </a:extLst>
              </p:cNvPr>
              <p:cNvSpPr txBox="1"/>
              <p:nvPr/>
            </p:nvSpPr>
            <p:spPr>
              <a:xfrm>
                <a:off x="2130985" y="1988379"/>
                <a:ext cx="1064979" cy="253916"/>
              </a:xfrm>
              <a:prstGeom prst="rect">
                <a:avLst/>
              </a:prstGeom>
              <a:noFill/>
            </p:spPr>
            <p:txBody>
              <a:bodyPr wrap="square" rtlCol="0">
                <a:spAutoFit/>
              </a:bodyPr>
              <a:lstStyle/>
              <a:p>
                <a:r>
                  <a:rPr lang="de-DE" sz="1050"/>
                  <a:t>&lt;10</a:t>
                </a:r>
                <a:r>
                  <a:rPr lang="de-DE" sz="1050" baseline="30000"/>
                  <a:t>-4</a:t>
                </a:r>
                <a:endParaRPr lang="de-DE" sz="1050"/>
              </a:p>
            </p:txBody>
          </p:sp>
          <p:sp>
            <p:nvSpPr>
              <p:cNvPr id="96" name="Rechteck 95">
                <a:extLst>
                  <a:ext uri="{FF2B5EF4-FFF2-40B4-BE49-F238E27FC236}">
                    <a16:creationId xmlns:a16="http://schemas.microsoft.com/office/drawing/2014/main" id="{E48BC192-AD1F-7C68-BBBF-949BA9EA9AE2}"/>
                  </a:ext>
                </a:extLst>
              </p:cNvPr>
              <p:cNvSpPr/>
              <p:nvPr/>
            </p:nvSpPr>
            <p:spPr>
              <a:xfrm>
                <a:off x="1951031" y="2026188"/>
                <a:ext cx="178299" cy="17829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97" name="Gruppieren 96">
              <a:extLst>
                <a:ext uri="{FF2B5EF4-FFF2-40B4-BE49-F238E27FC236}">
                  <a16:creationId xmlns:a16="http://schemas.microsoft.com/office/drawing/2014/main" id="{74FFB2DC-30E4-2AF8-B9FE-80ACA36F1F65}"/>
                </a:ext>
              </a:extLst>
            </p:cNvPr>
            <p:cNvGrpSpPr/>
            <p:nvPr/>
          </p:nvGrpSpPr>
          <p:grpSpPr>
            <a:xfrm>
              <a:off x="2670699" y="2442389"/>
              <a:ext cx="1244933" cy="253916"/>
              <a:chOff x="1951031" y="1988379"/>
              <a:chExt cx="1244933" cy="253916"/>
            </a:xfrm>
          </p:grpSpPr>
          <p:sp>
            <p:nvSpPr>
              <p:cNvPr id="98" name="Textfeld 97">
                <a:extLst>
                  <a:ext uri="{FF2B5EF4-FFF2-40B4-BE49-F238E27FC236}">
                    <a16:creationId xmlns:a16="http://schemas.microsoft.com/office/drawing/2014/main" id="{DBB02F63-1AF1-40A1-EA1F-997A35EB976A}"/>
                  </a:ext>
                </a:extLst>
              </p:cNvPr>
              <p:cNvSpPr txBox="1"/>
              <p:nvPr/>
            </p:nvSpPr>
            <p:spPr>
              <a:xfrm>
                <a:off x="2130985" y="1988379"/>
                <a:ext cx="1064979" cy="253916"/>
              </a:xfrm>
              <a:prstGeom prst="rect">
                <a:avLst/>
              </a:prstGeom>
              <a:noFill/>
            </p:spPr>
            <p:txBody>
              <a:bodyPr wrap="square" rtlCol="0">
                <a:spAutoFit/>
              </a:bodyPr>
              <a:lstStyle/>
              <a:p>
                <a:r>
                  <a:rPr lang="de-DE" sz="1050"/>
                  <a:t>≥10</a:t>
                </a:r>
                <a:r>
                  <a:rPr lang="de-DE" sz="1050" baseline="30000"/>
                  <a:t>-4</a:t>
                </a:r>
                <a:r>
                  <a:rPr lang="de-DE" sz="1050"/>
                  <a:t> to &lt;10</a:t>
                </a:r>
                <a:r>
                  <a:rPr lang="de-DE" sz="1050" baseline="30000"/>
                  <a:t>-3</a:t>
                </a:r>
                <a:endParaRPr lang="de-DE" sz="1050"/>
              </a:p>
            </p:txBody>
          </p:sp>
          <p:sp>
            <p:nvSpPr>
              <p:cNvPr id="99" name="Rechteck 98">
                <a:extLst>
                  <a:ext uri="{FF2B5EF4-FFF2-40B4-BE49-F238E27FC236}">
                    <a16:creationId xmlns:a16="http://schemas.microsoft.com/office/drawing/2014/main" id="{31040A3E-4163-C4BE-F65B-DAA924A31BF3}"/>
                  </a:ext>
                </a:extLst>
              </p:cNvPr>
              <p:cNvSpPr/>
              <p:nvPr/>
            </p:nvSpPr>
            <p:spPr>
              <a:xfrm>
                <a:off x="1951031" y="2026188"/>
                <a:ext cx="178299" cy="178299"/>
              </a:xfrm>
              <a:prstGeom prst="rect">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00" name="Gruppieren 99">
              <a:extLst>
                <a:ext uri="{FF2B5EF4-FFF2-40B4-BE49-F238E27FC236}">
                  <a16:creationId xmlns:a16="http://schemas.microsoft.com/office/drawing/2014/main" id="{7021F046-C7AF-D5EC-951F-ED44FEBF9140}"/>
                </a:ext>
              </a:extLst>
            </p:cNvPr>
            <p:cNvGrpSpPr/>
            <p:nvPr/>
          </p:nvGrpSpPr>
          <p:grpSpPr>
            <a:xfrm>
              <a:off x="3983055" y="1988488"/>
              <a:ext cx="1244933" cy="253916"/>
              <a:chOff x="1951031" y="1988379"/>
              <a:chExt cx="1244933" cy="253916"/>
            </a:xfrm>
          </p:grpSpPr>
          <p:sp>
            <p:nvSpPr>
              <p:cNvPr id="101" name="Textfeld 100">
                <a:extLst>
                  <a:ext uri="{FF2B5EF4-FFF2-40B4-BE49-F238E27FC236}">
                    <a16:creationId xmlns:a16="http://schemas.microsoft.com/office/drawing/2014/main" id="{2EDE35BF-3453-3616-CC18-CEB29A223198}"/>
                  </a:ext>
                </a:extLst>
              </p:cNvPr>
              <p:cNvSpPr txBox="1"/>
              <p:nvPr/>
            </p:nvSpPr>
            <p:spPr>
              <a:xfrm>
                <a:off x="2130985" y="1988379"/>
                <a:ext cx="1064979" cy="253916"/>
              </a:xfrm>
              <a:prstGeom prst="rect">
                <a:avLst/>
              </a:prstGeom>
              <a:noFill/>
            </p:spPr>
            <p:txBody>
              <a:bodyPr wrap="square" rtlCol="0">
                <a:spAutoFit/>
              </a:bodyPr>
              <a:lstStyle/>
              <a:p>
                <a:r>
                  <a:rPr lang="de-DE" sz="1050"/>
                  <a:t>≥10</a:t>
                </a:r>
                <a:r>
                  <a:rPr lang="de-DE" sz="1050" baseline="30000"/>
                  <a:t>-3</a:t>
                </a:r>
                <a:r>
                  <a:rPr lang="de-DE" sz="1050"/>
                  <a:t> to &lt;10</a:t>
                </a:r>
                <a:r>
                  <a:rPr lang="de-DE" sz="1050" baseline="30000"/>
                  <a:t>-2</a:t>
                </a:r>
                <a:endParaRPr lang="de-DE" sz="1050"/>
              </a:p>
            </p:txBody>
          </p:sp>
          <p:sp>
            <p:nvSpPr>
              <p:cNvPr id="102" name="Rechteck 101">
                <a:extLst>
                  <a:ext uri="{FF2B5EF4-FFF2-40B4-BE49-F238E27FC236}">
                    <a16:creationId xmlns:a16="http://schemas.microsoft.com/office/drawing/2014/main" id="{2F7E31A5-AF41-67C8-D766-D37A7D2224BD}"/>
                  </a:ext>
                </a:extLst>
              </p:cNvPr>
              <p:cNvSpPr/>
              <p:nvPr/>
            </p:nvSpPr>
            <p:spPr>
              <a:xfrm>
                <a:off x="1951031" y="2026188"/>
                <a:ext cx="178299" cy="17829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03" name="Gruppieren 102">
              <a:extLst>
                <a:ext uri="{FF2B5EF4-FFF2-40B4-BE49-F238E27FC236}">
                  <a16:creationId xmlns:a16="http://schemas.microsoft.com/office/drawing/2014/main" id="{2FB0C659-E93F-FFCB-085D-CAF7A81F7DE3}"/>
                </a:ext>
              </a:extLst>
            </p:cNvPr>
            <p:cNvGrpSpPr/>
            <p:nvPr/>
          </p:nvGrpSpPr>
          <p:grpSpPr>
            <a:xfrm>
              <a:off x="3983055" y="2215493"/>
              <a:ext cx="1244933" cy="253916"/>
              <a:chOff x="1951031" y="1988379"/>
              <a:chExt cx="1244933" cy="253916"/>
            </a:xfrm>
          </p:grpSpPr>
          <p:sp>
            <p:nvSpPr>
              <p:cNvPr id="104" name="Textfeld 103">
                <a:extLst>
                  <a:ext uri="{FF2B5EF4-FFF2-40B4-BE49-F238E27FC236}">
                    <a16:creationId xmlns:a16="http://schemas.microsoft.com/office/drawing/2014/main" id="{672DE1C4-32C0-F6CD-901C-B133A499A475}"/>
                  </a:ext>
                </a:extLst>
              </p:cNvPr>
              <p:cNvSpPr txBox="1"/>
              <p:nvPr/>
            </p:nvSpPr>
            <p:spPr>
              <a:xfrm>
                <a:off x="2130985" y="1988379"/>
                <a:ext cx="1064979" cy="253916"/>
              </a:xfrm>
              <a:prstGeom prst="rect">
                <a:avLst/>
              </a:prstGeom>
              <a:noFill/>
            </p:spPr>
            <p:txBody>
              <a:bodyPr wrap="square" rtlCol="0">
                <a:spAutoFit/>
              </a:bodyPr>
              <a:lstStyle/>
              <a:p>
                <a:r>
                  <a:rPr lang="de-DE" sz="1050"/>
                  <a:t>≥10</a:t>
                </a:r>
                <a:r>
                  <a:rPr lang="de-DE" sz="1050" baseline="30000"/>
                  <a:t>-2</a:t>
                </a:r>
                <a:r>
                  <a:rPr lang="de-DE" sz="1050"/>
                  <a:t> to &lt;10</a:t>
                </a:r>
                <a:r>
                  <a:rPr lang="de-DE" sz="1050" baseline="30000"/>
                  <a:t>-1</a:t>
                </a:r>
                <a:endParaRPr lang="de-DE" sz="1050"/>
              </a:p>
            </p:txBody>
          </p:sp>
          <p:sp>
            <p:nvSpPr>
              <p:cNvPr id="105" name="Rechteck 104">
                <a:extLst>
                  <a:ext uri="{FF2B5EF4-FFF2-40B4-BE49-F238E27FC236}">
                    <a16:creationId xmlns:a16="http://schemas.microsoft.com/office/drawing/2014/main" id="{A1EFA321-6230-B626-445C-63BB3D0404A3}"/>
                  </a:ext>
                </a:extLst>
              </p:cNvPr>
              <p:cNvSpPr/>
              <p:nvPr/>
            </p:nvSpPr>
            <p:spPr>
              <a:xfrm>
                <a:off x="1951031" y="2026188"/>
                <a:ext cx="178299" cy="17829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06" name="Gruppieren 105">
              <a:extLst>
                <a:ext uri="{FF2B5EF4-FFF2-40B4-BE49-F238E27FC236}">
                  <a16:creationId xmlns:a16="http://schemas.microsoft.com/office/drawing/2014/main" id="{9752FDD5-F5E9-77FF-B868-15B036C982C8}"/>
                </a:ext>
              </a:extLst>
            </p:cNvPr>
            <p:cNvGrpSpPr/>
            <p:nvPr/>
          </p:nvGrpSpPr>
          <p:grpSpPr>
            <a:xfrm>
              <a:off x="3983055" y="2442498"/>
              <a:ext cx="1244933" cy="253916"/>
              <a:chOff x="1951031" y="1988379"/>
              <a:chExt cx="1244933" cy="253916"/>
            </a:xfrm>
          </p:grpSpPr>
          <p:sp>
            <p:nvSpPr>
              <p:cNvPr id="107" name="Textfeld 106">
                <a:extLst>
                  <a:ext uri="{FF2B5EF4-FFF2-40B4-BE49-F238E27FC236}">
                    <a16:creationId xmlns:a16="http://schemas.microsoft.com/office/drawing/2014/main" id="{CDA965D1-4AED-6A58-BD44-0B116A417C64}"/>
                  </a:ext>
                </a:extLst>
              </p:cNvPr>
              <p:cNvSpPr txBox="1"/>
              <p:nvPr/>
            </p:nvSpPr>
            <p:spPr>
              <a:xfrm>
                <a:off x="2130985" y="1988379"/>
                <a:ext cx="1064979" cy="253916"/>
              </a:xfrm>
              <a:prstGeom prst="rect">
                <a:avLst/>
              </a:prstGeom>
              <a:noFill/>
            </p:spPr>
            <p:txBody>
              <a:bodyPr wrap="square" rtlCol="0">
                <a:spAutoFit/>
              </a:bodyPr>
              <a:lstStyle/>
              <a:p>
                <a:r>
                  <a:rPr lang="de-DE" sz="1050"/>
                  <a:t>≥10</a:t>
                </a:r>
                <a:r>
                  <a:rPr lang="de-DE" sz="1050" baseline="30000"/>
                  <a:t>-1</a:t>
                </a:r>
                <a:endParaRPr lang="de-DE" sz="1050"/>
              </a:p>
            </p:txBody>
          </p:sp>
          <p:sp>
            <p:nvSpPr>
              <p:cNvPr id="108" name="Rechteck 107">
                <a:extLst>
                  <a:ext uri="{FF2B5EF4-FFF2-40B4-BE49-F238E27FC236}">
                    <a16:creationId xmlns:a16="http://schemas.microsoft.com/office/drawing/2014/main" id="{DFDA8877-059E-BA69-24FC-04E6DC643167}"/>
                  </a:ext>
                </a:extLst>
              </p:cNvPr>
              <p:cNvSpPr/>
              <p:nvPr/>
            </p:nvSpPr>
            <p:spPr>
              <a:xfrm>
                <a:off x="1951031" y="2026188"/>
                <a:ext cx="178299" cy="178299"/>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graphicFrame>
        <p:nvGraphicFramePr>
          <p:cNvPr id="112" name="Diagramm 111">
            <a:extLst>
              <a:ext uri="{FF2B5EF4-FFF2-40B4-BE49-F238E27FC236}">
                <a16:creationId xmlns:a16="http://schemas.microsoft.com/office/drawing/2014/main" id="{F414C207-382C-E12B-EF49-25435809F035}"/>
              </a:ext>
            </a:extLst>
          </p:cNvPr>
          <p:cNvGraphicFramePr/>
          <p:nvPr>
            <p:extLst>
              <p:ext uri="{D42A27DB-BD31-4B8C-83A1-F6EECF244321}">
                <p14:modId xmlns:p14="http://schemas.microsoft.com/office/powerpoint/2010/main" val="1755978100"/>
              </p:ext>
            </p:extLst>
          </p:nvPr>
        </p:nvGraphicFramePr>
        <p:xfrm>
          <a:off x="6717335" y="1665289"/>
          <a:ext cx="5595544" cy="3644112"/>
        </p:xfrm>
        <a:graphic>
          <a:graphicData uri="http://schemas.openxmlformats.org/drawingml/2006/chart">
            <c:chart xmlns:c="http://schemas.openxmlformats.org/drawingml/2006/chart" xmlns:r="http://schemas.openxmlformats.org/officeDocument/2006/relationships" r:id="rId3"/>
          </a:graphicData>
        </a:graphic>
      </p:graphicFrame>
      <p:sp>
        <p:nvSpPr>
          <p:cNvPr id="114" name="Textfeld 113">
            <a:extLst>
              <a:ext uri="{FF2B5EF4-FFF2-40B4-BE49-F238E27FC236}">
                <a16:creationId xmlns:a16="http://schemas.microsoft.com/office/drawing/2014/main" id="{B8E04719-5D41-B555-281B-F91C7035433A}"/>
              </a:ext>
            </a:extLst>
          </p:cNvPr>
          <p:cNvSpPr txBox="1"/>
          <p:nvPr/>
        </p:nvSpPr>
        <p:spPr>
          <a:xfrm>
            <a:off x="9992703" y="4731046"/>
            <a:ext cx="1782763" cy="461665"/>
          </a:xfrm>
          <a:prstGeom prst="rect">
            <a:avLst/>
          </a:prstGeom>
          <a:noFill/>
        </p:spPr>
        <p:txBody>
          <a:bodyPr wrap="square" rtlCol="0">
            <a:spAutoFit/>
          </a:bodyPr>
          <a:lstStyle/>
          <a:p>
            <a:r>
              <a:rPr lang="de-DE" sz="1200"/>
              <a:t>Median </a:t>
            </a:r>
            <a:r>
              <a:rPr lang="de-DE" sz="1200" err="1"/>
              <a:t>study</a:t>
            </a:r>
            <a:r>
              <a:rPr lang="de-DE" sz="1200"/>
              <a:t> follow-</a:t>
            </a:r>
            <a:r>
              <a:rPr lang="de-DE" sz="1200" err="1"/>
              <a:t>up</a:t>
            </a:r>
            <a:r>
              <a:rPr lang="de-DE" sz="1200"/>
              <a:t>:</a:t>
            </a:r>
          </a:p>
          <a:p>
            <a:r>
              <a:rPr lang="de-DE" sz="1200"/>
              <a:t>31.6 (0.4-50.5) </a:t>
            </a:r>
            <a:r>
              <a:rPr lang="de-DE" sz="1200" err="1"/>
              <a:t>months</a:t>
            </a:r>
            <a:endParaRPr lang="de-DE" sz="1200"/>
          </a:p>
        </p:txBody>
      </p:sp>
    </p:spTree>
    <p:extLst>
      <p:ext uri="{BB962C8B-B14F-4D97-AF65-F5344CB8AC3E}">
        <p14:creationId xmlns:p14="http://schemas.microsoft.com/office/powerpoint/2010/main" val="23713397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2729E94-FBD5-31EB-0FDB-7C5850D3E8BC}"/>
              </a:ext>
            </a:extLst>
          </p:cNvPr>
          <p:cNvSpPr>
            <a:spLocks noGrp="1"/>
          </p:cNvSpPr>
          <p:nvPr>
            <p:ph type="title"/>
          </p:nvPr>
        </p:nvSpPr>
        <p:spPr/>
        <p:txBody>
          <a:bodyPr/>
          <a:lstStyle/>
          <a:p>
            <a:r>
              <a:rPr lang="en-US"/>
              <a:t>Treatment duration and response</a:t>
            </a:r>
          </a:p>
        </p:txBody>
      </p:sp>
      <p:sp>
        <p:nvSpPr>
          <p:cNvPr id="4" name="Footer Placeholder 3">
            <a:extLst>
              <a:ext uri="{FF2B5EF4-FFF2-40B4-BE49-F238E27FC236}">
                <a16:creationId xmlns:a16="http://schemas.microsoft.com/office/drawing/2014/main" id="{A86B0518-C324-A2CB-9D53-880F788E2588}"/>
              </a:ext>
            </a:extLst>
          </p:cNvPr>
          <p:cNvSpPr>
            <a:spLocks noGrp="1"/>
          </p:cNvSpPr>
          <p:nvPr>
            <p:ph type="ftr" sz="quarter" idx="10"/>
          </p:nvPr>
        </p:nvSpPr>
        <p:spPr>
          <a:xfrm>
            <a:off x="407989" y="6042581"/>
            <a:ext cx="8532812" cy="626507"/>
          </a:xfrm>
        </p:spPr>
        <p:txBody>
          <a:bodyPr/>
          <a:lstStyle/>
          <a:p>
            <a:r>
              <a:rPr lang="en-GB" baseline="30000"/>
              <a:t>a</a:t>
            </a:r>
            <a:r>
              <a:rPr lang="en-US" sz="800" i="1"/>
              <a:t>BTK</a:t>
            </a:r>
            <a:r>
              <a:rPr lang="en-US" sz="800"/>
              <a:t> mutation status listed or was absent (-) or unknown (U). </a:t>
            </a:r>
            <a:endParaRPr lang="en-GB"/>
          </a:p>
          <a:p>
            <a:r>
              <a:rPr lang="en-GB"/>
              <a:t>BCL2i, B-cell lymphoma 2 inhibitor; BTK, Bruton’s tyrosine kinase; BTKi, BTK inhibitor; </a:t>
            </a:r>
            <a:r>
              <a:rPr lang="en-GB" err="1"/>
              <a:t>cBTKi</a:t>
            </a:r>
            <a:r>
              <a:rPr lang="en-GB"/>
              <a:t>, covalent BTKi; CLL, chronic lymphocytic </a:t>
            </a:r>
            <a:r>
              <a:rPr lang="en-GB" err="1"/>
              <a:t>leukemia</a:t>
            </a:r>
            <a:r>
              <a:rPr lang="en-GB"/>
              <a:t>; CR, complete response; </a:t>
            </a:r>
            <a:r>
              <a:rPr lang="en-GB" err="1"/>
              <a:t>ncBTKi</a:t>
            </a:r>
            <a:r>
              <a:rPr lang="en-GB"/>
              <a:t>, non-covalent BTKi; PD, progressive disease PR, partial response; PR-L, PR with lymphocytosis; SD, stable disease; SLL, small lymphocytic lymphoma.</a:t>
            </a:r>
          </a:p>
          <a:p>
            <a:r>
              <a:rPr lang="en-GB" b="1" err="1"/>
              <a:t>Parrondo</a:t>
            </a:r>
            <a:r>
              <a:rPr lang="en-GB" b="1"/>
              <a:t> et al. Abstract #S157 presented at EHA2024. </a:t>
            </a:r>
          </a:p>
        </p:txBody>
      </p:sp>
      <p:graphicFrame>
        <p:nvGraphicFramePr>
          <p:cNvPr id="7" name="Tabelle 6">
            <a:extLst>
              <a:ext uri="{FF2B5EF4-FFF2-40B4-BE49-F238E27FC236}">
                <a16:creationId xmlns:a16="http://schemas.microsoft.com/office/drawing/2014/main" id="{18189D26-6260-52AF-5222-255F7D1FE337}"/>
              </a:ext>
            </a:extLst>
          </p:cNvPr>
          <p:cNvGraphicFramePr>
            <a:graphicFrameLocks noGrp="1"/>
          </p:cNvGraphicFramePr>
          <p:nvPr>
            <p:extLst>
              <p:ext uri="{D42A27DB-BD31-4B8C-83A1-F6EECF244321}">
                <p14:modId xmlns:p14="http://schemas.microsoft.com/office/powerpoint/2010/main" val="926056144"/>
              </p:ext>
            </p:extLst>
          </p:nvPr>
        </p:nvGraphicFramePr>
        <p:xfrm>
          <a:off x="416534" y="1756995"/>
          <a:ext cx="1915861" cy="3877555"/>
        </p:xfrm>
        <a:graphic>
          <a:graphicData uri="http://schemas.openxmlformats.org/drawingml/2006/table">
            <a:tbl>
              <a:tblPr firstRow="1" bandRow="1">
                <a:tableStyleId>{5C22544A-7EE6-4342-B048-85BDC9FD1C3A}</a:tableStyleId>
              </a:tblPr>
              <a:tblGrid>
                <a:gridCol w="375659">
                  <a:extLst>
                    <a:ext uri="{9D8B030D-6E8A-4147-A177-3AD203B41FA5}">
                      <a16:colId xmlns:a16="http://schemas.microsoft.com/office/drawing/2014/main" val="4025306335"/>
                    </a:ext>
                  </a:extLst>
                </a:gridCol>
                <a:gridCol w="375659">
                  <a:extLst>
                    <a:ext uri="{9D8B030D-6E8A-4147-A177-3AD203B41FA5}">
                      <a16:colId xmlns:a16="http://schemas.microsoft.com/office/drawing/2014/main" val="1654542425"/>
                    </a:ext>
                  </a:extLst>
                </a:gridCol>
                <a:gridCol w="375659">
                  <a:extLst>
                    <a:ext uri="{9D8B030D-6E8A-4147-A177-3AD203B41FA5}">
                      <a16:colId xmlns:a16="http://schemas.microsoft.com/office/drawing/2014/main" val="1269272908"/>
                    </a:ext>
                  </a:extLst>
                </a:gridCol>
                <a:gridCol w="788884">
                  <a:extLst>
                    <a:ext uri="{9D8B030D-6E8A-4147-A177-3AD203B41FA5}">
                      <a16:colId xmlns:a16="http://schemas.microsoft.com/office/drawing/2014/main" val="1849330805"/>
                    </a:ext>
                  </a:extLst>
                </a:gridCol>
              </a:tblGrid>
              <a:tr h="169970">
                <a:tc>
                  <a:txBody>
                    <a:bodyPr/>
                    <a:lstStyle/>
                    <a:p>
                      <a:pPr algn="ctr"/>
                      <a:r>
                        <a:rPr lang="de-DE" sz="800"/>
                        <a:t>cBTKi</a:t>
                      </a:r>
                    </a:p>
                  </a:txBody>
                  <a:tcPr marL="0" marR="0" marT="0" marB="0" anchor="ctr"/>
                </a:tc>
                <a:tc>
                  <a:txBody>
                    <a:bodyPr/>
                    <a:lstStyle/>
                    <a:p>
                      <a:pPr algn="ctr"/>
                      <a:r>
                        <a:rPr lang="de-DE" sz="800"/>
                        <a:t>ncBTKi</a:t>
                      </a:r>
                    </a:p>
                  </a:txBody>
                  <a:tcPr marL="0" marR="0" marT="0" marB="0" anchor="ctr"/>
                </a:tc>
                <a:tc>
                  <a:txBody>
                    <a:bodyPr/>
                    <a:lstStyle/>
                    <a:p>
                      <a:pPr algn="ctr"/>
                      <a:r>
                        <a:rPr lang="de-DE" sz="800"/>
                        <a:t>BCL2i</a:t>
                      </a:r>
                    </a:p>
                  </a:txBody>
                  <a:tcPr marL="0" marR="0" marT="0" marB="0" anchor="ctr"/>
                </a:tc>
                <a:tc>
                  <a:txBody>
                    <a:bodyPr/>
                    <a:lstStyle/>
                    <a:p>
                      <a:pPr algn="ctr"/>
                      <a:r>
                        <a:rPr lang="de-DE" sz="800"/>
                        <a:t>BTKi mutation</a:t>
                      </a:r>
                      <a:r>
                        <a:rPr lang="de-DE" sz="800" baseline="30000"/>
                        <a:t>a</a:t>
                      </a:r>
                    </a:p>
                  </a:txBody>
                  <a:tcPr marL="0" marR="0" marT="0" marB="0" anchor="ctr"/>
                </a:tc>
                <a:extLst>
                  <a:ext uri="{0D108BD9-81ED-4DB2-BD59-A6C34878D82A}">
                    <a16:rowId xmlns:a16="http://schemas.microsoft.com/office/drawing/2014/main" val="3871707979"/>
                  </a:ext>
                </a:extLst>
              </a:tr>
              <a:tr h="75665">
                <a:tc>
                  <a:txBody>
                    <a:bodyPr/>
                    <a:lstStyle/>
                    <a:p>
                      <a:pPr algn="ctr"/>
                      <a:endParaRPr lang="de-DE" sz="400"/>
                    </a:p>
                  </a:txBody>
                  <a:tcPr marL="0" marR="0" marT="0" marB="0" anchor="ctr">
                    <a:solidFill>
                      <a:schemeClr val="accent1">
                        <a:lumMod val="75000"/>
                        <a:lumOff val="25000"/>
                      </a:schemeClr>
                    </a:solidFill>
                  </a:tcPr>
                </a:tc>
                <a:tc>
                  <a:txBody>
                    <a:bodyPr/>
                    <a:lstStyle/>
                    <a:p>
                      <a:pPr algn="ctr"/>
                      <a:endParaRPr lang="de-DE" sz="400"/>
                    </a:p>
                  </a:txBody>
                  <a:tcPr marL="0" marR="0" marT="0" marB="0" anchor="ctr"/>
                </a:tc>
                <a:tc>
                  <a:txBody>
                    <a:bodyPr/>
                    <a:lstStyle/>
                    <a:p>
                      <a:pPr algn="ctr"/>
                      <a:endParaRPr lang="de-DE" sz="400"/>
                    </a:p>
                  </a:txBody>
                  <a:tcPr marL="0" marR="0" marT="0" marB="0" anchor="ctr">
                    <a:solidFill>
                      <a:schemeClr val="accent1">
                        <a:lumMod val="75000"/>
                        <a:lumOff val="25000"/>
                      </a:schemeClr>
                    </a:solidFill>
                  </a:tcPr>
                </a:tc>
                <a:tc>
                  <a:txBody>
                    <a:bodyPr/>
                    <a:lstStyle/>
                    <a:p>
                      <a:pPr algn="ctr"/>
                      <a:r>
                        <a:rPr lang="de-DE" sz="400"/>
                        <a:t>-</a:t>
                      </a:r>
                    </a:p>
                  </a:txBody>
                  <a:tcPr marL="0" marR="0" marT="0" marB="0" anchor="ctr"/>
                </a:tc>
                <a:extLst>
                  <a:ext uri="{0D108BD9-81ED-4DB2-BD59-A6C34878D82A}">
                    <a16:rowId xmlns:a16="http://schemas.microsoft.com/office/drawing/2014/main" val="4072667711"/>
                  </a:ext>
                </a:extLst>
              </a:tr>
              <a:tr h="75665">
                <a:tc>
                  <a:txBody>
                    <a:bodyPr/>
                    <a:lstStyle/>
                    <a:p>
                      <a:pPr algn="ctr"/>
                      <a:endParaRPr lang="de-DE" sz="400"/>
                    </a:p>
                  </a:txBody>
                  <a:tcPr marL="0" marR="0" marT="0" marB="0" anchor="ctr">
                    <a:solidFill>
                      <a:schemeClr val="accent1">
                        <a:lumMod val="75000"/>
                        <a:lumOff val="25000"/>
                      </a:schemeClr>
                    </a:solidFill>
                  </a:tcPr>
                </a:tc>
                <a:tc>
                  <a:txBody>
                    <a:bodyPr/>
                    <a:lstStyle/>
                    <a:p>
                      <a:pPr algn="ctr"/>
                      <a:endParaRPr lang="de-DE" sz="400"/>
                    </a:p>
                  </a:txBody>
                  <a:tcPr marL="0" marR="0" marT="0" marB="0" anchor="ctr"/>
                </a:tc>
                <a:tc>
                  <a:txBody>
                    <a:bodyPr/>
                    <a:lstStyle/>
                    <a:p>
                      <a:pPr algn="ctr"/>
                      <a:endParaRPr lang="de-DE" sz="400"/>
                    </a:p>
                  </a:txBody>
                  <a:tcPr marL="0" marR="0" marT="0" marB="0" anchor="ctr">
                    <a:solidFill>
                      <a:schemeClr val="accent1">
                        <a:lumMod val="75000"/>
                        <a:lumOff val="25000"/>
                      </a:schemeClr>
                    </a:solidFill>
                  </a:tcPr>
                </a:tc>
                <a:tc>
                  <a:txBody>
                    <a:bodyPr/>
                    <a:lstStyle/>
                    <a:p>
                      <a:pPr algn="ctr"/>
                      <a:r>
                        <a:rPr lang="de-DE" sz="400"/>
                        <a:t>-</a:t>
                      </a:r>
                    </a:p>
                  </a:txBody>
                  <a:tcPr marL="0" marR="0" marT="0" marB="0" anchor="ctr"/>
                </a:tc>
                <a:extLst>
                  <a:ext uri="{0D108BD9-81ED-4DB2-BD59-A6C34878D82A}">
                    <a16:rowId xmlns:a16="http://schemas.microsoft.com/office/drawing/2014/main" val="4148418408"/>
                  </a:ext>
                </a:extLst>
              </a:tr>
              <a:tr h="75665">
                <a:tc>
                  <a:txBody>
                    <a:bodyPr/>
                    <a:lstStyle/>
                    <a:p>
                      <a:pPr algn="ctr"/>
                      <a:endParaRPr lang="de-DE" sz="400"/>
                    </a:p>
                  </a:txBody>
                  <a:tcPr marL="0" marR="0" marT="0" marB="0" anchor="ctr">
                    <a:solidFill>
                      <a:schemeClr val="accent1">
                        <a:lumMod val="75000"/>
                        <a:lumOff val="25000"/>
                      </a:schemeClr>
                    </a:solidFill>
                  </a:tcPr>
                </a:tc>
                <a:tc>
                  <a:txBody>
                    <a:bodyPr/>
                    <a:lstStyle/>
                    <a:p>
                      <a:pPr algn="ctr"/>
                      <a:endParaRPr lang="de-DE" sz="400"/>
                    </a:p>
                  </a:txBody>
                  <a:tcPr marL="0" marR="0" marT="0" marB="0" anchor="ctr">
                    <a:solidFill>
                      <a:schemeClr val="accent1">
                        <a:lumMod val="75000"/>
                        <a:lumOff val="25000"/>
                      </a:schemeClr>
                    </a:solidFill>
                  </a:tcPr>
                </a:tc>
                <a:tc>
                  <a:txBody>
                    <a:bodyPr/>
                    <a:lstStyle/>
                    <a:p>
                      <a:pPr algn="ctr"/>
                      <a:endParaRPr lang="de-DE" sz="400"/>
                    </a:p>
                  </a:txBody>
                  <a:tcPr marL="0" marR="0" marT="0" marB="0" anchor="ctr">
                    <a:solidFill>
                      <a:schemeClr val="accent1">
                        <a:lumMod val="75000"/>
                        <a:lumOff val="25000"/>
                      </a:schemeClr>
                    </a:solidFill>
                  </a:tcPr>
                </a:tc>
                <a:tc>
                  <a:txBody>
                    <a:bodyPr/>
                    <a:lstStyle/>
                    <a:p>
                      <a:pPr algn="ctr"/>
                      <a:r>
                        <a:rPr lang="de-DE" sz="400"/>
                        <a:t>C481S, T474I, T474N, T474S</a:t>
                      </a:r>
                    </a:p>
                  </a:txBody>
                  <a:tcPr marL="0" marR="0" marT="0" marB="0" anchor="ctr"/>
                </a:tc>
                <a:extLst>
                  <a:ext uri="{0D108BD9-81ED-4DB2-BD59-A6C34878D82A}">
                    <a16:rowId xmlns:a16="http://schemas.microsoft.com/office/drawing/2014/main" val="733930367"/>
                  </a:ext>
                </a:extLst>
              </a:tr>
              <a:tr h="75665">
                <a:tc>
                  <a:txBody>
                    <a:bodyPr/>
                    <a:lstStyle/>
                    <a:p>
                      <a:pPr algn="ctr"/>
                      <a:endParaRPr lang="de-DE" sz="400"/>
                    </a:p>
                  </a:txBody>
                  <a:tcPr marL="0" marR="0" marT="0" marB="0" anchor="ctr">
                    <a:solidFill>
                      <a:schemeClr val="accent1">
                        <a:lumMod val="75000"/>
                        <a:lumOff val="25000"/>
                      </a:schemeClr>
                    </a:solidFill>
                  </a:tcPr>
                </a:tc>
                <a:tc>
                  <a:txBody>
                    <a:bodyPr/>
                    <a:lstStyle/>
                    <a:p>
                      <a:pPr algn="ctr"/>
                      <a:endParaRPr lang="de-DE" sz="400"/>
                    </a:p>
                  </a:txBody>
                  <a:tcPr marL="0" marR="0" marT="0" marB="0" anchor="ctr"/>
                </a:tc>
                <a:tc>
                  <a:txBody>
                    <a:bodyPr/>
                    <a:lstStyle/>
                    <a:p>
                      <a:pPr algn="ctr"/>
                      <a:endParaRPr lang="de-DE" sz="400"/>
                    </a:p>
                  </a:txBody>
                  <a:tcPr marL="0" marR="0" marT="0" marB="0" anchor="ctr"/>
                </a:tc>
                <a:tc>
                  <a:txBody>
                    <a:bodyPr/>
                    <a:lstStyle/>
                    <a:p>
                      <a:pPr algn="ctr"/>
                      <a:r>
                        <a:rPr lang="de-DE" sz="400"/>
                        <a:t>-</a:t>
                      </a:r>
                    </a:p>
                  </a:txBody>
                  <a:tcPr marL="0" marR="0" marT="0" marB="0" anchor="ctr"/>
                </a:tc>
                <a:extLst>
                  <a:ext uri="{0D108BD9-81ED-4DB2-BD59-A6C34878D82A}">
                    <a16:rowId xmlns:a16="http://schemas.microsoft.com/office/drawing/2014/main" val="576756180"/>
                  </a:ext>
                </a:extLst>
              </a:tr>
              <a:tr h="75665">
                <a:tc>
                  <a:txBody>
                    <a:bodyPr/>
                    <a:lstStyle/>
                    <a:p>
                      <a:pPr algn="ctr"/>
                      <a:endParaRPr lang="de-DE" sz="400"/>
                    </a:p>
                  </a:txBody>
                  <a:tcPr marL="0" marR="0" marT="0" marB="0" anchor="ctr">
                    <a:solidFill>
                      <a:schemeClr val="accent1">
                        <a:lumMod val="75000"/>
                        <a:lumOff val="25000"/>
                      </a:schemeClr>
                    </a:solidFill>
                  </a:tcPr>
                </a:tc>
                <a:tc>
                  <a:txBody>
                    <a:bodyPr/>
                    <a:lstStyle/>
                    <a:p>
                      <a:pPr algn="ctr"/>
                      <a:endParaRPr lang="de-DE" sz="400"/>
                    </a:p>
                  </a:txBody>
                  <a:tcPr marL="0" marR="0" marT="0" marB="0" anchor="ctr"/>
                </a:tc>
                <a:tc>
                  <a:txBody>
                    <a:bodyPr/>
                    <a:lstStyle/>
                    <a:p>
                      <a:pPr algn="ctr"/>
                      <a:endParaRPr lang="de-DE" sz="400"/>
                    </a:p>
                  </a:txBody>
                  <a:tcPr marL="0" marR="0" marT="0" marB="0" anchor="ctr">
                    <a:solidFill>
                      <a:schemeClr val="accent1">
                        <a:lumMod val="75000"/>
                        <a:lumOff val="25000"/>
                      </a:schemeClr>
                    </a:solidFill>
                  </a:tcPr>
                </a:tc>
                <a:tc>
                  <a:txBody>
                    <a:bodyPr/>
                    <a:lstStyle/>
                    <a:p>
                      <a:pPr algn="ctr"/>
                      <a:r>
                        <a:rPr lang="de-DE" sz="400"/>
                        <a:t>C481S</a:t>
                      </a:r>
                    </a:p>
                  </a:txBody>
                  <a:tcPr marL="0" marR="0" marT="0" marB="0" anchor="ctr"/>
                </a:tc>
                <a:extLst>
                  <a:ext uri="{0D108BD9-81ED-4DB2-BD59-A6C34878D82A}">
                    <a16:rowId xmlns:a16="http://schemas.microsoft.com/office/drawing/2014/main" val="1899375231"/>
                  </a:ext>
                </a:extLst>
              </a:tr>
              <a:tr h="75665">
                <a:tc>
                  <a:txBody>
                    <a:bodyPr/>
                    <a:lstStyle/>
                    <a:p>
                      <a:pPr algn="ctr"/>
                      <a:endParaRPr lang="de-DE" sz="400"/>
                    </a:p>
                  </a:txBody>
                  <a:tcPr marL="0" marR="0" marT="0" marB="0" anchor="ctr">
                    <a:solidFill>
                      <a:schemeClr val="accent1">
                        <a:lumMod val="75000"/>
                        <a:lumOff val="25000"/>
                      </a:schemeClr>
                    </a:solidFill>
                  </a:tcPr>
                </a:tc>
                <a:tc>
                  <a:txBody>
                    <a:bodyPr/>
                    <a:lstStyle/>
                    <a:p>
                      <a:pPr algn="ctr"/>
                      <a:endParaRPr lang="de-DE" sz="400"/>
                    </a:p>
                  </a:txBody>
                  <a:tcPr marL="0" marR="0" marT="0" marB="0" anchor="ctr"/>
                </a:tc>
                <a:tc>
                  <a:txBody>
                    <a:bodyPr/>
                    <a:lstStyle/>
                    <a:p>
                      <a:pPr algn="ctr"/>
                      <a:endParaRPr lang="de-DE" sz="400"/>
                    </a:p>
                  </a:txBody>
                  <a:tcPr marL="0" marR="0" marT="0" marB="0" anchor="ctr">
                    <a:solidFill>
                      <a:schemeClr val="accent1">
                        <a:lumMod val="75000"/>
                        <a:lumOff val="25000"/>
                      </a:schemeClr>
                    </a:solidFill>
                  </a:tcPr>
                </a:tc>
                <a:tc>
                  <a:txBody>
                    <a:bodyPr/>
                    <a:lstStyle/>
                    <a:p>
                      <a:pPr algn="ctr"/>
                      <a:r>
                        <a:rPr lang="de-DE" sz="400"/>
                        <a:t>-</a:t>
                      </a:r>
                    </a:p>
                  </a:txBody>
                  <a:tcPr marL="0" marR="0" marT="0" marB="0" anchor="ctr"/>
                </a:tc>
                <a:extLst>
                  <a:ext uri="{0D108BD9-81ED-4DB2-BD59-A6C34878D82A}">
                    <a16:rowId xmlns:a16="http://schemas.microsoft.com/office/drawing/2014/main" val="1342174316"/>
                  </a:ext>
                </a:extLst>
              </a:tr>
              <a:tr h="75665">
                <a:tc>
                  <a:txBody>
                    <a:bodyPr/>
                    <a:lstStyle/>
                    <a:p>
                      <a:pPr algn="ctr"/>
                      <a:endParaRPr lang="de-DE" sz="400"/>
                    </a:p>
                  </a:txBody>
                  <a:tcPr marL="0" marR="0" marT="0" marB="0" anchor="ctr">
                    <a:solidFill>
                      <a:schemeClr val="accent1">
                        <a:lumMod val="75000"/>
                        <a:lumOff val="25000"/>
                      </a:schemeClr>
                    </a:solidFill>
                  </a:tcPr>
                </a:tc>
                <a:tc>
                  <a:txBody>
                    <a:bodyPr/>
                    <a:lstStyle/>
                    <a:p>
                      <a:pPr algn="ctr"/>
                      <a:endParaRPr lang="de-DE" sz="400"/>
                    </a:p>
                  </a:txBody>
                  <a:tcPr marL="0" marR="0" marT="0" marB="0" anchor="ctr">
                    <a:solidFill>
                      <a:schemeClr val="accent1">
                        <a:lumMod val="75000"/>
                        <a:lumOff val="25000"/>
                      </a:schemeClr>
                    </a:solidFill>
                  </a:tcPr>
                </a:tc>
                <a:tc>
                  <a:txBody>
                    <a:bodyPr/>
                    <a:lstStyle/>
                    <a:p>
                      <a:pPr algn="ctr"/>
                      <a:endParaRPr lang="de-DE" sz="400"/>
                    </a:p>
                  </a:txBody>
                  <a:tcPr marL="0" marR="0" marT="0" marB="0" anchor="ctr">
                    <a:solidFill>
                      <a:schemeClr val="accent1">
                        <a:lumMod val="75000"/>
                        <a:lumOff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400"/>
                        <a:t>C481S</a:t>
                      </a:r>
                    </a:p>
                  </a:txBody>
                  <a:tcPr marL="0" marR="0" marT="0" marB="0" anchor="ctr"/>
                </a:tc>
                <a:extLst>
                  <a:ext uri="{0D108BD9-81ED-4DB2-BD59-A6C34878D82A}">
                    <a16:rowId xmlns:a16="http://schemas.microsoft.com/office/drawing/2014/main" val="3958790083"/>
                  </a:ext>
                </a:extLst>
              </a:tr>
              <a:tr h="75665">
                <a:tc>
                  <a:txBody>
                    <a:bodyPr/>
                    <a:lstStyle/>
                    <a:p>
                      <a:pPr algn="ctr"/>
                      <a:endParaRPr lang="de-DE" sz="400"/>
                    </a:p>
                  </a:txBody>
                  <a:tcPr marL="0" marR="0" marT="0" marB="0" anchor="ctr">
                    <a:solidFill>
                      <a:schemeClr val="accent1">
                        <a:lumMod val="75000"/>
                        <a:lumOff val="25000"/>
                      </a:schemeClr>
                    </a:solidFill>
                  </a:tcPr>
                </a:tc>
                <a:tc>
                  <a:txBody>
                    <a:bodyPr/>
                    <a:lstStyle/>
                    <a:p>
                      <a:pPr algn="ctr"/>
                      <a:endParaRPr lang="de-DE" sz="400"/>
                    </a:p>
                  </a:txBody>
                  <a:tcPr marL="0" marR="0" marT="0" marB="0" anchor="ctr"/>
                </a:tc>
                <a:tc>
                  <a:txBody>
                    <a:bodyPr/>
                    <a:lstStyle/>
                    <a:p>
                      <a:pPr algn="ctr"/>
                      <a:endParaRPr lang="de-DE" sz="400"/>
                    </a:p>
                  </a:txBody>
                  <a:tcPr marL="0" marR="0" marT="0" marB="0" anchor="ctr">
                    <a:solidFill>
                      <a:schemeClr val="accent1">
                        <a:lumMod val="75000"/>
                        <a:lumOff val="25000"/>
                      </a:schemeClr>
                    </a:solidFill>
                  </a:tcPr>
                </a:tc>
                <a:tc>
                  <a:txBody>
                    <a:bodyPr/>
                    <a:lstStyle/>
                    <a:p>
                      <a:pPr algn="ctr"/>
                      <a:r>
                        <a:rPr lang="de-DE" sz="400"/>
                        <a:t>-</a:t>
                      </a:r>
                    </a:p>
                  </a:txBody>
                  <a:tcPr marL="0" marR="0" marT="0" marB="0" anchor="ctr"/>
                </a:tc>
                <a:extLst>
                  <a:ext uri="{0D108BD9-81ED-4DB2-BD59-A6C34878D82A}">
                    <a16:rowId xmlns:a16="http://schemas.microsoft.com/office/drawing/2014/main" val="1659730222"/>
                  </a:ext>
                </a:extLst>
              </a:tr>
              <a:tr h="75665">
                <a:tc>
                  <a:txBody>
                    <a:bodyPr/>
                    <a:lstStyle/>
                    <a:p>
                      <a:pPr algn="ctr"/>
                      <a:endParaRPr lang="de-DE" sz="400"/>
                    </a:p>
                  </a:txBody>
                  <a:tcPr marL="0" marR="0" marT="0" marB="0" anchor="ctr">
                    <a:solidFill>
                      <a:schemeClr val="accent1">
                        <a:lumMod val="75000"/>
                        <a:lumOff val="25000"/>
                      </a:schemeClr>
                    </a:solidFill>
                  </a:tcPr>
                </a:tc>
                <a:tc>
                  <a:txBody>
                    <a:bodyPr/>
                    <a:lstStyle/>
                    <a:p>
                      <a:pPr algn="ctr"/>
                      <a:endParaRPr lang="de-DE" sz="400"/>
                    </a:p>
                  </a:txBody>
                  <a:tcPr marL="0" marR="0" marT="0" marB="0" anchor="ctr"/>
                </a:tc>
                <a:tc>
                  <a:txBody>
                    <a:bodyPr/>
                    <a:lstStyle/>
                    <a:p>
                      <a:pPr algn="ctr"/>
                      <a:endParaRPr lang="de-DE" sz="400"/>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400"/>
                        <a:t>C481S</a:t>
                      </a:r>
                    </a:p>
                  </a:txBody>
                  <a:tcPr marL="0" marR="0" marT="0" marB="0" anchor="ctr"/>
                </a:tc>
                <a:extLst>
                  <a:ext uri="{0D108BD9-81ED-4DB2-BD59-A6C34878D82A}">
                    <a16:rowId xmlns:a16="http://schemas.microsoft.com/office/drawing/2014/main" val="2778264217"/>
                  </a:ext>
                </a:extLst>
              </a:tr>
              <a:tr h="75665">
                <a:tc>
                  <a:txBody>
                    <a:bodyPr/>
                    <a:lstStyle/>
                    <a:p>
                      <a:pPr algn="ctr"/>
                      <a:endParaRPr lang="de-DE" sz="400"/>
                    </a:p>
                  </a:txBody>
                  <a:tcPr marL="0" marR="0" marT="0" marB="0" anchor="ctr">
                    <a:solidFill>
                      <a:schemeClr val="accent1">
                        <a:lumMod val="75000"/>
                        <a:lumOff val="25000"/>
                      </a:schemeClr>
                    </a:solidFill>
                  </a:tcPr>
                </a:tc>
                <a:tc>
                  <a:txBody>
                    <a:bodyPr/>
                    <a:lstStyle/>
                    <a:p>
                      <a:pPr algn="ctr"/>
                      <a:endParaRPr lang="de-DE" sz="400"/>
                    </a:p>
                  </a:txBody>
                  <a:tcPr marL="0" marR="0" marT="0" marB="0" anchor="ctr"/>
                </a:tc>
                <a:tc>
                  <a:txBody>
                    <a:bodyPr/>
                    <a:lstStyle/>
                    <a:p>
                      <a:pPr algn="ctr"/>
                      <a:endParaRPr lang="de-DE" sz="400"/>
                    </a:p>
                  </a:txBody>
                  <a:tcPr marL="0" marR="0" marT="0" marB="0" anchor="ctr">
                    <a:solidFill>
                      <a:schemeClr val="accent1">
                        <a:lumMod val="75000"/>
                        <a:lumOff val="25000"/>
                      </a:schemeClr>
                    </a:solidFill>
                  </a:tcPr>
                </a:tc>
                <a:tc>
                  <a:txBody>
                    <a:bodyPr/>
                    <a:lstStyle/>
                    <a:p>
                      <a:pPr algn="ctr"/>
                      <a:r>
                        <a:rPr lang="de-DE" sz="400"/>
                        <a:t>-</a:t>
                      </a:r>
                    </a:p>
                  </a:txBody>
                  <a:tcPr marL="0" marR="0" marT="0" marB="0" anchor="ctr"/>
                </a:tc>
                <a:extLst>
                  <a:ext uri="{0D108BD9-81ED-4DB2-BD59-A6C34878D82A}">
                    <a16:rowId xmlns:a16="http://schemas.microsoft.com/office/drawing/2014/main" val="1284965741"/>
                  </a:ext>
                </a:extLst>
              </a:tr>
              <a:tr h="75665">
                <a:tc>
                  <a:txBody>
                    <a:bodyPr/>
                    <a:lstStyle/>
                    <a:p>
                      <a:pPr algn="ctr"/>
                      <a:endParaRPr lang="de-DE" sz="400"/>
                    </a:p>
                  </a:txBody>
                  <a:tcPr marL="0" marR="0" marT="0" marB="0" anchor="ctr">
                    <a:solidFill>
                      <a:schemeClr val="accent1">
                        <a:lumMod val="75000"/>
                        <a:lumOff val="25000"/>
                      </a:schemeClr>
                    </a:solidFill>
                  </a:tcPr>
                </a:tc>
                <a:tc>
                  <a:txBody>
                    <a:bodyPr/>
                    <a:lstStyle/>
                    <a:p>
                      <a:pPr algn="ctr"/>
                      <a:endParaRPr lang="de-DE" sz="400"/>
                    </a:p>
                  </a:txBody>
                  <a:tcPr marL="0" marR="0" marT="0" marB="0" anchor="ctr"/>
                </a:tc>
                <a:tc>
                  <a:txBody>
                    <a:bodyPr/>
                    <a:lstStyle/>
                    <a:p>
                      <a:pPr algn="ctr"/>
                      <a:endParaRPr lang="de-DE" sz="400"/>
                    </a:p>
                  </a:txBody>
                  <a:tcPr marL="0" marR="0" marT="0" marB="0" anchor="ctr">
                    <a:solidFill>
                      <a:schemeClr val="accent1">
                        <a:lumMod val="75000"/>
                        <a:lumOff val="25000"/>
                      </a:schemeClr>
                    </a:solidFill>
                  </a:tcPr>
                </a:tc>
                <a:tc>
                  <a:txBody>
                    <a:bodyPr/>
                    <a:lstStyle/>
                    <a:p>
                      <a:pPr algn="ctr"/>
                      <a:r>
                        <a:rPr lang="de-DE" sz="400"/>
                        <a:t>-</a:t>
                      </a:r>
                    </a:p>
                  </a:txBody>
                  <a:tcPr marL="0" marR="0" marT="0" marB="0" anchor="ctr"/>
                </a:tc>
                <a:extLst>
                  <a:ext uri="{0D108BD9-81ED-4DB2-BD59-A6C34878D82A}">
                    <a16:rowId xmlns:a16="http://schemas.microsoft.com/office/drawing/2014/main" val="2317174112"/>
                  </a:ext>
                </a:extLst>
              </a:tr>
              <a:tr h="75665">
                <a:tc>
                  <a:txBody>
                    <a:bodyPr/>
                    <a:lstStyle/>
                    <a:p>
                      <a:pPr algn="ctr"/>
                      <a:endParaRPr lang="de-DE" sz="400"/>
                    </a:p>
                  </a:txBody>
                  <a:tcPr marL="0" marR="0" marT="0" marB="0" anchor="ctr">
                    <a:solidFill>
                      <a:schemeClr val="accent1">
                        <a:lumMod val="75000"/>
                        <a:lumOff val="25000"/>
                      </a:schemeClr>
                    </a:solidFill>
                  </a:tcPr>
                </a:tc>
                <a:tc>
                  <a:txBody>
                    <a:bodyPr/>
                    <a:lstStyle/>
                    <a:p>
                      <a:pPr algn="ctr"/>
                      <a:endParaRPr lang="de-DE" sz="400"/>
                    </a:p>
                  </a:txBody>
                  <a:tcPr marL="0" marR="0" marT="0" marB="0" anchor="ctr"/>
                </a:tc>
                <a:tc>
                  <a:txBody>
                    <a:bodyPr/>
                    <a:lstStyle/>
                    <a:p>
                      <a:pPr algn="ctr"/>
                      <a:endParaRPr lang="de-DE" sz="400"/>
                    </a:p>
                  </a:txBody>
                  <a:tcPr marL="0" marR="0" marT="0" marB="0" anchor="ctr">
                    <a:solidFill>
                      <a:schemeClr val="accent1">
                        <a:lumMod val="75000"/>
                        <a:lumOff val="25000"/>
                      </a:schemeClr>
                    </a:solidFill>
                  </a:tcPr>
                </a:tc>
                <a:tc>
                  <a:txBody>
                    <a:bodyPr/>
                    <a:lstStyle/>
                    <a:p>
                      <a:pPr algn="ctr"/>
                      <a:r>
                        <a:rPr lang="de-DE" sz="400"/>
                        <a:t>-</a:t>
                      </a:r>
                    </a:p>
                  </a:txBody>
                  <a:tcPr marL="0" marR="0" marT="0" marB="0" anchor="ctr"/>
                </a:tc>
                <a:extLst>
                  <a:ext uri="{0D108BD9-81ED-4DB2-BD59-A6C34878D82A}">
                    <a16:rowId xmlns:a16="http://schemas.microsoft.com/office/drawing/2014/main" val="914325771"/>
                  </a:ext>
                </a:extLst>
              </a:tr>
              <a:tr h="75665">
                <a:tc>
                  <a:txBody>
                    <a:bodyPr/>
                    <a:lstStyle/>
                    <a:p>
                      <a:pPr algn="ctr"/>
                      <a:endParaRPr lang="de-DE" sz="400"/>
                    </a:p>
                  </a:txBody>
                  <a:tcPr marL="0" marR="0" marT="0" marB="0" anchor="ctr">
                    <a:solidFill>
                      <a:schemeClr val="accent1">
                        <a:lumMod val="75000"/>
                        <a:lumOff val="25000"/>
                      </a:schemeClr>
                    </a:solidFill>
                  </a:tcPr>
                </a:tc>
                <a:tc>
                  <a:txBody>
                    <a:bodyPr/>
                    <a:lstStyle/>
                    <a:p>
                      <a:pPr algn="ctr"/>
                      <a:endParaRPr lang="de-DE" sz="400"/>
                    </a:p>
                  </a:txBody>
                  <a:tcPr marL="0" marR="0" marT="0" marB="0" anchor="ctr"/>
                </a:tc>
                <a:tc>
                  <a:txBody>
                    <a:bodyPr/>
                    <a:lstStyle/>
                    <a:p>
                      <a:pPr algn="ctr"/>
                      <a:endParaRPr lang="de-DE" sz="400"/>
                    </a:p>
                  </a:txBody>
                  <a:tcPr marL="0" marR="0" marT="0" marB="0" anchor="ctr">
                    <a:solidFill>
                      <a:schemeClr val="accent1">
                        <a:lumMod val="75000"/>
                        <a:lumOff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400"/>
                        <a:t>C481S</a:t>
                      </a:r>
                    </a:p>
                  </a:txBody>
                  <a:tcPr marL="0" marR="0" marT="0" marB="0" anchor="ctr"/>
                </a:tc>
                <a:extLst>
                  <a:ext uri="{0D108BD9-81ED-4DB2-BD59-A6C34878D82A}">
                    <a16:rowId xmlns:a16="http://schemas.microsoft.com/office/drawing/2014/main" val="800883384"/>
                  </a:ext>
                </a:extLst>
              </a:tr>
              <a:tr h="75665">
                <a:tc>
                  <a:txBody>
                    <a:bodyPr/>
                    <a:lstStyle/>
                    <a:p>
                      <a:pPr algn="ctr"/>
                      <a:endParaRPr lang="de-DE" sz="400"/>
                    </a:p>
                  </a:txBody>
                  <a:tcPr marL="0" marR="0" marT="0" marB="0" anchor="ctr">
                    <a:solidFill>
                      <a:schemeClr val="accent1">
                        <a:lumMod val="75000"/>
                        <a:lumOff val="25000"/>
                      </a:schemeClr>
                    </a:solidFill>
                  </a:tcPr>
                </a:tc>
                <a:tc>
                  <a:txBody>
                    <a:bodyPr/>
                    <a:lstStyle/>
                    <a:p>
                      <a:pPr algn="ctr"/>
                      <a:endParaRPr lang="de-DE" sz="400"/>
                    </a:p>
                  </a:txBody>
                  <a:tcPr marL="0" marR="0" marT="0" marB="0" anchor="ctr"/>
                </a:tc>
                <a:tc>
                  <a:txBody>
                    <a:bodyPr/>
                    <a:lstStyle/>
                    <a:p>
                      <a:pPr algn="ctr"/>
                      <a:endParaRPr lang="de-DE" sz="400"/>
                    </a:p>
                  </a:txBody>
                  <a:tcPr marL="0" marR="0" marT="0" marB="0" anchor="ctr">
                    <a:solidFill>
                      <a:schemeClr val="accent1">
                        <a:lumMod val="75000"/>
                        <a:lumOff val="25000"/>
                      </a:schemeClr>
                    </a:solidFill>
                  </a:tcPr>
                </a:tc>
                <a:tc>
                  <a:txBody>
                    <a:bodyPr/>
                    <a:lstStyle/>
                    <a:p>
                      <a:pPr algn="ctr"/>
                      <a:r>
                        <a:rPr lang="de-DE" sz="400"/>
                        <a:t>-</a:t>
                      </a:r>
                    </a:p>
                  </a:txBody>
                  <a:tcPr marL="0" marR="0" marT="0" marB="0" anchor="ctr"/>
                </a:tc>
                <a:extLst>
                  <a:ext uri="{0D108BD9-81ED-4DB2-BD59-A6C34878D82A}">
                    <a16:rowId xmlns:a16="http://schemas.microsoft.com/office/drawing/2014/main" val="4233672207"/>
                  </a:ext>
                </a:extLst>
              </a:tr>
              <a:tr h="75665">
                <a:tc>
                  <a:txBody>
                    <a:bodyPr/>
                    <a:lstStyle/>
                    <a:p>
                      <a:pPr algn="ctr"/>
                      <a:endParaRPr lang="de-DE" sz="400"/>
                    </a:p>
                  </a:txBody>
                  <a:tcPr marL="0" marR="0" marT="0" marB="0" anchor="ctr">
                    <a:solidFill>
                      <a:schemeClr val="accent1">
                        <a:lumMod val="75000"/>
                        <a:lumOff val="25000"/>
                      </a:schemeClr>
                    </a:solidFill>
                  </a:tcPr>
                </a:tc>
                <a:tc>
                  <a:txBody>
                    <a:bodyPr/>
                    <a:lstStyle/>
                    <a:p>
                      <a:pPr algn="ctr"/>
                      <a:endParaRPr lang="de-DE" sz="400"/>
                    </a:p>
                  </a:txBody>
                  <a:tcPr marL="0" marR="0" marT="0" marB="0" anchor="ctr">
                    <a:solidFill>
                      <a:schemeClr val="accent1">
                        <a:lumMod val="75000"/>
                        <a:lumOff val="25000"/>
                      </a:schemeClr>
                    </a:solidFill>
                  </a:tcPr>
                </a:tc>
                <a:tc>
                  <a:txBody>
                    <a:bodyPr/>
                    <a:lstStyle/>
                    <a:p>
                      <a:pPr algn="ctr"/>
                      <a:endParaRPr lang="de-DE" sz="400"/>
                    </a:p>
                  </a:txBody>
                  <a:tcPr marL="0" marR="0" marT="0" marB="0" anchor="ctr">
                    <a:solidFill>
                      <a:schemeClr val="accent1">
                        <a:lumMod val="75000"/>
                        <a:lumOff val="25000"/>
                      </a:schemeClr>
                    </a:solidFill>
                  </a:tcPr>
                </a:tc>
                <a:tc>
                  <a:txBody>
                    <a:bodyPr/>
                    <a:lstStyle/>
                    <a:p>
                      <a:pPr algn="ctr"/>
                      <a:r>
                        <a:rPr lang="de-DE" sz="400"/>
                        <a:t>L528S, T474I, A428D</a:t>
                      </a:r>
                    </a:p>
                  </a:txBody>
                  <a:tcPr marL="0" marR="0" marT="0" marB="0" anchor="ctr"/>
                </a:tc>
                <a:extLst>
                  <a:ext uri="{0D108BD9-81ED-4DB2-BD59-A6C34878D82A}">
                    <a16:rowId xmlns:a16="http://schemas.microsoft.com/office/drawing/2014/main" val="2843784717"/>
                  </a:ext>
                </a:extLst>
              </a:tr>
              <a:tr h="75665">
                <a:tc>
                  <a:txBody>
                    <a:bodyPr/>
                    <a:lstStyle/>
                    <a:p>
                      <a:pPr algn="ctr"/>
                      <a:endParaRPr lang="de-DE" sz="400"/>
                    </a:p>
                  </a:txBody>
                  <a:tcPr marL="0" marR="0" marT="0" marB="0" anchor="ctr">
                    <a:solidFill>
                      <a:schemeClr val="accent1">
                        <a:lumMod val="75000"/>
                        <a:lumOff val="25000"/>
                      </a:schemeClr>
                    </a:solidFill>
                  </a:tcPr>
                </a:tc>
                <a:tc>
                  <a:txBody>
                    <a:bodyPr/>
                    <a:lstStyle/>
                    <a:p>
                      <a:pPr algn="ctr"/>
                      <a:endParaRPr lang="de-DE" sz="400"/>
                    </a:p>
                  </a:txBody>
                  <a:tcPr marL="0" marR="0" marT="0" marB="0" anchor="ctr">
                    <a:solidFill>
                      <a:schemeClr val="accent1">
                        <a:lumMod val="75000"/>
                        <a:lumOff val="25000"/>
                      </a:schemeClr>
                    </a:solidFill>
                  </a:tcPr>
                </a:tc>
                <a:tc>
                  <a:txBody>
                    <a:bodyPr/>
                    <a:lstStyle/>
                    <a:p>
                      <a:pPr algn="ctr"/>
                      <a:endParaRPr lang="de-DE" sz="400"/>
                    </a:p>
                  </a:txBody>
                  <a:tcPr marL="0" marR="0" marT="0" marB="0" anchor="ctr">
                    <a:solidFill>
                      <a:schemeClr val="accent1">
                        <a:lumMod val="75000"/>
                        <a:lumOff val="25000"/>
                      </a:schemeClr>
                    </a:solidFill>
                  </a:tcPr>
                </a:tc>
                <a:tc>
                  <a:txBody>
                    <a:bodyPr/>
                    <a:lstStyle/>
                    <a:p>
                      <a:pPr algn="ctr"/>
                      <a:r>
                        <a:rPr lang="de-DE" sz="400"/>
                        <a:t>-</a:t>
                      </a:r>
                    </a:p>
                  </a:txBody>
                  <a:tcPr marL="0" marR="0" marT="0" marB="0" anchor="ctr"/>
                </a:tc>
                <a:extLst>
                  <a:ext uri="{0D108BD9-81ED-4DB2-BD59-A6C34878D82A}">
                    <a16:rowId xmlns:a16="http://schemas.microsoft.com/office/drawing/2014/main" val="3045091970"/>
                  </a:ext>
                </a:extLst>
              </a:tr>
              <a:tr h="75665">
                <a:tc>
                  <a:txBody>
                    <a:bodyPr/>
                    <a:lstStyle/>
                    <a:p>
                      <a:pPr algn="ctr"/>
                      <a:endParaRPr lang="de-DE" sz="400"/>
                    </a:p>
                  </a:txBody>
                  <a:tcPr marL="0" marR="0" marT="0" marB="0" anchor="ctr">
                    <a:solidFill>
                      <a:schemeClr val="accent1">
                        <a:lumMod val="75000"/>
                        <a:lumOff val="25000"/>
                      </a:schemeClr>
                    </a:solidFill>
                  </a:tcPr>
                </a:tc>
                <a:tc>
                  <a:txBody>
                    <a:bodyPr/>
                    <a:lstStyle/>
                    <a:p>
                      <a:pPr algn="ctr"/>
                      <a:endParaRPr lang="de-DE" sz="400"/>
                    </a:p>
                  </a:txBody>
                  <a:tcPr marL="0" marR="0" marT="0" marB="0" anchor="ctr">
                    <a:solidFill>
                      <a:schemeClr val="accent1">
                        <a:lumMod val="75000"/>
                        <a:lumOff val="25000"/>
                      </a:schemeClr>
                    </a:solidFill>
                  </a:tcPr>
                </a:tc>
                <a:tc>
                  <a:txBody>
                    <a:bodyPr/>
                    <a:lstStyle/>
                    <a:p>
                      <a:pPr algn="ctr"/>
                      <a:endParaRPr lang="de-DE" sz="400"/>
                    </a:p>
                  </a:txBody>
                  <a:tcPr marL="0" marR="0" marT="0" marB="0" anchor="ctr">
                    <a:solidFill>
                      <a:schemeClr val="accent1">
                        <a:lumMod val="75000"/>
                        <a:lumOff val="25000"/>
                      </a:schemeClr>
                    </a:solidFill>
                  </a:tcPr>
                </a:tc>
                <a:tc>
                  <a:txBody>
                    <a:bodyPr/>
                    <a:lstStyle/>
                    <a:p>
                      <a:pPr algn="ctr"/>
                      <a:r>
                        <a:rPr lang="de-DE" sz="400"/>
                        <a:t>-</a:t>
                      </a:r>
                    </a:p>
                  </a:txBody>
                  <a:tcPr marL="0" marR="0" marT="0" marB="0" anchor="ctr"/>
                </a:tc>
                <a:extLst>
                  <a:ext uri="{0D108BD9-81ED-4DB2-BD59-A6C34878D82A}">
                    <a16:rowId xmlns:a16="http://schemas.microsoft.com/office/drawing/2014/main" val="2967634728"/>
                  </a:ext>
                </a:extLst>
              </a:tr>
              <a:tr h="75665">
                <a:tc>
                  <a:txBody>
                    <a:bodyPr/>
                    <a:lstStyle/>
                    <a:p>
                      <a:pPr algn="ctr"/>
                      <a:endParaRPr lang="de-DE" sz="400"/>
                    </a:p>
                  </a:txBody>
                  <a:tcPr marL="0" marR="0" marT="0" marB="0" anchor="ctr"/>
                </a:tc>
                <a:tc>
                  <a:txBody>
                    <a:bodyPr/>
                    <a:lstStyle/>
                    <a:p>
                      <a:pPr algn="ctr"/>
                      <a:endParaRPr lang="de-DE" sz="400"/>
                    </a:p>
                  </a:txBody>
                  <a:tcPr marL="0" marR="0" marT="0" marB="0" anchor="ctr"/>
                </a:tc>
                <a:tc>
                  <a:txBody>
                    <a:bodyPr/>
                    <a:lstStyle/>
                    <a:p>
                      <a:pPr algn="ctr"/>
                      <a:endParaRPr lang="de-DE" sz="400"/>
                    </a:p>
                  </a:txBody>
                  <a:tcPr marL="0" marR="0" marT="0" marB="0" anchor="ctr"/>
                </a:tc>
                <a:tc>
                  <a:txBody>
                    <a:bodyPr/>
                    <a:lstStyle/>
                    <a:p>
                      <a:pPr algn="ctr"/>
                      <a:r>
                        <a:rPr lang="de-DE" sz="400"/>
                        <a:t>-</a:t>
                      </a:r>
                    </a:p>
                  </a:txBody>
                  <a:tcPr marL="0" marR="0" marT="0" marB="0" anchor="ctr"/>
                </a:tc>
                <a:extLst>
                  <a:ext uri="{0D108BD9-81ED-4DB2-BD59-A6C34878D82A}">
                    <a16:rowId xmlns:a16="http://schemas.microsoft.com/office/drawing/2014/main" val="747621847"/>
                  </a:ext>
                </a:extLst>
              </a:tr>
              <a:tr h="75665">
                <a:tc>
                  <a:txBody>
                    <a:bodyPr/>
                    <a:lstStyle/>
                    <a:p>
                      <a:pPr algn="ctr"/>
                      <a:endParaRPr lang="de-DE" sz="400"/>
                    </a:p>
                  </a:txBody>
                  <a:tcPr marL="0" marR="0" marT="0" marB="0" anchor="ctr">
                    <a:solidFill>
                      <a:schemeClr val="accent1">
                        <a:lumMod val="75000"/>
                        <a:lumOff val="25000"/>
                      </a:schemeClr>
                    </a:solidFill>
                  </a:tcPr>
                </a:tc>
                <a:tc>
                  <a:txBody>
                    <a:bodyPr/>
                    <a:lstStyle/>
                    <a:p>
                      <a:pPr algn="ctr"/>
                      <a:endParaRPr lang="de-DE" sz="400"/>
                    </a:p>
                  </a:txBody>
                  <a:tcPr marL="0" marR="0" marT="0" marB="0" anchor="ctr"/>
                </a:tc>
                <a:tc>
                  <a:txBody>
                    <a:bodyPr/>
                    <a:lstStyle/>
                    <a:p>
                      <a:pPr algn="ctr"/>
                      <a:endParaRPr lang="de-DE" sz="400"/>
                    </a:p>
                  </a:txBody>
                  <a:tcPr marL="0" marR="0" marT="0" marB="0" anchor="ctr">
                    <a:solidFill>
                      <a:schemeClr val="accent1">
                        <a:lumMod val="75000"/>
                        <a:lumOff val="25000"/>
                      </a:schemeClr>
                    </a:solidFill>
                  </a:tcPr>
                </a:tc>
                <a:tc>
                  <a:txBody>
                    <a:bodyPr/>
                    <a:lstStyle/>
                    <a:p>
                      <a:pPr algn="ctr"/>
                      <a:r>
                        <a:rPr lang="de-DE" sz="400"/>
                        <a:t>-</a:t>
                      </a:r>
                    </a:p>
                  </a:txBody>
                  <a:tcPr marL="0" marR="0" marT="0" marB="0" anchor="ctr"/>
                </a:tc>
                <a:extLst>
                  <a:ext uri="{0D108BD9-81ED-4DB2-BD59-A6C34878D82A}">
                    <a16:rowId xmlns:a16="http://schemas.microsoft.com/office/drawing/2014/main" val="1573720952"/>
                  </a:ext>
                </a:extLst>
              </a:tr>
              <a:tr h="75665">
                <a:tc>
                  <a:txBody>
                    <a:bodyPr/>
                    <a:lstStyle/>
                    <a:p>
                      <a:pPr algn="ctr"/>
                      <a:endParaRPr lang="de-DE" sz="400"/>
                    </a:p>
                  </a:txBody>
                  <a:tcPr marL="0" marR="0" marT="0" marB="0" anchor="ctr">
                    <a:solidFill>
                      <a:schemeClr val="accent1">
                        <a:lumMod val="75000"/>
                        <a:lumOff val="25000"/>
                      </a:schemeClr>
                    </a:solidFill>
                  </a:tcPr>
                </a:tc>
                <a:tc>
                  <a:txBody>
                    <a:bodyPr/>
                    <a:lstStyle/>
                    <a:p>
                      <a:pPr algn="ctr"/>
                      <a:endParaRPr lang="de-DE" sz="400"/>
                    </a:p>
                  </a:txBody>
                  <a:tcPr marL="0" marR="0" marT="0" marB="0" anchor="ctr"/>
                </a:tc>
                <a:tc>
                  <a:txBody>
                    <a:bodyPr/>
                    <a:lstStyle/>
                    <a:p>
                      <a:pPr algn="ctr"/>
                      <a:endParaRPr lang="de-DE" sz="400"/>
                    </a:p>
                  </a:txBody>
                  <a:tcPr marL="0" marR="0" marT="0" marB="0" anchor="ctr">
                    <a:solidFill>
                      <a:schemeClr val="accent1">
                        <a:lumMod val="75000"/>
                        <a:lumOff val="25000"/>
                      </a:schemeClr>
                    </a:solidFill>
                  </a:tcPr>
                </a:tc>
                <a:tc>
                  <a:txBody>
                    <a:bodyPr/>
                    <a:lstStyle/>
                    <a:p>
                      <a:pPr algn="ctr"/>
                      <a:r>
                        <a:rPr lang="de-DE" sz="400"/>
                        <a:t>-</a:t>
                      </a:r>
                    </a:p>
                  </a:txBody>
                  <a:tcPr marL="0" marR="0" marT="0" marB="0" anchor="ctr"/>
                </a:tc>
                <a:extLst>
                  <a:ext uri="{0D108BD9-81ED-4DB2-BD59-A6C34878D82A}">
                    <a16:rowId xmlns:a16="http://schemas.microsoft.com/office/drawing/2014/main" val="1429949428"/>
                  </a:ext>
                </a:extLst>
              </a:tr>
              <a:tr h="75665">
                <a:tc>
                  <a:txBody>
                    <a:bodyPr/>
                    <a:lstStyle/>
                    <a:p>
                      <a:pPr algn="ctr"/>
                      <a:endParaRPr lang="de-DE" sz="400"/>
                    </a:p>
                  </a:txBody>
                  <a:tcPr marL="0" marR="0" marT="0" marB="0" anchor="ctr">
                    <a:solidFill>
                      <a:schemeClr val="accent1">
                        <a:lumMod val="75000"/>
                        <a:lumOff val="25000"/>
                      </a:schemeClr>
                    </a:solidFill>
                  </a:tcPr>
                </a:tc>
                <a:tc>
                  <a:txBody>
                    <a:bodyPr/>
                    <a:lstStyle/>
                    <a:p>
                      <a:pPr algn="ctr"/>
                      <a:endParaRPr lang="de-DE" sz="400"/>
                    </a:p>
                  </a:txBody>
                  <a:tcPr marL="0" marR="0" marT="0" marB="0" anchor="ctr"/>
                </a:tc>
                <a:tc>
                  <a:txBody>
                    <a:bodyPr/>
                    <a:lstStyle/>
                    <a:p>
                      <a:pPr algn="ctr"/>
                      <a:endParaRPr lang="de-DE" sz="400"/>
                    </a:p>
                  </a:txBody>
                  <a:tcPr marL="0" marR="0" marT="0" marB="0" anchor="ctr">
                    <a:solidFill>
                      <a:schemeClr val="accent1">
                        <a:lumMod val="75000"/>
                        <a:lumOff val="25000"/>
                      </a:schemeClr>
                    </a:solidFill>
                  </a:tcPr>
                </a:tc>
                <a:tc>
                  <a:txBody>
                    <a:bodyPr/>
                    <a:lstStyle/>
                    <a:p>
                      <a:pPr algn="ctr"/>
                      <a:r>
                        <a:rPr lang="de-DE" sz="400"/>
                        <a:t>U</a:t>
                      </a:r>
                    </a:p>
                  </a:txBody>
                  <a:tcPr marL="0" marR="0" marT="0" marB="0" anchor="ctr"/>
                </a:tc>
                <a:extLst>
                  <a:ext uri="{0D108BD9-81ED-4DB2-BD59-A6C34878D82A}">
                    <a16:rowId xmlns:a16="http://schemas.microsoft.com/office/drawing/2014/main" val="80999117"/>
                  </a:ext>
                </a:extLst>
              </a:tr>
              <a:tr h="75665">
                <a:tc>
                  <a:txBody>
                    <a:bodyPr/>
                    <a:lstStyle/>
                    <a:p>
                      <a:pPr algn="ctr"/>
                      <a:endParaRPr lang="de-DE" sz="400"/>
                    </a:p>
                  </a:txBody>
                  <a:tcPr marL="0" marR="0" marT="0" marB="0" anchor="ctr">
                    <a:solidFill>
                      <a:schemeClr val="accent1">
                        <a:lumMod val="75000"/>
                        <a:lumOff val="25000"/>
                      </a:schemeClr>
                    </a:solidFill>
                  </a:tcPr>
                </a:tc>
                <a:tc>
                  <a:txBody>
                    <a:bodyPr/>
                    <a:lstStyle/>
                    <a:p>
                      <a:pPr algn="ctr"/>
                      <a:endParaRPr lang="de-DE" sz="400"/>
                    </a:p>
                  </a:txBody>
                  <a:tcPr marL="0" marR="0" marT="0" marB="0" anchor="ctr"/>
                </a:tc>
                <a:tc>
                  <a:txBody>
                    <a:bodyPr/>
                    <a:lstStyle/>
                    <a:p>
                      <a:pPr algn="ctr"/>
                      <a:endParaRPr lang="de-DE" sz="400"/>
                    </a:p>
                  </a:txBody>
                  <a:tcPr marL="0" marR="0" marT="0" marB="0" anchor="ctr">
                    <a:solidFill>
                      <a:schemeClr val="accent1">
                        <a:lumMod val="75000"/>
                        <a:lumOff val="25000"/>
                      </a:schemeClr>
                    </a:solidFill>
                  </a:tcPr>
                </a:tc>
                <a:tc>
                  <a:txBody>
                    <a:bodyPr/>
                    <a:lstStyle/>
                    <a:p>
                      <a:pPr algn="ctr"/>
                      <a:r>
                        <a:rPr lang="de-DE" sz="400"/>
                        <a:t>-</a:t>
                      </a:r>
                    </a:p>
                  </a:txBody>
                  <a:tcPr marL="0" marR="0" marT="0" marB="0" anchor="ctr"/>
                </a:tc>
                <a:extLst>
                  <a:ext uri="{0D108BD9-81ED-4DB2-BD59-A6C34878D82A}">
                    <a16:rowId xmlns:a16="http://schemas.microsoft.com/office/drawing/2014/main" val="2135919243"/>
                  </a:ext>
                </a:extLst>
              </a:tr>
              <a:tr h="75665">
                <a:tc>
                  <a:txBody>
                    <a:bodyPr/>
                    <a:lstStyle/>
                    <a:p>
                      <a:pPr algn="ctr"/>
                      <a:endParaRPr lang="de-DE" sz="400"/>
                    </a:p>
                  </a:txBody>
                  <a:tcPr marL="0" marR="0" marT="0" marB="0" anchor="ctr">
                    <a:solidFill>
                      <a:schemeClr val="accent1">
                        <a:lumMod val="75000"/>
                        <a:lumOff val="25000"/>
                      </a:schemeClr>
                    </a:solidFill>
                  </a:tcPr>
                </a:tc>
                <a:tc>
                  <a:txBody>
                    <a:bodyPr/>
                    <a:lstStyle/>
                    <a:p>
                      <a:pPr algn="ctr"/>
                      <a:endParaRPr lang="de-DE" sz="400"/>
                    </a:p>
                  </a:txBody>
                  <a:tcPr marL="0" marR="0" marT="0" marB="0" anchor="ctr"/>
                </a:tc>
                <a:tc>
                  <a:txBody>
                    <a:bodyPr/>
                    <a:lstStyle/>
                    <a:p>
                      <a:pPr algn="ctr"/>
                      <a:endParaRPr lang="de-DE" sz="400"/>
                    </a:p>
                  </a:txBody>
                  <a:tcPr marL="0" marR="0" marT="0" marB="0" anchor="ctr">
                    <a:solidFill>
                      <a:schemeClr val="accent1">
                        <a:lumMod val="75000"/>
                        <a:lumOff val="25000"/>
                      </a:schemeClr>
                    </a:solidFill>
                  </a:tcPr>
                </a:tc>
                <a:tc>
                  <a:txBody>
                    <a:bodyPr/>
                    <a:lstStyle/>
                    <a:p>
                      <a:pPr algn="ctr"/>
                      <a:r>
                        <a:rPr lang="de-DE" sz="400"/>
                        <a:t>-</a:t>
                      </a:r>
                    </a:p>
                  </a:txBody>
                  <a:tcPr marL="0" marR="0" marT="0" marB="0" anchor="ctr"/>
                </a:tc>
                <a:extLst>
                  <a:ext uri="{0D108BD9-81ED-4DB2-BD59-A6C34878D82A}">
                    <a16:rowId xmlns:a16="http://schemas.microsoft.com/office/drawing/2014/main" val="3940334681"/>
                  </a:ext>
                </a:extLst>
              </a:tr>
              <a:tr h="75665">
                <a:tc>
                  <a:txBody>
                    <a:bodyPr/>
                    <a:lstStyle/>
                    <a:p>
                      <a:pPr algn="ctr"/>
                      <a:endParaRPr lang="de-DE" sz="400"/>
                    </a:p>
                  </a:txBody>
                  <a:tcPr marL="0" marR="0" marT="0" marB="0" anchor="ctr">
                    <a:solidFill>
                      <a:schemeClr val="accent1">
                        <a:lumMod val="75000"/>
                        <a:lumOff val="25000"/>
                      </a:schemeClr>
                    </a:solidFill>
                  </a:tcPr>
                </a:tc>
                <a:tc>
                  <a:txBody>
                    <a:bodyPr/>
                    <a:lstStyle/>
                    <a:p>
                      <a:pPr algn="ctr"/>
                      <a:endParaRPr lang="de-DE" sz="400"/>
                    </a:p>
                  </a:txBody>
                  <a:tcPr marL="0" marR="0" marT="0" marB="0" anchor="ctr">
                    <a:solidFill>
                      <a:schemeClr val="accent1">
                        <a:lumMod val="75000"/>
                        <a:lumOff val="25000"/>
                      </a:schemeClr>
                    </a:solidFill>
                  </a:tcPr>
                </a:tc>
                <a:tc>
                  <a:txBody>
                    <a:bodyPr/>
                    <a:lstStyle/>
                    <a:p>
                      <a:pPr algn="ctr"/>
                      <a:endParaRPr lang="de-DE" sz="400"/>
                    </a:p>
                  </a:txBody>
                  <a:tcPr marL="0" marR="0" marT="0" marB="0" anchor="ctr">
                    <a:solidFill>
                      <a:schemeClr val="accent1">
                        <a:lumMod val="75000"/>
                        <a:lumOff val="25000"/>
                      </a:schemeClr>
                    </a:solidFill>
                  </a:tcPr>
                </a:tc>
                <a:tc>
                  <a:txBody>
                    <a:bodyPr/>
                    <a:lstStyle/>
                    <a:p>
                      <a:pPr algn="ctr"/>
                      <a:r>
                        <a:rPr lang="de-DE" sz="400"/>
                        <a:t>M437K, A428D, V416L</a:t>
                      </a:r>
                    </a:p>
                  </a:txBody>
                  <a:tcPr marL="0" marR="0" marT="0" marB="0" anchor="ctr"/>
                </a:tc>
                <a:extLst>
                  <a:ext uri="{0D108BD9-81ED-4DB2-BD59-A6C34878D82A}">
                    <a16:rowId xmlns:a16="http://schemas.microsoft.com/office/drawing/2014/main" val="2132489330"/>
                  </a:ext>
                </a:extLst>
              </a:tr>
              <a:tr h="75665">
                <a:tc>
                  <a:txBody>
                    <a:bodyPr/>
                    <a:lstStyle/>
                    <a:p>
                      <a:pPr algn="ctr"/>
                      <a:endParaRPr lang="de-DE" sz="400"/>
                    </a:p>
                  </a:txBody>
                  <a:tcPr marL="0" marR="0" marT="0" marB="0" anchor="ctr">
                    <a:solidFill>
                      <a:schemeClr val="accent1">
                        <a:lumMod val="75000"/>
                        <a:lumOff val="25000"/>
                      </a:schemeClr>
                    </a:solidFill>
                  </a:tcPr>
                </a:tc>
                <a:tc>
                  <a:txBody>
                    <a:bodyPr/>
                    <a:lstStyle/>
                    <a:p>
                      <a:pPr algn="ctr"/>
                      <a:endParaRPr lang="de-DE" sz="400"/>
                    </a:p>
                  </a:txBody>
                  <a:tcPr marL="0" marR="0" marT="0" marB="0" anchor="ctr"/>
                </a:tc>
                <a:tc>
                  <a:txBody>
                    <a:bodyPr/>
                    <a:lstStyle/>
                    <a:p>
                      <a:pPr algn="ctr"/>
                      <a:endParaRPr lang="de-DE" sz="400"/>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400"/>
                        <a:t>C481S</a:t>
                      </a:r>
                    </a:p>
                  </a:txBody>
                  <a:tcPr marL="0" marR="0" marT="0" marB="0" anchor="ctr"/>
                </a:tc>
                <a:extLst>
                  <a:ext uri="{0D108BD9-81ED-4DB2-BD59-A6C34878D82A}">
                    <a16:rowId xmlns:a16="http://schemas.microsoft.com/office/drawing/2014/main" val="811806178"/>
                  </a:ext>
                </a:extLst>
              </a:tr>
              <a:tr h="75665">
                <a:tc>
                  <a:txBody>
                    <a:bodyPr/>
                    <a:lstStyle/>
                    <a:p>
                      <a:pPr algn="ctr"/>
                      <a:endParaRPr lang="de-DE" sz="400"/>
                    </a:p>
                  </a:txBody>
                  <a:tcPr marL="0" marR="0" marT="0" marB="0" anchor="ctr">
                    <a:solidFill>
                      <a:schemeClr val="accent1">
                        <a:lumMod val="75000"/>
                        <a:lumOff val="25000"/>
                      </a:schemeClr>
                    </a:solidFill>
                  </a:tcPr>
                </a:tc>
                <a:tc>
                  <a:txBody>
                    <a:bodyPr/>
                    <a:lstStyle/>
                    <a:p>
                      <a:pPr algn="ctr"/>
                      <a:endParaRPr lang="de-DE" sz="400"/>
                    </a:p>
                  </a:txBody>
                  <a:tcPr marL="0" marR="0" marT="0" marB="0" anchor="ctr"/>
                </a:tc>
                <a:tc>
                  <a:txBody>
                    <a:bodyPr/>
                    <a:lstStyle/>
                    <a:p>
                      <a:pPr algn="ctr"/>
                      <a:endParaRPr lang="de-DE" sz="400"/>
                    </a:p>
                  </a:txBody>
                  <a:tcPr marL="0" marR="0" marT="0" marB="0" anchor="ctr">
                    <a:solidFill>
                      <a:schemeClr val="accent1">
                        <a:lumMod val="75000"/>
                        <a:lumOff val="25000"/>
                      </a:schemeClr>
                    </a:solidFill>
                  </a:tcPr>
                </a:tc>
                <a:tc>
                  <a:txBody>
                    <a:bodyPr/>
                    <a:lstStyle/>
                    <a:p>
                      <a:pPr algn="ctr"/>
                      <a:r>
                        <a:rPr lang="de-DE" sz="400"/>
                        <a:t>-</a:t>
                      </a:r>
                    </a:p>
                  </a:txBody>
                  <a:tcPr marL="0" marR="0" marT="0" marB="0" anchor="ctr"/>
                </a:tc>
                <a:extLst>
                  <a:ext uri="{0D108BD9-81ED-4DB2-BD59-A6C34878D82A}">
                    <a16:rowId xmlns:a16="http://schemas.microsoft.com/office/drawing/2014/main" val="1123524951"/>
                  </a:ext>
                </a:extLst>
              </a:tr>
              <a:tr h="75665">
                <a:tc>
                  <a:txBody>
                    <a:bodyPr/>
                    <a:lstStyle/>
                    <a:p>
                      <a:pPr algn="ctr"/>
                      <a:endParaRPr lang="de-DE" sz="400"/>
                    </a:p>
                  </a:txBody>
                  <a:tcPr marL="0" marR="0" marT="0" marB="0" anchor="ctr">
                    <a:solidFill>
                      <a:schemeClr val="accent1">
                        <a:lumMod val="75000"/>
                        <a:lumOff val="25000"/>
                      </a:schemeClr>
                    </a:solidFill>
                  </a:tcPr>
                </a:tc>
                <a:tc>
                  <a:txBody>
                    <a:bodyPr/>
                    <a:lstStyle/>
                    <a:p>
                      <a:pPr algn="ctr"/>
                      <a:endParaRPr lang="de-DE" sz="400"/>
                    </a:p>
                  </a:txBody>
                  <a:tcPr marL="0" marR="0" marT="0" marB="0" anchor="ctr">
                    <a:solidFill>
                      <a:schemeClr val="accent1">
                        <a:lumMod val="75000"/>
                        <a:lumOff val="25000"/>
                      </a:schemeClr>
                    </a:solidFill>
                  </a:tcPr>
                </a:tc>
                <a:tc>
                  <a:txBody>
                    <a:bodyPr/>
                    <a:lstStyle/>
                    <a:p>
                      <a:pPr algn="ctr"/>
                      <a:endParaRPr lang="de-DE" sz="400"/>
                    </a:p>
                  </a:txBody>
                  <a:tcPr marL="0" marR="0" marT="0" marB="0" anchor="ctr">
                    <a:solidFill>
                      <a:schemeClr val="accent1">
                        <a:lumMod val="75000"/>
                        <a:lumOff val="25000"/>
                      </a:schemeClr>
                    </a:solidFill>
                  </a:tcPr>
                </a:tc>
                <a:tc>
                  <a:txBody>
                    <a:bodyPr/>
                    <a:lstStyle/>
                    <a:p>
                      <a:pPr algn="ctr"/>
                      <a:r>
                        <a:rPr lang="de-DE" sz="400"/>
                        <a:t>-</a:t>
                      </a:r>
                    </a:p>
                  </a:txBody>
                  <a:tcPr marL="0" marR="0" marT="0" marB="0" anchor="ctr"/>
                </a:tc>
                <a:extLst>
                  <a:ext uri="{0D108BD9-81ED-4DB2-BD59-A6C34878D82A}">
                    <a16:rowId xmlns:a16="http://schemas.microsoft.com/office/drawing/2014/main" val="3268967974"/>
                  </a:ext>
                </a:extLst>
              </a:tr>
              <a:tr h="75665">
                <a:tc>
                  <a:txBody>
                    <a:bodyPr/>
                    <a:lstStyle/>
                    <a:p>
                      <a:pPr algn="ctr"/>
                      <a:endParaRPr lang="de-DE" sz="400"/>
                    </a:p>
                  </a:txBody>
                  <a:tcPr marL="0" marR="0" marT="0" marB="0" anchor="ctr"/>
                </a:tc>
                <a:tc>
                  <a:txBody>
                    <a:bodyPr/>
                    <a:lstStyle/>
                    <a:p>
                      <a:pPr algn="ctr"/>
                      <a:endParaRPr lang="de-DE" sz="400"/>
                    </a:p>
                  </a:txBody>
                  <a:tcPr marL="0" marR="0" marT="0" marB="0" anchor="ctr"/>
                </a:tc>
                <a:tc>
                  <a:txBody>
                    <a:bodyPr/>
                    <a:lstStyle/>
                    <a:p>
                      <a:pPr algn="ctr"/>
                      <a:endParaRPr lang="de-DE" sz="400"/>
                    </a:p>
                  </a:txBody>
                  <a:tcPr marL="0" marR="0" marT="0" marB="0" anchor="ctr"/>
                </a:tc>
                <a:tc>
                  <a:txBody>
                    <a:bodyPr/>
                    <a:lstStyle/>
                    <a:p>
                      <a:pPr algn="ctr"/>
                      <a:r>
                        <a:rPr lang="de-DE" sz="400"/>
                        <a:t>-</a:t>
                      </a:r>
                    </a:p>
                  </a:txBody>
                  <a:tcPr marL="0" marR="0" marT="0" marB="0" anchor="ctr"/>
                </a:tc>
                <a:extLst>
                  <a:ext uri="{0D108BD9-81ED-4DB2-BD59-A6C34878D82A}">
                    <a16:rowId xmlns:a16="http://schemas.microsoft.com/office/drawing/2014/main" val="1718729333"/>
                  </a:ext>
                </a:extLst>
              </a:tr>
              <a:tr h="75665">
                <a:tc>
                  <a:txBody>
                    <a:bodyPr/>
                    <a:lstStyle/>
                    <a:p>
                      <a:pPr algn="ctr"/>
                      <a:endParaRPr lang="de-DE" sz="400"/>
                    </a:p>
                  </a:txBody>
                  <a:tcPr marL="0" marR="0" marT="0" marB="0" anchor="ctr">
                    <a:solidFill>
                      <a:schemeClr val="accent1">
                        <a:lumMod val="75000"/>
                        <a:lumOff val="25000"/>
                      </a:schemeClr>
                    </a:solidFill>
                  </a:tcPr>
                </a:tc>
                <a:tc>
                  <a:txBody>
                    <a:bodyPr/>
                    <a:lstStyle/>
                    <a:p>
                      <a:pPr algn="ctr"/>
                      <a:endParaRPr lang="de-DE" sz="400"/>
                    </a:p>
                  </a:txBody>
                  <a:tcPr marL="0" marR="0" marT="0" marB="0" anchor="ctr"/>
                </a:tc>
                <a:tc>
                  <a:txBody>
                    <a:bodyPr/>
                    <a:lstStyle/>
                    <a:p>
                      <a:pPr algn="ctr"/>
                      <a:endParaRPr lang="de-DE" sz="400"/>
                    </a:p>
                  </a:txBody>
                  <a:tcPr marL="0" marR="0" marT="0" marB="0" anchor="ctr">
                    <a:solidFill>
                      <a:schemeClr val="accent1">
                        <a:lumMod val="75000"/>
                        <a:lumOff val="25000"/>
                      </a:schemeClr>
                    </a:solidFill>
                  </a:tcPr>
                </a:tc>
                <a:tc>
                  <a:txBody>
                    <a:bodyPr/>
                    <a:lstStyle/>
                    <a:p>
                      <a:pPr algn="ctr"/>
                      <a:r>
                        <a:rPr lang="de-DE" sz="400"/>
                        <a:t>-</a:t>
                      </a:r>
                    </a:p>
                  </a:txBody>
                  <a:tcPr marL="0" marR="0" marT="0" marB="0" anchor="ctr"/>
                </a:tc>
                <a:extLst>
                  <a:ext uri="{0D108BD9-81ED-4DB2-BD59-A6C34878D82A}">
                    <a16:rowId xmlns:a16="http://schemas.microsoft.com/office/drawing/2014/main" val="2217953951"/>
                  </a:ext>
                </a:extLst>
              </a:tr>
              <a:tr h="75665">
                <a:tc>
                  <a:txBody>
                    <a:bodyPr/>
                    <a:lstStyle/>
                    <a:p>
                      <a:pPr algn="ctr"/>
                      <a:endParaRPr lang="de-DE" sz="400"/>
                    </a:p>
                  </a:txBody>
                  <a:tcPr marL="0" marR="0" marT="0" marB="0" anchor="ctr">
                    <a:solidFill>
                      <a:schemeClr val="accent1">
                        <a:lumMod val="75000"/>
                        <a:lumOff val="25000"/>
                      </a:schemeClr>
                    </a:solidFill>
                  </a:tcPr>
                </a:tc>
                <a:tc>
                  <a:txBody>
                    <a:bodyPr/>
                    <a:lstStyle/>
                    <a:p>
                      <a:pPr algn="ctr"/>
                      <a:endParaRPr lang="de-DE" sz="400"/>
                    </a:p>
                  </a:txBody>
                  <a:tcPr marL="0" marR="0" marT="0" marB="0" anchor="ctr"/>
                </a:tc>
                <a:tc>
                  <a:txBody>
                    <a:bodyPr/>
                    <a:lstStyle/>
                    <a:p>
                      <a:pPr algn="ctr"/>
                      <a:endParaRPr lang="de-DE" sz="400"/>
                    </a:p>
                  </a:txBody>
                  <a:tcPr marL="0" marR="0" marT="0" marB="0" anchor="ctr">
                    <a:solidFill>
                      <a:schemeClr val="accent1">
                        <a:lumMod val="75000"/>
                        <a:lumOff val="25000"/>
                      </a:schemeClr>
                    </a:solidFill>
                  </a:tcPr>
                </a:tc>
                <a:tc>
                  <a:txBody>
                    <a:bodyPr/>
                    <a:lstStyle/>
                    <a:p>
                      <a:pPr algn="ctr"/>
                      <a:r>
                        <a:rPr lang="de-DE" sz="400"/>
                        <a:t>-</a:t>
                      </a:r>
                    </a:p>
                  </a:txBody>
                  <a:tcPr marL="0" marR="0" marT="0" marB="0" anchor="ctr"/>
                </a:tc>
                <a:extLst>
                  <a:ext uri="{0D108BD9-81ED-4DB2-BD59-A6C34878D82A}">
                    <a16:rowId xmlns:a16="http://schemas.microsoft.com/office/drawing/2014/main" val="55663744"/>
                  </a:ext>
                </a:extLst>
              </a:tr>
              <a:tr h="75665">
                <a:tc>
                  <a:txBody>
                    <a:bodyPr/>
                    <a:lstStyle/>
                    <a:p>
                      <a:pPr algn="ctr"/>
                      <a:endParaRPr lang="de-DE" sz="400"/>
                    </a:p>
                  </a:txBody>
                  <a:tcPr marL="0" marR="0" marT="0" marB="0" anchor="ctr">
                    <a:solidFill>
                      <a:schemeClr val="accent1">
                        <a:lumMod val="75000"/>
                        <a:lumOff val="25000"/>
                      </a:schemeClr>
                    </a:solidFill>
                  </a:tcPr>
                </a:tc>
                <a:tc>
                  <a:txBody>
                    <a:bodyPr/>
                    <a:lstStyle/>
                    <a:p>
                      <a:pPr algn="ctr"/>
                      <a:endParaRPr lang="de-DE" sz="400"/>
                    </a:p>
                  </a:txBody>
                  <a:tcPr marL="0" marR="0" marT="0" marB="0" anchor="ctr"/>
                </a:tc>
                <a:tc>
                  <a:txBody>
                    <a:bodyPr/>
                    <a:lstStyle/>
                    <a:p>
                      <a:pPr algn="ctr"/>
                      <a:endParaRPr lang="de-DE" sz="400"/>
                    </a:p>
                  </a:txBody>
                  <a:tcPr marL="0" marR="0" marT="0" marB="0" anchor="ctr">
                    <a:solidFill>
                      <a:schemeClr val="accent1">
                        <a:lumMod val="75000"/>
                        <a:lumOff val="25000"/>
                      </a:schemeClr>
                    </a:solidFill>
                  </a:tcPr>
                </a:tc>
                <a:tc>
                  <a:txBody>
                    <a:bodyPr/>
                    <a:lstStyle/>
                    <a:p>
                      <a:pPr algn="ctr"/>
                      <a:r>
                        <a:rPr lang="de-DE" sz="400"/>
                        <a:t>-</a:t>
                      </a:r>
                    </a:p>
                  </a:txBody>
                  <a:tcPr marL="0" marR="0" marT="0" marB="0" anchor="ctr"/>
                </a:tc>
                <a:extLst>
                  <a:ext uri="{0D108BD9-81ED-4DB2-BD59-A6C34878D82A}">
                    <a16:rowId xmlns:a16="http://schemas.microsoft.com/office/drawing/2014/main" val="2749120637"/>
                  </a:ext>
                </a:extLst>
              </a:tr>
              <a:tr h="75665">
                <a:tc>
                  <a:txBody>
                    <a:bodyPr/>
                    <a:lstStyle/>
                    <a:p>
                      <a:pPr algn="ctr"/>
                      <a:endParaRPr lang="de-DE" sz="400"/>
                    </a:p>
                  </a:txBody>
                  <a:tcPr marL="0" marR="0" marT="0" marB="0" anchor="ctr">
                    <a:solidFill>
                      <a:schemeClr val="accent1">
                        <a:lumMod val="75000"/>
                        <a:lumOff val="25000"/>
                      </a:schemeClr>
                    </a:solidFill>
                  </a:tcPr>
                </a:tc>
                <a:tc>
                  <a:txBody>
                    <a:bodyPr/>
                    <a:lstStyle/>
                    <a:p>
                      <a:pPr algn="ctr"/>
                      <a:endParaRPr lang="de-DE" sz="400"/>
                    </a:p>
                  </a:txBody>
                  <a:tcPr marL="0" marR="0" marT="0" marB="0" anchor="ctr"/>
                </a:tc>
                <a:tc>
                  <a:txBody>
                    <a:bodyPr/>
                    <a:lstStyle/>
                    <a:p>
                      <a:pPr algn="ctr"/>
                      <a:endParaRPr lang="de-DE" sz="400"/>
                    </a:p>
                  </a:txBody>
                  <a:tcPr marL="0" marR="0" marT="0" marB="0" anchor="ctr">
                    <a:solidFill>
                      <a:schemeClr val="accent1">
                        <a:lumMod val="75000"/>
                        <a:lumOff val="25000"/>
                      </a:schemeClr>
                    </a:solidFill>
                  </a:tcPr>
                </a:tc>
                <a:tc>
                  <a:txBody>
                    <a:bodyPr/>
                    <a:lstStyle/>
                    <a:p>
                      <a:pPr algn="ctr"/>
                      <a:r>
                        <a:rPr lang="de-DE" sz="400"/>
                        <a:t>D42H, E7K</a:t>
                      </a:r>
                    </a:p>
                  </a:txBody>
                  <a:tcPr marL="0" marR="0" marT="0" marB="0" anchor="ctr"/>
                </a:tc>
                <a:extLst>
                  <a:ext uri="{0D108BD9-81ED-4DB2-BD59-A6C34878D82A}">
                    <a16:rowId xmlns:a16="http://schemas.microsoft.com/office/drawing/2014/main" val="1802289266"/>
                  </a:ext>
                </a:extLst>
              </a:tr>
              <a:tr h="75665">
                <a:tc>
                  <a:txBody>
                    <a:bodyPr/>
                    <a:lstStyle/>
                    <a:p>
                      <a:pPr algn="ctr"/>
                      <a:endParaRPr lang="de-DE" sz="400"/>
                    </a:p>
                  </a:txBody>
                  <a:tcPr marL="0" marR="0" marT="0" marB="0" anchor="ctr">
                    <a:solidFill>
                      <a:schemeClr val="accent1">
                        <a:lumMod val="75000"/>
                        <a:lumOff val="25000"/>
                      </a:schemeClr>
                    </a:solidFill>
                  </a:tcPr>
                </a:tc>
                <a:tc>
                  <a:txBody>
                    <a:bodyPr/>
                    <a:lstStyle/>
                    <a:p>
                      <a:pPr algn="ctr"/>
                      <a:endParaRPr lang="de-DE" sz="400"/>
                    </a:p>
                  </a:txBody>
                  <a:tcPr marL="0" marR="0" marT="0" marB="0" anchor="ctr"/>
                </a:tc>
                <a:tc>
                  <a:txBody>
                    <a:bodyPr/>
                    <a:lstStyle/>
                    <a:p>
                      <a:pPr algn="ctr"/>
                      <a:endParaRPr lang="de-DE" sz="400"/>
                    </a:p>
                  </a:txBody>
                  <a:tcPr marL="0" marR="0" marT="0" marB="0" anchor="ctr">
                    <a:solidFill>
                      <a:schemeClr val="accent1">
                        <a:lumMod val="75000"/>
                        <a:lumOff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00" b="0" i="0" u="none" strike="noStrike" kern="1200" cap="none" spc="0" normalizeH="0" baseline="0" noProof="0">
                          <a:ln>
                            <a:noFill/>
                          </a:ln>
                          <a:solidFill>
                            <a:srgbClr val="4E4F4E"/>
                          </a:solidFill>
                          <a:effectLst/>
                          <a:uLnTx/>
                          <a:uFillTx/>
                          <a:latin typeface="Arial" panose="020B0604020202020204"/>
                          <a:ea typeface="+mn-ea"/>
                          <a:cs typeface="+mn-cs"/>
                        </a:rPr>
                        <a:t>C481S</a:t>
                      </a:r>
                    </a:p>
                  </a:txBody>
                  <a:tcPr marL="0" marR="0" marT="0" marB="0" anchor="ctr"/>
                </a:tc>
                <a:extLst>
                  <a:ext uri="{0D108BD9-81ED-4DB2-BD59-A6C34878D82A}">
                    <a16:rowId xmlns:a16="http://schemas.microsoft.com/office/drawing/2014/main" val="30227356"/>
                  </a:ext>
                </a:extLst>
              </a:tr>
              <a:tr h="75665">
                <a:tc>
                  <a:txBody>
                    <a:bodyPr/>
                    <a:lstStyle/>
                    <a:p>
                      <a:pPr algn="ctr"/>
                      <a:endParaRPr lang="de-DE" sz="400"/>
                    </a:p>
                  </a:txBody>
                  <a:tcPr marL="0" marR="0" marT="0" marB="0" anchor="ctr">
                    <a:solidFill>
                      <a:schemeClr val="accent1">
                        <a:lumMod val="75000"/>
                        <a:lumOff val="25000"/>
                      </a:schemeClr>
                    </a:solidFill>
                  </a:tcPr>
                </a:tc>
                <a:tc>
                  <a:txBody>
                    <a:bodyPr/>
                    <a:lstStyle/>
                    <a:p>
                      <a:pPr algn="ctr"/>
                      <a:endParaRPr lang="de-DE" sz="400"/>
                    </a:p>
                  </a:txBody>
                  <a:tcPr marL="0" marR="0" marT="0" marB="0" anchor="ctr"/>
                </a:tc>
                <a:tc>
                  <a:txBody>
                    <a:bodyPr/>
                    <a:lstStyle/>
                    <a:p>
                      <a:pPr algn="ctr"/>
                      <a:endParaRPr lang="de-DE" sz="400"/>
                    </a:p>
                  </a:txBody>
                  <a:tcPr marL="0" marR="0" marT="0" marB="0" anchor="ctr">
                    <a:solidFill>
                      <a:schemeClr val="accent1">
                        <a:lumMod val="75000"/>
                        <a:lumOff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00" b="0" i="0" u="none" strike="noStrike" kern="1200" cap="none" spc="0" normalizeH="0" baseline="0" noProof="0">
                          <a:ln>
                            <a:noFill/>
                          </a:ln>
                          <a:solidFill>
                            <a:srgbClr val="4E4F4E"/>
                          </a:solidFill>
                          <a:effectLst/>
                          <a:uLnTx/>
                          <a:uFillTx/>
                          <a:latin typeface="Arial" panose="020B0604020202020204"/>
                          <a:ea typeface="+mn-ea"/>
                          <a:cs typeface="+mn-cs"/>
                        </a:rPr>
                        <a:t>C481S</a:t>
                      </a:r>
                    </a:p>
                  </a:txBody>
                  <a:tcPr marL="0" marR="0" marT="0" marB="0" anchor="ctr"/>
                </a:tc>
                <a:extLst>
                  <a:ext uri="{0D108BD9-81ED-4DB2-BD59-A6C34878D82A}">
                    <a16:rowId xmlns:a16="http://schemas.microsoft.com/office/drawing/2014/main" val="1213086429"/>
                  </a:ext>
                </a:extLst>
              </a:tr>
              <a:tr h="75665">
                <a:tc>
                  <a:txBody>
                    <a:bodyPr/>
                    <a:lstStyle/>
                    <a:p>
                      <a:pPr algn="ctr"/>
                      <a:endParaRPr lang="de-DE" sz="400"/>
                    </a:p>
                  </a:txBody>
                  <a:tcPr marL="0" marR="0" marT="0" marB="0" anchor="ctr">
                    <a:solidFill>
                      <a:schemeClr val="accent1">
                        <a:lumMod val="75000"/>
                        <a:lumOff val="25000"/>
                      </a:schemeClr>
                    </a:solidFill>
                  </a:tcPr>
                </a:tc>
                <a:tc>
                  <a:txBody>
                    <a:bodyPr/>
                    <a:lstStyle/>
                    <a:p>
                      <a:pPr algn="ctr"/>
                      <a:endParaRPr lang="de-DE" sz="400"/>
                    </a:p>
                  </a:txBody>
                  <a:tcPr marL="0" marR="0" marT="0" marB="0" anchor="ctr">
                    <a:solidFill>
                      <a:schemeClr val="accent1">
                        <a:lumMod val="75000"/>
                        <a:lumOff val="25000"/>
                      </a:schemeClr>
                    </a:solidFill>
                  </a:tcPr>
                </a:tc>
                <a:tc>
                  <a:txBody>
                    <a:bodyPr/>
                    <a:lstStyle/>
                    <a:p>
                      <a:pPr algn="ctr"/>
                      <a:endParaRPr lang="de-DE" sz="400"/>
                    </a:p>
                  </a:txBody>
                  <a:tcPr marL="0" marR="0" marT="0" marB="0" anchor="ctr">
                    <a:solidFill>
                      <a:schemeClr val="accent1">
                        <a:lumMod val="75000"/>
                        <a:lumOff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00" b="0" i="0" u="none" strike="noStrike" kern="1200" cap="none" spc="0" normalizeH="0" baseline="0" noProof="0">
                          <a:ln>
                            <a:noFill/>
                          </a:ln>
                          <a:solidFill>
                            <a:srgbClr val="4E4F4E"/>
                          </a:solidFill>
                          <a:effectLst/>
                          <a:uLnTx/>
                          <a:uFillTx/>
                          <a:latin typeface="Arial" panose="020B0604020202020204"/>
                          <a:ea typeface="+mn-ea"/>
                          <a:cs typeface="+mn-cs"/>
                        </a:rPr>
                        <a:t>-</a:t>
                      </a:r>
                    </a:p>
                  </a:txBody>
                  <a:tcPr marL="0" marR="0" marT="0" marB="0" anchor="ctr"/>
                </a:tc>
                <a:extLst>
                  <a:ext uri="{0D108BD9-81ED-4DB2-BD59-A6C34878D82A}">
                    <a16:rowId xmlns:a16="http://schemas.microsoft.com/office/drawing/2014/main" val="1601546292"/>
                  </a:ext>
                </a:extLst>
              </a:tr>
              <a:tr h="75665">
                <a:tc>
                  <a:txBody>
                    <a:bodyPr/>
                    <a:lstStyle/>
                    <a:p>
                      <a:pPr algn="ctr"/>
                      <a:endParaRPr lang="de-DE" sz="400"/>
                    </a:p>
                  </a:txBody>
                  <a:tcPr marL="0" marR="0" marT="0" marB="0" anchor="ctr">
                    <a:solidFill>
                      <a:schemeClr val="accent1">
                        <a:lumMod val="75000"/>
                        <a:lumOff val="25000"/>
                      </a:schemeClr>
                    </a:solidFill>
                  </a:tcPr>
                </a:tc>
                <a:tc>
                  <a:txBody>
                    <a:bodyPr/>
                    <a:lstStyle/>
                    <a:p>
                      <a:pPr algn="ctr"/>
                      <a:endParaRPr lang="de-DE" sz="400"/>
                    </a:p>
                  </a:txBody>
                  <a:tcPr marL="0" marR="0" marT="0" marB="0" anchor="ctr"/>
                </a:tc>
                <a:tc>
                  <a:txBody>
                    <a:bodyPr/>
                    <a:lstStyle/>
                    <a:p>
                      <a:pPr algn="ctr"/>
                      <a:endParaRPr lang="de-DE" sz="400"/>
                    </a:p>
                  </a:txBody>
                  <a:tcPr marL="0" marR="0" marT="0" marB="0" anchor="ctr">
                    <a:solidFill>
                      <a:schemeClr val="accent1">
                        <a:lumMod val="75000"/>
                        <a:lumOff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00" b="0" i="0" u="none" strike="noStrike" kern="1200" cap="none" spc="0" normalizeH="0" baseline="0" noProof="0">
                          <a:ln>
                            <a:noFill/>
                          </a:ln>
                          <a:solidFill>
                            <a:srgbClr val="4E4F4E"/>
                          </a:solidFill>
                          <a:effectLst/>
                          <a:uLnTx/>
                          <a:uFillTx/>
                          <a:latin typeface="Arial" panose="020B0604020202020204"/>
                          <a:ea typeface="+mn-ea"/>
                          <a:cs typeface="+mn-cs"/>
                        </a:rPr>
                        <a:t>C481S</a:t>
                      </a:r>
                    </a:p>
                  </a:txBody>
                  <a:tcPr marL="0" marR="0" marT="0" marB="0" anchor="ctr"/>
                </a:tc>
                <a:extLst>
                  <a:ext uri="{0D108BD9-81ED-4DB2-BD59-A6C34878D82A}">
                    <a16:rowId xmlns:a16="http://schemas.microsoft.com/office/drawing/2014/main" val="233343339"/>
                  </a:ext>
                </a:extLst>
              </a:tr>
              <a:tr h="75665">
                <a:tc>
                  <a:txBody>
                    <a:bodyPr/>
                    <a:lstStyle/>
                    <a:p>
                      <a:pPr algn="ctr"/>
                      <a:endParaRPr lang="de-DE" sz="400"/>
                    </a:p>
                  </a:txBody>
                  <a:tcPr marL="0" marR="0" marT="0" marB="0" anchor="ctr">
                    <a:solidFill>
                      <a:schemeClr val="accent1">
                        <a:lumMod val="75000"/>
                        <a:lumOff val="25000"/>
                      </a:schemeClr>
                    </a:solidFill>
                  </a:tcPr>
                </a:tc>
                <a:tc>
                  <a:txBody>
                    <a:bodyPr/>
                    <a:lstStyle/>
                    <a:p>
                      <a:pPr algn="ctr"/>
                      <a:endParaRPr lang="de-DE" sz="400"/>
                    </a:p>
                  </a:txBody>
                  <a:tcPr marL="0" marR="0" marT="0" marB="0" anchor="ctr">
                    <a:solidFill>
                      <a:schemeClr val="accent1">
                        <a:lumMod val="75000"/>
                        <a:lumOff val="25000"/>
                      </a:schemeClr>
                    </a:solidFill>
                  </a:tcPr>
                </a:tc>
                <a:tc>
                  <a:txBody>
                    <a:bodyPr/>
                    <a:lstStyle/>
                    <a:p>
                      <a:pPr algn="ctr"/>
                      <a:endParaRPr lang="de-DE" sz="400"/>
                    </a:p>
                  </a:txBody>
                  <a:tcPr marL="0" marR="0" marT="0" marB="0" anchor="ctr">
                    <a:solidFill>
                      <a:schemeClr val="accent1">
                        <a:lumMod val="75000"/>
                        <a:lumOff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00" b="0" i="0" u="none" strike="noStrike" kern="1200" cap="none" spc="0" normalizeH="0" baseline="0" noProof="0">
                          <a:ln>
                            <a:noFill/>
                          </a:ln>
                          <a:solidFill>
                            <a:srgbClr val="4E4F4E"/>
                          </a:solidFill>
                          <a:effectLst/>
                          <a:uLnTx/>
                          <a:uFillTx/>
                          <a:latin typeface="Arial" panose="020B0604020202020204"/>
                          <a:ea typeface="+mn-ea"/>
                          <a:cs typeface="+mn-cs"/>
                        </a:rPr>
                        <a:t>C481S</a:t>
                      </a:r>
                    </a:p>
                  </a:txBody>
                  <a:tcPr marL="0" marR="0" marT="0" marB="0" anchor="ctr"/>
                </a:tc>
                <a:extLst>
                  <a:ext uri="{0D108BD9-81ED-4DB2-BD59-A6C34878D82A}">
                    <a16:rowId xmlns:a16="http://schemas.microsoft.com/office/drawing/2014/main" val="1859432406"/>
                  </a:ext>
                </a:extLst>
              </a:tr>
              <a:tr h="75665">
                <a:tc>
                  <a:txBody>
                    <a:bodyPr/>
                    <a:lstStyle/>
                    <a:p>
                      <a:pPr algn="ctr"/>
                      <a:endParaRPr lang="de-DE" sz="400"/>
                    </a:p>
                  </a:txBody>
                  <a:tcPr marL="0" marR="0" marT="0" marB="0" anchor="ctr">
                    <a:solidFill>
                      <a:schemeClr val="accent1">
                        <a:lumMod val="75000"/>
                        <a:lumOff val="25000"/>
                      </a:schemeClr>
                    </a:solidFill>
                  </a:tcPr>
                </a:tc>
                <a:tc>
                  <a:txBody>
                    <a:bodyPr/>
                    <a:lstStyle/>
                    <a:p>
                      <a:pPr algn="ctr"/>
                      <a:endParaRPr lang="de-DE" sz="400"/>
                    </a:p>
                  </a:txBody>
                  <a:tcPr marL="0" marR="0" marT="0" marB="0" anchor="ctr"/>
                </a:tc>
                <a:tc>
                  <a:txBody>
                    <a:bodyPr/>
                    <a:lstStyle/>
                    <a:p>
                      <a:pPr algn="ctr"/>
                      <a:endParaRPr lang="de-DE" sz="400"/>
                    </a:p>
                  </a:txBody>
                  <a:tcPr marL="0" marR="0" marT="0" marB="0" anchor="ctr">
                    <a:solidFill>
                      <a:schemeClr val="accent1">
                        <a:lumMod val="75000"/>
                        <a:lumOff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00" b="0" i="0" u="none" strike="noStrike" kern="1200" cap="none" spc="0" normalizeH="0" baseline="0" noProof="0">
                          <a:ln>
                            <a:noFill/>
                          </a:ln>
                          <a:solidFill>
                            <a:srgbClr val="4E4F4E"/>
                          </a:solidFill>
                          <a:effectLst/>
                          <a:uLnTx/>
                          <a:uFillTx/>
                          <a:latin typeface="Arial" panose="020B0604020202020204"/>
                          <a:ea typeface="+mn-ea"/>
                          <a:cs typeface="+mn-cs"/>
                        </a:rPr>
                        <a:t>-</a:t>
                      </a:r>
                    </a:p>
                  </a:txBody>
                  <a:tcPr marL="0" marR="0" marT="0" marB="0" anchor="ctr"/>
                </a:tc>
                <a:extLst>
                  <a:ext uri="{0D108BD9-81ED-4DB2-BD59-A6C34878D82A}">
                    <a16:rowId xmlns:a16="http://schemas.microsoft.com/office/drawing/2014/main" val="70066609"/>
                  </a:ext>
                </a:extLst>
              </a:tr>
              <a:tr h="75665">
                <a:tc>
                  <a:txBody>
                    <a:bodyPr/>
                    <a:lstStyle/>
                    <a:p>
                      <a:pPr algn="ctr"/>
                      <a:endParaRPr lang="de-DE" sz="400"/>
                    </a:p>
                  </a:txBody>
                  <a:tcPr marL="0" marR="0" marT="0" marB="0" anchor="ctr">
                    <a:solidFill>
                      <a:schemeClr val="accent1">
                        <a:lumMod val="75000"/>
                        <a:lumOff val="25000"/>
                      </a:schemeClr>
                    </a:solidFill>
                  </a:tcPr>
                </a:tc>
                <a:tc>
                  <a:txBody>
                    <a:bodyPr/>
                    <a:lstStyle/>
                    <a:p>
                      <a:pPr algn="ctr"/>
                      <a:endParaRPr lang="de-DE" sz="400"/>
                    </a:p>
                  </a:txBody>
                  <a:tcPr marL="0" marR="0" marT="0" marB="0" anchor="ctr"/>
                </a:tc>
                <a:tc>
                  <a:txBody>
                    <a:bodyPr/>
                    <a:lstStyle/>
                    <a:p>
                      <a:pPr algn="ctr"/>
                      <a:endParaRPr lang="de-DE" sz="400"/>
                    </a:p>
                  </a:txBody>
                  <a:tcPr marL="0" marR="0" marT="0" marB="0" anchor="ctr">
                    <a:solidFill>
                      <a:schemeClr val="accent1">
                        <a:lumMod val="75000"/>
                        <a:lumOff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00" b="0" i="0" u="none" strike="noStrike" kern="1200" cap="none" spc="0" normalizeH="0" baseline="0" noProof="0">
                          <a:ln>
                            <a:noFill/>
                          </a:ln>
                          <a:solidFill>
                            <a:srgbClr val="4E4F4E"/>
                          </a:solidFill>
                          <a:effectLst/>
                          <a:uLnTx/>
                          <a:uFillTx/>
                          <a:latin typeface="Arial" panose="020B0604020202020204"/>
                          <a:ea typeface="+mn-ea"/>
                          <a:cs typeface="+mn-cs"/>
                        </a:rPr>
                        <a:t>C481S</a:t>
                      </a:r>
                    </a:p>
                  </a:txBody>
                  <a:tcPr marL="0" marR="0" marT="0" marB="0" anchor="ctr"/>
                </a:tc>
                <a:extLst>
                  <a:ext uri="{0D108BD9-81ED-4DB2-BD59-A6C34878D82A}">
                    <a16:rowId xmlns:a16="http://schemas.microsoft.com/office/drawing/2014/main" val="1611274750"/>
                  </a:ext>
                </a:extLst>
              </a:tr>
              <a:tr h="75665">
                <a:tc>
                  <a:txBody>
                    <a:bodyPr/>
                    <a:lstStyle/>
                    <a:p>
                      <a:pPr algn="ctr"/>
                      <a:endParaRPr lang="de-DE" sz="400"/>
                    </a:p>
                  </a:txBody>
                  <a:tcPr marL="0" marR="0" marT="0" marB="0" anchor="ctr">
                    <a:solidFill>
                      <a:schemeClr val="accent1">
                        <a:lumMod val="75000"/>
                        <a:lumOff val="25000"/>
                      </a:schemeClr>
                    </a:solidFill>
                  </a:tcPr>
                </a:tc>
                <a:tc>
                  <a:txBody>
                    <a:bodyPr/>
                    <a:lstStyle/>
                    <a:p>
                      <a:pPr algn="ctr"/>
                      <a:endParaRPr lang="de-DE" sz="400"/>
                    </a:p>
                  </a:txBody>
                  <a:tcPr marL="0" marR="0" marT="0" marB="0" anchor="ctr">
                    <a:solidFill>
                      <a:schemeClr val="accent1">
                        <a:lumMod val="75000"/>
                        <a:lumOff val="25000"/>
                      </a:schemeClr>
                    </a:solidFill>
                  </a:tcPr>
                </a:tc>
                <a:tc>
                  <a:txBody>
                    <a:bodyPr/>
                    <a:lstStyle/>
                    <a:p>
                      <a:pPr algn="ctr"/>
                      <a:endParaRPr lang="de-DE" sz="400"/>
                    </a:p>
                  </a:txBody>
                  <a:tcPr marL="0" marR="0" marT="0" marB="0" anchor="ctr">
                    <a:solidFill>
                      <a:schemeClr val="accent1">
                        <a:lumMod val="75000"/>
                        <a:lumOff val="25000"/>
                      </a:schemeClr>
                    </a:solidFill>
                  </a:tcPr>
                </a:tc>
                <a:tc>
                  <a:txBody>
                    <a:bodyPr/>
                    <a:lstStyle/>
                    <a:p>
                      <a:pPr algn="ctr"/>
                      <a:r>
                        <a:rPr lang="de-DE" sz="400"/>
                        <a:t>-</a:t>
                      </a:r>
                    </a:p>
                  </a:txBody>
                  <a:tcPr marL="0" marR="0" marT="0" marB="0" anchor="ctr"/>
                </a:tc>
                <a:extLst>
                  <a:ext uri="{0D108BD9-81ED-4DB2-BD59-A6C34878D82A}">
                    <a16:rowId xmlns:a16="http://schemas.microsoft.com/office/drawing/2014/main" val="699654199"/>
                  </a:ext>
                </a:extLst>
              </a:tr>
              <a:tr h="75665">
                <a:tc>
                  <a:txBody>
                    <a:bodyPr/>
                    <a:lstStyle/>
                    <a:p>
                      <a:pPr algn="ctr"/>
                      <a:endParaRPr lang="de-DE" sz="400"/>
                    </a:p>
                  </a:txBody>
                  <a:tcPr marL="0" marR="0" marT="0" marB="0" anchor="ctr">
                    <a:solidFill>
                      <a:schemeClr val="accent1">
                        <a:lumMod val="75000"/>
                        <a:lumOff val="25000"/>
                      </a:schemeClr>
                    </a:solidFill>
                  </a:tcPr>
                </a:tc>
                <a:tc>
                  <a:txBody>
                    <a:bodyPr/>
                    <a:lstStyle/>
                    <a:p>
                      <a:pPr algn="ctr"/>
                      <a:endParaRPr lang="de-DE" sz="400"/>
                    </a:p>
                  </a:txBody>
                  <a:tcPr marL="0" marR="0" marT="0" marB="0" anchor="ctr"/>
                </a:tc>
                <a:tc>
                  <a:txBody>
                    <a:bodyPr/>
                    <a:lstStyle/>
                    <a:p>
                      <a:pPr algn="ctr"/>
                      <a:endParaRPr lang="de-DE" sz="400"/>
                    </a:p>
                  </a:txBody>
                  <a:tcPr marL="0" marR="0" marT="0" marB="0" anchor="ctr">
                    <a:solidFill>
                      <a:schemeClr val="accent1">
                        <a:lumMod val="75000"/>
                        <a:lumOff val="25000"/>
                      </a:schemeClr>
                    </a:solidFill>
                  </a:tcPr>
                </a:tc>
                <a:tc>
                  <a:txBody>
                    <a:bodyPr/>
                    <a:lstStyle/>
                    <a:p>
                      <a:pPr algn="ctr"/>
                      <a:r>
                        <a:rPr lang="de-DE" sz="400"/>
                        <a:t>-</a:t>
                      </a:r>
                    </a:p>
                  </a:txBody>
                  <a:tcPr marL="0" marR="0" marT="0" marB="0" anchor="ctr"/>
                </a:tc>
                <a:extLst>
                  <a:ext uri="{0D108BD9-81ED-4DB2-BD59-A6C34878D82A}">
                    <a16:rowId xmlns:a16="http://schemas.microsoft.com/office/drawing/2014/main" val="2516655181"/>
                  </a:ext>
                </a:extLst>
              </a:tr>
              <a:tr h="75665">
                <a:tc>
                  <a:txBody>
                    <a:bodyPr/>
                    <a:lstStyle/>
                    <a:p>
                      <a:pPr algn="ctr"/>
                      <a:endParaRPr lang="de-DE" sz="400"/>
                    </a:p>
                  </a:txBody>
                  <a:tcPr marL="0" marR="0" marT="0" marB="0" anchor="ctr">
                    <a:solidFill>
                      <a:schemeClr val="accent1">
                        <a:lumMod val="75000"/>
                        <a:lumOff val="25000"/>
                      </a:schemeClr>
                    </a:solidFill>
                  </a:tcPr>
                </a:tc>
                <a:tc>
                  <a:txBody>
                    <a:bodyPr/>
                    <a:lstStyle/>
                    <a:p>
                      <a:pPr algn="ctr"/>
                      <a:endParaRPr lang="de-DE" sz="400"/>
                    </a:p>
                  </a:txBody>
                  <a:tcPr marL="0" marR="0" marT="0" marB="0" anchor="ctr"/>
                </a:tc>
                <a:tc>
                  <a:txBody>
                    <a:bodyPr/>
                    <a:lstStyle/>
                    <a:p>
                      <a:pPr algn="ctr"/>
                      <a:endParaRPr lang="de-DE" sz="400"/>
                    </a:p>
                  </a:txBody>
                  <a:tcPr marL="0" marR="0" marT="0" marB="0" anchor="ctr">
                    <a:solidFill>
                      <a:schemeClr val="accent1">
                        <a:lumMod val="75000"/>
                        <a:lumOff val="25000"/>
                      </a:schemeClr>
                    </a:solidFill>
                  </a:tcPr>
                </a:tc>
                <a:tc>
                  <a:txBody>
                    <a:bodyPr/>
                    <a:lstStyle/>
                    <a:p>
                      <a:pPr algn="ctr"/>
                      <a:r>
                        <a:rPr lang="de-DE" sz="400"/>
                        <a:t>U</a:t>
                      </a:r>
                    </a:p>
                  </a:txBody>
                  <a:tcPr marL="0" marR="0" marT="0" marB="0" anchor="ctr"/>
                </a:tc>
                <a:extLst>
                  <a:ext uri="{0D108BD9-81ED-4DB2-BD59-A6C34878D82A}">
                    <a16:rowId xmlns:a16="http://schemas.microsoft.com/office/drawing/2014/main" val="573288384"/>
                  </a:ext>
                </a:extLst>
              </a:tr>
              <a:tr h="75665">
                <a:tc>
                  <a:txBody>
                    <a:bodyPr/>
                    <a:lstStyle/>
                    <a:p>
                      <a:pPr algn="ctr"/>
                      <a:endParaRPr lang="de-DE" sz="400"/>
                    </a:p>
                  </a:txBody>
                  <a:tcPr marL="0" marR="0" marT="0" marB="0" anchor="ctr">
                    <a:solidFill>
                      <a:schemeClr val="accent1">
                        <a:lumMod val="75000"/>
                        <a:lumOff val="25000"/>
                      </a:schemeClr>
                    </a:solidFill>
                  </a:tcPr>
                </a:tc>
                <a:tc>
                  <a:txBody>
                    <a:bodyPr/>
                    <a:lstStyle/>
                    <a:p>
                      <a:pPr algn="ctr"/>
                      <a:endParaRPr lang="de-DE" sz="400"/>
                    </a:p>
                  </a:txBody>
                  <a:tcPr marL="0" marR="0" marT="0" marB="0" anchor="ctr">
                    <a:solidFill>
                      <a:schemeClr val="accent1">
                        <a:lumMod val="75000"/>
                        <a:lumOff val="25000"/>
                      </a:schemeClr>
                    </a:solidFill>
                  </a:tcPr>
                </a:tc>
                <a:tc>
                  <a:txBody>
                    <a:bodyPr/>
                    <a:lstStyle/>
                    <a:p>
                      <a:pPr algn="ctr"/>
                      <a:endParaRPr lang="de-DE" sz="400"/>
                    </a:p>
                  </a:txBody>
                  <a:tcPr marL="0" marR="0" marT="0" marB="0" anchor="ctr">
                    <a:solidFill>
                      <a:schemeClr val="accent1">
                        <a:lumMod val="75000"/>
                        <a:lumOff val="25000"/>
                      </a:schemeClr>
                    </a:solidFill>
                  </a:tcPr>
                </a:tc>
                <a:tc>
                  <a:txBody>
                    <a:bodyPr/>
                    <a:lstStyle/>
                    <a:p>
                      <a:pPr algn="ctr"/>
                      <a:r>
                        <a:rPr lang="de-DE" sz="400"/>
                        <a:t>-</a:t>
                      </a:r>
                    </a:p>
                  </a:txBody>
                  <a:tcPr marL="0" marR="0" marT="0" marB="0" anchor="ctr"/>
                </a:tc>
                <a:extLst>
                  <a:ext uri="{0D108BD9-81ED-4DB2-BD59-A6C34878D82A}">
                    <a16:rowId xmlns:a16="http://schemas.microsoft.com/office/drawing/2014/main" val="3320766982"/>
                  </a:ext>
                </a:extLst>
              </a:tr>
              <a:tr h="75665">
                <a:tc>
                  <a:txBody>
                    <a:bodyPr/>
                    <a:lstStyle/>
                    <a:p>
                      <a:pPr algn="ctr"/>
                      <a:endParaRPr lang="de-DE" sz="400"/>
                    </a:p>
                  </a:txBody>
                  <a:tcPr marL="0" marR="0" marT="0" marB="0" anchor="ctr"/>
                </a:tc>
                <a:tc>
                  <a:txBody>
                    <a:bodyPr/>
                    <a:lstStyle/>
                    <a:p>
                      <a:pPr algn="ctr"/>
                      <a:endParaRPr lang="de-DE" sz="400"/>
                    </a:p>
                  </a:txBody>
                  <a:tcPr marL="0" marR="0" marT="0" marB="0" anchor="ctr"/>
                </a:tc>
                <a:tc>
                  <a:txBody>
                    <a:bodyPr/>
                    <a:lstStyle/>
                    <a:p>
                      <a:pPr algn="ctr"/>
                      <a:endParaRPr lang="de-DE" sz="400"/>
                    </a:p>
                  </a:txBody>
                  <a:tcPr marL="0" marR="0" marT="0" marB="0" anchor="ctr"/>
                </a:tc>
                <a:tc>
                  <a:txBody>
                    <a:bodyPr/>
                    <a:lstStyle/>
                    <a:p>
                      <a:pPr algn="ctr"/>
                      <a:r>
                        <a:rPr lang="de-DE" sz="400"/>
                        <a:t>-</a:t>
                      </a:r>
                    </a:p>
                  </a:txBody>
                  <a:tcPr marL="0" marR="0" marT="0" marB="0" anchor="ctr"/>
                </a:tc>
                <a:extLst>
                  <a:ext uri="{0D108BD9-81ED-4DB2-BD59-A6C34878D82A}">
                    <a16:rowId xmlns:a16="http://schemas.microsoft.com/office/drawing/2014/main" val="272064114"/>
                  </a:ext>
                </a:extLst>
              </a:tr>
              <a:tr h="75665">
                <a:tc>
                  <a:txBody>
                    <a:bodyPr/>
                    <a:lstStyle/>
                    <a:p>
                      <a:pPr algn="ctr"/>
                      <a:endParaRPr lang="de-DE" sz="400"/>
                    </a:p>
                  </a:txBody>
                  <a:tcPr marL="0" marR="0" marT="0" marB="0" anchor="ctr">
                    <a:solidFill>
                      <a:schemeClr val="accent1">
                        <a:lumMod val="75000"/>
                        <a:lumOff val="25000"/>
                      </a:schemeClr>
                    </a:solidFill>
                  </a:tcPr>
                </a:tc>
                <a:tc>
                  <a:txBody>
                    <a:bodyPr/>
                    <a:lstStyle/>
                    <a:p>
                      <a:pPr algn="ctr"/>
                      <a:endParaRPr lang="de-DE" sz="400"/>
                    </a:p>
                  </a:txBody>
                  <a:tcPr marL="0" marR="0" marT="0" marB="0" anchor="ctr"/>
                </a:tc>
                <a:tc>
                  <a:txBody>
                    <a:bodyPr/>
                    <a:lstStyle/>
                    <a:p>
                      <a:pPr algn="ctr"/>
                      <a:endParaRPr lang="de-DE" sz="400"/>
                    </a:p>
                  </a:txBody>
                  <a:tcPr marL="0" marR="0" marT="0" marB="0" anchor="ctr">
                    <a:solidFill>
                      <a:schemeClr val="accent1">
                        <a:lumMod val="75000"/>
                        <a:lumOff val="25000"/>
                      </a:schemeClr>
                    </a:solidFill>
                  </a:tcPr>
                </a:tc>
                <a:tc>
                  <a:txBody>
                    <a:bodyPr/>
                    <a:lstStyle/>
                    <a:p>
                      <a:pPr algn="ctr"/>
                      <a:r>
                        <a:rPr lang="de-DE" sz="400"/>
                        <a:t>-</a:t>
                      </a:r>
                    </a:p>
                  </a:txBody>
                  <a:tcPr marL="0" marR="0" marT="0" marB="0" anchor="ctr"/>
                </a:tc>
                <a:extLst>
                  <a:ext uri="{0D108BD9-81ED-4DB2-BD59-A6C34878D82A}">
                    <a16:rowId xmlns:a16="http://schemas.microsoft.com/office/drawing/2014/main" val="2959018674"/>
                  </a:ext>
                </a:extLst>
              </a:tr>
              <a:tr h="75665">
                <a:tc>
                  <a:txBody>
                    <a:bodyPr/>
                    <a:lstStyle/>
                    <a:p>
                      <a:pPr algn="ctr"/>
                      <a:endParaRPr lang="de-DE" sz="400"/>
                    </a:p>
                  </a:txBody>
                  <a:tcPr marL="0" marR="0" marT="0" marB="0" anchor="ctr">
                    <a:solidFill>
                      <a:schemeClr val="accent1">
                        <a:lumMod val="75000"/>
                        <a:lumOff val="25000"/>
                      </a:schemeClr>
                    </a:solidFill>
                  </a:tcPr>
                </a:tc>
                <a:tc>
                  <a:txBody>
                    <a:bodyPr/>
                    <a:lstStyle/>
                    <a:p>
                      <a:pPr algn="ctr"/>
                      <a:endParaRPr lang="de-DE" sz="400"/>
                    </a:p>
                  </a:txBody>
                  <a:tcPr marL="0" marR="0" marT="0" marB="0" anchor="ctr"/>
                </a:tc>
                <a:tc>
                  <a:txBody>
                    <a:bodyPr/>
                    <a:lstStyle/>
                    <a:p>
                      <a:pPr algn="ctr"/>
                      <a:endParaRPr lang="de-DE" sz="400"/>
                    </a:p>
                  </a:txBody>
                  <a:tcPr marL="0" marR="0" marT="0" marB="0" anchor="ctr">
                    <a:solidFill>
                      <a:schemeClr val="accent1">
                        <a:lumMod val="75000"/>
                        <a:lumOff val="25000"/>
                      </a:schemeClr>
                    </a:solidFill>
                  </a:tcPr>
                </a:tc>
                <a:tc>
                  <a:txBody>
                    <a:bodyPr/>
                    <a:lstStyle/>
                    <a:p>
                      <a:pPr algn="ctr"/>
                      <a:r>
                        <a:rPr lang="de-DE" sz="400"/>
                        <a:t>T474I</a:t>
                      </a:r>
                    </a:p>
                  </a:txBody>
                  <a:tcPr marL="0" marR="0" marT="0" marB="0" anchor="ctr"/>
                </a:tc>
                <a:extLst>
                  <a:ext uri="{0D108BD9-81ED-4DB2-BD59-A6C34878D82A}">
                    <a16:rowId xmlns:a16="http://schemas.microsoft.com/office/drawing/2014/main" val="1250922339"/>
                  </a:ext>
                </a:extLst>
              </a:tr>
              <a:tr h="75665">
                <a:tc>
                  <a:txBody>
                    <a:bodyPr/>
                    <a:lstStyle/>
                    <a:p>
                      <a:pPr algn="ctr"/>
                      <a:endParaRPr lang="de-DE" sz="400"/>
                    </a:p>
                  </a:txBody>
                  <a:tcPr marL="0" marR="0" marT="0" marB="0" anchor="ctr">
                    <a:solidFill>
                      <a:schemeClr val="accent1">
                        <a:lumMod val="75000"/>
                        <a:lumOff val="25000"/>
                      </a:schemeClr>
                    </a:solidFill>
                  </a:tcPr>
                </a:tc>
                <a:tc>
                  <a:txBody>
                    <a:bodyPr/>
                    <a:lstStyle/>
                    <a:p>
                      <a:pPr algn="ctr"/>
                      <a:endParaRPr lang="de-DE" sz="400"/>
                    </a:p>
                  </a:txBody>
                  <a:tcPr marL="0" marR="0" marT="0" marB="0" anchor="ctr"/>
                </a:tc>
                <a:tc>
                  <a:txBody>
                    <a:bodyPr/>
                    <a:lstStyle/>
                    <a:p>
                      <a:pPr algn="ctr"/>
                      <a:endParaRPr lang="de-DE" sz="400"/>
                    </a:p>
                  </a:txBody>
                  <a:tcPr marL="0" marR="0" marT="0" marB="0" anchor="ctr">
                    <a:solidFill>
                      <a:schemeClr val="accent1">
                        <a:lumMod val="75000"/>
                        <a:lumOff val="25000"/>
                      </a:schemeClr>
                    </a:solidFill>
                  </a:tcPr>
                </a:tc>
                <a:tc>
                  <a:txBody>
                    <a:bodyPr/>
                    <a:lstStyle/>
                    <a:p>
                      <a:pPr algn="ctr"/>
                      <a:r>
                        <a:rPr lang="de-DE" sz="400"/>
                        <a:t>-</a:t>
                      </a:r>
                    </a:p>
                  </a:txBody>
                  <a:tcPr marL="0" marR="0" marT="0" marB="0" anchor="ctr"/>
                </a:tc>
                <a:extLst>
                  <a:ext uri="{0D108BD9-81ED-4DB2-BD59-A6C34878D82A}">
                    <a16:rowId xmlns:a16="http://schemas.microsoft.com/office/drawing/2014/main" val="3140935998"/>
                  </a:ext>
                </a:extLst>
              </a:tr>
              <a:tr h="75665">
                <a:tc>
                  <a:txBody>
                    <a:bodyPr/>
                    <a:lstStyle/>
                    <a:p>
                      <a:pPr algn="ctr"/>
                      <a:endParaRPr lang="de-DE" sz="400"/>
                    </a:p>
                  </a:txBody>
                  <a:tcPr marL="0" marR="0" marT="0" marB="0" anchor="ctr">
                    <a:solidFill>
                      <a:schemeClr val="accent1">
                        <a:lumMod val="75000"/>
                        <a:lumOff val="25000"/>
                      </a:schemeClr>
                    </a:solidFill>
                  </a:tcPr>
                </a:tc>
                <a:tc>
                  <a:txBody>
                    <a:bodyPr/>
                    <a:lstStyle/>
                    <a:p>
                      <a:pPr algn="ctr"/>
                      <a:endParaRPr lang="de-DE" sz="400"/>
                    </a:p>
                  </a:txBody>
                  <a:tcPr marL="0" marR="0" marT="0" marB="0" anchor="ctr"/>
                </a:tc>
                <a:tc>
                  <a:txBody>
                    <a:bodyPr/>
                    <a:lstStyle/>
                    <a:p>
                      <a:pPr algn="ctr"/>
                      <a:endParaRPr lang="de-DE" sz="400"/>
                    </a:p>
                  </a:txBody>
                  <a:tcPr marL="0" marR="0" marT="0" marB="0" anchor="ctr">
                    <a:solidFill>
                      <a:schemeClr val="accent1">
                        <a:lumMod val="75000"/>
                        <a:lumOff val="25000"/>
                      </a:schemeClr>
                    </a:solidFill>
                  </a:tcPr>
                </a:tc>
                <a:tc>
                  <a:txBody>
                    <a:bodyPr/>
                    <a:lstStyle/>
                    <a:p>
                      <a:pPr algn="ctr"/>
                      <a:r>
                        <a:rPr lang="de-DE" sz="400"/>
                        <a:t>-</a:t>
                      </a:r>
                    </a:p>
                  </a:txBody>
                  <a:tcPr marL="0" marR="0" marT="0" marB="0" anchor="ctr"/>
                </a:tc>
                <a:extLst>
                  <a:ext uri="{0D108BD9-81ED-4DB2-BD59-A6C34878D82A}">
                    <a16:rowId xmlns:a16="http://schemas.microsoft.com/office/drawing/2014/main" val="29492689"/>
                  </a:ext>
                </a:extLst>
              </a:tr>
              <a:tr h="75665">
                <a:tc>
                  <a:txBody>
                    <a:bodyPr/>
                    <a:lstStyle/>
                    <a:p>
                      <a:pPr algn="ctr"/>
                      <a:endParaRPr lang="de-DE" sz="400"/>
                    </a:p>
                  </a:txBody>
                  <a:tcPr marL="0" marR="0" marT="0" marB="0" anchor="ctr"/>
                </a:tc>
                <a:tc>
                  <a:txBody>
                    <a:bodyPr/>
                    <a:lstStyle/>
                    <a:p>
                      <a:pPr algn="ctr"/>
                      <a:endParaRPr lang="de-DE" sz="400"/>
                    </a:p>
                  </a:txBody>
                  <a:tcPr marL="0" marR="0" marT="0" marB="0" anchor="ctr"/>
                </a:tc>
                <a:tc>
                  <a:txBody>
                    <a:bodyPr/>
                    <a:lstStyle/>
                    <a:p>
                      <a:pPr algn="ctr"/>
                      <a:endParaRPr lang="de-DE" sz="400"/>
                    </a:p>
                  </a:txBody>
                  <a:tcPr marL="0" marR="0" marT="0" marB="0" anchor="ctr"/>
                </a:tc>
                <a:tc>
                  <a:txBody>
                    <a:bodyPr/>
                    <a:lstStyle/>
                    <a:p>
                      <a:pPr algn="ctr"/>
                      <a:r>
                        <a:rPr lang="de-DE" sz="400"/>
                        <a:t>-</a:t>
                      </a:r>
                    </a:p>
                  </a:txBody>
                  <a:tcPr marL="0" marR="0" marT="0" marB="0" anchor="ctr"/>
                </a:tc>
                <a:extLst>
                  <a:ext uri="{0D108BD9-81ED-4DB2-BD59-A6C34878D82A}">
                    <a16:rowId xmlns:a16="http://schemas.microsoft.com/office/drawing/2014/main" val="1057305959"/>
                  </a:ext>
                </a:extLst>
              </a:tr>
            </a:tbl>
          </a:graphicData>
        </a:graphic>
      </p:graphicFrame>
      <p:sp>
        <p:nvSpPr>
          <p:cNvPr id="8" name="Textfeld 7">
            <a:extLst>
              <a:ext uri="{FF2B5EF4-FFF2-40B4-BE49-F238E27FC236}">
                <a16:creationId xmlns:a16="http://schemas.microsoft.com/office/drawing/2014/main" id="{B99E5D5C-BDB6-94B4-837A-11A1FC75C449}"/>
              </a:ext>
            </a:extLst>
          </p:cNvPr>
          <p:cNvSpPr txBox="1"/>
          <p:nvPr/>
        </p:nvSpPr>
        <p:spPr>
          <a:xfrm>
            <a:off x="416534" y="1468267"/>
            <a:ext cx="1078891" cy="276999"/>
          </a:xfrm>
          <a:prstGeom prst="rect">
            <a:avLst/>
          </a:prstGeom>
          <a:noFill/>
        </p:spPr>
        <p:txBody>
          <a:bodyPr wrap="square" lIns="0" rtlCol="0">
            <a:spAutoFit/>
          </a:bodyPr>
          <a:lstStyle/>
          <a:p>
            <a:r>
              <a:rPr lang="de-DE" sz="1200" b="1"/>
              <a:t>Prior </a:t>
            </a:r>
            <a:r>
              <a:rPr lang="de-DE" sz="1200" b="1" err="1"/>
              <a:t>therapy</a:t>
            </a:r>
            <a:endParaRPr lang="de-DE" sz="1200" b="1"/>
          </a:p>
        </p:txBody>
      </p:sp>
      <p:grpSp>
        <p:nvGrpSpPr>
          <p:cNvPr id="157" name="Gruppieren 156">
            <a:extLst>
              <a:ext uri="{FF2B5EF4-FFF2-40B4-BE49-F238E27FC236}">
                <a16:creationId xmlns:a16="http://schemas.microsoft.com/office/drawing/2014/main" id="{8C641FD4-9FF1-B29F-1073-17CED11984A8}"/>
              </a:ext>
            </a:extLst>
          </p:cNvPr>
          <p:cNvGrpSpPr/>
          <p:nvPr/>
        </p:nvGrpSpPr>
        <p:grpSpPr>
          <a:xfrm>
            <a:off x="2359819" y="1931673"/>
            <a:ext cx="254000" cy="3698482"/>
            <a:chOff x="2565400" y="1931673"/>
            <a:chExt cx="254000" cy="3698482"/>
          </a:xfrm>
        </p:grpSpPr>
        <p:grpSp>
          <p:nvGrpSpPr>
            <p:cNvPr id="12" name="Gruppieren 11">
              <a:extLst>
                <a:ext uri="{FF2B5EF4-FFF2-40B4-BE49-F238E27FC236}">
                  <a16:creationId xmlns:a16="http://schemas.microsoft.com/office/drawing/2014/main" id="{636F0885-2F95-3599-A92C-9E16F1BB0AAA}"/>
                </a:ext>
              </a:extLst>
            </p:cNvPr>
            <p:cNvGrpSpPr/>
            <p:nvPr/>
          </p:nvGrpSpPr>
          <p:grpSpPr>
            <a:xfrm>
              <a:off x="2565400" y="5537822"/>
              <a:ext cx="254000" cy="92333"/>
              <a:chOff x="3124200" y="4984543"/>
              <a:chExt cx="254000" cy="92333"/>
            </a:xfrm>
          </p:grpSpPr>
          <p:sp>
            <p:nvSpPr>
              <p:cNvPr id="9" name="Textfeld 8">
                <a:extLst>
                  <a:ext uri="{FF2B5EF4-FFF2-40B4-BE49-F238E27FC236}">
                    <a16:creationId xmlns:a16="http://schemas.microsoft.com/office/drawing/2014/main" id="{A44B37B0-1030-FF6F-7462-439EEF1CB655}"/>
                  </a:ext>
                </a:extLst>
              </p:cNvPr>
              <p:cNvSpPr txBox="1"/>
              <p:nvPr/>
            </p:nvSpPr>
            <p:spPr>
              <a:xfrm>
                <a:off x="3124200" y="4984543"/>
                <a:ext cx="193676" cy="92333"/>
              </a:xfrm>
              <a:prstGeom prst="rect">
                <a:avLst/>
              </a:prstGeom>
              <a:noFill/>
            </p:spPr>
            <p:txBody>
              <a:bodyPr wrap="square" lIns="0" tIns="0" rIns="0" bIns="0" rtlCol="0">
                <a:spAutoFit/>
              </a:bodyPr>
              <a:lstStyle/>
              <a:p>
                <a:pPr algn="r"/>
                <a:r>
                  <a:rPr lang="de-DE" sz="600"/>
                  <a:t>CLL</a:t>
                </a:r>
              </a:p>
            </p:txBody>
          </p:sp>
          <p:cxnSp>
            <p:nvCxnSpPr>
              <p:cNvPr id="11" name="Gerader Verbinder 10">
                <a:extLst>
                  <a:ext uri="{FF2B5EF4-FFF2-40B4-BE49-F238E27FC236}">
                    <a16:creationId xmlns:a16="http://schemas.microsoft.com/office/drawing/2014/main" id="{1E281B86-1377-3814-DF43-3853732273FA}"/>
                  </a:ext>
                </a:extLst>
              </p:cNvPr>
              <p:cNvCxnSpPr/>
              <p:nvPr/>
            </p:nvCxnSpPr>
            <p:spPr>
              <a:xfrm>
                <a:off x="3327400" y="5032375"/>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 name="Gruppieren 12">
              <a:extLst>
                <a:ext uri="{FF2B5EF4-FFF2-40B4-BE49-F238E27FC236}">
                  <a16:creationId xmlns:a16="http://schemas.microsoft.com/office/drawing/2014/main" id="{BE4ABEE8-A78C-C3AF-435B-31387CA007FD}"/>
                </a:ext>
              </a:extLst>
            </p:cNvPr>
            <p:cNvGrpSpPr/>
            <p:nvPr/>
          </p:nvGrpSpPr>
          <p:grpSpPr>
            <a:xfrm>
              <a:off x="2565400" y="5462689"/>
              <a:ext cx="254000" cy="92333"/>
              <a:chOff x="3124200" y="4984543"/>
              <a:chExt cx="254000" cy="92333"/>
            </a:xfrm>
          </p:grpSpPr>
          <p:sp>
            <p:nvSpPr>
              <p:cNvPr id="14" name="Textfeld 13">
                <a:extLst>
                  <a:ext uri="{FF2B5EF4-FFF2-40B4-BE49-F238E27FC236}">
                    <a16:creationId xmlns:a16="http://schemas.microsoft.com/office/drawing/2014/main" id="{5113D2FB-C8D6-6B4F-1EAF-69A7ECBFC7F1}"/>
                  </a:ext>
                </a:extLst>
              </p:cNvPr>
              <p:cNvSpPr txBox="1"/>
              <p:nvPr/>
            </p:nvSpPr>
            <p:spPr>
              <a:xfrm>
                <a:off x="3124200" y="4984543"/>
                <a:ext cx="193676" cy="92333"/>
              </a:xfrm>
              <a:prstGeom prst="rect">
                <a:avLst/>
              </a:prstGeom>
              <a:noFill/>
            </p:spPr>
            <p:txBody>
              <a:bodyPr wrap="square" lIns="0" tIns="0" rIns="0" bIns="0" rtlCol="0">
                <a:spAutoFit/>
              </a:bodyPr>
              <a:lstStyle/>
              <a:p>
                <a:pPr algn="r"/>
                <a:r>
                  <a:rPr lang="de-DE" sz="600"/>
                  <a:t>SLL</a:t>
                </a:r>
              </a:p>
            </p:txBody>
          </p:sp>
          <p:cxnSp>
            <p:nvCxnSpPr>
              <p:cNvPr id="15" name="Gerader Verbinder 14">
                <a:extLst>
                  <a:ext uri="{FF2B5EF4-FFF2-40B4-BE49-F238E27FC236}">
                    <a16:creationId xmlns:a16="http://schemas.microsoft.com/office/drawing/2014/main" id="{204BAB59-1A83-4A62-73DD-5DE8C2F31F08}"/>
                  </a:ext>
                </a:extLst>
              </p:cNvPr>
              <p:cNvCxnSpPr/>
              <p:nvPr/>
            </p:nvCxnSpPr>
            <p:spPr>
              <a:xfrm>
                <a:off x="3327400" y="5032375"/>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 name="Gruppieren 15">
              <a:extLst>
                <a:ext uri="{FF2B5EF4-FFF2-40B4-BE49-F238E27FC236}">
                  <a16:creationId xmlns:a16="http://schemas.microsoft.com/office/drawing/2014/main" id="{EC138223-7B55-7012-9947-8A8E49C2A4D2}"/>
                </a:ext>
              </a:extLst>
            </p:cNvPr>
            <p:cNvGrpSpPr/>
            <p:nvPr/>
          </p:nvGrpSpPr>
          <p:grpSpPr>
            <a:xfrm>
              <a:off x="2565400" y="5387561"/>
              <a:ext cx="254000" cy="92333"/>
              <a:chOff x="3124200" y="4984543"/>
              <a:chExt cx="254000" cy="92333"/>
            </a:xfrm>
          </p:grpSpPr>
          <p:sp>
            <p:nvSpPr>
              <p:cNvPr id="17" name="Textfeld 16">
                <a:extLst>
                  <a:ext uri="{FF2B5EF4-FFF2-40B4-BE49-F238E27FC236}">
                    <a16:creationId xmlns:a16="http://schemas.microsoft.com/office/drawing/2014/main" id="{6D71EA53-14B9-6E86-F7B5-DACFEC6849F2}"/>
                  </a:ext>
                </a:extLst>
              </p:cNvPr>
              <p:cNvSpPr txBox="1"/>
              <p:nvPr/>
            </p:nvSpPr>
            <p:spPr>
              <a:xfrm>
                <a:off x="3124200" y="4984543"/>
                <a:ext cx="193676" cy="92333"/>
              </a:xfrm>
              <a:prstGeom prst="rect">
                <a:avLst/>
              </a:prstGeom>
              <a:noFill/>
            </p:spPr>
            <p:txBody>
              <a:bodyPr wrap="square" lIns="0" tIns="0" rIns="0" bIns="0" rtlCol="0">
                <a:spAutoFit/>
              </a:bodyPr>
              <a:lstStyle/>
              <a:p>
                <a:pPr algn="r"/>
                <a:r>
                  <a:rPr lang="de-DE" sz="600"/>
                  <a:t>CLL</a:t>
                </a:r>
              </a:p>
            </p:txBody>
          </p:sp>
          <p:cxnSp>
            <p:nvCxnSpPr>
              <p:cNvPr id="18" name="Gerader Verbinder 17">
                <a:extLst>
                  <a:ext uri="{FF2B5EF4-FFF2-40B4-BE49-F238E27FC236}">
                    <a16:creationId xmlns:a16="http://schemas.microsoft.com/office/drawing/2014/main" id="{0E7A03E6-D488-C761-3743-3AF189131669}"/>
                  </a:ext>
                </a:extLst>
              </p:cNvPr>
              <p:cNvCxnSpPr/>
              <p:nvPr/>
            </p:nvCxnSpPr>
            <p:spPr>
              <a:xfrm>
                <a:off x="3327400" y="5032375"/>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Gruppieren 18">
              <a:extLst>
                <a:ext uri="{FF2B5EF4-FFF2-40B4-BE49-F238E27FC236}">
                  <a16:creationId xmlns:a16="http://schemas.microsoft.com/office/drawing/2014/main" id="{BF82226C-6E9E-21FF-94F9-5D00F776ED78}"/>
                </a:ext>
              </a:extLst>
            </p:cNvPr>
            <p:cNvGrpSpPr/>
            <p:nvPr/>
          </p:nvGrpSpPr>
          <p:grpSpPr>
            <a:xfrm>
              <a:off x="2565400" y="5312433"/>
              <a:ext cx="254000" cy="92333"/>
              <a:chOff x="3124200" y="4984543"/>
              <a:chExt cx="254000" cy="92333"/>
            </a:xfrm>
          </p:grpSpPr>
          <p:sp>
            <p:nvSpPr>
              <p:cNvPr id="20" name="Textfeld 19">
                <a:extLst>
                  <a:ext uri="{FF2B5EF4-FFF2-40B4-BE49-F238E27FC236}">
                    <a16:creationId xmlns:a16="http://schemas.microsoft.com/office/drawing/2014/main" id="{E9850391-64DC-0376-80B5-177B83FCDD01}"/>
                  </a:ext>
                </a:extLst>
              </p:cNvPr>
              <p:cNvSpPr txBox="1"/>
              <p:nvPr/>
            </p:nvSpPr>
            <p:spPr>
              <a:xfrm>
                <a:off x="3124200" y="4984543"/>
                <a:ext cx="193676" cy="92333"/>
              </a:xfrm>
              <a:prstGeom prst="rect">
                <a:avLst/>
              </a:prstGeom>
              <a:noFill/>
            </p:spPr>
            <p:txBody>
              <a:bodyPr wrap="square" lIns="0" tIns="0" rIns="0" bIns="0" rtlCol="0">
                <a:spAutoFit/>
              </a:bodyPr>
              <a:lstStyle/>
              <a:p>
                <a:pPr algn="r"/>
                <a:r>
                  <a:rPr lang="de-DE" sz="600"/>
                  <a:t>CLL</a:t>
                </a:r>
              </a:p>
            </p:txBody>
          </p:sp>
          <p:cxnSp>
            <p:nvCxnSpPr>
              <p:cNvPr id="21" name="Gerader Verbinder 20">
                <a:extLst>
                  <a:ext uri="{FF2B5EF4-FFF2-40B4-BE49-F238E27FC236}">
                    <a16:creationId xmlns:a16="http://schemas.microsoft.com/office/drawing/2014/main" id="{F7DCF138-E053-DA52-B952-EAD774B8EBF4}"/>
                  </a:ext>
                </a:extLst>
              </p:cNvPr>
              <p:cNvCxnSpPr/>
              <p:nvPr/>
            </p:nvCxnSpPr>
            <p:spPr>
              <a:xfrm>
                <a:off x="3327400" y="5032375"/>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 name="Gruppieren 21">
              <a:extLst>
                <a:ext uri="{FF2B5EF4-FFF2-40B4-BE49-F238E27FC236}">
                  <a16:creationId xmlns:a16="http://schemas.microsoft.com/office/drawing/2014/main" id="{2946635B-9A46-DDDF-8639-F0D67C3CCBD9}"/>
                </a:ext>
              </a:extLst>
            </p:cNvPr>
            <p:cNvGrpSpPr/>
            <p:nvPr/>
          </p:nvGrpSpPr>
          <p:grpSpPr>
            <a:xfrm>
              <a:off x="2565400" y="5237305"/>
              <a:ext cx="254000" cy="92333"/>
              <a:chOff x="3124200" y="4984543"/>
              <a:chExt cx="254000" cy="92333"/>
            </a:xfrm>
          </p:grpSpPr>
          <p:sp>
            <p:nvSpPr>
              <p:cNvPr id="23" name="Textfeld 22">
                <a:extLst>
                  <a:ext uri="{FF2B5EF4-FFF2-40B4-BE49-F238E27FC236}">
                    <a16:creationId xmlns:a16="http://schemas.microsoft.com/office/drawing/2014/main" id="{07F51ABD-CB8A-4989-DB50-AEB3E08A871F}"/>
                  </a:ext>
                </a:extLst>
              </p:cNvPr>
              <p:cNvSpPr txBox="1"/>
              <p:nvPr/>
            </p:nvSpPr>
            <p:spPr>
              <a:xfrm>
                <a:off x="3124200" y="4984543"/>
                <a:ext cx="193676" cy="92333"/>
              </a:xfrm>
              <a:prstGeom prst="rect">
                <a:avLst/>
              </a:prstGeom>
              <a:noFill/>
            </p:spPr>
            <p:txBody>
              <a:bodyPr wrap="square" lIns="0" tIns="0" rIns="0" bIns="0" rtlCol="0">
                <a:spAutoFit/>
              </a:bodyPr>
              <a:lstStyle/>
              <a:p>
                <a:pPr algn="r"/>
                <a:r>
                  <a:rPr lang="de-DE" sz="600"/>
                  <a:t>CLL</a:t>
                </a:r>
              </a:p>
            </p:txBody>
          </p:sp>
          <p:cxnSp>
            <p:nvCxnSpPr>
              <p:cNvPr id="24" name="Gerader Verbinder 23">
                <a:extLst>
                  <a:ext uri="{FF2B5EF4-FFF2-40B4-BE49-F238E27FC236}">
                    <a16:creationId xmlns:a16="http://schemas.microsoft.com/office/drawing/2014/main" id="{281D64B1-4D26-055E-79F2-F2FA754E99A0}"/>
                  </a:ext>
                </a:extLst>
              </p:cNvPr>
              <p:cNvCxnSpPr/>
              <p:nvPr/>
            </p:nvCxnSpPr>
            <p:spPr>
              <a:xfrm>
                <a:off x="3327400" y="5032375"/>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 name="Gruppieren 24">
              <a:extLst>
                <a:ext uri="{FF2B5EF4-FFF2-40B4-BE49-F238E27FC236}">
                  <a16:creationId xmlns:a16="http://schemas.microsoft.com/office/drawing/2014/main" id="{F82145C7-2DC4-DBD3-6473-8AE280F2163F}"/>
                </a:ext>
              </a:extLst>
            </p:cNvPr>
            <p:cNvGrpSpPr/>
            <p:nvPr/>
          </p:nvGrpSpPr>
          <p:grpSpPr>
            <a:xfrm>
              <a:off x="2565400" y="5162177"/>
              <a:ext cx="254000" cy="92333"/>
              <a:chOff x="3124200" y="4984543"/>
              <a:chExt cx="254000" cy="92333"/>
            </a:xfrm>
          </p:grpSpPr>
          <p:sp>
            <p:nvSpPr>
              <p:cNvPr id="26" name="Textfeld 25">
                <a:extLst>
                  <a:ext uri="{FF2B5EF4-FFF2-40B4-BE49-F238E27FC236}">
                    <a16:creationId xmlns:a16="http://schemas.microsoft.com/office/drawing/2014/main" id="{D65D8D8A-9BCC-AE49-4694-F94830695559}"/>
                  </a:ext>
                </a:extLst>
              </p:cNvPr>
              <p:cNvSpPr txBox="1"/>
              <p:nvPr/>
            </p:nvSpPr>
            <p:spPr>
              <a:xfrm>
                <a:off x="3124200" y="4984543"/>
                <a:ext cx="193676" cy="92333"/>
              </a:xfrm>
              <a:prstGeom prst="rect">
                <a:avLst/>
              </a:prstGeom>
              <a:noFill/>
            </p:spPr>
            <p:txBody>
              <a:bodyPr wrap="square" lIns="0" tIns="0" rIns="0" bIns="0" rtlCol="0">
                <a:spAutoFit/>
              </a:bodyPr>
              <a:lstStyle/>
              <a:p>
                <a:pPr algn="r"/>
                <a:r>
                  <a:rPr lang="de-DE" sz="600"/>
                  <a:t>CLL</a:t>
                </a:r>
              </a:p>
            </p:txBody>
          </p:sp>
          <p:cxnSp>
            <p:nvCxnSpPr>
              <p:cNvPr id="27" name="Gerader Verbinder 26">
                <a:extLst>
                  <a:ext uri="{FF2B5EF4-FFF2-40B4-BE49-F238E27FC236}">
                    <a16:creationId xmlns:a16="http://schemas.microsoft.com/office/drawing/2014/main" id="{71A360E3-C01A-E304-933A-286A1EAAB8F1}"/>
                  </a:ext>
                </a:extLst>
              </p:cNvPr>
              <p:cNvCxnSpPr/>
              <p:nvPr/>
            </p:nvCxnSpPr>
            <p:spPr>
              <a:xfrm>
                <a:off x="3327400" y="5032375"/>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 name="Gruppieren 27">
              <a:extLst>
                <a:ext uri="{FF2B5EF4-FFF2-40B4-BE49-F238E27FC236}">
                  <a16:creationId xmlns:a16="http://schemas.microsoft.com/office/drawing/2014/main" id="{362BCB5A-53D7-7453-435E-C2B40450E83E}"/>
                </a:ext>
              </a:extLst>
            </p:cNvPr>
            <p:cNvGrpSpPr/>
            <p:nvPr/>
          </p:nvGrpSpPr>
          <p:grpSpPr>
            <a:xfrm>
              <a:off x="2565400" y="5087049"/>
              <a:ext cx="254000" cy="92333"/>
              <a:chOff x="3124200" y="4984543"/>
              <a:chExt cx="254000" cy="92333"/>
            </a:xfrm>
          </p:grpSpPr>
          <p:sp>
            <p:nvSpPr>
              <p:cNvPr id="29" name="Textfeld 28">
                <a:extLst>
                  <a:ext uri="{FF2B5EF4-FFF2-40B4-BE49-F238E27FC236}">
                    <a16:creationId xmlns:a16="http://schemas.microsoft.com/office/drawing/2014/main" id="{A8E33BDD-F72C-90F7-F186-2BAF630B99A7}"/>
                  </a:ext>
                </a:extLst>
              </p:cNvPr>
              <p:cNvSpPr txBox="1"/>
              <p:nvPr/>
            </p:nvSpPr>
            <p:spPr>
              <a:xfrm>
                <a:off x="3124200" y="4984543"/>
                <a:ext cx="193676" cy="92333"/>
              </a:xfrm>
              <a:prstGeom prst="rect">
                <a:avLst/>
              </a:prstGeom>
              <a:noFill/>
            </p:spPr>
            <p:txBody>
              <a:bodyPr wrap="square" lIns="0" tIns="0" rIns="0" bIns="0" rtlCol="0">
                <a:spAutoFit/>
              </a:bodyPr>
              <a:lstStyle/>
              <a:p>
                <a:pPr algn="r"/>
                <a:r>
                  <a:rPr lang="de-DE" sz="600"/>
                  <a:t>CLL</a:t>
                </a:r>
              </a:p>
            </p:txBody>
          </p:sp>
          <p:cxnSp>
            <p:nvCxnSpPr>
              <p:cNvPr id="30" name="Gerader Verbinder 29">
                <a:extLst>
                  <a:ext uri="{FF2B5EF4-FFF2-40B4-BE49-F238E27FC236}">
                    <a16:creationId xmlns:a16="http://schemas.microsoft.com/office/drawing/2014/main" id="{05333443-7ACD-C9A2-24C2-4113A30E506C}"/>
                  </a:ext>
                </a:extLst>
              </p:cNvPr>
              <p:cNvCxnSpPr/>
              <p:nvPr/>
            </p:nvCxnSpPr>
            <p:spPr>
              <a:xfrm>
                <a:off x="3327400" y="5032375"/>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 name="Gruppieren 30">
              <a:extLst>
                <a:ext uri="{FF2B5EF4-FFF2-40B4-BE49-F238E27FC236}">
                  <a16:creationId xmlns:a16="http://schemas.microsoft.com/office/drawing/2014/main" id="{81D622A8-810F-EEB5-4458-34E0C7BDF312}"/>
                </a:ext>
              </a:extLst>
            </p:cNvPr>
            <p:cNvGrpSpPr/>
            <p:nvPr/>
          </p:nvGrpSpPr>
          <p:grpSpPr>
            <a:xfrm>
              <a:off x="2565400" y="5011921"/>
              <a:ext cx="254000" cy="92333"/>
              <a:chOff x="3124200" y="4984543"/>
              <a:chExt cx="254000" cy="92333"/>
            </a:xfrm>
          </p:grpSpPr>
          <p:sp>
            <p:nvSpPr>
              <p:cNvPr id="32" name="Textfeld 31">
                <a:extLst>
                  <a:ext uri="{FF2B5EF4-FFF2-40B4-BE49-F238E27FC236}">
                    <a16:creationId xmlns:a16="http://schemas.microsoft.com/office/drawing/2014/main" id="{D7536804-F875-B55C-AC19-9C3EC56635EE}"/>
                  </a:ext>
                </a:extLst>
              </p:cNvPr>
              <p:cNvSpPr txBox="1"/>
              <p:nvPr/>
            </p:nvSpPr>
            <p:spPr>
              <a:xfrm>
                <a:off x="3124200" y="4984543"/>
                <a:ext cx="193676" cy="92333"/>
              </a:xfrm>
              <a:prstGeom prst="rect">
                <a:avLst/>
              </a:prstGeom>
              <a:noFill/>
            </p:spPr>
            <p:txBody>
              <a:bodyPr wrap="square" lIns="0" tIns="0" rIns="0" bIns="0" rtlCol="0">
                <a:spAutoFit/>
              </a:bodyPr>
              <a:lstStyle/>
              <a:p>
                <a:pPr algn="r"/>
                <a:r>
                  <a:rPr lang="de-DE" sz="600"/>
                  <a:t>CLL</a:t>
                </a:r>
              </a:p>
            </p:txBody>
          </p:sp>
          <p:cxnSp>
            <p:nvCxnSpPr>
              <p:cNvPr id="33" name="Gerader Verbinder 32">
                <a:extLst>
                  <a:ext uri="{FF2B5EF4-FFF2-40B4-BE49-F238E27FC236}">
                    <a16:creationId xmlns:a16="http://schemas.microsoft.com/office/drawing/2014/main" id="{9D602919-7846-47FD-5B6D-5E7C06879AD0}"/>
                  </a:ext>
                </a:extLst>
              </p:cNvPr>
              <p:cNvCxnSpPr/>
              <p:nvPr/>
            </p:nvCxnSpPr>
            <p:spPr>
              <a:xfrm>
                <a:off x="3327400" y="5032375"/>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 name="Gruppieren 33">
              <a:extLst>
                <a:ext uri="{FF2B5EF4-FFF2-40B4-BE49-F238E27FC236}">
                  <a16:creationId xmlns:a16="http://schemas.microsoft.com/office/drawing/2014/main" id="{88B62100-4C14-7B43-6770-8F488E72185D}"/>
                </a:ext>
              </a:extLst>
            </p:cNvPr>
            <p:cNvGrpSpPr/>
            <p:nvPr/>
          </p:nvGrpSpPr>
          <p:grpSpPr>
            <a:xfrm>
              <a:off x="2565400" y="4936793"/>
              <a:ext cx="254000" cy="92333"/>
              <a:chOff x="3124200" y="4984543"/>
              <a:chExt cx="254000" cy="92333"/>
            </a:xfrm>
          </p:grpSpPr>
          <p:sp>
            <p:nvSpPr>
              <p:cNvPr id="35" name="Textfeld 34">
                <a:extLst>
                  <a:ext uri="{FF2B5EF4-FFF2-40B4-BE49-F238E27FC236}">
                    <a16:creationId xmlns:a16="http://schemas.microsoft.com/office/drawing/2014/main" id="{42B9EADB-311B-090B-6696-46E3444E3BED}"/>
                  </a:ext>
                </a:extLst>
              </p:cNvPr>
              <p:cNvSpPr txBox="1"/>
              <p:nvPr/>
            </p:nvSpPr>
            <p:spPr>
              <a:xfrm>
                <a:off x="3124200" y="4984543"/>
                <a:ext cx="193676" cy="92333"/>
              </a:xfrm>
              <a:prstGeom prst="rect">
                <a:avLst/>
              </a:prstGeom>
              <a:noFill/>
            </p:spPr>
            <p:txBody>
              <a:bodyPr wrap="square" lIns="0" tIns="0" rIns="0" bIns="0" rtlCol="0">
                <a:spAutoFit/>
              </a:bodyPr>
              <a:lstStyle/>
              <a:p>
                <a:pPr algn="r"/>
                <a:r>
                  <a:rPr lang="de-DE" sz="600"/>
                  <a:t>CLL</a:t>
                </a:r>
              </a:p>
            </p:txBody>
          </p:sp>
          <p:cxnSp>
            <p:nvCxnSpPr>
              <p:cNvPr id="36" name="Gerader Verbinder 35">
                <a:extLst>
                  <a:ext uri="{FF2B5EF4-FFF2-40B4-BE49-F238E27FC236}">
                    <a16:creationId xmlns:a16="http://schemas.microsoft.com/office/drawing/2014/main" id="{9A88E62C-6938-A5BE-BB2C-5D38E9F4F32D}"/>
                  </a:ext>
                </a:extLst>
              </p:cNvPr>
              <p:cNvCxnSpPr/>
              <p:nvPr/>
            </p:nvCxnSpPr>
            <p:spPr>
              <a:xfrm>
                <a:off x="3327400" y="5032375"/>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7" name="Gruppieren 36">
              <a:extLst>
                <a:ext uri="{FF2B5EF4-FFF2-40B4-BE49-F238E27FC236}">
                  <a16:creationId xmlns:a16="http://schemas.microsoft.com/office/drawing/2014/main" id="{967145DB-570B-4F8D-573F-006D51911B96}"/>
                </a:ext>
              </a:extLst>
            </p:cNvPr>
            <p:cNvGrpSpPr/>
            <p:nvPr/>
          </p:nvGrpSpPr>
          <p:grpSpPr>
            <a:xfrm>
              <a:off x="2565400" y="4861665"/>
              <a:ext cx="254000" cy="92333"/>
              <a:chOff x="3124200" y="4984543"/>
              <a:chExt cx="254000" cy="92333"/>
            </a:xfrm>
          </p:grpSpPr>
          <p:sp>
            <p:nvSpPr>
              <p:cNvPr id="38" name="Textfeld 37">
                <a:extLst>
                  <a:ext uri="{FF2B5EF4-FFF2-40B4-BE49-F238E27FC236}">
                    <a16:creationId xmlns:a16="http://schemas.microsoft.com/office/drawing/2014/main" id="{4207D207-C3A1-83E6-C881-BA73128651B2}"/>
                  </a:ext>
                </a:extLst>
              </p:cNvPr>
              <p:cNvSpPr txBox="1"/>
              <p:nvPr/>
            </p:nvSpPr>
            <p:spPr>
              <a:xfrm>
                <a:off x="3124200" y="4984543"/>
                <a:ext cx="193676" cy="92333"/>
              </a:xfrm>
              <a:prstGeom prst="rect">
                <a:avLst/>
              </a:prstGeom>
              <a:noFill/>
            </p:spPr>
            <p:txBody>
              <a:bodyPr wrap="square" lIns="0" tIns="0" rIns="0" bIns="0" rtlCol="0">
                <a:spAutoFit/>
              </a:bodyPr>
              <a:lstStyle/>
              <a:p>
                <a:pPr algn="r"/>
                <a:r>
                  <a:rPr lang="de-DE" sz="600"/>
                  <a:t>CLL</a:t>
                </a:r>
              </a:p>
            </p:txBody>
          </p:sp>
          <p:cxnSp>
            <p:nvCxnSpPr>
              <p:cNvPr id="39" name="Gerader Verbinder 38">
                <a:extLst>
                  <a:ext uri="{FF2B5EF4-FFF2-40B4-BE49-F238E27FC236}">
                    <a16:creationId xmlns:a16="http://schemas.microsoft.com/office/drawing/2014/main" id="{F5264E05-2586-0693-50AE-2BEF692BFCBB}"/>
                  </a:ext>
                </a:extLst>
              </p:cNvPr>
              <p:cNvCxnSpPr/>
              <p:nvPr/>
            </p:nvCxnSpPr>
            <p:spPr>
              <a:xfrm>
                <a:off x="3327400" y="5032375"/>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 name="Gruppieren 39">
              <a:extLst>
                <a:ext uri="{FF2B5EF4-FFF2-40B4-BE49-F238E27FC236}">
                  <a16:creationId xmlns:a16="http://schemas.microsoft.com/office/drawing/2014/main" id="{A4CD3051-1E86-A872-671C-F70BF0F7EAA1}"/>
                </a:ext>
              </a:extLst>
            </p:cNvPr>
            <p:cNvGrpSpPr/>
            <p:nvPr/>
          </p:nvGrpSpPr>
          <p:grpSpPr>
            <a:xfrm>
              <a:off x="2565400" y="4786537"/>
              <a:ext cx="254000" cy="92333"/>
              <a:chOff x="3124200" y="4984543"/>
              <a:chExt cx="254000" cy="92333"/>
            </a:xfrm>
          </p:grpSpPr>
          <p:sp>
            <p:nvSpPr>
              <p:cNvPr id="41" name="Textfeld 40">
                <a:extLst>
                  <a:ext uri="{FF2B5EF4-FFF2-40B4-BE49-F238E27FC236}">
                    <a16:creationId xmlns:a16="http://schemas.microsoft.com/office/drawing/2014/main" id="{5B0612B2-2921-C8BC-B2AE-4FEBF6B85806}"/>
                  </a:ext>
                </a:extLst>
              </p:cNvPr>
              <p:cNvSpPr txBox="1"/>
              <p:nvPr/>
            </p:nvSpPr>
            <p:spPr>
              <a:xfrm>
                <a:off x="3124200" y="4984543"/>
                <a:ext cx="193676" cy="92333"/>
              </a:xfrm>
              <a:prstGeom prst="rect">
                <a:avLst/>
              </a:prstGeom>
              <a:noFill/>
            </p:spPr>
            <p:txBody>
              <a:bodyPr wrap="square" lIns="0" tIns="0" rIns="0" bIns="0" rtlCol="0">
                <a:spAutoFit/>
              </a:bodyPr>
              <a:lstStyle/>
              <a:p>
                <a:pPr algn="r"/>
                <a:r>
                  <a:rPr lang="de-DE" sz="600"/>
                  <a:t>CLL</a:t>
                </a:r>
              </a:p>
            </p:txBody>
          </p:sp>
          <p:cxnSp>
            <p:nvCxnSpPr>
              <p:cNvPr id="42" name="Gerader Verbinder 41">
                <a:extLst>
                  <a:ext uri="{FF2B5EF4-FFF2-40B4-BE49-F238E27FC236}">
                    <a16:creationId xmlns:a16="http://schemas.microsoft.com/office/drawing/2014/main" id="{F2127DF5-2E7A-58AB-A7F9-F96659040DF2}"/>
                  </a:ext>
                </a:extLst>
              </p:cNvPr>
              <p:cNvCxnSpPr/>
              <p:nvPr/>
            </p:nvCxnSpPr>
            <p:spPr>
              <a:xfrm>
                <a:off x="3327400" y="5032375"/>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3" name="Gruppieren 42">
              <a:extLst>
                <a:ext uri="{FF2B5EF4-FFF2-40B4-BE49-F238E27FC236}">
                  <a16:creationId xmlns:a16="http://schemas.microsoft.com/office/drawing/2014/main" id="{73618F58-993E-417F-EE03-247666FC2BF9}"/>
                </a:ext>
              </a:extLst>
            </p:cNvPr>
            <p:cNvGrpSpPr/>
            <p:nvPr/>
          </p:nvGrpSpPr>
          <p:grpSpPr>
            <a:xfrm>
              <a:off x="2565400" y="4711409"/>
              <a:ext cx="254000" cy="92333"/>
              <a:chOff x="3124200" y="4984543"/>
              <a:chExt cx="254000" cy="92333"/>
            </a:xfrm>
          </p:grpSpPr>
          <p:sp>
            <p:nvSpPr>
              <p:cNvPr id="44" name="Textfeld 43">
                <a:extLst>
                  <a:ext uri="{FF2B5EF4-FFF2-40B4-BE49-F238E27FC236}">
                    <a16:creationId xmlns:a16="http://schemas.microsoft.com/office/drawing/2014/main" id="{0CA2264A-9D28-FA80-F9EC-9394998BA030}"/>
                  </a:ext>
                </a:extLst>
              </p:cNvPr>
              <p:cNvSpPr txBox="1"/>
              <p:nvPr/>
            </p:nvSpPr>
            <p:spPr>
              <a:xfrm>
                <a:off x="3124200" y="4984543"/>
                <a:ext cx="193676" cy="92333"/>
              </a:xfrm>
              <a:prstGeom prst="rect">
                <a:avLst/>
              </a:prstGeom>
              <a:noFill/>
            </p:spPr>
            <p:txBody>
              <a:bodyPr wrap="square" lIns="0" tIns="0" rIns="0" bIns="0" rtlCol="0">
                <a:spAutoFit/>
              </a:bodyPr>
              <a:lstStyle/>
              <a:p>
                <a:pPr algn="r"/>
                <a:r>
                  <a:rPr lang="de-DE" sz="600"/>
                  <a:t>CLL</a:t>
                </a:r>
              </a:p>
            </p:txBody>
          </p:sp>
          <p:cxnSp>
            <p:nvCxnSpPr>
              <p:cNvPr id="45" name="Gerader Verbinder 44">
                <a:extLst>
                  <a:ext uri="{FF2B5EF4-FFF2-40B4-BE49-F238E27FC236}">
                    <a16:creationId xmlns:a16="http://schemas.microsoft.com/office/drawing/2014/main" id="{3F87F95E-5E73-D439-98F5-30FD8CFE4DC2}"/>
                  </a:ext>
                </a:extLst>
              </p:cNvPr>
              <p:cNvCxnSpPr/>
              <p:nvPr/>
            </p:nvCxnSpPr>
            <p:spPr>
              <a:xfrm>
                <a:off x="3327400" y="5032375"/>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 name="Gruppieren 45">
              <a:extLst>
                <a:ext uri="{FF2B5EF4-FFF2-40B4-BE49-F238E27FC236}">
                  <a16:creationId xmlns:a16="http://schemas.microsoft.com/office/drawing/2014/main" id="{E4696624-48F9-C4CA-5287-46D1CEC3E516}"/>
                </a:ext>
              </a:extLst>
            </p:cNvPr>
            <p:cNvGrpSpPr/>
            <p:nvPr/>
          </p:nvGrpSpPr>
          <p:grpSpPr>
            <a:xfrm>
              <a:off x="2565400" y="4636281"/>
              <a:ext cx="254000" cy="92333"/>
              <a:chOff x="3124200" y="4984543"/>
              <a:chExt cx="254000" cy="92333"/>
            </a:xfrm>
          </p:grpSpPr>
          <p:sp>
            <p:nvSpPr>
              <p:cNvPr id="47" name="Textfeld 46">
                <a:extLst>
                  <a:ext uri="{FF2B5EF4-FFF2-40B4-BE49-F238E27FC236}">
                    <a16:creationId xmlns:a16="http://schemas.microsoft.com/office/drawing/2014/main" id="{66A3AF6A-C1C6-B424-2E6F-4E8135AAC92C}"/>
                  </a:ext>
                </a:extLst>
              </p:cNvPr>
              <p:cNvSpPr txBox="1"/>
              <p:nvPr/>
            </p:nvSpPr>
            <p:spPr>
              <a:xfrm>
                <a:off x="3124200" y="4984543"/>
                <a:ext cx="193676" cy="92333"/>
              </a:xfrm>
              <a:prstGeom prst="rect">
                <a:avLst/>
              </a:prstGeom>
              <a:noFill/>
            </p:spPr>
            <p:txBody>
              <a:bodyPr wrap="square" lIns="0" tIns="0" rIns="0" bIns="0" rtlCol="0">
                <a:spAutoFit/>
              </a:bodyPr>
              <a:lstStyle/>
              <a:p>
                <a:pPr algn="r"/>
                <a:r>
                  <a:rPr lang="de-DE" sz="600"/>
                  <a:t>CLL</a:t>
                </a:r>
              </a:p>
            </p:txBody>
          </p:sp>
          <p:cxnSp>
            <p:nvCxnSpPr>
              <p:cNvPr id="48" name="Gerader Verbinder 47">
                <a:extLst>
                  <a:ext uri="{FF2B5EF4-FFF2-40B4-BE49-F238E27FC236}">
                    <a16:creationId xmlns:a16="http://schemas.microsoft.com/office/drawing/2014/main" id="{E64A0C6E-5B84-D9E8-4B64-F1CACF9B2B00}"/>
                  </a:ext>
                </a:extLst>
              </p:cNvPr>
              <p:cNvCxnSpPr/>
              <p:nvPr/>
            </p:nvCxnSpPr>
            <p:spPr>
              <a:xfrm>
                <a:off x="3327400" y="5032375"/>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9" name="Gruppieren 48">
              <a:extLst>
                <a:ext uri="{FF2B5EF4-FFF2-40B4-BE49-F238E27FC236}">
                  <a16:creationId xmlns:a16="http://schemas.microsoft.com/office/drawing/2014/main" id="{5314250F-B75D-4CE9-88C0-E552FE658485}"/>
                </a:ext>
              </a:extLst>
            </p:cNvPr>
            <p:cNvGrpSpPr/>
            <p:nvPr/>
          </p:nvGrpSpPr>
          <p:grpSpPr>
            <a:xfrm>
              <a:off x="2565400" y="4561153"/>
              <a:ext cx="254000" cy="92333"/>
              <a:chOff x="3124200" y="4984543"/>
              <a:chExt cx="254000" cy="92333"/>
            </a:xfrm>
          </p:grpSpPr>
          <p:sp>
            <p:nvSpPr>
              <p:cNvPr id="50" name="Textfeld 49">
                <a:extLst>
                  <a:ext uri="{FF2B5EF4-FFF2-40B4-BE49-F238E27FC236}">
                    <a16:creationId xmlns:a16="http://schemas.microsoft.com/office/drawing/2014/main" id="{59D21ED6-3F18-1D59-8109-1234F533AADF}"/>
                  </a:ext>
                </a:extLst>
              </p:cNvPr>
              <p:cNvSpPr txBox="1"/>
              <p:nvPr/>
            </p:nvSpPr>
            <p:spPr>
              <a:xfrm>
                <a:off x="3124200" y="4984543"/>
                <a:ext cx="193676" cy="92333"/>
              </a:xfrm>
              <a:prstGeom prst="rect">
                <a:avLst/>
              </a:prstGeom>
              <a:noFill/>
            </p:spPr>
            <p:txBody>
              <a:bodyPr wrap="square" lIns="0" tIns="0" rIns="0" bIns="0" rtlCol="0">
                <a:spAutoFit/>
              </a:bodyPr>
              <a:lstStyle/>
              <a:p>
                <a:pPr algn="r"/>
                <a:r>
                  <a:rPr lang="de-DE" sz="600"/>
                  <a:t>CLL</a:t>
                </a:r>
              </a:p>
            </p:txBody>
          </p:sp>
          <p:cxnSp>
            <p:nvCxnSpPr>
              <p:cNvPr id="51" name="Gerader Verbinder 50">
                <a:extLst>
                  <a:ext uri="{FF2B5EF4-FFF2-40B4-BE49-F238E27FC236}">
                    <a16:creationId xmlns:a16="http://schemas.microsoft.com/office/drawing/2014/main" id="{5B08755C-92BE-C518-B791-A85132ED1005}"/>
                  </a:ext>
                </a:extLst>
              </p:cNvPr>
              <p:cNvCxnSpPr/>
              <p:nvPr/>
            </p:nvCxnSpPr>
            <p:spPr>
              <a:xfrm>
                <a:off x="3327400" y="5032375"/>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2" name="Gruppieren 51">
              <a:extLst>
                <a:ext uri="{FF2B5EF4-FFF2-40B4-BE49-F238E27FC236}">
                  <a16:creationId xmlns:a16="http://schemas.microsoft.com/office/drawing/2014/main" id="{4A53A183-0E17-3777-1180-18C024265A6D}"/>
                </a:ext>
              </a:extLst>
            </p:cNvPr>
            <p:cNvGrpSpPr/>
            <p:nvPr/>
          </p:nvGrpSpPr>
          <p:grpSpPr>
            <a:xfrm>
              <a:off x="2565400" y="4486025"/>
              <a:ext cx="254000" cy="92333"/>
              <a:chOff x="3124200" y="4984543"/>
              <a:chExt cx="254000" cy="92333"/>
            </a:xfrm>
          </p:grpSpPr>
          <p:sp>
            <p:nvSpPr>
              <p:cNvPr id="53" name="Textfeld 52">
                <a:extLst>
                  <a:ext uri="{FF2B5EF4-FFF2-40B4-BE49-F238E27FC236}">
                    <a16:creationId xmlns:a16="http://schemas.microsoft.com/office/drawing/2014/main" id="{876DEB07-78B8-6A74-D4AE-6264C7A25A58}"/>
                  </a:ext>
                </a:extLst>
              </p:cNvPr>
              <p:cNvSpPr txBox="1"/>
              <p:nvPr/>
            </p:nvSpPr>
            <p:spPr>
              <a:xfrm>
                <a:off x="3124200" y="4984543"/>
                <a:ext cx="193676" cy="92333"/>
              </a:xfrm>
              <a:prstGeom prst="rect">
                <a:avLst/>
              </a:prstGeom>
              <a:noFill/>
            </p:spPr>
            <p:txBody>
              <a:bodyPr wrap="square" lIns="0" tIns="0" rIns="0" bIns="0" rtlCol="0">
                <a:spAutoFit/>
              </a:bodyPr>
              <a:lstStyle/>
              <a:p>
                <a:pPr algn="r"/>
                <a:r>
                  <a:rPr lang="de-DE" sz="600"/>
                  <a:t>CLL</a:t>
                </a:r>
              </a:p>
            </p:txBody>
          </p:sp>
          <p:cxnSp>
            <p:nvCxnSpPr>
              <p:cNvPr id="54" name="Gerader Verbinder 53">
                <a:extLst>
                  <a:ext uri="{FF2B5EF4-FFF2-40B4-BE49-F238E27FC236}">
                    <a16:creationId xmlns:a16="http://schemas.microsoft.com/office/drawing/2014/main" id="{8B77BE84-CD1A-F10D-0241-97D55BF7DD2F}"/>
                  </a:ext>
                </a:extLst>
              </p:cNvPr>
              <p:cNvCxnSpPr/>
              <p:nvPr/>
            </p:nvCxnSpPr>
            <p:spPr>
              <a:xfrm>
                <a:off x="3327400" y="5032375"/>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5" name="Gruppieren 54">
              <a:extLst>
                <a:ext uri="{FF2B5EF4-FFF2-40B4-BE49-F238E27FC236}">
                  <a16:creationId xmlns:a16="http://schemas.microsoft.com/office/drawing/2014/main" id="{8F4465F9-97D0-C9CD-9E81-413E191ECBBA}"/>
                </a:ext>
              </a:extLst>
            </p:cNvPr>
            <p:cNvGrpSpPr/>
            <p:nvPr/>
          </p:nvGrpSpPr>
          <p:grpSpPr>
            <a:xfrm>
              <a:off x="2565400" y="4410897"/>
              <a:ext cx="254000" cy="92333"/>
              <a:chOff x="3124200" y="4984543"/>
              <a:chExt cx="254000" cy="92333"/>
            </a:xfrm>
          </p:grpSpPr>
          <p:sp>
            <p:nvSpPr>
              <p:cNvPr id="56" name="Textfeld 55">
                <a:extLst>
                  <a:ext uri="{FF2B5EF4-FFF2-40B4-BE49-F238E27FC236}">
                    <a16:creationId xmlns:a16="http://schemas.microsoft.com/office/drawing/2014/main" id="{EE04B8B2-EDAD-B6A9-505E-B0A0E127B211}"/>
                  </a:ext>
                </a:extLst>
              </p:cNvPr>
              <p:cNvSpPr txBox="1"/>
              <p:nvPr/>
            </p:nvSpPr>
            <p:spPr>
              <a:xfrm>
                <a:off x="3124200" y="4984543"/>
                <a:ext cx="193676" cy="92333"/>
              </a:xfrm>
              <a:prstGeom prst="rect">
                <a:avLst/>
              </a:prstGeom>
              <a:noFill/>
            </p:spPr>
            <p:txBody>
              <a:bodyPr wrap="square" lIns="0" tIns="0" rIns="0" bIns="0" rtlCol="0">
                <a:spAutoFit/>
              </a:bodyPr>
              <a:lstStyle/>
              <a:p>
                <a:pPr algn="r"/>
                <a:r>
                  <a:rPr lang="de-DE" sz="600"/>
                  <a:t>CLL</a:t>
                </a:r>
              </a:p>
            </p:txBody>
          </p:sp>
          <p:cxnSp>
            <p:nvCxnSpPr>
              <p:cNvPr id="57" name="Gerader Verbinder 56">
                <a:extLst>
                  <a:ext uri="{FF2B5EF4-FFF2-40B4-BE49-F238E27FC236}">
                    <a16:creationId xmlns:a16="http://schemas.microsoft.com/office/drawing/2014/main" id="{340ECD13-DB9D-835F-EE68-647ABCC8E494}"/>
                  </a:ext>
                </a:extLst>
              </p:cNvPr>
              <p:cNvCxnSpPr/>
              <p:nvPr/>
            </p:nvCxnSpPr>
            <p:spPr>
              <a:xfrm>
                <a:off x="3327400" y="5032375"/>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8" name="Gruppieren 57">
              <a:extLst>
                <a:ext uri="{FF2B5EF4-FFF2-40B4-BE49-F238E27FC236}">
                  <a16:creationId xmlns:a16="http://schemas.microsoft.com/office/drawing/2014/main" id="{9000EDE1-6452-C1C1-9D81-AA8F9873F236}"/>
                </a:ext>
              </a:extLst>
            </p:cNvPr>
            <p:cNvGrpSpPr/>
            <p:nvPr/>
          </p:nvGrpSpPr>
          <p:grpSpPr>
            <a:xfrm>
              <a:off x="2565400" y="4335769"/>
              <a:ext cx="254000" cy="92333"/>
              <a:chOff x="3124200" y="4984543"/>
              <a:chExt cx="254000" cy="92333"/>
            </a:xfrm>
          </p:grpSpPr>
          <p:sp>
            <p:nvSpPr>
              <p:cNvPr id="59" name="Textfeld 58">
                <a:extLst>
                  <a:ext uri="{FF2B5EF4-FFF2-40B4-BE49-F238E27FC236}">
                    <a16:creationId xmlns:a16="http://schemas.microsoft.com/office/drawing/2014/main" id="{ACA8B241-A83E-23D8-E97B-C3BBE010DED2}"/>
                  </a:ext>
                </a:extLst>
              </p:cNvPr>
              <p:cNvSpPr txBox="1"/>
              <p:nvPr/>
            </p:nvSpPr>
            <p:spPr>
              <a:xfrm>
                <a:off x="3124200" y="4984543"/>
                <a:ext cx="193676" cy="92333"/>
              </a:xfrm>
              <a:prstGeom prst="rect">
                <a:avLst/>
              </a:prstGeom>
              <a:noFill/>
            </p:spPr>
            <p:txBody>
              <a:bodyPr wrap="square" lIns="0" tIns="0" rIns="0" bIns="0" rtlCol="0">
                <a:spAutoFit/>
              </a:bodyPr>
              <a:lstStyle/>
              <a:p>
                <a:pPr algn="r"/>
                <a:r>
                  <a:rPr lang="de-DE" sz="600"/>
                  <a:t>CLL</a:t>
                </a:r>
              </a:p>
            </p:txBody>
          </p:sp>
          <p:cxnSp>
            <p:nvCxnSpPr>
              <p:cNvPr id="60" name="Gerader Verbinder 59">
                <a:extLst>
                  <a:ext uri="{FF2B5EF4-FFF2-40B4-BE49-F238E27FC236}">
                    <a16:creationId xmlns:a16="http://schemas.microsoft.com/office/drawing/2014/main" id="{34606D25-28E3-8F68-7E4F-09DD6A5411B4}"/>
                  </a:ext>
                </a:extLst>
              </p:cNvPr>
              <p:cNvCxnSpPr/>
              <p:nvPr/>
            </p:nvCxnSpPr>
            <p:spPr>
              <a:xfrm>
                <a:off x="3327400" y="5032375"/>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1" name="Gruppieren 60">
              <a:extLst>
                <a:ext uri="{FF2B5EF4-FFF2-40B4-BE49-F238E27FC236}">
                  <a16:creationId xmlns:a16="http://schemas.microsoft.com/office/drawing/2014/main" id="{77984270-C346-8294-0DB3-5FECD7FED9F3}"/>
                </a:ext>
              </a:extLst>
            </p:cNvPr>
            <p:cNvGrpSpPr/>
            <p:nvPr/>
          </p:nvGrpSpPr>
          <p:grpSpPr>
            <a:xfrm>
              <a:off x="2565400" y="4260641"/>
              <a:ext cx="254000" cy="92333"/>
              <a:chOff x="3124200" y="4984543"/>
              <a:chExt cx="254000" cy="92333"/>
            </a:xfrm>
          </p:grpSpPr>
          <p:sp>
            <p:nvSpPr>
              <p:cNvPr id="62" name="Textfeld 61">
                <a:extLst>
                  <a:ext uri="{FF2B5EF4-FFF2-40B4-BE49-F238E27FC236}">
                    <a16:creationId xmlns:a16="http://schemas.microsoft.com/office/drawing/2014/main" id="{396D3F31-983C-10AA-1C1A-D421E8030EAD}"/>
                  </a:ext>
                </a:extLst>
              </p:cNvPr>
              <p:cNvSpPr txBox="1"/>
              <p:nvPr/>
            </p:nvSpPr>
            <p:spPr>
              <a:xfrm>
                <a:off x="3124200" y="4984543"/>
                <a:ext cx="193676" cy="92333"/>
              </a:xfrm>
              <a:prstGeom prst="rect">
                <a:avLst/>
              </a:prstGeom>
              <a:noFill/>
            </p:spPr>
            <p:txBody>
              <a:bodyPr wrap="square" lIns="0" tIns="0" rIns="0" bIns="0" rtlCol="0">
                <a:spAutoFit/>
              </a:bodyPr>
              <a:lstStyle/>
              <a:p>
                <a:pPr algn="r"/>
                <a:r>
                  <a:rPr lang="de-DE" sz="600"/>
                  <a:t>CLL</a:t>
                </a:r>
              </a:p>
            </p:txBody>
          </p:sp>
          <p:cxnSp>
            <p:nvCxnSpPr>
              <p:cNvPr id="63" name="Gerader Verbinder 62">
                <a:extLst>
                  <a:ext uri="{FF2B5EF4-FFF2-40B4-BE49-F238E27FC236}">
                    <a16:creationId xmlns:a16="http://schemas.microsoft.com/office/drawing/2014/main" id="{D55E0A1B-A25E-6370-34D5-D93E31BEE4F1}"/>
                  </a:ext>
                </a:extLst>
              </p:cNvPr>
              <p:cNvCxnSpPr/>
              <p:nvPr/>
            </p:nvCxnSpPr>
            <p:spPr>
              <a:xfrm>
                <a:off x="3327400" y="5032375"/>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4" name="Gruppieren 63">
              <a:extLst>
                <a:ext uri="{FF2B5EF4-FFF2-40B4-BE49-F238E27FC236}">
                  <a16:creationId xmlns:a16="http://schemas.microsoft.com/office/drawing/2014/main" id="{9729F0F3-D0B7-E45C-BCBC-97D044227F03}"/>
                </a:ext>
              </a:extLst>
            </p:cNvPr>
            <p:cNvGrpSpPr/>
            <p:nvPr/>
          </p:nvGrpSpPr>
          <p:grpSpPr>
            <a:xfrm>
              <a:off x="2565400" y="4185513"/>
              <a:ext cx="254000" cy="92333"/>
              <a:chOff x="3124200" y="4984543"/>
              <a:chExt cx="254000" cy="92333"/>
            </a:xfrm>
          </p:grpSpPr>
          <p:sp>
            <p:nvSpPr>
              <p:cNvPr id="65" name="Textfeld 64">
                <a:extLst>
                  <a:ext uri="{FF2B5EF4-FFF2-40B4-BE49-F238E27FC236}">
                    <a16:creationId xmlns:a16="http://schemas.microsoft.com/office/drawing/2014/main" id="{FEAF8264-9355-1A37-0205-9F25DA95A910}"/>
                  </a:ext>
                </a:extLst>
              </p:cNvPr>
              <p:cNvSpPr txBox="1"/>
              <p:nvPr/>
            </p:nvSpPr>
            <p:spPr>
              <a:xfrm>
                <a:off x="3124200" y="4984543"/>
                <a:ext cx="193676" cy="92333"/>
              </a:xfrm>
              <a:prstGeom prst="rect">
                <a:avLst/>
              </a:prstGeom>
              <a:noFill/>
            </p:spPr>
            <p:txBody>
              <a:bodyPr wrap="square" lIns="0" tIns="0" rIns="0" bIns="0" rtlCol="0">
                <a:spAutoFit/>
              </a:bodyPr>
              <a:lstStyle/>
              <a:p>
                <a:pPr algn="r"/>
                <a:r>
                  <a:rPr lang="de-DE" sz="600"/>
                  <a:t>CLL</a:t>
                </a:r>
              </a:p>
            </p:txBody>
          </p:sp>
          <p:cxnSp>
            <p:nvCxnSpPr>
              <p:cNvPr id="66" name="Gerader Verbinder 65">
                <a:extLst>
                  <a:ext uri="{FF2B5EF4-FFF2-40B4-BE49-F238E27FC236}">
                    <a16:creationId xmlns:a16="http://schemas.microsoft.com/office/drawing/2014/main" id="{6EA75832-332C-60D0-C3B0-D47808B3A7B9}"/>
                  </a:ext>
                </a:extLst>
              </p:cNvPr>
              <p:cNvCxnSpPr/>
              <p:nvPr/>
            </p:nvCxnSpPr>
            <p:spPr>
              <a:xfrm>
                <a:off x="3327400" y="5032375"/>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7" name="Gruppieren 66">
              <a:extLst>
                <a:ext uri="{FF2B5EF4-FFF2-40B4-BE49-F238E27FC236}">
                  <a16:creationId xmlns:a16="http://schemas.microsoft.com/office/drawing/2014/main" id="{DD56259D-F02E-F0DF-72AA-14549F9BDCE6}"/>
                </a:ext>
              </a:extLst>
            </p:cNvPr>
            <p:cNvGrpSpPr/>
            <p:nvPr/>
          </p:nvGrpSpPr>
          <p:grpSpPr>
            <a:xfrm>
              <a:off x="2565400" y="4110385"/>
              <a:ext cx="254000" cy="92333"/>
              <a:chOff x="3124200" y="4984543"/>
              <a:chExt cx="254000" cy="92333"/>
            </a:xfrm>
          </p:grpSpPr>
          <p:sp>
            <p:nvSpPr>
              <p:cNvPr id="68" name="Textfeld 67">
                <a:extLst>
                  <a:ext uri="{FF2B5EF4-FFF2-40B4-BE49-F238E27FC236}">
                    <a16:creationId xmlns:a16="http://schemas.microsoft.com/office/drawing/2014/main" id="{6C2B0636-2589-1E82-C99A-AD68BC773CD2}"/>
                  </a:ext>
                </a:extLst>
              </p:cNvPr>
              <p:cNvSpPr txBox="1"/>
              <p:nvPr/>
            </p:nvSpPr>
            <p:spPr>
              <a:xfrm>
                <a:off x="3124200" y="4984543"/>
                <a:ext cx="193676" cy="92333"/>
              </a:xfrm>
              <a:prstGeom prst="rect">
                <a:avLst/>
              </a:prstGeom>
              <a:noFill/>
            </p:spPr>
            <p:txBody>
              <a:bodyPr wrap="square" lIns="0" tIns="0" rIns="0" bIns="0" rtlCol="0">
                <a:spAutoFit/>
              </a:bodyPr>
              <a:lstStyle/>
              <a:p>
                <a:pPr algn="r"/>
                <a:r>
                  <a:rPr lang="de-DE" sz="600"/>
                  <a:t>CLL</a:t>
                </a:r>
              </a:p>
            </p:txBody>
          </p:sp>
          <p:cxnSp>
            <p:nvCxnSpPr>
              <p:cNvPr id="69" name="Gerader Verbinder 68">
                <a:extLst>
                  <a:ext uri="{FF2B5EF4-FFF2-40B4-BE49-F238E27FC236}">
                    <a16:creationId xmlns:a16="http://schemas.microsoft.com/office/drawing/2014/main" id="{90CC6631-896B-0DF0-96C6-C73127EA5B27}"/>
                  </a:ext>
                </a:extLst>
              </p:cNvPr>
              <p:cNvCxnSpPr/>
              <p:nvPr/>
            </p:nvCxnSpPr>
            <p:spPr>
              <a:xfrm>
                <a:off x="3327400" y="5032375"/>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0" name="Gruppieren 69">
              <a:extLst>
                <a:ext uri="{FF2B5EF4-FFF2-40B4-BE49-F238E27FC236}">
                  <a16:creationId xmlns:a16="http://schemas.microsoft.com/office/drawing/2014/main" id="{B431CC4A-7E94-EC35-37D2-3CB71F462631}"/>
                </a:ext>
              </a:extLst>
            </p:cNvPr>
            <p:cNvGrpSpPr/>
            <p:nvPr/>
          </p:nvGrpSpPr>
          <p:grpSpPr>
            <a:xfrm>
              <a:off x="2565400" y="4035257"/>
              <a:ext cx="254000" cy="92333"/>
              <a:chOff x="3124200" y="4984543"/>
              <a:chExt cx="254000" cy="92333"/>
            </a:xfrm>
          </p:grpSpPr>
          <p:sp>
            <p:nvSpPr>
              <p:cNvPr id="71" name="Textfeld 70">
                <a:extLst>
                  <a:ext uri="{FF2B5EF4-FFF2-40B4-BE49-F238E27FC236}">
                    <a16:creationId xmlns:a16="http://schemas.microsoft.com/office/drawing/2014/main" id="{26240FFF-9CF2-226E-1CE6-04B950C3AC40}"/>
                  </a:ext>
                </a:extLst>
              </p:cNvPr>
              <p:cNvSpPr txBox="1"/>
              <p:nvPr/>
            </p:nvSpPr>
            <p:spPr>
              <a:xfrm>
                <a:off x="3124200" y="4984543"/>
                <a:ext cx="193676" cy="92333"/>
              </a:xfrm>
              <a:prstGeom prst="rect">
                <a:avLst/>
              </a:prstGeom>
              <a:noFill/>
            </p:spPr>
            <p:txBody>
              <a:bodyPr wrap="square" lIns="0" tIns="0" rIns="0" bIns="0" rtlCol="0">
                <a:spAutoFit/>
              </a:bodyPr>
              <a:lstStyle/>
              <a:p>
                <a:pPr algn="r"/>
                <a:r>
                  <a:rPr lang="de-DE" sz="600"/>
                  <a:t>CLL</a:t>
                </a:r>
              </a:p>
            </p:txBody>
          </p:sp>
          <p:cxnSp>
            <p:nvCxnSpPr>
              <p:cNvPr id="72" name="Gerader Verbinder 71">
                <a:extLst>
                  <a:ext uri="{FF2B5EF4-FFF2-40B4-BE49-F238E27FC236}">
                    <a16:creationId xmlns:a16="http://schemas.microsoft.com/office/drawing/2014/main" id="{65C2F959-E875-CD68-1C3A-98A6835CDEB7}"/>
                  </a:ext>
                </a:extLst>
              </p:cNvPr>
              <p:cNvCxnSpPr/>
              <p:nvPr/>
            </p:nvCxnSpPr>
            <p:spPr>
              <a:xfrm>
                <a:off x="3327400" y="5032375"/>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3" name="Gruppieren 72">
              <a:extLst>
                <a:ext uri="{FF2B5EF4-FFF2-40B4-BE49-F238E27FC236}">
                  <a16:creationId xmlns:a16="http://schemas.microsoft.com/office/drawing/2014/main" id="{C9A55CEA-202B-7F64-EF40-C62B77AAD64D}"/>
                </a:ext>
              </a:extLst>
            </p:cNvPr>
            <p:cNvGrpSpPr/>
            <p:nvPr/>
          </p:nvGrpSpPr>
          <p:grpSpPr>
            <a:xfrm>
              <a:off x="2565400" y="3960129"/>
              <a:ext cx="254000" cy="92333"/>
              <a:chOff x="3124200" y="4984543"/>
              <a:chExt cx="254000" cy="92333"/>
            </a:xfrm>
          </p:grpSpPr>
          <p:sp>
            <p:nvSpPr>
              <p:cNvPr id="74" name="Textfeld 73">
                <a:extLst>
                  <a:ext uri="{FF2B5EF4-FFF2-40B4-BE49-F238E27FC236}">
                    <a16:creationId xmlns:a16="http://schemas.microsoft.com/office/drawing/2014/main" id="{BC2EFF66-E91B-334D-76A4-316696FE4289}"/>
                  </a:ext>
                </a:extLst>
              </p:cNvPr>
              <p:cNvSpPr txBox="1"/>
              <p:nvPr/>
            </p:nvSpPr>
            <p:spPr>
              <a:xfrm>
                <a:off x="3124200" y="4984543"/>
                <a:ext cx="193676" cy="92333"/>
              </a:xfrm>
              <a:prstGeom prst="rect">
                <a:avLst/>
              </a:prstGeom>
              <a:noFill/>
            </p:spPr>
            <p:txBody>
              <a:bodyPr wrap="square" lIns="0" tIns="0" rIns="0" bIns="0" rtlCol="0">
                <a:spAutoFit/>
              </a:bodyPr>
              <a:lstStyle/>
              <a:p>
                <a:pPr algn="r"/>
                <a:r>
                  <a:rPr lang="de-DE" sz="600"/>
                  <a:t>CLL</a:t>
                </a:r>
              </a:p>
            </p:txBody>
          </p:sp>
          <p:cxnSp>
            <p:nvCxnSpPr>
              <p:cNvPr id="75" name="Gerader Verbinder 74">
                <a:extLst>
                  <a:ext uri="{FF2B5EF4-FFF2-40B4-BE49-F238E27FC236}">
                    <a16:creationId xmlns:a16="http://schemas.microsoft.com/office/drawing/2014/main" id="{8F70651F-6543-E856-C659-5CF1F1A786A7}"/>
                  </a:ext>
                </a:extLst>
              </p:cNvPr>
              <p:cNvCxnSpPr/>
              <p:nvPr/>
            </p:nvCxnSpPr>
            <p:spPr>
              <a:xfrm>
                <a:off x="3327400" y="5032375"/>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6" name="Gruppieren 75">
              <a:extLst>
                <a:ext uri="{FF2B5EF4-FFF2-40B4-BE49-F238E27FC236}">
                  <a16:creationId xmlns:a16="http://schemas.microsoft.com/office/drawing/2014/main" id="{CBCDF7AA-DC11-A2BD-321C-FEA830E70CD2}"/>
                </a:ext>
              </a:extLst>
            </p:cNvPr>
            <p:cNvGrpSpPr/>
            <p:nvPr/>
          </p:nvGrpSpPr>
          <p:grpSpPr>
            <a:xfrm>
              <a:off x="2565400" y="3885001"/>
              <a:ext cx="254000" cy="92333"/>
              <a:chOff x="3124200" y="4984543"/>
              <a:chExt cx="254000" cy="92333"/>
            </a:xfrm>
          </p:grpSpPr>
          <p:sp>
            <p:nvSpPr>
              <p:cNvPr id="77" name="Textfeld 76">
                <a:extLst>
                  <a:ext uri="{FF2B5EF4-FFF2-40B4-BE49-F238E27FC236}">
                    <a16:creationId xmlns:a16="http://schemas.microsoft.com/office/drawing/2014/main" id="{0EB52725-896A-5F51-75B1-12C54582E3A1}"/>
                  </a:ext>
                </a:extLst>
              </p:cNvPr>
              <p:cNvSpPr txBox="1"/>
              <p:nvPr/>
            </p:nvSpPr>
            <p:spPr>
              <a:xfrm>
                <a:off x="3124200" y="4984543"/>
                <a:ext cx="193676" cy="92333"/>
              </a:xfrm>
              <a:prstGeom prst="rect">
                <a:avLst/>
              </a:prstGeom>
              <a:noFill/>
            </p:spPr>
            <p:txBody>
              <a:bodyPr wrap="square" lIns="0" tIns="0" rIns="0" bIns="0" rtlCol="0">
                <a:spAutoFit/>
              </a:bodyPr>
              <a:lstStyle/>
              <a:p>
                <a:pPr algn="r"/>
                <a:r>
                  <a:rPr lang="de-DE" sz="600"/>
                  <a:t>CLL</a:t>
                </a:r>
              </a:p>
            </p:txBody>
          </p:sp>
          <p:cxnSp>
            <p:nvCxnSpPr>
              <p:cNvPr id="78" name="Gerader Verbinder 77">
                <a:extLst>
                  <a:ext uri="{FF2B5EF4-FFF2-40B4-BE49-F238E27FC236}">
                    <a16:creationId xmlns:a16="http://schemas.microsoft.com/office/drawing/2014/main" id="{BC636CC2-6DB0-2F78-4993-A41BDFC24B3F}"/>
                  </a:ext>
                </a:extLst>
              </p:cNvPr>
              <p:cNvCxnSpPr/>
              <p:nvPr/>
            </p:nvCxnSpPr>
            <p:spPr>
              <a:xfrm>
                <a:off x="3327400" y="5032375"/>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9" name="Gruppieren 78">
              <a:extLst>
                <a:ext uri="{FF2B5EF4-FFF2-40B4-BE49-F238E27FC236}">
                  <a16:creationId xmlns:a16="http://schemas.microsoft.com/office/drawing/2014/main" id="{0020940B-8BD2-DA3D-4949-CF51F071E629}"/>
                </a:ext>
              </a:extLst>
            </p:cNvPr>
            <p:cNvGrpSpPr/>
            <p:nvPr/>
          </p:nvGrpSpPr>
          <p:grpSpPr>
            <a:xfrm>
              <a:off x="2565400" y="3809873"/>
              <a:ext cx="254000" cy="92333"/>
              <a:chOff x="3124200" y="4984543"/>
              <a:chExt cx="254000" cy="92333"/>
            </a:xfrm>
          </p:grpSpPr>
          <p:sp>
            <p:nvSpPr>
              <p:cNvPr id="80" name="Textfeld 79">
                <a:extLst>
                  <a:ext uri="{FF2B5EF4-FFF2-40B4-BE49-F238E27FC236}">
                    <a16:creationId xmlns:a16="http://schemas.microsoft.com/office/drawing/2014/main" id="{B022774A-A2CA-DB5A-217D-357F45DFA8EB}"/>
                  </a:ext>
                </a:extLst>
              </p:cNvPr>
              <p:cNvSpPr txBox="1"/>
              <p:nvPr/>
            </p:nvSpPr>
            <p:spPr>
              <a:xfrm>
                <a:off x="3124200" y="4984543"/>
                <a:ext cx="193676" cy="92333"/>
              </a:xfrm>
              <a:prstGeom prst="rect">
                <a:avLst/>
              </a:prstGeom>
              <a:noFill/>
            </p:spPr>
            <p:txBody>
              <a:bodyPr wrap="square" lIns="0" tIns="0" rIns="0" bIns="0" rtlCol="0">
                <a:spAutoFit/>
              </a:bodyPr>
              <a:lstStyle/>
              <a:p>
                <a:pPr algn="r"/>
                <a:r>
                  <a:rPr lang="de-DE" sz="600"/>
                  <a:t>CLL</a:t>
                </a:r>
              </a:p>
            </p:txBody>
          </p:sp>
          <p:cxnSp>
            <p:nvCxnSpPr>
              <p:cNvPr id="81" name="Gerader Verbinder 80">
                <a:extLst>
                  <a:ext uri="{FF2B5EF4-FFF2-40B4-BE49-F238E27FC236}">
                    <a16:creationId xmlns:a16="http://schemas.microsoft.com/office/drawing/2014/main" id="{EC20500B-DCB1-2457-388F-9B50EFF8C877}"/>
                  </a:ext>
                </a:extLst>
              </p:cNvPr>
              <p:cNvCxnSpPr/>
              <p:nvPr/>
            </p:nvCxnSpPr>
            <p:spPr>
              <a:xfrm>
                <a:off x="3327400" y="5032375"/>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2" name="Gruppieren 81">
              <a:extLst>
                <a:ext uri="{FF2B5EF4-FFF2-40B4-BE49-F238E27FC236}">
                  <a16:creationId xmlns:a16="http://schemas.microsoft.com/office/drawing/2014/main" id="{6580EA53-B30B-2047-B354-04082B5F169B}"/>
                </a:ext>
              </a:extLst>
            </p:cNvPr>
            <p:cNvGrpSpPr/>
            <p:nvPr/>
          </p:nvGrpSpPr>
          <p:grpSpPr>
            <a:xfrm>
              <a:off x="2565400" y="3734745"/>
              <a:ext cx="254000" cy="92333"/>
              <a:chOff x="3124200" y="4984543"/>
              <a:chExt cx="254000" cy="92333"/>
            </a:xfrm>
          </p:grpSpPr>
          <p:sp>
            <p:nvSpPr>
              <p:cNvPr id="83" name="Textfeld 82">
                <a:extLst>
                  <a:ext uri="{FF2B5EF4-FFF2-40B4-BE49-F238E27FC236}">
                    <a16:creationId xmlns:a16="http://schemas.microsoft.com/office/drawing/2014/main" id="{7882E587-6C3B-D11B-631C-BD2ED0A70033}"/>
                  </a:ext>
                </a:extLst>
              </p:cNvPr>
              <p:cNvSpPr txBox="1"/>
              <p:nvPr/>
            </p:nvSpPr>
            <p:spPr>
              <a:xfrm>
                <a:off x="3124200" y="4984543"/>
                <a:ext cx="193676" cy="92333"/>
              </a:xfrm>
              <a:prstGeom prst="rect">
                <a:avLst/>
              </a:prstGeom>
              <a:noFill/>
            </p:spPr>
            <p:txBody>
              <a:bodyPr wrap="square" lIns="0" tIns="0" rIns="0" bIns="0" rtlCol="0">
                <a:spAutoFit/>
              </a:bodyPr>
              <a:lstStyle/>
              <a:p>
                <a:pPr algn="r"/>
                <a:r>
                  <a:rPr lang="de-DE" sz="600"/>
                  <a:t>CLL</a:t>
                </a:r>
              </a:p>
            </p:txBody>
          </p:sp>
          <p:cxnSp>
            <p:nvCxnSpPr>
              <p:cNvPr id="84" name="Gerader Verbinder 83">
                <a:extLst>
                  <a:ext uri="{FF2B5EF4-FFF2-40B4-BE49-F238E27FC236}">
                    <a16:creationId xmlns:a16="http://schemas.microsoft.com/office/drawing/2014/main" id="{00F9D5BD-B497-7563-282B-B06B222539FC}"/>
                  </a:ext>
                </a:extLst>
              </p:cNvPr>
              <p:cNvCxnSpPr/>
              <p:nvPr/>
            </p:nvCxnSpPr>
            <p:spPr>
              <a:xfrm>
                <a:off x="3327400" y="5032375"/>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5" name="Gruppieren 84">
              <a:extLst>
                <a:ext uri="{FF2B5EF4-FFF2-40B4-BE49-F238E27FC236}">
                  <a16:creationId xmlns:a16="http://schemas.microsoft.com/office/drawing/2014/main" id="{2290BBD8-450D-CB25-A5A4-0013AB78153B}"/>
                </a:ext>
              </a:extLst>
            </p:cNvPr>
            <p:cNvGrpSpPr/>
            <p:nvPr/>
          </p:nvGrpSpPr>
          <p:grpSpPr>
            <a:xfrm>
              <a:off x="2565400" y="3659617"/>
              <a:ext cx="254000" cy="92333"/>
              <a:chOff x="3124200" y="4984543"/>
              <a:chExt cx="254000" cy="92333"/>
            </a:xfrm>
          </p:grpSpPr>
          <p:sp>
            <p:nvSpPr>
              <p:cNvPr id="86" name="Textfeld 85">
                <a:extLst>
                  <a:ext uri="{FF2B5EF4-FFF2-40B4-BE49-F238E27FC236}">
                    <a16:creationId xmlns:a16="http://schemas.microsoft.com/office/drawing/2014/main" id="{3F3EE229-F485-3BCA-34D0-BB7C79C600E0}"/>
                  </a:ext>
                </a:extLst>
              </p:cNvPr>
              <p:cNvSpPr txBox="1"/>
              <p:nvPr/>
            </p:nvSpPr>
            <p:spPr>
              <a:xfrm>
                <a:off x="3124200" y="4984543"/>
                <a:ext cx="193676" cy="92333"/>
              </a:xfrm>
              <a:prstGeom prst="rect">
                <a:avLst/>
              </a:prstGeom>
              <a:noFill/>
            </p:spPr>
            <p:txBody>
              <a:bodyPr wrap="square" lIns="0" tIns="0" rIns="0" bIns="0" rtlCol="0">
                <a:spAutoFit/>
              </a:bodyPr>
              <a:lstStyle/>
              <a:p>
                <a:pPr algn="r"/>
                <a:r>
                  <a:rPr lang="de-DE" sz="600"/>
                  <a:t>CLL</a:t>
                </a:r>
              </a:p>
            </p:txBody>
          </p:sp>
          <p:cxnSp>
            <p:nvCxnSpPr>
              <p:cNvPr id="87" name="Gerader Verbinder 86">
                <a:extLst>
                  <a:ext uri="{FF2B5EF4-FFF2-40B4-BE49-F238E27FC236}">
                    <a16:creationId xmlns:a16="http://schemas.microsoft.com/office/drawing/2014/main" id="{90CF9895-B35A-2EA8-0EBA-490346FFB814}"/>
                  </a:ext>
                </a:extLst>
              </p:cNvPr>
              <p:cNvCxnSpPr/>
              <p:nvPr/>
            </p:nvCxnSpPr>
            <p:spPr>
              <a:xfrm>
                <a:off x="3327400" y="5032375"/>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8" name="Gruppieren 87">
              <a:extLst>
                <a:ext uri="{FF2B5EF4-FFF2-40B4-BE49-F238E27FC236}">
                  <a16:creationId xmlns:a16="http://schemas.microsoft.com/office/drawing/2014/main" id="{31E1DBE5-F7A5-0DB1-B5D7-E0E6BFA9C279}"/>
                </a:ext>
              </a:extLst>
            </p:cNvPr>
            <p:cNvGrpSpPr/>
            <p:nvPr/>
          </p:nvGrpSpPr>
          <p:grpSpPr>
            <a:xfrm>
              <a:off x="2565400" y="3584489"/>
              <a:ext cx="254000" cy="92333"/>
              <a:chOff x="3124200" y="4984543"/>
              <a:chExt cx="254000" cy="92333"/>
            </a:xfrm>
          </p:grpSpPr>
          <p:sp>
            <p:nvSpPr>
              <p:cNvPr id="89" name="Textfeld 88">
                <a:extLst>
                  <a:ext uri="{FF2B5EF4-FFF2-40B4-BE49-F238E27FC236}">
                    <a16:creationId xmlns:a16="http://schemas.microsoft.com/office/drawing/2014/main" id="{88858225-D9DB-6ADC-0966-348A65F55343}"/>
                  </a:ext>
                </a:extLst>
              </p:cNvPr>
              <p:cNvSpPr txBox="1"/>
              <p:nvPr/>
            </p:nvSpPr>
            <p:spPr>
              <a:xfrm>
                <a:off x="3124200" y="4984543"/>
                <a:ext cx="193676" cy="92333"/>
              </a:xfrm>
              <a:prstGeom prst="rect">
                <a:avLst/>
              </a:prstGeom>
              <a:noFill/>
            </p:spPr>
            <p:txBody>
              <a:bodyPr wrap="square" lIns="0" tIns="0" rIns="0" bIns="0" rtlCol="0">
                <a:spAutoFit/>
              </a:bodyPr>
              <a:lstStyle/>
              <a:p>
                <a:pPr algn="r"/>
                <a:r>
                  <a:rPr lang="de-DE" sz="600"/>
                  <a:t>CLL</a:t>
                </a:r>
              </a:p>
            </p:txBody>
          </p:sp>
          <p:cxnSp>
            <p:nvCxnSpPr>
              <p:cNvPr id="90" name="Gerader Verbinder 89">
                <a:extLst>
                  <a:ext uri="{FF2B5EF4-FFF2-40B4-BE49-F238E27FC236}">
                    <a16:creationId xmlns:a16="http://schemas.microsoft.com/office/drawing/2014/main" id="{97A79DE6-3D0C-6BB5-37B1-3B37E144ACBB}"/>
                  </a:ext>
                </a:extLst>
              </p:cNvPr>
              <p:cNvCxnSpPr/>
              <p:nvPr/>
            </p:nvCxnSpPr>
            <p:spPr>
              <a:xfrm>
                <a:off x="3327400" y="5032375"/>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1" name="Gruppieren 90">
              <a:extLst>
                <a:ext uri="{FF2B5EF4-FFF2-40B4-BE49-F238E27FC236}">
                  <a16:creationId xmlns:a16="http://schemas.microsoft.com/office/drawing/2014/main" id="{DC026B2C-21E8-3BA1-DBB5-D71058F8FB57}"/>
                </a:ext>
              </a:extLst>
            </p:cNvPr>
            <p:cNvGrpSpPr/>
            <p:nvPr/>
          </p:nvGrpSpPr>
          <p:grpSpPr>
            <a:xfrm>
              <a:off x="2565400" y="3509361"/>
              <a:ext cx="254000" cy="92333"/>
              <a:chOff x="3124200" y="4984543"/>
              <a:chExt cx="254000" cy="92333"/>
            </a:xfrm>
          </p:grpSpPr>
          <p:sp>
            <p:nvSpPr>
              <p:cNvPr id="92" name="Textfeld 91">
                <a:extLst>
                  <a:ext uri="{FF2B5EF4-FFF2-40B4-BE49-F238E27FC236}">
                    <a16:creationId xmlns:a16="http://schemas.microsoft.com/office/drawing/2014/main" id="{6581457E-7522-2A63-6228-5B5C3942F0E3}"/>
                  </a:ext>
                </a:extLst>
              </p:cNvPr>
              <p:cNvSpPr txBox="1"/>
              <p:nvPr/>
            </p:nvSpPr>
            <p:spPr>
              <a:xfrm>
                <a:off x="3124200" y="4984543"/>
                <a:ext cx="193676" cy="92333"/>
              </a:xfrm>
              <a:prstGeom prst="rect">
                <a:avLst/>
              </a:prstGeom>
              <a:noFill/>
            </p:spPr>
            <p:txBody>
              <a:bodyPr wrap="square" lIns="0" tIns="0" rIns="0" bIns="0" rtlCol="0">
                <a:spAutoFit/>
              </a:bodyPr>
              <a:lstStyle/>
              <a:p>
                <a:pPr algn="r"/>
                <a:r>
                  <a:rPr lang="de-DE" sz="600"/>
                  <a:t>CLL</a:t>
                </a:r>
              </a:p>
            </p:txBody>
          </p:sp>
          <p:cxnSp>
            <p:nvCxnSpPr>
              <p:cNvPr id="93" name="Gerader Verbinder 92">
                <a:extLst>
                  <a:ext uri="{FF2B5EF4-FFF2-40B4-BE49-F238E27FC236}">
                    <a16:creationId xmlns:a16="http://schemas.microsoft.com/office/drawing/2014/main" id="{E621314A-DB82-F930-A49E-61EE65097F0A}"/>
                  </a:ext>
                </a:extLst>
              </p:cNvPr>
              <p:cNvCxnSpPr/>
              <p:nvPr/>
            </p:nvCxnSpPr>
            <p:spPr>
              <a:xfrm>
                <a:off x="3327400" y="5032375"/>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4" name="Gruppieren 93">
              <a:extLst>
                <a:ext uri="{FF2B5EF4-FFF2-40B4-BE49-F238E27FC236}">
                  <a16:creationId xmlns:a16="http://schemas.microsoft.com/office/drawing/2014/main" id="{05DE8489-E538-502F-F267-7150D4E5C3CE}"/>
                </a:ext>
              </a:extLst>
            </p:cNvPr>
            <p:cNvGrpSpPr/>
            <p:nvPr/>
          </p:nvGrpSpPr>
          <p:grpSpPr>
            <a:xfrm>
              <a:off x="2565400" y="3434233"/>
              <a:ext cx="254000" cy="92333"/>
              <a:chOff x="3124200" y="4984543"/>
              <a:chExt cx="254000" cy="92333"/>
            </a:xfrm>
          </p:grpSpPr>
          <p:sp>
            <p:nvSpPr>
              <p:cNvPr id="95" name="Textfeld 94">
                <a:extLst>
                  <a:ext uri="{FF2B5EF4-FFF2-40B4-BE49-F238E27FC236}">
                    <a16:creationId xmlns:a16="http://schemas.microsoft.com/office/drawing/2014/main" id="{3602A874-B170-5C63-1B02-DB23C2BFC6B4}"/>
                  </a:ext>
                </a:extLst>
              </p:cNvPr>
              <p:cNvSpPr txBox="1"/>
              <p:nvPr/>
            </p:nvSpPr>
            <p:spPr>
              <a:xfrm>
                <a:off x="3124200" y="4984543"/>
                <a:ext cx="193676" cy="92333"/>
              </a:xfrm>
              <a:prstGeom prst="rect">
                <a:avLst/>
              </a:prstGeom>
              <a:noFill/>
            </p:spPr>
            <p:txBody>
              <a:bodyPr wrap="square" lIns="0" tIns="0" rIns="0" bIns="0" rtlCol="0">
                <a:spAutoFit/>
              </a:bodyPr>
              <a:lstStyle/>
              <a:p>
                <a:pPr algn="r"/>
                <a:r>
                  <a:rPr lang="de-DE" sz="600"/>
                  <a:t>CLL</a:t>
                </a:r>
              </a:p>
            </p:txBody>
          </p:sp>
          <p:cxnSp>
            <p:nvCxnSpPr>
              <p:cNvPr id="96" name="Gerader Verbinder 95">
                <a:extLst>
                  <a:ext uri="{FF2B5EF4-FFF2-40B4-BE49-F238E27FC236}">
                    <a16:creationId xmlns:a16="http://schemas.microsoft.com/office/drawing/2014/main" id="{15A846BE-4BD9-0A30-6F8F-FDBE920A37E0}"/>
                  </a:ext>
                </a:extLst>
              </p:cNvPr>
              <p:cNvCxnSpPr/>
              <p:nvPr/>
            </p:nvCxnSpPr>
            <p:spPr>
              <a:xfrm>
                <a:off x="3327400" y="5032375"/>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7" name="Gruppieren 96">
              <a:extLst>
                <a:ext uri="{FF2B5EF4-FFF2-40B4-BE49-F238E27FC236}">
                  <a16:creationId xmlns:a16="http://schemas.microsoft.com/office/drawing/2014/main" id="{F8CBFB8C-5653-10AF-FF87-FE5DB4AE6C0E}"/>
                </a:ext>
              </a:extLst>
            </p:cNvPr>
            <p:cNvGrpSpPr/>
            <p:nvPr/>
          </p:nvGrpSpPr>
          <p:grpSpPr>
            <a:xfrm>
              <a:off x="2565400" y="3359105"/>
              <a:ext cx="254000" cy="92333"/>
              <a:chOff x="3124200" y="4984543"/>
              <a:chExt cx="254000" cy="92333"/>
            </a:xfrm>
          </p:grpSpPr>
          <p:sp>
            <p:nvSpPr>
              <p:cNvPr id="98" name="Textfeld 97">
                <a:extLst>
                  <a:ext uri="{FF2B5EF4-FFF2-40B4-BE49-F238E27FC236}">
                    <a16:creationId xmlns:a16="http://schemas.microsoft.com/office/drawing/2014/main" id="{D49D6D77-6C6B-C7C0-9FDE-6396E73DB5C3}"/>
                  </a:ext>
                </a:extLst>
              </p:cNvPr>
              <p:cNvSpPr txBox="1"/>
              <p:nvPr/>
            </p:nvSpPr>
            <p:spPr>
              <a:xfrm>
                <a:off x="3124200" y="4984543"/>
                <a:ext cx="193676" cy="92333"/>
              </a:xfrm>
              <a:prstGeom prst="rect">
                <a:avLst/>
              </a:prstGeom>
              <a:noFill/>
            </p:spPr>
            <p:txBody>
              <a:bodyPr wrap="square" lIns="0" tIns="0" rIns="0" bIns="0" rtlCol="0">
                <a:spAutoFit/>
              </a:bodyPr>
              <a:lstStyle/>
              <a:p>
                <a:pPr algn="r"/>
                <a:r>
                  <a:rPr lang="de-DE" sz="600"/>
                  <a:t>CLL</a:t>
                </a:r>
              </a:p>
            </p:txBody>
          </p:sp>
          <p:cxnSp>
            <p:nvCxnSpPr>
              <p:cNvPr id="99" name="Gerader Verbinder 98">
                <a:extLst>
                  <a:ext uri="{FF2B5EF4-FFF2-40B4-BE49-F238E27FC236}">
                    <a16:creationId xmlns:a16="http://schemas.microsoft.com/office/drawing/2014/main" id="{7239743D-5EB3-06C2-9F02-142A1137FAED}"/>
                  </a:ext>
                </a:extLst>
              </p:cNvPr>
              <p:cNvCxnSpPr/>
              <p:nvPr/>
            </p:nvCxnSpPr>
            <p:spPr>
              <a:xfrm>
                <a:off x="3327400" y="5032375"/>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0" name="Gruppieren 99">
              <a:extLst>
                <a:ext uri="{FF2B5EF4-FFF2-40B4-BE49-F238E27FC236}">
                  <a16:creationId xmlns:a16="http://schemas.microsoft.com/office/drawing/2014/main" id="{8AE373ED-77BA-B79A-61E5-2D5C5FEC890A}"/>
                </a:ext>
              </a:extLst>
            </p:cNvPr>
            <p:cNvGrpSpPr/>
            <p:nvPr/>
          </p:nvGrpSpPr>
          <p:grpSpPr>
            <a:xfrm>
              <a:off x="2565400" y="3283977"/>
              <a:ext cx="254000" cy="92333"/>
              <a:chOff x="3124200" y="4984543"/>
              <a:chExt cx="254000" cy="92333"/>
            </a:xfrm>
          </p:grpSpPr>
          <p:sp>
            <p:nvSpPr>
              <p:cNvPr id="101" name="Textfeld 100">
                <a:extLst>
                  <a:ext uri="{FF2B5EF4-FFF2-40B4-BE49-F238E27FC236}">
                    <a16:creationId xmlns:a16="http://schemas.microsoft.com/office/drawing/2014/main" id="{6EFB75EA-AAD7-32E5-D9E8-BEAED699C65B}"/>
                  </a:ext>
                </a:extLst>
              </p:cNvPr>
              <p:cNvSpPr txBox="1"/>
              <p:nvPr/>
            </p:nvSpPr>
            <p:spPr>
              <a:xfrm>
                <a:off x="3124200" y="4984543"/>
                <a:ext cx="193676" cy="92333"/>
              </a:xfrm>
              <a:prstGeom prst="rect">
                <a:avLst/>
              </a:prstGeom>
              <a:noFill/>
            </p:spPr>
            <p:txBody>
              <a:bodyPr wrap="square" lIns="0" tIns="0" rIns="0" bIns="0" rtlCol="0">
                <a:spAutoFit/>
              </a:bodyPr>
              <a:lstStyle/>
              <a:p>
                <a:pPr algn="r"/>
                <a:r>
                  <a:rPr lang="de-DE" sz="600"/>
                  <a:t>CLL</a:t>
                </a:r>
              </a:p>
            </p:txBody>
          </p:sp>
          <p:cxnSp>
            <p:nvCxnSpPr>
              <p:cNvPr id="102" name="Gerader Verbinder 101">
                <a:extLst>
                  <a:ext uri="{FF2B5EF4-FFF2-40B4-BE49-F238E27FC236}">
                    <a16:creationId xmlns:a16="http://schemas.microsoft.com/office/drawing/2014/main" id="{BB36B1D2-D5F0-14D2-18B2-0ADEB64EAC9F}"/>
                  </a:ext>
                </a:extLst>
              </p:cNvPr>
              <p:cNvCxnSpPr/>
              <p:nvPr/>
            </p:nvCxnSpPr>
            <p:spPr>
              <a:xfrm>
                <a:off x="3327400" y="5032375"/>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3" name="Gruppieren 102">
              <a:extLst>
                <a:ext uri="{FF2B5EF4-FFF2-40B4-BE49-F238E27FC236}">
                  <a16:creationId xmlns:a16="http://schemas.microsoft.com/office/drawing/2014/main" id="{379ED78E-06BB-6013-7229-0536BBBE68D3}"/>
                </a:ext>
              </a:extLst>
            </p:cNvPr>
            <p:cNvGrpSpPr/>
            <p:nvPr/>
          </p:nvGrpSpPr>
          <p:grpSpPr>
            <a:xfrm>
              <a:off x="2565400" y="3208849"/>
              <a:ext cx="254000" cy="92333"/>
              <a:chOff x="3124200" y="4984543"/>
              <a:chExt cx="254000" cy="92333"/>
            </a:xfrm>
          </p:grpSpPr>
          <p:sp>
            <p:nvSpPr>
              <p:cNvPr id="104" name="Textfeld 103">
                <a:extLst>
                  <a:ext uri="{FF2B5EF4-FFF2-40B4-BE49-F238E27FC236}">
                    <a16:creationId xmlns:a16="http://schemas.microsoft.com/office/drawing/2014/main" id="{F60DC5CD-EB11-E4E0-632E-53145849E7C2}"/>
                  </a:ext>
                </a:extLst>
              </p:cNvPr>
              <p:cNvSpPr txBox="1"/>
              <p:nvPr/>
            </p:nvSpPr>
            <p:spPr>
              <a:xfrm>
                <a:off x="3124200" y="4984543"/>
                <a:ext cx="193676" cy="92333"/>
              </a:xfrm>
              <a:prstGeom prst="rect">
                <a:avLst/>
              </a:prstGeom>
              <a:noFill/>
            </p:spPr>
            <p:txBody>
              <a:bodyPr wrap="square" lIns="0" tIns="0" rIns="0" bIns="0" rtlCol="0">
                <a:spAutoFit/>
              </a:bodyPr>
              <a:lstStyle/>
              <a:p>
                <a:pPr algn="r"/>
                <a:r>
                  <a:rPr lang="de-DE" sz="600"/>
                  <a:t>SLL</a:t>
                </a:r>
              </a:p>
            </p:txBody>
          </p:sp>
          <p:cxnSp>
            <p:nvCxnSpPr>
              <p:cNvPr id="105" name="Gerader Verbinder 104">
                <a:extLst>
                  <a:ext uri="{FF2B5EF4-FFF2-40B4-BE49-F238E27FC236}">
                    <a16:creationId xmlns:a16="http://schemas.microsoft.com/office/drawing/2014/main" id="{093023A5-1D47-3608-092E-78E3DEE2F0AF}"/>
                  </a:ext>
                </a:extLst>
              </p:cNvPr>
              <p:cNvCxnSpPr/>
              <p:nvPr/>
            </p:nvCxnSpPr>
            <p:spPr>
              <a:xfrm>
                <a:off x="3327400" y="5032375"/>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6" name="Gruppieren 105">
              <a:extLst>
                <a:ext uri="{FF2B5EF4-FFF2-40B4-BE49-F238E27FC236}">
                  <a16:creationId xmlns:a16="http://schemas.microsoft.com/office/drawing/2014/main" id="{678C152C-043C-6FCF-77A2-27258231A75F}"/>
                </a:ext>
              </a:extLst>
            </p:cNvPr>
            <p:cNvGrpSpPr/>
            <p:nvPr/>
          </p:nvGrpSpPr>
          <p:grpSpPr>
            <a:xfrm>
              <a:off x="2565400" y="3058593"/>
              <a:ext cx="254000" cy="92333"/>
              <a:chOff x="3124200" y="4984543"/>
              <a:chExt cx="254000" cy="92333"/>
            </a:xfrm>
          </p:grpSpPr>
          <p:sp>
            <p:nvSpPr>
              <p:cNvPr id="107" name="Textfeld 106">
                <a:extLst>
                  <a:ext uri="{FF2B5EF4-FFF2-40B4-BE49-F238E27FC236}">
                    <a16:creationId xmlns:a16="http://schemas.microsoft.com/office/drawing/2014/main" id="{BA429283-8A9A-3443-465C-97B1D495EF86}"/>
                  </a:ext>
                </a:extLst>
              </p:cNvPr>
              <p:cNvSpPr txBox="1"/>
              <p:nvPr/>
            </p:nvSpPr>
            <p:spPr>
              <a:xfrm>
                <a:off x="3124200" y="4984543"/>
                <a:ext cx="193676" cy="92333"/>
              </a:xfrm>
              <a:prstGeom prst="rect">
                <a:avLst/>
              </a:prstGeom>
              <a:noFill/>
            </p:spPr>
            <p:txBody>
              <a:bodyPr wrap="square" lIns="0" tIns="0" rIns="0" bIns="0" rtlCol="0">
                <a:spAutoFit/>
              </a:bodyPr>
              <a:lstStyle/>
              <a:p>
                <a:pPr algn="r"/>
                <a:r>
                  <a:rPr lang="de-DE" sz="600"/>
                  <a:t>CLL</a:t>
                </a:r>
              </a:p>
            </p:txBody>
          </p:sp>
          <p:cxnSp>
            <p:nvCxnSpPr>
              <p:cNvPr id="108" name="Gerader Verbinder 107">
                <a:extLst>
                  <a:ext uri="{FF2B5EF4-FFF2-40B4-BE49-F238E27FC236}">
                    <a16:creationId xmlns:a16="http://schemas.microsoft.com/office/drawing/2014/main" id="{B25D8FC0-CF85-82D3-D4A2-E6C934DF975B}"/>
                  </a:ext>
                </a:extLst>
              </p:cNvPr>
              <p:cNvCxnSpPr/>
              <p:nvPr/>
            </p:nvCxnSpPr>
            <p:spPr>
              <a:xfrm>
                <a:off x="3327400" y="5032375"/>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9" name="Gruppieren 108">
              <a:extLst>
                <a:ext uri="{FF2B5EF4-FFF2-40B4-BE49-F238E27FC236}">
                  <a16:creationId xmlns:a16="http://schemas.microsoft.com/office/drawing/2014/main" id="{0484F120-6789-3C99-329A-DAC71A9B3B54}"/>
                </a:ext>
              </a:extLst>
            </p:cNvPr>
            <p:cNvGrpSpPr/>
            <p:nvPr/>
          </p:nvGrpSpPr>
          <p:grpSpPr>
            <a:xfrm>
              <a:off x="2565400" y="2983465"/>
              <a:ext cx="254000" cy="92333"/>
              <a:chOff x="3124200" y="4984543"/>
              <a:chExt cx="254000" cy="92333"/>
            </a:xfrm>
          </p:grpSpPr>
          <p:sp>
            <p:nvSpPr>
              <p:cNvPr id="110" name="Textfeld 109">
                <a:extLst>
                  <a:ext uri="{FF2B5EF4-FFF2-40B4-BE49-F238E27FC236}">
                    <a16:creationId xmlns:a16="http://schemas.microsoft.com/office/drawing/2014/main" id="{8C39040A-2FA3-4470-C901-369809E7DF81}"/>
                  </a:ext>
                </a:extLst>
              </p:cNvPr>
              <p:cNvSpPr txBox="1"/>
              <p:nvPr/>
            </p:nvSpPr>
            <p:spPr>
              <a:xfrm>
                <a:off x="3124200" y="4984543"/>
                <a:ext cx="193676" cy="92333"/>
              </a:xfrm>
              <a:prstGeom prst="rect">
                <a:avLst/>
              </a:prstGeom>
              <a:noFill/>
            </p:spPr>
            <p:txBody>
              <a:bodyPr wrap="square" lIns="0" tIns="0" rIns="0" bIns="0" rtlCol="0">
                <a:spAutoFit/>
              </a:bodyPr>
              <a:lstStyle/>
              <a:p>
                <a:pPr algn="r"/>
                <a:r>
                  <a:rPr lang="de-DE" sz="600"/>
                  <a:t>CLL</a:t>
                </a:r>
              </a:p>
            </p:txBody>
          </p:sp>
          <p:cxnSp>
            <p:nvCxnSpPr>
              <p:cNvPr id="111" name="Gerader Verbinder 110">
                <a:extLst>
                  <a:ext uri="{FF2B5EF4-FFF2-40B4-BE49-F238E27FC236}">
                    <a16:creationId xmlns:a16="http://schemas.microsoft.com/office/drawing/2014/main" id="{35CDF5EA-D2E7-3230-EF1D-0789922409E4}"/>
                  </a:ext>
                </a:extLst>
              </p:cNvPr>
              <p:cNvCxnSpPr/>
              <p:nvPr/>
            </p:nvCxnSpPr>
            <p:spPr>
              <a:xfrm>
                <a:off x="3327400" y="5032375"/>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2" name="Gruppieren 111">
              <a:extLst>
                <a:ext uri="{FF2B5EF4-FFF2-40B4-BE49-F238E27FC236}">
                  <a16:creationId xmlns:a16="http://schemas.microsoft.com/office/drawing/2014/main" id="{1ACDF8C1-BB5F-386E-D987-742E4E9682E4}"/>
                </a:ext>
              </a:extLst>
            </p:cNvPr>
            <p:cNvGrpSpPr/>
            <p:nvPr/>
          </p:nvGrpSpPr>
          <p:grpSpPr>
            <a:xfrm>
              <a:off x="2565400" y="2908337"/>
              <a:ext cx="254000" cy="92333"/>
              <a:chOff x="3124200" y="4984543"/>
              <a:chExt cx="254000" cy="92333"/>
            </a:xfrm>
          </p:grpSpPr>
          <p:sp>
            <p:nvSpPr>
              <p:cNvPr id="113" name="Textfeld 112">
                <a:extLst>
                  <a:ext uri="{FF2B5EF4-FFF2-40B4-BE49-F238E27FC236}">
                    <a16:creationId xmlns:a16="http://schemas.microsoft.com/office/drawing/2014/main" id="{509EBF6E-F14C-7F31-5BA8-2C02031A076B}"/>
                  </a:ext>
                </a:extLst>
              </p:cNvPr>
              <p:cNvSpPr txBox="1"/>
              <p:nvPr/>
            </p:nvSpPr>
            <p:spPr>
              <a:xfrm>
                <a:off x="3124200" y="4984543"/>
                <a:ext cx="193676" cy="92333"/>
              </a:xfrm>
              <a:prstGeom prst="rect">
                <a:avLst/>
              </a:prstGeom>
              <a:noFill/>
            </p:spPr>
            <p:txBody>
              <a:bodyPr wrap="square" lIns="0" tIns="0" rIns="0" bIns="0" rtlCol="0">
                <a:spAutoFit/>
              </a:bodyPr>
              <a:lstStyle/>
              <a:p>
                <a:pPr algn="r"/>
                <a:r>
                  <a:rPr lang="de-DE" sz="600"/>
                  <a:t>CLL</a:t>
                </a:r>
              </a:p>
            </p:txBody>
          </p:sp>
          <p:cxnSp>
            <p:nvCxnSpPr>
              <p:cNvPr id="114" name="Gerader Verbinder 113">
                <a:extLst>
                  <a:ext uri="{FF2B5EF4-FFF2-40B4-BE49-F238E27FC236}">
                    <a16:creationId xmlns:a16="http://schemas.microsoft.com/office/drawing/2014/main" id="{A077E1E4-E8B4-82B8-320E-693A4430EA2D}"/>
                  </a:ext>
                </a:extLst>
              </p:cNvPr>
              <p:cNvCxnSpPr/>
              <p:nvPr/>
            </p:nvCxnSpPr>
            <p:spPr>
              <a:xfrm>
                <a:off x="3327400" y="5032375"/>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5" name="Gruppieren 114">
              <a:extLst>
                <a:ext uri="{FF2B5EF4-FFF2-40B4-BE49-F238E27FC236}">
                  <a16:creationId xmlns:a16="http://schemas.microsoft.com/office/drawing/2014/main" id="{BCCDCD9C-9308-AE2D-896C-19D842575DFC}"/>
                </a:ext>
              </a:extLst>
            </p:cNvPr>
            <p:cNvGrpSpPr/>
            <p:nvPr/>
          </p:nvGrpSpPr>
          <p:grpSpPr>
            <a:xfrm>
              <a:off x="2565400" y="2833209"/>
              <a:ext cx="254000" cy="92333"/>
              <a:chOff x="3124200" y="4984543"/>
              <a:chExt cx="254000" cy="92333"/>
            </a:xfrm>
          </p:grpSpPr>
          <p:sp>
            <p:nvSpPr>
              <p:cNvPr id="116" name="Textfeld 115">
                <a:extLst>
                  <a:ext uri="{FF2B5EF4-FFF2-40B4-BE49-F238E27FC236}">
                    <a16:creationId xmlns:a16="http://schemas.microsoft.com/office/drawing/2014/main" id="{79288368-1679-1BFA-21B9-8AF9B6AF72C3}"/>
                  </a:ext>
                </a:extLst>
              </p:cNvPr>
              <p:cNvSpPr txBox="1"/>
              <p:nvPr/>
            </p:nvSpPr>
            <p:spPr>
              <a:xfrm>
                <a:off x="3124200" y="4984543"/>
                <a:ext cx="193676" cy="92333"/>
              </a:xfrm>
              <a:prstGeom prst="rect">
                <a:avLst/>
              </a:prstGeom>
              <a:noFill/>
            </p:spPr>
            <p:txBody>
              <a:bodyPr wrap="square" lIns="0" tIns="0" rIns="0" bIns="0" rtlCol="0">
                <a:spAutoFit/>
              </a:bodyPr>
              <a:lstStyle/>
              <a:p>
                <a:pPr algn="r"/>
                <a:r>
                  <a:rPr lang="de-DE" sz="600"/>
                  <a:t>CLL</a:t>
                </a:r>
              </a:p>
            </p:txBody>
          </p:sp>
          <p:cxnSp>
            <p:nvCxnSpPr>
              <p:cNvPr id="117" name="Gerader Verbinder 116">
                <a:extLst>
                  <a:ext uri="{FF2B5EF4-FFF2-40B4-BE49-F238E27FC236}">
                    <a16:creationId xmlns:a16="http://schemas.microsoft.com/office/drawing/2014/main" id="{E8A13A29-A128-27E4-4867-46BEDE360FCC}"/>
                  </a:ext>
                </a:extLst>
              </p:cNvPr>
              <p:cNvCxnSpPr/>
              <p:nvPr/>
            </p:nvCxnSpPr>
            <p:spPr>
              <a:xfrm>
                <a:off x="3327400" y="5032375"/>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8" name="Gruppieren 117">
              <a:extLst>
                <a:ext uri="{FF2B5EF4-FFF2-40B4-BE49-F238E27FC236}">
                  <a16:creationId xmlns:a16="http://schemas.microsoft.com/office/drawing/2014/main" id="{44B6BE89-FC5C-2351-035A-984B1DB6B82A}"/>
                </a:ext>
              </a:extLst>
            </p:cNvPr>
            <p:cNvGrpSpPr/>
            <p:nvPr/>
          </p:nvGrpSpPr>
          <p:grpSpPr>
            <a:xfrm>
              <a:off x="2565400" y="2758081"/>
              <a:ext cx="254000" cy="92333"/>
              <a:chOff x="3124200" y="4984543"/>
              <a:chExt cx="254000" cy="92333"/>
            </a:xfrm>
          </p:grpSpPr>
          <p:sp>
            <p:nvSpPr>
              <p:cNvPr id="119" name="Textfeld 118">
                <a:extLst>
                  <a:ext uri="{FF2B5EF4-FFF2-40B4-BE49-F238E27FC236}">
                    <a16:creationId xmlns:a16="http://schemas.microsoft.com/office/drawing/2014/main" id="{53242F4B-8CCA-3078-8EAE-5782D16CF0AC}"/>
                  </a:ext>
                </a:extLst>
              </p:cNvPr>
              <p:cNvSpPr txBox="1"/>
              <p:nvPr/>
            </p:nvSpPr>
            <p:spPr>
              <a:xfrm>
                <a:off x="3124200" y="4984543"/>
                <a:ext cx="193676" cy="92333"/>
              </a:xfrm>
              <a:prstGeom prst="rect">
                <a:avLst/>
              </a:prstGeom>
              <a:noFill/>
            </p:spPr>
            <p:txBody>
              <a:bodyPr wrap="square" lIns="0" tIns="0" rIns="0" bIns="0" rtlCol="0">
                <a:spAutoFit/>
              </a:bodyPr>
              <a:lstStyle/>
              <a:p>
                <a:pPr algn="r"/>
                <a:r>
                  <a:rPr lang="de-DE" sz="600"/>
                  <a:t>CLL</a:t>
                </a:r>
              </a:p>
            </p:txBody>
          </p:sp>
          <p:cxnSp>
            <p:nvCxnSpPr>
              <p:cNvPr id="120" name="Gerader Verbinder 119">
                <a:extLst>
                  <a:ext uri="{FF2B5EF4-FFF2-40B4-BE49-F238E27FC236}">
                    <a16:creationId xmlns:a16="http://schemas.microsoft.com/office/drawing/2014/main" id="{2ECF56A6-2756-A3A6-2392-F69FD0D47A91}"/>
                  </a:ext>
                </a:extLst>
              </p:cNvPr>
              <p:cNvCxnSpPr/>
              <p:nvPr/>
            </p:nvCxnSpPr>
            <p:spPr>
              <a:xfrm>
                <a:off x="3327400" y="5032375"/>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1" name="Gruppieren 120">
              <a:extLst>
                <a:ext uri="{FF2B5EF4-FFF2-40B4-BE49-F238E27FC236}">
                  <a16:creationId xmlns:a16="http://schemas.microsoft.com/office/drawing/2014/main" id="{15E2F3C9-5108-67D6-4784-E8775212BD7F}"/>
                </a:ext>
              </a:extLst>
            </p:cNvPr>
            <p:cNvGrpSpPr/>
            <p:nvPr/>
          </p:nvGrpSpPr>
          <p:grpSpPr>
            <a:xfrm>
              <a:off x="2565400" y="2682953"/>
              <a:ext cx="254000" cy="92333"/>
              <a:chOff x="3124200" y="4984543"/>
              <a:chExt cx="254000" cy="92333"/>
            </a:xfrm>
          </p:grpSpPr>
          <p:sp>
            <p:nvSpPr>
              <p:cNvPr id="122" name="Textfeld 121">
                <a:extLst>
                  <a:ext uri="{FF2B5EF4-FFF2-40B4-BE49-F238E27FC236}">
                    <a16:creationId xmlns:a16="http://schemas.microsoft.com/office/drawing/2014/main" id="{1BCD04A1-7039-7989-7254-0C5E449A8782}"/>
                  </a:ext>
                </a:extLst>
              </p:cNvPr>
              <p:cNvSpPr txBox="1"/>
              <p:nvPr/>
            </p:nvSpPr>
            <p:spPr>
              <a:xfrm>
                <a:off x="3124200" y="4984543"/>
                <a:ext cx="193676" cy="92333"/>
              </a:xfrm>
              <a:prstGeom prst="rect">
                <a:avLst/>
              </a:prstGeom>
              <a:noFill/>
            </p:spPr>
            <p:txBody>
              <a:bodyPr wrap="square" lIns="0" tIns="0" rIns="0" bIns="0" rtlCol="0">
                <a:spAutoFit/>
              </a:bodyPr>
              <a:lstStyle/>
              <a:p>
                <a:pPr algn="r"/>
                <a:r>
                  <a:rPr lang="de-DE" sz="600"/>
                  <a:t>CLL</a:t>
                </a:r>
              </a:p>
            </p:txBody>
          </p:sp>
          <p:cxnSp>
            <p:nvCxnSpPr>
              <p:cNvPr id="123" name="Gerader Verbinder 122">
                <a:extLst>
                  <a:ext uri="{FF2B5EF4-FFF2-40B4-BE49-F238E27FC236}">
                    <a16:creationId xmlns:a16="http://schemas.microsoft.com/office/drawing/2014/main" id="{7B526A4D-6C14-CF2A-B984-4FF56364FB65}"/>
                  </a:ext>
                </a:extLst>
              </p:cNvPr>
              <p:cNvCxnSpPr/>
              <p:nvPr/>
            </p:nvCxnSpPr>
            <p:spPr>
              <a:xfrm>
                <a:off x="3327400" y="5032375"/>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4" name="Gruppieren 123">
              <a:extLst>
                <a:ext uri="{FF2B5EF4-FFF2-40B4-BE49-F238E27FC236}">
                  <a16:creationId xmlns:a16="http://schemas.microsoft.com/office/drawing/2014/main" id="{0D8EBED2-8AE7-AAA7-AAE0-2E5C8FAA8A49}"/>
                </a:ext>
              </a:extLst>
            </p:cNvPr>
            <p:cNvGrpSpPr/>
            <p:nvPr/>
          </p:nvGrpSpPr>
          <p:grpSpPr>
            <a:xfrm>
              <a:off x="2565400" y="2607825"/>
              <a:ext cx="254000" cy="92333"/>
              <a:chOff x="3124200" y="4984543"/>
              <a:chExt cx="254000" cy="92333"/>
            </a:xfrm>
          </p:grpSpPr>
          <p:sp>
            <p:nvSpPr>
              <p:cNvPr id="125" name="Textfeld 124">
                <a:extLst>
                  <a:ext uri="{FF2B5EF4-FFF2-40B4-BE49-F238E27FC236}">
                    <a16:creationId xmlns:a16="http://schemas.microsoft.com/office/drawing/2014/main" id="{199E281B-0A85-54CF-6E1B-6712E4662F1A}"/>
                  </a:ext>
                </a:extLst>
              </p:cNvPr>
              <p:cNvSpPr txBox="1"/>
              <p:nvPr/>
            </p:nvSpPr>
            <p:spPr>
              <a:xfrm>
                <a:off x="3124200" y="4984543"/>
                <a:ext cx="193676" cy="92333"/>
              </a:xfrm>
              <a:prstGeom prst="rect">
                <a:avLst/>
              </a:prstGeom>
              <a:noFill/>
            </p:spPr>
            <p:txBody>
              <a:bodyPr wrap="square" lIns="0" tIns="0" rIns="0" bIns="0" rtlCol="0">
                <a:spAutoFit/>
              </a:bodyPr>
              <a:lstStyle/>
              <a:p>
                <a:pPr algn="r"/>
                <a:r>
                  <a:rPr lang="de-DE" sz="600"/>
                  <a:t>CLL</a:t>
                </a:r>
              </a:p>
            </p:txBody>
          </p:sp>
          <p:cxnSp>
            <p:nvCxnSpPr>
              <p:cNvPr id="126" name="Gerader Verbinder 125">
                <a:extLst>
                  <a:ext uri="{FF2B5EF4-FFF2-40B4-BE49-F238E27FC236}">
                    <a16:creationId xmlns:a16="http://schemas.microsoft.com/office/drawing/2014/main" id="{6C06E8A6-701F-A977-A9AE-93321A501AAC}"/>
                  </a:ext>
                </a:extLst>
              </p:cNvPr>
              <p:cNvCxnSpPr/>
              <p:nvPr/>
            </p:nvCxnSpPr>
            <p:spPr>
              <a:xfrm>
                <a:off x="3327400" y="5032375"/>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7" name="Gruppieren 126">
              <a:extLst>
                <a:ext uri="{FF2B5EF4-FFF2-40B4-BE49-F238E27FC236}">
                  <a16:creationId xmlns:a16="http://schemas.microsoft.com/office/drawing/2014/main" id="{CE71A77B-FC17-EA7F-DABB-36C04F181BB1}"/>
                </a:ext>
              </a:extLst>
            </p:cNvPr>
            <p:cNvGrpSpPr/>
            <p:nvPr/>
          </p:nvGrpSpPr>
          <p:grpSpPr>
            <a:xfrm>
              <a:off x="2565400" y="2532697"/>
              <a:ext cx="254000" cy="92333"/>
              <a:chOff x="3124200" y="4984543"/>
              <a:chExt cx="254000" cy="92333"/>
            </a:xfrm>
          </p:grpSpPr>
          <p:sp>
            <p:nvSpPr>
              <p:cNvPr id="128" name="Textfeld 127">
                <a:extLst>
                  <a:ext uri="{FF2B5EF4-FFF2-40B4-BE49-F238E27FC236}">
                    <a16:creationId xmlns:a16="http://schemas.microsoft.com/office/drawing/2014/main" id="{036D5BE9-B21A-26A3-4FD2-892C184B3B55}"/>
                  </a:ext>
                </a:extLst>
              </p:cNvPr>
              <p:cNvSpPr txBox="1"/>
              <p:nvPr/>
            </p:nvSpPr>
            <p:spPr>
              <a:xfrm>
                <a:off x="3124200" y="4984543"/>
                <a:ext cx="193676" cy="92333"/>
              </a:xfrm>
              <a:prstGeom prst="rect">
                <a:avLst/>
              </a:prstGeom>
              <a:noFill/>
            </p:spPr>
            <p:txBody>
              <a:bodyPr wrap="square" lIns="0" tIns="0" rIns="0" bIns="0" rtlCol="0">
                <a:spAutoFit/>
              </a:bodyPr>
              <a:lstStyle/>
              <a:p>
                <a:pPr algn="r"/>
                <a:r>
                  <a:rPr lang="de-DE" sz="600"/>
                  <a:t>CLL</a:t>
                </a:r>
              </a:p>
            </p:txBody>
          </p:sp>
          <p:cxnSp>
            <p:nvCxnSpPr>
              <p:cNvPr id="129" name="Gerader Verbinder 128">
                <a:extLst>
                  <a:ext uri="{FF2B5EF4-FFF2-40B4-BE49-F238E27FC236}">
                    <a16:creationId xmlns:a16="http://schemas.microsoft.com/office/drawing/2014/main" id="{97DDC8E6-3CBC-61FC-9FC6-FE5D7BBADBE0}"/>
                  </a:ext>
                </a:extLst>
              </p:cNvPr>
              <p:cNvCxnSpPr/>
              <p:nvPr/>
            </p:nvCxnSpPr>
            <p:spPr>
              <a:xfrm>
                <a:off x="3327400" y="5032375"/>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0" name="Gruppieren 129">
              <a:extLst>
                <a:ext uri="{FF2B5EF4-FFF2-40B4-BE49-F238E27FC236}">
                  <a16:creationId xmlns:a16="http://schemas.microsoft.com/office/drawing/2014/main" id="{827BAC6B-FA5F-0A3F-5A1E-B682623D745B}"/>
                </a:ext>
              </a:extLst>
            </p:cNvPr>
            <p:cNvGrpSpPr/>
            <p:nvPr/>
          </p:nvGrpSpPr>
          <p:grpSpPr>
            <a:xfrm>
              <a:off x="2565400" y="2457569"/>
              <a:ext cx="254000" cy="92333"/>
              <a:chOff x="3124200" y="4984543"/>
              <a:chExt cx="254000" cy="92333"/>
            </a:xfrm>
          </p:grpSpPr>
          <p:sp>
            <p:nvSpPr>
              <p:cNvPr id="131" name="Textfeld 130">
                <a:extLst>
                  <a:ext uri="{FF2B5EF4-FFF2-40B4-BE49-F238E27FC236}">
                    <a16:creationId xmlns:a16="http://schemas.microsoft.com/office/drawing/2014/main" id="{66B12375-0F72-CA28-51EF-72BE9540CA1F}"/>
                  </a:ext>
                </a:extLst>
              </p:cNvPr>
              <p:cNvSpPr txBox="1"/>
              <p:nvPr/>
            </p:nvSpPr>
            <p:spPr>
              <a:xfrm>
                <a:off x="3124200" y="4984543"/>
                <a:ext cx="193676" cy="92333"/>
              </a:xfrm>
              <a:prstGeom prst="rect">
                <a:avLst/>
              </a:prstGeom>
              <a:noFill/>
            </p:spPr>
            <p:txBody>
              <a:bodyPr wrap="square" lIns="0" tIns="0" rIns="0" bIns="0" rtlCol="0">
                <a:spAutoFit/>
              </a:bodyPr>
              <a:lstStyle/>
              <a:p>
                <a:pPr algn="r"/>
                <a:r>
                  <a:rPr lang="de-DE" sz="600"/>
                  <a:t>CLL</a:t>
                </a:r>
              </a:p>
            </p:txBody>
          </p:sp>
          <p:cxnSp>
            <p:nvCxnSpPr>
              <p:cNvPr id="132" name="Gerader Verbinder 131">
                <a:extLst>
                  <a:ext uri="{FF2B5EF4-FFF2-40B4-BE49-F238E27FC236}">
                    <a16:creationId xmlns:a16="http://schemas.microsoft.com/office/drawing/2014/main" id="{FA87BD2D-AF82-B503-8591-39AD97A42834}"/>
                  </a:ext>
                </a:extLst>
              </p:cNvPr>
              <p:cNvCxnSpPr/>
              <p:nvPr/>
            </p:nvCxnSpPr>
            <p:spPr>
              <a:xfrm>
                <a:off x="3327400" y="5032375"/>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3" name="Gruppieren 132">
              <a:extLst>
                <a:ext uri="{FF2B5EF4-FFF2-40B4-BE49-F238E27FC236}">
                  <a16:creationId xmlns:a16="http://schemas.microsoft.com/office/drawing/2014/main" id="{59CE0ADD-BA3C-92C1-433D-0C4D0FF9AFB7}"/>
                </a:ext>
              </a:extLst>
            </p:cNvPr>
            <p:cNvGrpSpPr/>
            <p:nvPr/>
          </p:nvGrpSpPr>
          <p:grpSpPr>
            <a:xfrm>
              <a:off x="2565400" y="2382441"/>
              <a:ext cx="254000" cy="92333"/>
              <a:chOff x="3124200" y="4984543"/>
              <a:chExt cx="254000" cy="92333"/>
            </a:xfrm>
          </p:grpSpPr>
          <p:sp>
            <p:nvSpPr>
              <p:cNvPr id="134" name="Textfeld 133">
                <a:extLst>
                  <a:ext uri="{FF2B5EF4-FFF2-40B4-BE49-F238E27FC236}">
                    <a16:creationId xmlns:a16="http://schemas.microsoft.com/office/drawing/2014/main" id="{13665E71-CE86-27F9-85A6-51BE4FA45A3C}"/>
                  </a:ext>
                </a:extLst>
              </p:cNvPr>
              <p:cNvSpPr txBox="1"/>
              <p:nvPr/>
            </p:nvSpPr>
            <p:spPr>
              <a:xfrm>
                <a:off x="3124200" y="4984543"/>
                <a:ext cx="193676" cy="92333"/>
              </a:xfrm>
              <a:prstGeom prst="rect">
                <a:avLst/>
              </a:prstGeom>
              <a:noFill/>
            </p:spPr>
            <p:txBody>
              <a:bodyPr wrap="square" lIns="0" tIns="0" rIns="0" bIns="0" rtlCol="0">
                <a:spAutoFit/>
              </a:bodyPr>
              <a:lstStyle/>
              <a:p>
                <a:pPr algn="r"/>
                <a:r>
                  <a:rPr lang="de-DE" sz="600"/>
                  <a:t>CLL</a:t>
                </a:r>
              </a:p>
            </p:txBody>
          </p:sp>
          <p:cxnSp>
            <p:nvCxnSpPr>
              <p:cNvPr id="135" name="Gerader Verbinder 134">
                <a:extLst>
                  <a:ext uri="{FF2B5EF4-FFF2-40B4-BE49-F238E27FC236}">
                    <a16:creationId xmlns:a16="http://schemas.microsoft.com/office/drawing/2014/main" id="{BAE75201-CC22-E5DC-13F6-26DAA7B03E83}"/>
                  </a:ext>
                </a:extLst>
              </p:cNvPr>
              <p:cNvCxnSpPr/>
              <p:nvPr/>
            </p:nvCxnSpPr>
            <p:spPr>
              <a:xfrm>
                <a:off x="3327400" y="5032375"/>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6" name="Gruppieren 135">
              <a:extLst>
                <a:ext uri="{FF2B5EF4-FFF2-40B4-BE49-F238E27FC236}">
                  <a16:creationId xmlns:a16="http://schemas.microsoft.com/office/drawing/2014/main" id="{BB1F09D3-4489-D31B-0A0D-8598EAF3BEA2}"/>
                </a:ext>
              </a:extLst>
            </p:cNvPr>
            <p:cNvGrpSpPr/>
            <p:nvPr/>
          </p:nvGrpSpPr>
          <p:grpSpPr>
            <a:xfrm>
              <a:off x="2565400" y="2307313"/>
              <a:ext cx="254000" cy="92333"/>
              <a:chOff x="3124200" y="4984543"/>
              <a:chExt cx="254000" cy="92333"/>
            </a:xfrm>
          </p:grpSpPr>
          <p:sp>
            <p:nvSpPr>
              <p:cNvPr id="137" name="Textfeld 136">
                <a:extLst>
                  <a:ext uri="{FF2B5EF4-FFF2-40B4-BE49-F238E27FC236}">
                    <a16:creationId xmlns:a16="http://schemas.microsoft.com/office/drawing/2014/main" id="{0B99F660-C8BC-3460-4ADD-9CA8DCF31AA8}"/>
                  </a:ext>
                </a:extLst>
              </p:cNvPr>
              <p:cNvSpPr txBox="1"/>
              <p:nvPr/>
            </p:nvSpPr>
            <p:spPr>
              <a:xfrm>
                <a:off x="3124200" y="4984543"/>
                <a:ext cx="193676" cy="92333"/>
              </a:xfrm>
              <a:prstGeom prst="rect">
                <a:avLst/>
              </a:prstGeom>
              <a:noFill/>
            </p:spPr>
            <p:txBody>
              <a:bodyPr wrap="square" lIns="0" tIns="0" rIns="0" bIns="0" rtlCol="0">
                <a:spAutoFit/>
              </a:bodyPr>
              <a:lstStyle/>
              <a:p>
                <a:pPr algn="r"/>
                <a:r>
                  <a:rPr lang="de-DE" sz="600"/>
                  <a:t>CLL</a:t>
                </a:r>
              </a:p>
            </p:txBody>
          </p:sp>
          <p:cxnSp>
            <p:nvCxnSpPr>
              <p:cNvPr id="138" name="Gerader Verbinder 137">
                <a:extLst>
                  <a:ext uri="{FF2B5EF4-FFF2-40B4-BE49-F238E27FC236}">
                    <a16:creationId xmlns:a16="http://schemas.microsoft.com/office/drawing/2014/main" id="{AF9B14E5-D48C-8036-8382-E02731B92CBE}"/>
                  </a:ext>
                </a:extLst>
              </p:cNvPr>
              <p:cNvCxnSpPr/>
              <p:nvPr/>
            </p:nvCxnSpPr>
            <p:spPr>
              <a:xfrm>
                <a:off x="3327400" y="5032375"/>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9" name="Gruppieren 138">
              <a:extLst>
                <a:ext uri="{FF2B5EF4-FFF2-40B4-BE49-F238E27FC236}">
                  <a16:creationId xmlns:a16="http://schemas.microsoft.com/office/drawing/2014/main" id="{D3506667-D9B8-9AAD-C5BD-5C59FE1B8B01}"/>
                </a:ext>
              </a:extLst>
            </p:cNvPr>
            <p:cNvGrpSpPr/>
            <p:nvPr/>
          </p:nvGrpSpPr>
          <p:grpSpPr>
            <a:xfrm>
              <a:off x="2565400" y="2232185"/>
              <a:ext cx="254000" cy="92333"/>
              <a:chOff x="3124200" y="4984543"/>
              <a:chExt cx="254000" cy="92333"/>
            </a:xfrm>
          </p:grpSpPr>
          <p:sp>
            <p:nvSpPr>
              <p:cNvPr id="140" name="Textfeld 139">
                <a:extLst>
                  <a:ext uri="{FF2B5EF4-FFF2-40B4-BE49-F238E27FC236}">
                    <a16:creationId xmlns:a16="http://schemas.microsoft.com/office/drawing/2014/main" id="{2F4A5541-2F32-9CF6-A3A7-2724175648CD}"/>
                  </a:ext>
                </a:extLst>
              </p:cNvPr>
              <p:cNvSpPr txBox="1"/>
              <p:nvPr/>
            </p:nvSpPr>
            <p:spPr>
              <a:xfrm>
                <a:off x="3124200" y="4984543"/>
                <a:ext cx="193676" cy="92333"/>
              </a:xfrm>
              <a:prstGeom prst="rect">
                <a:avLst/>
              </a:prstGeom>
              <a:noFill/>
            </p:spPr>
            <p:txBody>
              <a:bodyPr wrap="square" lIns="0" tIns="0" rIns="0" bIns="0" rtlCol="0">
                <a:spAutoFit/>
              </a:bodyPr>
              <a:lstStyle/>
              <a:p>
                <a:pPr algn="r"/>
                <a:r>
                  <a:rPr lang="de-DE" sz="600"/>
                  <a:t>CLL</a:t>
                </a:r>
              </a:p>
            </p:txBody>
          </p:sp>
          <p:cxnSp>
            <p:nvCxnSpPr>
              <p:cNvPr id="141" name="Gerader Verbinder 140">
                <a:extLst>
                  <a:ext uri="{FF2B5EF4-FFF2-40B4-BE49-F238E27FC236}">
                    <a16:creationId xmlns:a16="http://schemas.microsoft.com/office/drawing/2014/main" id="{AF577219-4CBD-746F-5931-E7F2AA82A006}"/>
                  </a:ext>
                </a:extLst>
              </p:cNvPr>
              <p:cNvCxnSpPr/>
              <p:nvPr/>
            </p:nvCxnSpPr>
            <p:spPr>
              <a:xfrm>
                <a:off x="3327400" y="5032375"/>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2" name="Gruppieren 141">
              <a:extLst>
                <a:ext uri="{FF2B5EF4-FFF2-40B4-BE49-F238E27FC236}">
                  <a16:creationId xmlns:a16="http://schemas.microsoft.com/office/drawing/2014/main" id="{D32D1288-F2F8-8010-AD74-9E19C1515BD2}"/>
                </a:ext>
              </a:extLst>
            </p:cNvPr>
            <p:cNvGrpSpPr/>
            <p:nvPr/>
          </p:nvGrpSpPr>
          <p:grpSpPr>
            <a:xfrm>
              <a:off x="2565400" y="2157057"/>
              <a:ext cx="254000" cy="92333"/>
              <a:chOff x="3124200" y="4984543"/>
              <a:chExt cx="254000" cy="92333"/>
            </a:xfrm>
          </p:grpSpPr>
          <p:sp>
            <p:nvSpPr>
              <p:cNvPr id="143" name="Textfeld 142">
                <a:extLst>
                  <a:ext uri="{FF2B5EF4-FFF2-40B4-BE49-F238E27FC236}">
                    <a16:creationId xmlns:a16="http://schemas.microsoft.com/office/drawing/2014/main" id="{0A0C943B-D769-90C6-62C4-D50C4E8CB324}"/>
                  </a:ext>
                </a:extLst>
              </p:cNvPr>
              <p:cNvSpPr txBox="1"/>
              <p:nvPr/>
            </p:nvSpPr>
            <p:spPr>
              <a:xfrm>
                <a:off x="3124200" y="4984543"/>
                <a:ext cx="193676" cy="92333"/>
              </a:xfrm>
              <a:prstGeom prst="rect">
                <a:avLst/>
              </a:prstGeom>
              <a:noFill/>
            </p:spPr>
            <p:txBody>
              <a:bodyPr wrap="square" lIns="0" tIns="0" rIns="0" bIns="0" rtlCol="0">
                <a:spAutoFit/>
              </a:bodyPr>
              <a:lstStyle/>
              <a:p>
                <a:pPr algn="r"/>
                <a:r>
                  <a:rPr lang="de-DE" sz="600"/>
                  <a:t>SLL</a:t>
                </a:r>
              </a:p>
            </p:txBody>
          </p:sp>
          <p:cxnSp>
            <p:nvCxnSpPr>
              <p:cNvPr id="144" name="Gerader Verbinder 143">
                <a:extLst>
                  <a:ext uri="{FF2B5EF4-FFF2-40B4-BE49-F238E27FC236}">
                    <a16:creationId xmlns:a16="http://schemas.microsoft.com/office/drawing/2014/main" id="{BBCDC177-1820-7097-2C9C-C7EAC7DC69C0}"/>
                  </a:ext>
                </a:extLst>
              </p:cNvPr>
              <p:cNvCxnSpPr/>
              <p:nvPr/>
            </p:nvCxnSpPr>
            <p:spPr>
              <a:xfrm>
                <a:off x="3327400" y="5032375"/>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5" name="Gruppieren 144">
              <a:extLst>
                <a:ext uri="{FF2B5EF4-FFF2-40B4-BE49-F238E27FC236}">
                  <a16:creationId xmlns:a16="http://schemas.microsoft.com/office/drawing/2014/main" id="{F14114B0-4B6E-0124-B93F-744980595009}"/>
                </a:ext>
              </a:extLst>
            </p:cNvPr>
            <p:cNvGrpSpPr/>
            <p:nvPr/>
          </p:nvGrpSpPr>
          <p:grpSpPr>
            <a:xfrm>
              <a:off x="2565400" y="2081929"/>
              <a:ext cx="254000" cy="92333"/>
              <a:chOff x="3124200" y="4984543"/>
              <a:chExt cx="254000" cy="92333"/>
            </a:xfrm>
          </p:grpSpPr>
          <p:sp>
            <p:nvSpPr>
              <p:cNvPr id="146" name="Textfeld 145">
                <a:extLst>
                  <a:ext uri="{FF2B5EF4-FFF2-40B4-BE49-F238E27FC236}">
                    <a16:creationId xmlns:a16="http://schemas.microsoft.com/office/drawing/2014/main" id="{B4A868E0-150F-BC71-070E-FE7F72AF4EAC}"/>
                  </a:ext>
                </a:extLst>
              </p:cNvPr>
              <p:cNvSpPr txBox="1"/>
              <p:nvPr/>
            </p:nvSpPr>
            <p:spPr>
              <a:xfrm>
                <a:off x="3124200" y="4984543"/>
                <a:ext cx="193676" cy="92333"/>
              </a:xfrm>
              <a:prstGeom prst="rect">
                <a:avLst/>
              </a:prstGeom>
              <a:noFill/>
            </p:spPr>
            <p:txBody>
              <a:bodyPr wrap="square" lIns="0" tIns="0" rIns="0" bIns="0" rtlCol="0">
                <a:spAutoFit/>
              </a:bodyPr>
              <a:lstStyle/>
              <a:p>
                <a:pPr algn="r"/>
                <a:r>
                  <a:rPr lang="de-DE" sz="600"/>
                  <a:t>CLL</a:t>
                </a:r>
              </a:p>
            </p:txBody>
          </p:sp>
          <p:cxnSp>
            <p:nvCxnSpPr>
              <p:cNvPr id="147" name="Gerader Verbinder 146">
                <a:extLst>
                  <a:ext uri="{FF2B5EF4-FFF2-40B4-BE49-F238E27FC236}">
                    <a16:creationId xmlns:a16="http://schemas.microsoft.com/office/drawing/2014/main" id="{D2305C99-EACF-A98C-7114-505C07C3A3A1}"/>
                  </a:ext>
                </a:extLst>
              </p:cNvPr>
              <p:cNvCxnSpPr/>
              <p:nvPr/>
            </p:nvCxnSpPr>
            <p:spPr>
              <a:xfrm>
                <a:off x="3327400" y="5032375"/>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8" name="Gruppieren 147">
              <a:extLst>
                <a:ext uri="{FF2B5EF4-FFF2-40B4-BE49-F238E27FC236}">
                  <a16:creationId xmlns:a16="http://schemas.microsoft.com/office/drawing/2014/main" id="{28FE0FE6-67F7-449F-9614-921E4017F06C}"/>
                </a:ext>
              </a:extLst>
            </p:cNvPr>
            <p:cNvGrpSpPr/>
            <p:nvPr/>
          </p:nvGrpSpPr>
          <p:grpSpPr>
            <a:xfrm>
              <a:off x="2565400" y="2006801"/>
              <a:ext cx="254000" cy="92333"/>
              <a:chOff x="3124200" y="4984543"/>
              <a:chExt cx="254000" cy="92333"/>
            </a:xfrm>
          </p:grpSpPr>
          <p:sp>
            <p:nvSpPr>
              <p:cNvPr id="149" name="Textfeld 148">
                <a:extLst>
                  <a:ext uri="{FF2B5EF4-FFF2-40B4-BE49-F238E27FC236}">
                    <a16:creationId xmlns:a16="http://schemas.microsoft.com/office/drawing/2014/main" id="{3723FC3D-80DC-F492-6256-DB61697C6FCC}"/>
                  </a:ext>
                </a:extLst>
              </p:cNvPr>
              <p:cNvSpPr txBox="1"/>
              <p:nvPr/>
            </p:nvSpPr>
            <p:spPr>
              <a:xfrm>
                <a:off x="3124200" y="4984543"/>
                <a:ext cx="193676" cy="92333"/>
              </a:xfrm>
              <a:prstGeom prst="rect">
                <a:avLst/>
              </a:prstGeom>
              <a:noFill/>
            </p:spPr>
            <p:txBody>
              <a:bodyPr wrap="square" lIns="0" tIns="0" rIns="0" bIns="0" rtlCol="0">
                <a:spAutoFit/>
              </a:bodyPr>
              <a:lstStyle/>
              <a:p>
                <a:pPr algn="r"/>
                <a:r>
                  <a:rPr lang="de-DE" sz="600"/>
                  <a:t>CLL</a:t>
                </a:r>
              </a:p>
            </p:txBody>
          </p:sp>
          <p:cxnSp>
            <p:nvCxnSpPr>
              <p:cNvPr id="150" name="Gerader Verbinder 149">
                <a:extLst>
                  <a:ext uri="{FF2B5EF4-FFF2-40B4-BE49-F238E27FC236}">
                    <a16:creationId xmlns:a16="http://schemas.microsoft.com/office/drawing/2014/main" id="{0E997C71-DDF9-0C9E-91CD-344B580534A0}"/>
                  </a:ext>
                </a:extLst>
              </p:cNvPr>
              <p:cNvCxnSpPr/>
              <p:nvPr/>
            </p:nvCxnSpPr>
            <p:spPr>
              <a:xfrm>
                <a:off x="3327400" y="5032375"/>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1" name="Gruppieren 150">
              <a:extLst>
                <a:ext uri="{FF2B5EF4-FFF2-40B4-BE49-F238E27FC236}">
                  <a16:creationId xmlns:a16="http://schemas.microsoft.com/office/drawing/2014/main" id="{EA0A44DD-08E3-8D67-060F-A07F1FD3EE9A}"/>
                </a:ext>
              </a:extLst>
            </p:cNvPr>
            <p:cNvGrpSpPr/>
            <p:nvPr/>
          </p:nvGrpSpPr>
          <p:grpSpPr>
            <a:xfrm>
              <a:off x="2565400" y="1931673"/>
              <a:ext cx="254000" cy="92333"/>
              <a:chOff x="3124200" y="4984543"/>
              <a:chExt cx="254000" cy="92333"/>
            </a:xfrm>
          </p:grpSpPr>
          <p:sp>
            <p:nvSpPr>
              <p:cNvPr id="152" name="Textfeld 151">
                <a:extLst>
                  <a:ext uri="{FF2B5EF4-FFF2-40B4-BE49-F238E27FC236}">
                    <a16:creationId xmlns:a16="http://schemas.microsoft.com/office/drawing/2014/main" id="{EDE20350-9B23-0726-1EED-700714FDA54A}"/>
                  </a:ext>
                </a:extLst>
              </p:cNvPr>
              <p:cNvSpPr txBox="1"/>
              <p:nvPr/>
            </p:nvSpPr>
            <p:spPr>
              <a:xfrm>
                <a:off x="3124200" y="4984543"/>
                <a:ext cx="193676" cy="92333"/>
              </a:xfrm>
              <a:prstGeom prst="rect">
                <a:avLst/>
              </a:prstGeom>
              <a:noFill/>
            </p:spPr>
            <p:txBody>
              <a:bodyPr wrap="square" lIns="0" tIns="0" rIns="0" bIns="0" rtlCol="0">
                <a:spAutoFit/>
              </a:bodyPr>
              <a:lstStyle/>
              <a:p>
                <a:pPr algn="r"/>
                <a:r>
                  <a:rPr lang="de-DE" sz="600"/>
                  <a:t>CLL</a:t>
                </a:r>
              </a:p>
            </p:txBody>
          </p:sp>
          <p:cxnSp>
            <p:nvCxnSpPr>
              <p:cNvPr id="153" name="Gerader Verbinder 152">
                <a:extLst>
                  <a:ext uri="{FF2B5EF4-FFF2-40B4-BE49-F238E27FC236}">
                    <a16:creationId xmlns:a16="http://schemas.microsoft.com/office/drawing/2014/main" id="{0FE0465F-6B6B-D400-AD75-B2D164F35FE9}"/>
                  </a:ext>
                </a:extLst>
              </p:cNvPr>
              <p:cNvCxnSpPr/>
              <p:nvPr/>
            </p:nvCxnSpPr>
            <p:spPr>
              <a:xfrm>
                <a:off x="3327400" y="5032375"/>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4" name="Gruppieren 153">
              <a:extLst>
                <a:ext uri="{FF2B5EF4-FFF2-40B4-BE49-F238E27FC236}">
                  <a16:creationId xmlns:a16="http://schemas.microsoft.com/office/drawing/2014/main" id="{A12C2B3D-0CA4-F149-9049-E1F1807464E4}"/>
                </a:ext>
              </a:extLst>
            </p:cNvPr>
            <p:cNvGrpSpPr/>
            <p:nvPr/>
          </p:nvGrpSpPr>
          <p:grpSpPr>
            <a:xfrm>
              <a:off x="2565400" y="3133721"/>
              <a:ext cx="254000" cy="92333"/>
              <a:chOff x="3124200" y="4984543"/>
              <a:chExt cx="254000" cy="92333"/>
            </a:xfrm>
          </p:grpSpPr>
          <p:sp>
            <p:nvSpPr>
              <p:cNvPr id="155" name="Textfeld 154">
                <a:extLst>
                  <a:ext uri="{FF2B5EF4-FFF2-40B4-BE49-F238E27FC236}">
                    <a16:creationId xmlns:a16="http://schemas.microsoft.com/office/drawing/2014/main" id="{674D365D-D6F1-5F7D-BDEC-AC3E88346436}"/>
                  </a:ext>
                </a:extLst>
              </p:cNvPr>
              <p:cNvSpPr txBox="1"/>
              <p:nvPr/>
            </p:nvSpPr>
            <p:spPr>
              <a:xfrm>
                <a:off x="3124200" y="4984543"/>
                <a:ext cx="193676" cy="92333"/>
              </a:xfrm>
              <a:prstGeom prst="rect">
                <a:avLst/>
              </a:prstGeom>
              <a:noFill/>
            </p:spPr>
            <p:txBody>
              <a:bodyPr wrap="square" lIns="0" tIns="0" rIns="0" bIns="0" rtlCol="0">
                <a:spAutoFit/>
              </a:bodyPr>
              <a:lstStyle/>
              <a:p>
                <a:pPr algn="r"/>
                <a:r>
                  <a:rPr lang="de-DE" sz="600"/>
                  <a:t>CLL</a:t>
                </a:r>
              </a:p>
            </p:txBody>
          </p:sp>
          <p:cxnSp>
            <p:nvCxnSpPr>
              <p:cNvPr id="156" name="Gerader Verbinder 155">
                <a:extLst>
                  <a:ext uri="{FF2B5EF4-FFF2-40B4-BE49-F238E27FC236}">
                    <a16:creationId xmlns:a16="http://schemas.microsoft.com/office/drawing/2014/main" id="{09947EAF-B187-1562-DEFB-3FB17DEFC68B}"/>
                  </a:ext>
                </a:extLst>
              </p:cNvPr>
              <p:cNvCxnSpPr/>
              <p:nvPr/>
            </p:nvCxnSpPr>
            <p:spPr>
              <a:xfrm>
                <a:off x="3327400" y="5032375"/>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60" name="Textfeld 159">
            <a:extLst>
              <a:ext uri="{FF2B5EF4-FFF2-40B4-BE49-F238E27FC236}">
                <a16:creationId xmlns:a16="http://schemas.microsoft.com/office/drawing/2014/main" id="{95278E0E-60D6-A0CD-F84A-98F36295DB1D}"/>
              </a:ext>
            </a:extLst>
          </p:cNvPr>
          <p:cNvSpPr txBox="1"/>
          <p:nvPr/>
        </p:nvSpPr>
        <p:spPr>
          <a:xfrm>
            <a:off x="6736559" y="5690222"/>
            <a:ext cx="300035" cy="184666"/>
          </a:xfrm>
          <a:prstGeom prst="rect">
            <a:avLst/>
          </a:prstGeom>
          <a:noFill/>
        </p:spPr>
        <p:txBody>
          <a:bodyPr wrap="square" lIns="0" tIns="0" rIns="0" bIns="0" rtlCol="0">
            <a:spAutoFit/>
          </a:bodyPr>
          <a:lstStyle/>
          <a:p>
            <a:pPr algn="ctr"/>
            <a:r>
              <a:rPr lang="de-DE" sz="1200"/>
              <a:t>109</a:t>
            </a:r>
          </a:p>
        </p:txBody>
      </p:sp>
      <p:cxnSp>
        <p:nvCxnSpPr>
          <p:cNvPr id="162" name="Gerader Verbinder 161">
            <a:extLst>
              <a:ext uri="{FF2B5EF4-FFF2-40B4-BE49-F238E27FC236}">
                <a16:creationId xmlns:a16="http://schemas.microsoft.com/office/drawing/2014/main" id="{833B8730-203E-61F3-BB90-2F5B8C921CE7}"/>
              </a:ext>
            </a:extLst>
          </p:cNvPr>
          <p:cNvCxnSpPr/>
          <p:nvPr/>
        </p:nvCxnSpPr>
        <p:spPr>
          <a:xfrm>
            <a:off x="3119438" y="5628236"/>
            <a:ext cx="0" cy="5342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Gerader Verbinder 162">
            <a:extLst>
              <a:ext uri="{FF2B5EF4-FFF2-40B4-BE49-F238E27FC236}">
                <a16:creationId xmlns:a16="http://schemas.microsoft.com/office/drawing/2014/main" id="{311D3892-05BD-8D51-5AEE-B0F672EDCE52}"/>
              </a:ext>
            </a:extLst>
          </p:cNvPr>
          <p:cNvCxnSpPr/>
          <p:nvPr/>
        </p:nvCxnSpPr>
        <p:spPr>
          <a:xfrm>
            <a:off x="3593307" y="5628236"/>
            <a:ext cx="0" cy="5342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Gerader Verbinder 163">
            <a:extLst>
              <a:ext uri="{FF2B5EF4-FFF2-40B4-BE49-F238E27FC236}">
                <a16:creationId xmlns:a16="http://schemas.microsoft.com/office/drawing/2014/main" id="{0A4407A7-78A8-6CA7-276A-3BA430C5821B}"/>
              </a:ext>
            </a:extLst>
          </p:cNvPr>
          <p:cNvCxnSpPr/>
          <p:nvPr/>
        </p:nvCxnSpPr>
        <p:spPr>
          <a:xfrm>
            <a:off x="4060032" y="5628236"/>
            <a:ext cx="0" cy="5342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Gerader Verbinder 164">
            <a:extLst>
              <a:ext uri="{FF2B5EF4-FFF2-40B4-BE49-F238E27FC236}">
                <a16:creationId xmlns:a16="http://schemas.microsoft.com/office/drawing/2014/main" id="{4E5A9185-06AC-A620-99FE-4F544362BF1E}"/>
              </a:ext>
            </a:extLst>
          </p:cNvPr>
          <p:cNvCxnSpPr/>
          <p:nvPr/>
        </p:nvCxnSpPr>
        <p:spPr>
          <a:xfrm>
            <a:off x="4529139" y="5628236"/>
            <a:ext cx="0" cy="5342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Gerader Verbinder 165">
            <a:extLst>
              <a:ext uri="{FF2B5EF4-FFF2-40B4-BE49-F238E27FC236}">
                <a16:creationId xmlns:a16="http://schemas.microsoft.com/office/drawing/2014/main" id="{A8935BF3-65AD-E4B3-7AEC-2CF349D96AF9}"/>
              </a:ext>
            </a:extLst>
          </p:cNvPr>
          <p:cNvCxnSpPr/>
          <p:nvPr/>
        </p:nvCxnSpPr>
        <p:spPr>
          <a:xfrm>
            <a:off x="5005389" y="5628236"/>
            <a:ext cx="0" cy="5342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Gerader Verbinder 166">
            <a:extLst>
              <a:ext uri="{FF2B5EF4-FFF2-40B4-BE49-F238E27FC236}">
                <a16:creationId xmlns:a16="http://schemas.microsoft.com/office/drawing/2014/main" id="{711FABB7-762A-B6D2-B56D-54DCB72C613F}"/>
              </a:ext>
            </a:extLst>
          </p:cNvPr>
          <p:cNvCxnSpPr/>
          <p:nvPr/>
        </p:nvCxnSpPr>
        <p:spPr>
          <a:xfrm>
            <a:off x="5472113" y="5628236"/>
            <a:ext cx="0" cy="5342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Gerader Verbinder 167">
            <a:extLst>
              <a:ext uri="{FF2B5EF4-FFF2-40B4-BE49-F238E27FC236}">
                <a16:creationId xmlns:a16="http://schemas.microsoft.com/office/drawing/2014/main" id="{F9FF4BEF-5437-EE5B-DB75-B1B32DC8D411}"/>
              </a:ext>
            </a:extLst>
          </p:cNvPr>
          <p:cNvCxnSpPr/>
          <p:nvPr/>
        </p:nvCxnSpPr>
        <p:spPr>
          <a:xfrm>
            <a:off x="5941220" y="5628236"/>
            <a:ext cx="0" cy="5342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Gerader Verbinder 168">
            <a:extLst>
              <a:ext uri="{FF2B5EF4-FFF2-40B4-BE49-F238E27FC236}">
                <a16:creationId xmlns:a16="http://schemas.microsoft.com/office/drawing/2014/main" id="{9E44EB94-FD0E-CAF1-B052-D36E64A25D11}"/>
              </a:ext>
            </a:extLst>
          </p:cNvPr>
          <p:cNvCxnSpPr/>
          <p:nvPr/>
        </p:nvCxnSpPr>
        <p:spPr>
          <a:xfrm>
            <a:off x="6417470" y="5628236"/>
            <a:ext cx="0" cy="5342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Gerader Verbinder 169">
            <a:extLst>
              <a:ext uri="{FF2B5EF4-FFF2-40B4-BE49-F238E27FC236}">
                <a16:creationId xmlns:a16="http://schemas.microsoft.com/office/drawing/2014/main" id="{7FA3E93C-0C7F-2BB7-0040-CA943FDD0F7B}"/>
              </a:ext>
            </a:extLst>
          </p:cNvPr>
          <p:cNvCxnSpPr/>
          <p:nvPr/>
        </p:nvCxnSpPr>
        <p:spPr>
          <a:xfrm>
            <a:off x="6886577" y="5628236"/>
            <a:ext cx="0" cy="5342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Gerader Verbinder 174">
            <a:extLst>
              <a:ext uri="{FF2B5EF4-FFF2-40B4-BE49-F238E27FC236}">
                <a16:creationId xmlns:a16="http://schemas.microsoft.com/office/drawing/2014/main" id="{447A106E-9621-48DB-B63C-60686EA23236}"/>
              </a:ext>
            </a:extLst>
          </p:cNvPr>
          <p:cNvCxnSpPr/>
          <p:nvPr/>
        </p:nvCxnSpPr>
        <p:spPr>
          <a:xfrm flipH="1">
            <a:off x="2607469" y="5628236"/>
            <a:ext cx="43275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6" name="Textfeld 175">
            <a:extLst>
              <a:ext uri="{FF2B5EF4-FFF2-40B4-BE49-F238E27FC236}">
                <a16:creationId xmlns:a16="http://schemas.microsoft.com/office/drawing/2014/main" id="{A1109AB8-399D-C373-5A46-5383A5D8DF56}"/>
              </a:ext>
            </a:extLst>
          </p:cNvPr>
          <p:cNvSpPr txBox="1"/>
          <p:nvPr/>
        </p:nvSpPr>
        <p:spPr>
          <a:xfrm>
            <a:off x="6320632" y="5690222"/>
            <a:ext cx="193676" cy="184666"/>
          </a:xfrm>
          <a:prstGeom prst="rect">
            <a:avLst/>
          </a:prstGeom>
          <a:noFill/>
        </p:spPr>
        <p:txBody>
          <a:bodyPr wrap="square" lIns="0" tIns="0" rIns="0" bIns="0" rtlCol="0">
            <a:spAutoFit/>
          </a:bodyPr>
          <a:lstStyle/>
          <a:p>
            <a:pPr algn="ctr"/>
            <a:r>
              <a:rPr lang="de-DE" sz="1200"/>
              <a:t>97</a:t>
            </a:r>
          </a:p>
        </p:txBody>
      </p:sp>
      <p:sp>
        <p:nvSpPr>
          <p:cNvPr id="177" name="Textfeld 176">
            <a:extLst>
              <a:ext uri="{FF2B5EF4-FFF2-40B4-BE49-F238E27FC236}">
                <a16:creationId xmlns:a16="http://schemas.microsoft.com/office/drawing/2014/main" id="{59E5F87E-62EF-1144-AB18-A9A50094A9CB}"/>
              </a:ext>
            </a:extLst>
          </p:cNvPr>
          <p:cNvSpPr txBox="1"/>
          <p:nvPr/>
        </p:nvSpPr>
        <p:spPr>
          <a:xfrm>
            <a:off x="5844382" y="5690222"/>
            <a:ext cx="193676" cy="184666"/>
          </a:xfrm>
          <a:prstGeom prst="rect">
            <a:avLst/>
          </a:prstGeom>
          <a:noFill/>
        </p:spPr>
        <p:txBody>
          <a:bodyPr wrap="square" lIns="0" tIns="0" rIns="0" bIns="0" rtlCol="0">
            <a:spAutoFit/>
          </a:bodyPr>
          <a:lstStyle/>
          <a:p>
            <a:pPr algn="ctr"/>
            <a:r>
              <a:rPr lang="de-DE" sz="1200"/>
              <a:t>85</a:t>
            </a:r>
          </a:p>
        </p:txBody>
      </p:sp>
      <p:sp>
        <p:nvSpPr>
          <p:cNvPr id="178" name="Textfeld 177">
            <a:extLst>
              <a:ext uri="{FF2B5EF4-FFF2-40B4-BE49-F238E27FC236}">
                <a16:creationId xmlns:a16="http://schemas.microsoft.com/office/drawing/2014/main" id="{FDBB6337-10AB-F998-15F7-365614E8183A}"/>
              </a:ext>
            </a:extLst>
          </p:cNvPr>
          <p:cNvSpPr txBox="1"/>
          <p:nvPr/>
        </p:nvSpPr>
        <p:spPr>
          <a:xfrm>
            <a:off x="5375275" y="5690222"/>
            <a:ext cx="193676" cy="184666"/>
          </a:xfrm>
          <a:prstGeom prst="rect">
            <a:avLst/>
          </a:prstGeom>
          <a:noFill/>
        </p:spPr>
        <p:txBody>
          <a:bodyPr wrap="square" lIns="0" tIns="0" rIns="0" bIns="0" rtlCol="0">
            <a:spAutoFit/>
          </a:bodyPr>
          <a:lstStyle/>
          <a:p>
            <a:pPr algn="ctr"/>
            <a:r>
              <a:rPr lang="de-DE" sz="1200"/>
              <a:t>73</a:t>
            </a:r>
          </a:p>
        </p:txBody>
      </p:sp>
      <p:sp>
        <p:nvSpPr>
          <p:cNvPr id="179" name="Textfeld 178">
            <a:extLst>
              <a:ext uri="{FF2B5EF4-FFF2-40B4-BE49-F238E27FC236}">
                <a16:creationId xmlns:a16="http://schemas.microsoft.com/office/drawing/2014/main" id="{A1583DF3-3A09-0874-3D98-D7791806F837}"/>
              </a:ext>
            </a:extLst>
          </p:cNvPr>
          <p:cNvSpPr txBox="1"/>
          <p:nvPr/>
        </p:nvSpPr>
        <p:spPr>
          <a:xfrm>
            <a:off x="4908551" y="5690222"/>
            <a:ext cx="193676" cy="184666"/>
          </a:xfrm>
          <a:prstGeom prst="rect">
            <a:avLst/>
          </a:prstGeom>
          <a:noFill/>
        </p:spPr>
        <p:txBody>
          <a:bodyPr wrap="square" lIns="0" tIns="0" rIns="0" bIns="0" rtlCol="0">
            <a:spAutoFit/>
          </a:bodyPr>
          <a:lstStyle/>
          <a:p>
            <a:pPr algn="ctr"/>
            <a:r>
              <a:rPr lang="de-DE" sz="1200"/>
              <a:t>61</a:t>
            </a:r>
          </a:p>
        </p:txBody>
      </p:sp>
      <p:sp>
        <p:nvSpPr>
          <p:cNvPr id="180" name="Textfeld 179">
            <a:extLst>
              <a:ext uri="{FF2B5EF4-FFF2-40B4-BE49-F238E27FC236}">
                <a16:creationId xmlns:a16="http://schemas.microsoft.com/office/drawing/2014/main" id="{994446CA-AB60-0B22-5D8D-F83602A32907}"/>
              </a:ext>
            </a:extLst>
          </p:cNvPr>
          <p:cNvSpPr txBox="1"/>
          <p:nvPr/>
        </p:nvSpPr>
        <p:spPr>
          <a:xfrm>
            <a:off x="4432301" y="5690222"/>
            <a:ext cx="193676" cy="184666"/>
          </a:xfrm>
          <a:prstGeom prst="rect">
            <a:avLst/>
          </a:prstGeom>
          <a:noFill/>
        </p:spPr>
        <p:txBody>
          <a:bodyPr wrap="square" lIns="0" tIns="0" rIns="0" bIns="0" rtlCol="0">
            <a:spAutoFit/>
          </a:bodyPr>
          <a:lstStyle/>
          <a:p>
            <a:pPr algn="ctr"/>
            <a:r>
              <a:rPr lang="de-DE" sz="1200"/>
              <a:t>49</a:t>
            </a:r>
          </a:p>
        </p:txBody>
      </p:sp>
      <p:sp>
        <p:nvSpPr>
          <p:cNvPr id="181" name="Textfeld 180">
            <a:extLst>
              <a:ext uri="{FF2B5EF4-FFF2-40B4-BE49-F238E27FC236}">
                <a16:creationId xmlns:a16="http://schemas.microsoft.com/office/drawing/2014/main" id="{B0965518-E3DF-5856-2C07-406F260C074D}"/>
              </a:ext>
            </a:extLst>
          </p:cNvPr>
          <p:cNvSpPr txBox="1"/>
          <p:nvPr/>
        </p:nvSpPr>
        <p:spPr>
          <a:xfrm>
            <a:off x="3963194" y="5690222"/>
            <a:ext cx="193676" cy="184666"/>
          </a:xfrm>
          <a:prstGeom prst="rect">
            <a:avLst/>
          </a:prstGeom>
          <a:noFill/>
        </p:spPr>
        <p:txBody>
          <a:bodyPr wrap="square" lIns="0" tIns="0" rIns="0" bIns="0" rtlCol="0">
            <a:spAutoFit/>
          </a:bodyPr>
          <a:lstStyle/>
          <a:p>
            <a:pPr algn="ctr"/>
            <a:r>
              <a:rPr lang="de-DE" sz="1200"/>
              <a:t>37</a:t>
            </a:r>
          </a:p>
        </p:txBody>
      </p:sp>
      <p:sp>
        <p:nvSpPr>
          <p:cNvPr id="182" name="Textfeld 181">
            <a:extLst>
              <a:ext uri="{FF2B5EF4-FFF2-40B4-BE49-F238E27FC236}">
                <a16:creationId xmlns:a16="http://schemas.microsoft.com/office/drawing/2014/main" id="{09111037-19A7-A700-F46A-CD81A6BDCA63}"/>
              </a:ext>
            </a:extLst>
          </p:cNvPr>
          <p:cNvSpPr txBox="1"/>
          <p:nvPr/>
        </p:nvSpPr>
        <p:spPr>
          <a:xfrm>
            <a:off x="3494087" y="5690222"/>
            <a:ext cx="193676" cy="184666"/>
          </a:xfrm>
          <a:prstGeom prst="rect">
            <a:avLst/>
          </a:prstGeom>
          <a:noFill/>
        </p:spPr>
        <p:txBody>
          <a:bodyPr wrap="square" lIns="0" tIns="0" rIns="0" bIns="0" rtlCol="0">
            <a:spAutoFit/>
          </a:bodyPr>
          <a:lstStyle/>
          <a:p>
            <a:pPr algn="ctr"/>
            <a:r>
              <a:rPr lang="de-DE" sz="1200"/>
              <a:t>25</a:t>
            </a:r>
          </a:p>
        </p:txBody>
      </p:sp>
      <p:sp>
        <p:nvSpPr>
          <p:cNvPr id="183" name="Textfeld 182">
            <a:extLst>
              <a:ext uri="{FF2B5EF4-FFF2-40B4-BE49-F238E27FC236}">
                <a16:creationId xmlns:a16="http://schemas.microsoft.com/office/drawing/2014/main" id="{99693B57-2605-5483-A395-FC53504A63A2}"/>
              </a:ext>
            </a:extLst>
          </p:cNvPr>
          <p:cNvSpPr txBox="1"/>
          <p:nvPr/>
        </p:nvSpPr>
        <p:spPr>
          <a:xfrm>
            <a:off x="3017837" y="5690222"/>
            <a:ext cx="193676" cy="184666"/>
          </a:xfrm>
          <a:prstGeom prst="rect">
            <a:avLst/>
          </a:prstGeom>
          <a:noFill/>
        </p:spPr>
        <p:txBody>
          <a:bodyPr wrap="square" lIns="0" tIns="0" rIns="0" bIns="0" rtlCol="0">
            <a:spAutoFit/>
          </a:bodyPr>
          <a:lstStyle/>
          <a:p>
            <a:pPr algn="ctr"/>
            <a:r>
              <a:rPr lang="de-DE" sz="1200"/>
              <a:t>13</a:t>
            </a:r>
          </a:p>
        </p:txBody>
      </p:sp>
      <p:sp>
        <p:nvSpPr>
          <p:cNvPr id="184" name="Textfeld 183">
            <a:extLst>
              <a:ext uri="{FF2B5EF4-FFF2-40B4-BE49-F238E27FC236}">
                <a16:creationId xmlns:a16="http://schemas.microsoft.com/office/drawing/2014/main" id="{FC8DDF64-C129-5A42-02C4-CB0EE81D6DC2}"/>
              </a:ext>
            </a:extLst>
          </p:cNvPr>
          <p:cNvSpPr txBox="1"/>
          <p:nvPr/>
        </p:nvSpPr>
        <p:spPr>
          <a:xfrm>
            <a:off x="3521870" y="5895959"/>
            <a:ext cx="2014537" cy="184666"/>
          </a:xfrm>
          <a:prstGeom prst="rect">
            <a:avLst/>
          </a:prstGeom>
          <a:noFill/>
        </p:spPr>
        <p:txBody>
          <a:bodyPr wrap="square" lIns="0" tIns="0" rIns="0" bIns="0" rtlCol="0">
            <a:spAutoFit/>
          </a:bodyPr>
          <a:lstStyle/>
          <a:p>
            <a:pPr algn="ctr"/>
            <a:r>
              <a:rPr lang="de-DE" sz="1200" b="1"/>
              <a:t>Treatment </a:t>
            </a:r>
            <a:r>
              <a:rPr lang="de-DE" sz="1200" b="1" err="1"/>
              <a:t>duration</a:t>
            </a:r>
            <a:r>
              <a:rPr lang="de-DE" sz="1200" b="1"/>
              <a:t>, </a:t>
            </a:r>
            <a:r>
              <a:rPr lang="de-DE" sz="1200" b="1" err="1"/>
              <a:t>weeks</a:t>
            </a:r>
            <a:endParaRPr lang="de-DE" sz="1200" b="1"/>
          </a:p>
        </p:txBody>
      </p:sp>
      <p:sp>
        <p:nvSpPr>
          <p:cNvPr id="410" name="Textfeld 409">
            <a:extLst>
              <a:ext uri="{FF2B5EF4-FFF2-40B4-BE49-F238E27FC236}">
                <a16:creationId xmlns:a16="http://schemas.microsoft.com/office/drawing/2014/main" id="{B84A1DE2-E347-4BD7-8FE2-D8F35D44FFE0}"/>
              </a:ext>
            </a:extLst>
          </p:cNvPr>
          <p:cNvSpPr txBox="1"/>
          <p:nvPr/>
        </p:nvSpPr>
        <p:spPr>
          <a:xfrm>
            <a:off x="2514520" y="5690222"/>
            <a:ext cx="193676" cy="184666"/>
          </a:xfrm>
          <a:prstGeom prst="rect">
            <a:avLst/>
          </a:prstGeom>
          <a:noFill/>
        </p:spPr>
        <p:txBody>
          <a:bodyPr wrap="square" lIns="0" tIns="0" rIns="0" bIns="0" rtlCol="0">
            <a:spAutoFit/>
          </a:bodyPr>
          <a:lstStyle/>
          <a:p>
            <a:pPr algn="ctr"/>
            <a:r>
              <a:rPr lang="de-DE" sz="1200"/>
              <a:t>0</a:t>
            </a:r>
          </a:p>
        </p:txBody>
      </p:sp>
      <p:sp>
        <p:nvSpPr>
          <p:cNvPr id="186" name="Textfeld 185">
            <a:extLst>
              <a:ext uri="{FF2B5EF4-FFF2-40B4-BE49-F238E27FC236}">
                <a16:creationId xmlns:a16="http://schemas.microsoft.com/office/drawing/2014/main" id="{07AACA71-FEB2-05FF-DCB8-22B029914B93}"/>
              </a:ext>
            </a:extLst>
          </p:cNvPr>
          <p:cNvSpPr txBox="1"/>
          <p:nvPr/>
        </p:nvSpPr>
        <p:spPr>
          <a:xfrm>
            <a:off x="7415703" y="1465842"/>
            <a:ext cx="2204113" cy="276999"/>
          </a:xfrm>
          <a:prstGeom prst="rect">
            <a:avLst/>
          </a:prstGeom>
          <a:noFill/>
        </p:spPr>
        <p:txBody>
          <a:bodyPr wrap="square" rtlCol="0">
            <a:spAutoFit/>
          </a:bodyPr>
          <a:lstStyle/>
          <a:p>
            <a:r>
              <a:rPr lang="de-DE" sz="1200" b="1"/>
              <a:t>Dose </a:t>
            </a:r>
            <a:r>
              <a:rPr lang="de-DE" sz="1200" b="1" err="1"/>
              <a:t>level</a:t>
            </a:r>
            <a:r>
              <a:rPr lang="de-DE" sz="1200" b="1"/>
              <a:t> (mg)</a:t>
            </a:r>
          </a:p>
        </p:txBody>
      </p:sp>
      <p:grpSp>
        <p:nvGrpSpPr>
          <p:cNvPr id="189" name="Gruppieren 188">
            <a:extLst>
              <a:ext uri="{FF2B5EF4-FFF2-40B4-BE49-F238E27FC236}">
                <a16:creationId xmlns:a16="http://schemas.microsoft.com/office/drawing/2014/main" id="{9C120B83-A3D7-AB0A-3019-1309370BA862}"/>
              </a:ext>
            </a:extLst>
          </p:cNvPr>
          <p:cNvGrpSpPr/>
          <p:nvPr/>
        </p:nvGrpSpPr>
        <p:grpSpPr>
          <a:xfrm>
            <a:off x="7514776" y="1740373"/>
            <a:ext cx="594211" cy="276999"/>
            <a:chOff x="9238313" y="2517158"/>
            <a:chExt cx="594211" cy="276999"/>
          </a:xfrm>
        </p:grpSpPr>
        <p:sp>
          <p:nvSpPr>
            <p:cNvPr id="187" name="Textfeld 186">
              <a:extLst>
                <a:ext uri="{FF2B5EF4-FFF2-40B4-BE49-F238E27FC236}">
                  <a16:creationId xmlns:a16="http://schemas.microsoft.com/office/drawing/2014/main" id="{F5D33806-289C-ADE2-7F10-94ED27D2DCE8}"/>
                </a:ext>
              </a:extLst>
            </p:cNvPr>
            <p:cNvSpPr txBox="1"/>
            <p:nvPr/>
          </p:nvSpPr>
          <p:spPr>
            <a:xfrm>
              <a:off x="9340139" y="2517158"/>
              <a:ext cx="492385" cy="276999"/>
            </a:xfrm>
            <a:prstGeom prst="rect">
              <a:avLst/>
            </a:prstGeom>
            <a:noFill/>
          </p:spPr>
          <p:txBody>
            <a:bodyPr wrap="square" rtlCol="0">
              <a:spAutoFit/>
            </a:bodyPr>
            <a:lstStyle/>
            <a:p>
              <a:r>
                <a:rPr lang="de-DE" sz="1200"/>
                <a:t>50</a:t>
              </a:r>
            </a:p>
          </p:txBody>
        </p:sp>
        <p:sp>
          <p:nvSpPr>
            <p:cNvPr id="188" name="Rechteck 187">
              <a:extLst>
                <a:ext uri="{FF2B5EF4-FFF2-40B4-BE49-F238E27FC236}">
                  <a16:creationId xmlns:a16="http://schemas.microsoft.com/office/drawing/2014/main" id="{AB6E0158-C5B8-F22C-3AB9-63E3699731FD}"/>
                </a:ext>
              </a:extLst>
            </p:cNvPr>
            <p:cNvSpPr/>
            <p:nvPr/>
          </p:nvSpPr>
          <p:spPr>
            <a:xfrm>
              <a:off x="9238313" y="2590830"/>
              <a:ext cx="129654" cy="129654"/>
            </a:xfrm>
            <a:prstGeom prst="rect">
              <a:avLst/>
            </a:prstGeom>
            <a:solidFill>
              <a:schemeClr val="accent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90" name="Gruppieren 189">
            <a:extLst>
              <a:ext uri="{FF2B5EF4-FFF2-40B4-BE49-F238E27FC236}">
                <a16:creationId xmlns:a16="http://schemas.microsoft.com/office/drawing/2014/main" id="{DDA63A58-E4BB-CABF-0C1E-C069A50AE17C}"/>
              </a:ext>
            </a:extLst>
          </p:cNvPr>
          <p:cNvGrpSpPr/>
          <p:nvPr/>
        </p:nvGrpSpPr>
        <p:grpSpPr>
          <a:xfrm>
            <a:off x="7514776" y="2014904"/>
            <a:ext cx="594211" cy="276999"/>
            <a:chOff x="9238313" y="2517158"/>
            <a:chExt cx="594211" cy="276999"/>
          </a:xfrm>
        </p:grpSpPr>
        <p:sp>
          <p:nvSpPr>
            <p:cNvPr id="191" name="Textfeld 190">
              <a:extLst>
                <a:ext uri="{FF2B5EF4-FFF2-40B4-BE49-F238E27FC236}">
                  <a16:creationId xmlns:a16="http://schemas.microsoft.com/office/drawing/2014/main" id="{0BE743EE-CCEE-0B85-5543-A364D8EBD2D3}"/>
                </a:ext>
              </a:extLst>
            </p:cNvPr>
            <p:cNvSpPr txBox="1"/>
            <p:nvPr/>
          </p:nvSpPr>
          <p:spPr>
            <a:xfrm>
              <a:off x="9340139" y="2517158"/>
              <a:ext cx="492385" cy="276999"/>
            </a:xfrm>
            <a:prstGeom prst="rect">
              <a:avLst/>
            </a:prstGeom>
            <a:noFill/>
          </p:spPr>
          <p:txBody>
            <a:bodyPr wrap="square" rtlCol="0">
              <a:spAutoFit/>
            </a:bodyPr>
            <a:lstStyle/>
            <a:p>
              <a:r>
                <a:rPr lang="de-DE" sz="1200"/>
                <a:t>100</a:t>
              </a:r>
            </a:p>
          </p:txBody>
        </p:sp>
        <p:sp>
          <p:nvSpPr>
            <p:cNvPr id="192" name="Rechteck 191">
              <a:extLst>
                <a:ext uri="{FF2B5EF4-FFF2-40B4-BE49-F238E27FC236}">
                  <a16:creationId xmlns:a16="http://schemas.microsoft.com/office/drawing/2014/main" id="{37823B00-09EF-33FC-0FB6-B2792DEAEA86}"/>
                </a:ext>
              </a:extLst>
            </p:cNvPr>
            <p:cNvSpPr/>
            <p:nvPr/>
          </p:nvSpPr>
          <p:spPr>
            <a:xfrm>
              <a:off x="9238313" y="2590830"/>
              <a:ext cx="129654" cy="129654"/>
            </a:xfrm>
            <a:prstGeom prst="rect">
              <a:avLst/>
            </a:prstGeom>
            <a:solidFill>
              <a:schemeClr val="accent1">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93" name="Gruppieren 192">
            <a:extLst>
              <a:ext uri="{FF2B5EF4-FFF2-40B4-BE49-F238E27FC236}">
                <a16:creationId xmlns:a16="http://schemas.microsoft.com/office/drawing/2014/main" id="{B49AF14D-A15B-8E2A-1C9B-305D2CA236FA}"/>
              </a:ext>
            </a:extLst>
          </p:cNvPr>
          <p:cNvGrpSpPr/>
          <p:nvPr/>
        </p:nvGrpSpPr>
        <p:grpSpPr>
          <a:xfrm>
            <a:off x="7514776" y="2289435"/>
            <a:ext cx="594211" cy="276999"/>
            <a:chOff x="9238313" y="2517158"/>
            <a:chExt cx="594211" cy="276999"/>
          </a:xfrm>
        </p:grpSpPr>
        <p:sp>
          <p:nvSpPr>
            <p:cNvPr id="194" name="Textfeld 193">
              <a:extLst>
                <a:ext uri="{FF2B5EF4-FFF2-40B4-BE49-F238E27FC236}">
                  <a16:creationId xmlns:a16="http://schemas.microsoft.com/office/drawing/2014/main" id="{9F4B812B-6E6A-3464-D085-167E70DFB2A1}"/>
                </a:ext>
              </a:extLst>
            </p:cNvPr>
            <p:cNvSpPr txBox="1"/>
            <p:nvPr/>
          </p:nvSpPr>
          <p:spPr>
            <a:xfrm>
              <a:off x="9340139" y="2517158"/>
              <a:ext cx="492385" cy="276999"/>
            </a:xfrm>
            <a:prstGeom prst="rect">
              <a:avLst/>
            </a:prstGeom>
            <a:noFill/>
          </p:spPr>
          <p:txBody>
            <a:bodyPr wrap="square" rtlCol="0">
              <a:spAutoFit/>
            </a:bodyPr>
            <a:lstStyle/>
            <a:p>
              <a:r>
                <a:rPr lang="de-DE" sz="1200"/>
                <a:t>200</a:t>
              </a:r>
            </a:p>
          </p:txBody>
        </p:sp>
        <p:sp>
          <p:nvSpPr>
            <p:cNvPr id="195" name="Rechteck 194">
              <a:extLst>
                <a:ext uri="{FF2B5EF4-FFF2-40B4-BE49-F238E27FC236}">
                  <a16:creationId xmlns:a16="http://schemas.microsoft.com/office/drawing/2014/main" id="{259BB28B-9F02-71CD-7249-7354C0D72046}"/>
                </a:ext>
              </a:extLst>
            </p:cNvPr>
            <p:cNvSpPr/>
            <p:nvPr/>
          </p:nvSpPr>
          <p:spPr>
            <a:xfrm>
              <a:off x="9238313" y="2590830"/>
              <a:ext cx="129654" cy="129654"/>
            </a:xfrm>
            <a:prstGeom prst="rect">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96" name="Gruppieren 195">
            <a:extLst>
              <a:ext uri="{FF2B5EF4-FFF2-40B4-BE49-F238E27FC236}">
                <a16:creationId xmlns:a16="http://schemas.microsoft.com/office/drawing/2014/main" id="{78D454AB-48A7-BEFD-56F4-BD0A88ECBBB4}"/>
              </a:ext>
            </a:extLst>
          </p:cNvPr>
          <p:cNvGrpSpPr/>
          <p:nvPr/>
        </p:nvGrpSpPr>
        <p:grpSpPr>
          <a:xfrm>
            <a:off x="7514776" y="2563966"/>
            <a:ext cx="594211" cy="276999"/>
            <a:chOff x="9238313" y="2517158"/>
            <a:chExt cx="594211" cy="276999"/>
          </a:xfrm>
        </p:grpSpPr>
        <p:sp>
          <p:nvSpPr>
            <p:cNvPr id="197" name="Textfeld 196">
              <a:extLst>
                <a:ext uri="{FF2B5EF4-FFF2-40B4-BE49-F238E27FC236}">
                  <a16:creationId xmlns:a16="http://schemas.microsoft.com/office/drawing/2014/main" id="{4B55FD2E-5BC5-12AC-1D28-9E0353A694BD}"/>
                </a:ext>
              </a:extLst>
            </p:cNvPr>
            <p:cNvSpPr txBox="1"/>
            <p:nvPr/>
          </p:nvSpPr>
          <p:spPr>
            <a:xfrm>
              <a:off x="9340139" y="2517158"/>
              <a:ext cx="492385" cy="276999"/>
            </a:xfrm>
            <a:prstGeom prst="rect">
              <a:avLst/>
            </a:prstGeom>
            <a:noFill/>
          </p:spPr>
          <p:txBody>
            <a:bodyPr wrap="square" rtlCol="0">
              <a:spAutoFit/>
            </a:bodyPr>
            <a:lstStyle/>
            <a:p>
              <a:r>
                <a:rPr lang="de-DE" sz="1200"/>
                <a:t>350</a:t>
              </a:r>
            </a:p>
          </p:txBody>
        </p:sp>
        <p:sp>
          <p:nvSpPr>
            <p:cNvPr id="198" name="Rechteck 197">
              <a:extLst>
                <a:ext uri="{FF2B5EF4-FFF2-40B4-BE49-F238E27FC236}">
                  <a16:creationId xmlns:a16="http://schemas.microsoft.com/office/drawing/2014/main" id="{1D1B5057-590D-2728-0DD3-0AF52D7E9700}"/>
                </a:ext>
              </a:extLst>
            </p:cNvPr>
            <p:cNvSpPr/>
            <p:nvPr/>
          </p:nvSpPr>
          <p:spPr>
            <a:xfrm>
              <a:off x="9238313" y="2590830"/>
              <a:ext cx="129654" cy="129654"/>
            </a:xfrm>
            <a:prstGeom prst="rect">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99" name="Gruppieren 198">
            <a:extLst>
              <a:ext uri="{FF2B5EF4-FFF2-40B4-BE49-F238E27FC236}">
                <a16:creationId xmlns:a16="http://schemas.microsoft.com/office/drawing/2014/main" id="{46A57E56-02C6-2097-1766-E6B9CCF0377E}"/>
              </a:ext>
            </a:extLst>
          </p:cNvPr>
          <p:cNvGrpSpPr/>
          <p:nvPr/>
        </p:nvGrpSpPr>
        <p:grpSpPr>
          <a:xfrm>
            <a:off x="7514776" y="2838496"/>
            <a:ext cx="594211" cy="276999"/>
            <a:chOff x="9238313" y="2517158"/>
            <a:chExt cx="594211" cy="276999"/>
          </a:xfrm>
        </p:grpSpPr>
        <p:sp>
          <p:nvSpPr>
            <p:cNvPr id="200" name="Textfeld 199">
              <a:extLst>
                <a:ext uri="{FF2B5EF4-FFF2-40B4-BE49-F238E27FC236}">
                  <a16:creationId xmlns:a16="http://schemas.microsoft.com/office/drawing/2014/main" id="{1591D98E-2C19-B3EE-BD3E-91BB81006A08}"/>
                </a:ext>
              </a:extLst>
            </p:cNvPr>
            <p:cNvSpPr txBox="1"/>
            <p:nvPr/>
          </p:nvSpPr>
          <p:spPr>
            <a:xfrm>
              <a:off x="9340139" y="2517158"/>
              <a:ext cx="492385" cy="276999"/>
            </a:xfrm>
            <a:prstGeom prst="rect">
              <a:avLst/>
            </a:prstGeom>
            <a:noFill/>
          </p:spPr>
          <p:txBody>
            <a:bodyPr wrap="square" rtlCol="0">
              <a:spAutoFit/>
            </a:bodyPr>
            <a:lstStyle/>
            <a:p>
              <a:r>
                <a:rPr lang="de-DE" sz="1200"/>
                <a:t>500</a:t>
              </a:r>
            </a:p>
          </p:txBody>
        </p:sp>
        <p:sp>
          <p:nvSpPr>
            <p:cNvPr id="201" name="Rechteck 200">
              <a:extLst>
                <a:ext uri="{FF2B5EF4-FFF2-40B4-BE49-F238E27FC236}">
                  <a16:creationId xmlns:a16="http://schemas.microsoft.com/office/drawing/2014/main" id="{8DBBD4FA-1DDA-CFC6-7DBD-F2C684237EEE}"/>
                </a:ext>
              </a:extLst>
            </p:cNvPr>
            <p:cNvSpPr/>
            <p:nvPr/>
          </p:nvSpPr>
          <p:spPr>
            <a:xfrm>
              <a:off x="9238313" y="2590830"/>
              <a:ext cx="129654" cy="129654"/>
            </a:xfrm>
            <a:prstGeom prst="rect">
              <a:avLst/>
            </a:prstGeom>
            <a:solidFill>
              <a:schemeClr val="accent1">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22" name="Gruppieren 221">
            <a:extLst>
              <a:ext uri="{FF2B5EF4-FFF2-40B4-BE49-F238E27FC236}">
                <a16:creationId xmlns:a16="http://schemas.microsoft.com/office/drawing/2014/main" id="{78FAF245-5F26-8413-12E3-E9EE05AA5DCF}"/>
              </a:ext>
            </a:extLst>
          </p:cNvPr>
          <p:cNvGrpSpPr/>
          <p:nvPr/>
        </p:nvGrpSpPr>
        <p:grpSpPr>
          <a:xfrm>
            <a:off x="7526398" y="3168382"/>
            <a:ext cx="582589" cy="276999"/>
            <a:chOff x="9230883" y="3459447"/>
            <a:chExt cx="582589" cy="276999"/>
          </a:xfrm>
        </p:grpSpPr>
        <p:sp>
          <p:nvSpPr>
            <p:cNvPr id="203" name="Textfeld 202">
              <a:extLst>
                <a:ext uri="{FF2B5EF4-FFF2-40B4-BE49-F238E27FC236}">
                  <a16:creationId xmlns:a16="http://schemas.microsoft.com/office/drawing/2014/main" id="{14C51912-B799-A64D-C7D7-5B5AB28161D3}"/>
                </a:ext>
              </a:extLst>
            </p:cNvPr>
            <p:cNvSpPr txBox="1"/>
            <p:nvPr/>
          </p:nvSpPr>
          <p:spPr>
            <a:xfrm>
              <a:off x="9321087" y="3459447"/>
              <a:ext cx="492385" cy="276999"/>
            </a:xfrm>
            <a:prstGeom prst="rect">
              <a:avLst/>
            </a:prstGeom>
            <a:noFill/>
          </p:spPr>
          <p:txBody>
            <a:bodyPr wrap="square" rtlCol="0">
              <a:spAutoFit/>
            </a:bodyPr>
            <a:lstStyle/>
            <a:p>
              <a:r>
                <a:rPr lang="de-DE" sz="1200"/>
                <a:t>CR</a:t>
              </a:r>
            </a:p>
          </p:txBody>
        </p:sp>
        <p:sp>
          <p:nvSpPr>
            <p:cNvPr id="211" name="Stern: 5 Zacken 210">
              <a:extLst>
                <a:ext uri="{FF2B5EF4-FFF2-40B4-BE49-F238E27FC236}">
                  <a16:creationId xmlns:a16="http://schemas.microsoft.com/office/drawing/2014/main" id="{57785F69-FBA2-7A7D-10E7-C16C0A8B32E1}"/>
                </a:ext>
              </a:extLst>
            </p:cNvPr>
            <p:cNvSpPr/>
            <p:nvPr/>
          </p:nvSpPr>
          <p:spPr>
            <a:xfrm>
              <a:off x="9230883" y="3546473"/>
              <a:ext cx="102947" cy="102947"/>
            </a:xfrm>
            <a:prstGeom prst="star5">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23" name="Gruppieren 222">
            <a:extLst>
              <a:ext uri="{FF2B5EF4-FFF2-40B4-BE49-F238E27FC236}">
                <a16:creationId xmlns:a16="http://schemas.microsoft.com/office/drawing/2014/main" id="{F6B18F4E-9022-C2BA-7A32-D19914F2F576}"/>
              </a:ext>
            </a:extLst>
          </p:cNvPr>
          <p:cNvGrpSpPr/>
          <p:nvPr/>
        </p:nvGrpSpPr>
        <p:grpSpPr>
          <a:xfrm>
            <a:off x="7525161" y="3407840"/>
            <a:ext cx="583826" cy="276999"/>
            <a:chOff x="9229646" y="3706926"/>
            <a:chExt cx="583826" cy="276999"/>
          </a:xfrm>
        </p:grpSpPr>
        <p:sp>
          <p:nvSpPr>
            <p:cNvPr id="205" name="Textfeld 204">
              <a:extLst>
                <a:ext uri="{FF2B5EF4-FFF2-40B4-BE49-F238E27FC236}">
                  <a16:creationId xmlns:a16="http://schemas.microsoft.com/office/drawing/2014/main" id="{7CD7DC8C-9A1E-2EE3-3810-48C0F211EB44}"/>
                </a:ext>
              </a:extLst>
            </p:cNvPr>
            <p:cNvSpPr txBox="1"/>
            <p:nvPr/>
          </p:nvSpPr>
          <p:spPr>
            <a:xfrm>
              <a:off x="9321087" y="3706926"/>
              <a:ext cx="492385" cy="276999"/>
            </a:xfrm>
            <a:prstGeom prst="rect">
              <a:avLst/>
            </a:prstGeom>
            <a:noFill/>
          </p:spPr>
          <p:txBody>
            <a:bodyPr wrap="square" rtlCol="0">
              <a:spAutoFit/>
            </a:bodyPr>
            <a:lstStyle/>
            <a:p>
              <a:r>
                <a:rPr lang="de-DE" sz="1200"/>
                <a:t>PR</a:t>
              </a:r>
            </a:p>
          </p:txBody>
        </p:sp>
        <p:sp>
          <p:nvSpPr>
            <p:cNvPr id="212" name="Gleichschenkliges Dreieck 211">
              <a:extLst>
                <a:ext uri="{FF2B5EF4-FFF2-40B4-BE49-F238E27FC236}">
                  <a16:creationId xmlns:a16="http://schemas.microsoft.com/office/drawing/2014/main" id="{BEB42087-F0EE-24DC-0D93-C1A557F2B8C0}"/>
                </a:ext>
              </a:extLst>
            </p:cNvPr>
            <p:cNvSpPr/>
            <p:nvPr/>
          </p:nvSpPr>
          <p:spPr>
            <a:xfrm>
              <a:off x="9229646" y="3799985"/>
              <a:ext cx="105421" cy="90880"/>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24" name="Gruppieren 223">
            <a:extLst>
              <a:ext uri="{FF2B5EF4-FFF2-40B4-BE49-F238E27FC236}">
                <a16:creationId xmlns:a16="http://schemas.microsoft.com/office/drawing/2014/main" id="{0BF9419A-3F68-CD56-4398-8D9BB0BBBA8F}"/>
              </a:ext>
            </a:extLst>
          </p:cNvPr>
          <p:cNvGrpSpPr/>
          <p:nvPr/>
        </p:nvGrpSpPr>
        <p:grpSpPr>
          <a:xfrm>
            <a:off x="7536169" y="3647298"/>
            <a:ext cx="689159" cy="276999"/>
            <a:chOff x="9240654" y="3943601"/>
            <a:chExt cx="689159" cy="276999"/>
          </a:xfrm>
        </p:grpSpPr>
        <p:sp>
          <p:nvSpPr>
            <p:cNvPr id="206" name="Textfeld 205">
              <a:extLst>
                <a:ext uri="{FF2B5EF4-FFF2-40B4-BE49-F238E27FC236}">
                  <a16:creationId xmlns:a16="http://schemas.microsoft.com/office/drawing/2014/main" id="{80C259B1-DA8F-BE0C-EDA5-988B28DBDD75}"/>
                </a:ext>
              </a:extLst>
            </p:cNvPr>
            <p:cNvSpPr txBox="1"/>
            <p:nvPr/>
          </p:nvSpPr>
          <p:spPr>
            <a:xfrm>
              <a:off x="9321087" y="3943601"/>
              <a:ext cx="608726" cy="276999"/>
            </a:xfrm>
            <a:prstGeom prst="rect">
              <a:avLst/>
            </a:prstGeom>
            <a:noFill/>
          </p:spPr>
          <p:txBody>
            <a:bodyPr wrap="square" rtlCol="0">
              <a:spAutoFit/>
            </a:bodyPr>
            <a:lstStyle/>
            <a:p>
              <a:r>
                <a:rPr lang="de-DE" sz="1200"/>
                <a:t>PR-L</a:t>
              </a:r>
            </a:p>
          </p:txBody>
        </p:sp>
        <p:sp>
          <p:nvSpPr>
            <p:cNvPr id="213" name="Rechteck 212">
              <a:extLst>
                <a:ext uri="{FF2B5EF4-FFF2-40B4-BE49-F238E27FC236}">
                  <a16:creationId xmlns:a16="http://schemas.microsoft.com/office/drawing/2014/main" id="{8C441AFE-1741-7D5A-5881-A9754C4BE61C}"/>
                </a:ext>
              </a:extLst>
            </p:cNvPr>
            <p:cNvSpPr/>
            <p:nvPr/>
          </p:nvSpPr>
          <p:spPr>
            <a:xfrm rot="18900000">
              <a:off x="9240654" y="4040398"/>
              <a:ext cx="83405" cy="83405"/>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25" name="Gruppieren 224">
            <a:extLst>
              <a:ext uri="{FF2B5EF4-FFF2-40B4-BE49-F238E27FC236}">
                <a16:creationId xmlns:a16="http://schemas.microsoft.com/office/drawing/2014/main" id="{CF1F8343-D156-68AF-55FB-90D13AE9ED60}"/>
              </a:ext>
            </a:extLst>
          </p:cNvPr>
          <p:cNvGrpSpPr/>
          <p:nvPr/>
        </p:nvGrpSpPr>
        <p:grpSpPr>
          <a:xfrm>
            <a:off x="7531293" y="3886756"/>
            <a:ext cx="577694" cy="276999"/>
            <a:chOff x="9235778" y="4191080"/>
            <a:chExt cx="577694" cy="276999"/>
          </a:xfrm>
        </p:grpSpPr>
        <p:sp>
          <p:nvSpPr>
            <p:cNvPr id="207" name="Textfeld 206">
              <a:extLst>
                <a:ext uri="{FF2B5EF4-FFF2-40B4-BE49-F238E27FC236}">
                  <a16:creationId xmlns:a16="http://schemas.microsoft.com/office/drawing/2014/main" id="{1E31A99A-1E04-9363-C9B7-E61A918FCDD1}"/>
                </a:ext>
              </a:extLst>
            </p:cNvPr>
            <p:cNvSpPr txBox="1"/>
            <p:nvPr/>
          </p:nvSpPr>
          <p:spPr>
            <a:xfrm>
              <a:off x="9321087" y="4191080"/>
              <a:ext cx="492385" cy="276999"/>
            </a:xfrm>
            <a:prstGeom prst="rect">
              <a:avLst/>
            </a:prstGeom>
            <a:noFill/>
          </p:spPr>
          <p:txBody>
            <a:bodyPr wrap="square" rtlCol="0">
              <a:spAutoFit/>
            </a:bodyPr>
            <a:lstStyle/>
            <a:p>
              <a:r>
                <a:rPr lang="de-DE" sz="1200"/>
                <a:t>SD</a:t>
              </a:r>
            </a:p>
          </p:txBody>
        </p:sp>
        <p:sp>
          <p:nvSpPr>
            <p:cNvPr id="214" name="Ellipse 213">
              <a:extLst>
                <a:ext uri="{FF2B5EF4-FFF2-40B4-BE49-F238E27FC236}">
                  <a16:creationId xmlns:a16="http://schemas.microsoft.com/office/drawing/2014/main" id="{1FC351F6-0EF4-3D31-E5CC-EBFA272F6F0E}"/>
                </a:ext>
              </a:extLst>
            </p:cNvPr>
            <p:cNvSpPr/>
            <p:nvPr/>
          </p:nvSpPr>
          <p:spPr>
            <a:xfrm>
              <a:off x="9235778" y="4283001"/>
              <a:ext cx="93157" cy="93157"/>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26" name="Gruppieren 225">
            <a:extLst>
              <a:ext uri="{FF2B5EF4-FFF2-40B4-BE49-F238E27FC236}">
                <a16:creationId xmlns:a16="http://schemas.microsoft.com/office/drawing/2014/main" id="{C0EA52E1-0EDE-E7B0-34CA-4BA7916D6DE0}"/>
              </a:ext>
            </a:extLst>
          </p:cNvPr>
          <p:cNvGrpSpPr/>
          <p:nvPr/>
        </p:nvGrpSpPr>
        <p:grpSpPr>
          <a:xfrm>
            <a:off x="7537390" y="4126214"/>
            <a:ext cx="571597" cy="276999"/>
            <a:chOff x="9241875" y="4412039"/>
            <a:chExt cx="571597" cy="276999"/>
          </a:xfrm>
        </p:grpSpPr>
        <p:sp>
          <p:nvSpPr>
            <p:cNvPr id="208" name="Textfeld 207">
              <a:extLst>
                <a:ext uri="{FF2B5EF4-FFF2-40B4-BE49-F238E27FC236}">
                  <a16:creationId xmlns:a16="http://schemas.microsoft.com/office/drawing/2014/main" id="{0E618C4A-1EF1-B712-5FFF-995A3874AF97}"/>
                </a:ext>
              </a:extLst>
            </p:cNvPr>
            <p:cNvSpPr txBox="1"/>
            <p:nvPr/>
          </p:nvSpPr>
          <p:spPr>
            <a:xfrm>
              <a:off x="9321087" y="4412039"/>
              <a:ext cx="492385" cy="276999"/>
            </a:xfrm>
            <a:prstGeom prst="rect">
              <a:avLst/>
            </a:prstGeom>
            <a:noFill/>
          </p:spPr>
          <p:txBody>
            <a:bodyPr wrap="square" rtlCol="0">
              <a:spAutoFit/>
            </a:bodyPr>
            <a:lstStyle/>
            <a:p>
              <a:r>
                <a:rPr lang="de-DE" sz="1200"/>
                <a:t>PD</a:t>
              </a:r>
            </a:p>
          </p:txBody>
        </p:sp>
        <p:sp>
          <p:nvSpPr>
            <p:cNvPr id="215" name="Rechteck 214">
              <a:extLst>
                <a:ext uri="{FF2B5EF4-FFF2-40B4-BE49-F238E27FC236}">
                  <a16:creationId xmlns:a16="http://schemas.microsoft.com/office/drawing/2014/main" id="{910F0D11-9F57-3B2C-3B33-14937A772C6D}"/>
                </a:ext>
              </a:extLst>
            </p:cNvPr>
            <p:cNvSpPr/>
            <p:nvPr/>
          </p:nvSpPr>
          <p:spPr>
            <a:xfrm>
              <a:off x="9241875" y="4510057"/>
              <a:ext cx="80962" cy="8096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28" name="Gruppieren 227">
            <a:extLst>
              <a:ext uri="{FF2B5EF4-FFF2-40B4-BE49-F238E27FC236}">
                <a16:creationId xmlns:a16="http://schemas.microsoft.com/office/drawing/2014/main" id="{EE4970A5-8CA1-F742-4699-CFA918A594E3}"/>
              </a:ext>
            </a:extLst>
          </p:cNvPr>
          <p:cNvGrpSpPr/>
          <p:nvPr/>
        </p:nvGrpSpPr>
        <p:grpSpPr>
          <a:xfrm>
            <a:off x="7408346" y="4365672"/>
            <a:ext cx="1669469" cy="276999"/>
            <a:chOff x="9112831" y="4648714"/>
            <a:chExt cx="1669469" cy="276999"/>
          </a:xfrm>
        </p:grpSpPr>
        <p:sp>
          <p:nvSpPr>
            <p:cNvPr id="209" name="Textfeld 208">
              <a:extLst>
                <a:ext uri="{FF2B5EF4-FFF2-40B4-BE49-F238E27FC236}">
                  <a16:creationId xmlns:a16="http://schemas.microsoft.com/office/drawing/2014/main" id="{99C3A0BE-3E26-374B-D51A-07ACE8766D55}"/>
                </a:ext>
              </a:extLst>
            </p:cNvPr>
            <p:cNvSpPr txBox="1"/>
            <p:nvPr/>
          </p:nvSpPr>
          <p:spPr>
            <a:xfrm>
              <a:off x="9321087" y="4648714"/>
              <a:ext cx="1461213" cy="276999"/>
            </a:xfrm>
            <a:prstGeom prst="rect">
              <a:avLst/>
            </a:prstGeom>
            <a:noFill/>
          </p:spPr>
          <p:txBody>
            <a:bodyPr wrap="square" rtlCol="0">
              <a:spAutoFit/>
            </a:bodyPr>
            <a:lstStyle/>
            <a:p>
              <a:r>
                <a:rPr lang="de-DE" sz="1200" err="1"/>
                <a:t>Ongoing</a:t>
              </a:r>
              <a:r>
                <a:rPr lang="de-DE" sz="1200"/>
                <a:t> </a:t>
              </a:r>
              <a:r>
                <a:rPr lang="de-DE" sz="1200" err="1"/>
                <a:t>treatment</a:t>
              </a:r>
              <a:endParaRPr lang="de-DE" sz="1200"/>
            </a:p>
          </p:txBody>
        </p:sp>
        <p:cxnSp>
          <p:nvCxnSpPr>
            <p:cNvPr id="217" name="Gerade Verbindung mit Pfeil 216">
              <a:extLst>
                <a:ext uri="{FF2B5EF4-FFF2-40B4-BE49-F238E27FC236}">
                  <a16:creationId xmlns:a16="http://schemas.microsoft.com/office/drawing/2014/main" id="{46F049A2-0E05-DFD4-9485-CA2D7FD2E910}"/>
                </a:ext>
              </a:extLst>
            </p:cNvPr>
            <p:cNvCxnSpPr>
              <a:cxnSpLocks/>
            </p:cNvCxnSpPr>
            <p:nvPr/>
          </p:nvCxnSpPr>
          <p:spPr>
            <a:xfrm>
              <a:off x="9112831" y="4787213"/>
              <a:ext cx="227013"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7" name="Gruppieren 226">
            <a:extLst>
              <a:ext uri="{FF2B5EF4-FFF2-40B4-BE49-F238E27FC236}">
                <a16:creationId xmlns:a16="http://schemas.microsoft.com/office/drawing/2014/main" id="{7C0D9293-4BC9-B4FB-DDF9-637DDC9C4B36}"/>
              </a:ext>
            </a:extLst>
          </p:cNvPr>
          <p:cNvGrpSpPr/>
          <p:nvPr/>
        </p:nvGrpSpPr>
        <p:grpSpPr>
          <a:xfrm>
            <a:off x="7530924" y="4605128"/>
            <a:ext cx="770604" cy="276999"/>
            <a:chOff x="9235409" y="4896193"/>
            <a:chExt cx="770604" cy="276999"/>
          </a:xfrm>
        </p:grpSpPr>
        <p:sp>
          <p:nvSpPr>
            <p:cNvPr id="210" name="Textfeld 209">
              <a:extLst>
                <a:ext uri="{FF2B5EF4-FFF2-40B4-BE49-F238E27FC236}">
                  <a16:creationId xmlns:a16="http://schemas.microsoft.com/office/drawing/2014/main" id="{44D78E16-E063-E2E1-A9B2-29372D0AE9D5}"/>
                </a:ext>
              </a:extLst>
            </p:cNvPr>
            <p:cNvSpPr txBox="1"/>
            <p:nvPr/>
          </p:nvSpPr>
          <p:spPr>
            <a:xfrm>
              <a:off x="9321087" y="4896193"/>
              <a:ext cx="684926" cy="276999"/>
            </a:xfrm>
            <a:prstGeom prst="rect">
              <a:avLst/>
            </a:prstGeom>
            <a:noFill/>
          </p:spPr>
          <p:txBody>
            <a:bodyPr wrap="square" rtlCol="0">
              <a:spAutoFit/>
            </a:bodyPr>
            <a:lstStyle/>
            <a:p>
              <a:r>
                <a:rPr lang="de-DE" sz="1200"/>
                <a:t>Death</a:t>
              </a:r>
            </a:p>
          </p:txBody>
        </p:sp>
        <p:grpSp>
          <p:nvGrpSpPr>
            <p:cNvPr id="221" name="Gruppieren 220">
              <a:extLst>
                <a:ext uri="{FF2B5EF4-FFF2-40B4-BE49-F238E27FC236}">
                  <a16:creationId xmlns:a16="http://schemas.microsoft.com/office/drawing/2014/main" id="{62223C26-CBCF-AD85-D413-E6AFF7312D18}"/>
                </a:ext>
              </a:extLst>
            </p:cNvPr>
            <p:cNvGrpSpPr/>
            <p:nvPr/>
          </p:nvGrpSpPr>
          <p:grpSpPr>
            <a:xfrm>
              <a:off x="9235409" y="4987745"/>
              <a:ext cx="93895" cy="93895"/>
              <a:chOff x="10872788" y="4140773"/>
              <a:chExt cx="93895" cy="93895"/>
            </a:xfrm>
          </p:grpSpPr>
          <p:cxnSp>
            <p:nvCxnSpPr>
              <p:cNvPr id="219" name="Gerader Verbinder 218">
                <a:extLst>
                  <a:ext uri="{FF2B5EF4-FFF2-40B4-BE49-F238E27FC236}">
                    <a16:creationId xmlns:a16="http://schemas.microsoft.com/office/drawing/2014/main" id="{60A221AA-3C54-0D0D-8699-6F9519B652F5}"/>
                  </a:ext>
                </a:extLst>
              </p:cNvPr>
              <p:cNvCxnSpPr>
                <a:cxnSpLocks/>
              </p:cNvCxnSpPr>
              <p:nvPr/>
            </p:nvCxnSpPr>
            <p:spPr>
              <a:xfrm>
                <a:off x="10872788" y="4140773"/>
                <a:ext cx="93895" cy="938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Gerader Verbinder 219">
                <a:extLst>
                  <a:ext uri="{FF2B5EF4-FFF2-40B4-BE49-F238E27FC236}">
                    <a16:creationId xmlns:a16="http://schemas.microsoft.com/office/drawing/2014/main" id="{A94713D8-B3AE-49A1-60FC-771FC9C7903E}"/>
                  </a:ext>
                </a:extLst>
              </p:cNvPr>
              <p:cNvCxnSpPr>
                <a:cxnSpLocks/>
              </p:cNvCxnSpPr>
              <p:nvPr/>
            </p:nvCxnSpPr>
            <p:spPr>
              <a:xfrm flipH="1">
                <a:off x="10872788" y="4140773"/>
                <a:ext cx="93895" cy="938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29" name="Rechteck 228">
            <a:extLst>
              <a:ext uri="{FF2B5EF4-FFF2-40B4-BE49-F238E27FC236}">
                <a16:creationId xmlns:a16="http://schemas.microsoft.com/office/drawing/2014/main" id="{79F80E88-E6A6-3513-7B90-37B1974B9AD3}"/>
              </a:ext>
            </a:extLst>
          </p:cNvPr>
          <p:cNvSpPr/>
          <p:nvPr/>
        </p:nvSpPr>
        <p:spPr>
          <a:xfrm>
            <a:off x="2606994" y="4649142"/>
            <a:ext cx="45719" cy="63345"/>
          </a:xfrm>
          <a:prstGeom prst="rect">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0" name="Rechteck 229">
            <a:extLst>
              <a:ext uri="{FF2B5EF4-FFF2-40B4-BE49-F238E27FC236}">
                <a16:creationId xmlns:a16="http://schemas.microsoft.com/office/drawing/2014/main" id="{04574E5C-41FF-0E61-9573-4781F378BF07}"/>
              </a:ext>
            </a:extLst>
          </p:cNvPr>
          <p:cNvSpPr/>
          <p:nvPr/>
        </p:nvSpPr>
        <p:spPr>
          <a:xfrm>
            <a:off x="2606994" y="4722710"/>
            <a:ext cx="1522094" cy="63345"/>
          </a:xfrm>
          <a:prstGeom prst="rect">
            <a:avLst/>
          </a:prstGeom>
          <a:solidFill>
            <a:schemeClr val="accent1">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1" name="Rechteck 230">
            <a:extLst>
              <a:ext uri="{FF2B5EF4-FFF2-40B4-BE49-F238E27FC236}">
                <a16:creationId xmlns:a16="http://schemas.microsoft.com/office/drawing/2014/main" id="{FD1468C6-2B26-A30B-F712-03E208AB78E6}"/>
              </a:ext>
            </a:extLst>
          </p:cNvPr>
          <p:cNvSpPr/>
          <p:nvPr/>
        </p:nvSpPr>
        <p:spPr>
          <a:xfrm>
            <a:off x="2606994" y="4797848"/>
            <a:ext cx="1393506" cy="63345"/>
          </a:xfrm>
          <a:prstGeom prst="rect">
            <a:avLst/>
          </a:prstGeom>
          <a:solidFill>
            <a:schemeClr val="accent1">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2" name="Rechteck 231">
            <a:extLst>
              <a:ext uri="{FF2B5EF4-FFF2-40B4-BE49-F238E27FC236}">
                <a16:creationId xmlns:a16="http://schemas.microsoft.com/office/drawing/2014/main" id="{CF06C66B-3091-2024-8B1F-4D3C9D07FFA0}"/>
              </a:ext>
            </a:extLst>
          </p:cNvPr>
          <p:cNvSpPr/>
          <p:nvPr/>
        </p:nvSpPr>
        <p:spPr>
          <a:xfrm>
            <a:off x="2606994" y="4872986"/>
            <a:ext cx="1317306" cy="63345"/>
          </a:xfrm>
          <a:prstGeom prst="rect">
            <a:avLst/>
          </a:prstGeom>
          <a:solidFill>
            <a:schemeClr val="accent1">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3" name="Rechteck 232">
            <a:extLst>
              <a:ext uri="{FF2B5EF4-FFF2-40B4-BE49-F238E27FC236}">
                <a16:creationId xmlns:a16="http://schemas.microsoft.com/office/drawing/2014/main" id="{33FA09DA-EBFD-C3EA-993D-30D14A95201D}"/>
              </a:ext>
            </a:extLst>
          </p:cNvPr>
          <p:cNvSpPr/>
          <p:nvPr/>
        </p:nvSpPr>
        <p:spPr>
          <a:xfrm>
            <a:off x="2606994" y="4948124"/>
            <a:ext cx="571975" cy="63345"/>
          </a:xfrm>
          <a:prstGeom prst="rect">
            <a:avLst/>
          </a:prstGeom>
          <a:solidFill>
            <a:schemeClr val="accent1">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4" name="Rechteck 233">
            <a:extLst>
              <a:ext uri="{FF2B5EF4-FFF2-40B4-BE49-F238E27FC236}">
                <a16:creationId xmlns:a16="http://schemas.microsoft.com/office/drawing/2014/main" id="{C42E5C32-5AC1-FAC9-87C5-A9463651F59A}"/>
              </a:ext>
            </a:extLst>
          </p:cNvPr>
          <p:cNvSpPr/>
          <p:nvPr/>
        </p:nvSpPr>
        <p:spPr>
          <a:xfrm>
            <a:off x="2606994" y="5023262"/>
            <a:ext cx="531494" cy="63345"/>
          </a:xfrm>
          <a:prstGeom prst="rect">
            <a:avLst/>
          </a:prstGeom>
          <a:solidFill>
            <a:schemeClr val="accent1">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5" name="Rechteck 234">
            <a:extLst>
              <a:ext uri="{FF2B5EF4-FFF2-40B4-BE49-F238E27FC236}">
                <a16:creationId xmlns:a16="http://schemas.microsoft.com/office/drawing/2014/main" id="{FB840E1E-BC69-7280-9F25-3A0965F94225}"/>
              </a:ext>
            </a:extLst>
          </p:cNvPr>
          <p:cNvSpPr/>
          <p:nvPr/>
        </p:nvSpPr>
        <p:spPr>
          <a:xfrm>
            <a:off x="2606994" y="5098400"/>
            <a:ext cx="529112" cy="63345"/>
          </a:xfrm>
          <a:prstGeom prst="rect">
            <a:avLst/>
          </a:prstGeom>
          <a:solidFill>
            <a:schemeClr val="accent1">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6" name="Rechteck 235">
            <a:extLst>
              <a:ext uri="{FF2B5EF4-FFF2-40B4-BE49-F238E27FC236}">
                <a16:creationId xmlns:a16="http://schemas.microsoft.com/office/drawing/2014/main" id="{53E36B7E-7699-DF7E-5EEC-0A1AD0B61D72}"/>
              </a:ext>
            </a:extLst>
          </p:cNvPr>
          <p:cNvSpPr/>
          <p:nvPr/>
        </p:nvSpPr>
        <p:spPr>
          <a:xfrm>
            <a:off x="2606994" y="5173538"/>
            <a:ext cx="524350" cy="63345"/>
          </a:xfrm>
          <a:prstGeom prst="rect">
            <a:avLst/>
          </a:prstGeom>
          <a:solidFill>
            <a:schemeClr val="accent1">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7" name="Rechteck 236">
            <a:extLst>
              <a:ext uri="{FF2B5EF4-FFF2-40B4-BE49-F238E27FC236}">
                <a16:creationId xmlns:a16="http://schemas.microsoft.com/office/drawing/2014/main" id="{F60946A6-9159-F8F6-D06A-85D076974D48}"/>
              </a:ext>
            </a:extLst>
          </p:cNvPr>
          <p:cNvSpPr/>
          <p:nvPr/>
        </p:nvSpPr>
        <p:spPr>
          <a:xfrm>
            <a:off x="2606994" y="5248676"/>
            <a:ext cx="483869" cy="63345"/>
          </a:xfrm>
          <a:prstGeom prst="rect">
            <a:avLst/>
          </a:prstGeom>
          <a:solidFill>
            <a:schemeClr val="accent1">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8" name="Rechteck 237">
            <a:extLst>
              <a:ext uri="{FF2B5EF4-FFF2-40B4-BE49-F238E27FC236}">
                <a16:creationId xmlns:a16="http://schemas.microsoft.com/office/drawing/2014/main" id="{B66983B3-20A3-C7FA-654E-D13F1D511DC4}"/>
              </a:ext>
            </a:extLst>
          </p:cNvPr>
          <p:cNvSpPr/>
          <p:nvPr/>
        </p:nvSpPr>
        <p:spPr>
          <a:xfrm>
            <a:off x="2606994" y="5323814"/>
            <a:ext cx="414812" cy="63345"/>
          </a:xfrm>
          <a:prstGeom prst="rect">
            <a:avLst/>
          </a:prstGeom>
          <a:solidFill>
            <a:schemeClr val="accent1">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9" name="Rechteck 238">
            <a:extLst>
              <a:ext uri="{FF2B5EF4-FFF2-40B4-BE49-F238E27FC236}">
                <a16:creationId xmlns:a16="http://schemas.microsoft.com/office/drawing/2014/main" id="{DFAD55F0-1BF5-41D4-87D6-295366E60AFF}"/>
              </a:ext>
            </a:extLst>
          </p:cNvPr>
          <p:cNvSpPr/>
          <p:nvPr/>
        </p:nvSpPr>
        <p:spPr>
          <a:xfrm>
            <a:off x="2606994" y="5398952"/>
            <a:ext cx="407669" cy="63345"/>
          </a:xfrm>
          <a:prstGeom prst="rect">
            <a:avLst/>
          </a:prstGeom>
          <a:solidFill>
            <a:schemeClr val="accent1">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0" name="Rechteck 239">
            <a:extLst>
              <a:ext uri="{FF2B5EF4-FFF2-40B4-BE49-F238E27FC236}">
                <a16:creationId xmlns:a16="http://schemas.microsoft.com/office/drawing/2014/main" id="{3158B093-C1D5-0686-EF78-DED22D44C333}"/>
              </a:ext>
            </a:extLst>
          </p:cNvPr>
          <p:cNvSpPr/>
          <p:nvPr/>
        </p:nvSpPr>
        <p:spPr>
          <a:xfrm>
            <a:off x="2606994" y="5474090"/>
            <a:ext cx="407669" cy="63345"/>
          </a:xfrm>
          <a:prstGeom prst="rect">
            <a:avLst/>
          </a:prstGeom>
          <a:solidFill>
            <a:schemeClr val="accent1">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1" name="Rechteck 240">
            <a:extLst>
              <a:ext uri="{FF2B5EF4-FFF2-40B4-BE49-F238E27FC236}">
                <a16:creationId xmlns:a16="http://schemas.microsoft.com/office/drawing/2014/main" id="{38248D9A-8592-DBEB-9748-E460845B4D82}"/>
              </a:ext>
            </a:extLst>
          </p:cNvPr>
          <p:cNvSpPr/>
          <p:nvPr/>
        </p:nvSpPr>
        <p:spPr>
          <a:xfrm>
            <a:off x="2606994" y="5549230"/>
            <a:ext cx="364806" cy="63345"/>
          </a:xfrm>
          <a:prstGeom prst="rect">
            <a:avLst/>
          </a:prstGeom>
          <a:solidFill>
            <a:schemeClr val="accent1">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2" name="Rechteck 241">
            <a:extLst>
              <a:ext uri="{FF2B5EF4-FFF2-40B4-BE49-F238E27FC236}">
                <a16:creationId xmlns:a16="http://schemas.microsoft.com/office/drawing/2014/main" id="{E30CA3FB-67FF-7847-7558-A3B7FFDACCA0}"/>
              </a:ext>
            </a:extLst>
          </p:cNvPr>
          <p:cNvSpPr/>
          <p:nvPr/>
        </p:nvSpPr>
        <p:spPr>
          <a:xfrm>
            <a:off x="2606994" y="3745916"/>
            <a:ext cx="1238725" cy="63345"/>
          </a:xfrm>
          <a:prstGeom prst="rect">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3" name="Rechteck 242">
            <a:extLst>
              <a:ext uri="{FF2B5EF4-FFF2-40B4-BE49-F238E27FC236}">
                <a16:creationId xmlns:a16="http://schemas.microsoft.com/office/drawing/2014/main" id="{F7ABFBE7-3DBB-9EE8-3039-30F9288FCB5F}"/>
              </a:ext>
            </a:extLst>
          </p:cNvPr>
          <p:cNvSpPr/>
          <p:nvPr/>
        </p:nvSpPr>
        <p:spPr>
          <a:xfrm>
            <a:off x="2606994" y="3821054"/>
            <a:ext cx="1074419" cy="63345"/>
          </a:xfrm>
          <a:prstGeom prst="rect">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4" name="Rechteck 243">
            <a:extLst>
              <a:ext uri="{FF2B5EF4-FFF2-40B4-BE49-F238E27FC236}">
                <a16:creationId xmlns:a16="http://schemas.microsoft.com/office/drawing/2014/main" id="{F995EBFF-F524-9968-DCE8-FA59E647FDCD}"/>
              </a:ext>
            </a:extLst>
          </p:cNvPr>
          <p:cNvSpPr/>
          <p:nvPr/>
        </p:nvSpPr>
        <p:spPr>
          <a:xfrm>
            <a:off x="2606994" y="3896192"/>
            <a:ext cx="793431" cy="63345"/>
          </a:xfrm>
          <a:prstGeom prst="rect">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5" name="Rechteck 244">
            <a:extLst>
              <a:ext uri="{FF2B5EF4-FFF2-40B4-BE49-F238E27FC236}">
                <a16:creationId xmlns:a16="http://schemas.microsoft.com/office/drawing/2014/main" id="{ECEB3DD2-8EF1-5A48-FF68-DC2D3DBDFE83}"/>
              </a:ext>
            </a:extLst>
          </p:cNvPr>
          <p:cNvSpPr/>
          <p:nvPr/>
        </p:nvSpPr>
        <p:spPr>
          <a:xfrm>
            <a:off x="2606994" y="3971330"/>
            <a:ext cx="802956" cy="63345"/>
          </a:xfrm>
          <a:prstGeom prst="rect">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6" name="Rechteck 245">
            <a:extLst>
              <a:ext uri="{FF2B5EF4-FFF2-40B4-BE49-F238E27FC236}">
                <a16:creationId xmlns:a16="http://schemas.microsoft.com/office/drawing/2014/main" id="{22D35B74-D501-0E26-6996-569F8D066926}"/>
              </a:ext>
            </a:extLst>
          </p:cNvPr>
          <p:cNvSpPr/>
          <p:nvPr/>
        </p:nvSpPr>
        <p:spPr>
          <a:xfrm>
            <a:off x="2606994" y="4046468"/>
            <a:ext cx="719612" cy="63345"/>
          </a:xfrm>
          <a:prstGeom prst="rect">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7" name="Rechteck 246">
            <a:extLst>
              <a:ext uri="{FF2B5EF4-FFF2-40B4-BE49-F238E27FC236}">
                <a16:creationId xmlns:a16="http://schemas.microsoft.com/office/drawing/2014/main" id="{641DF0AB-4807-BFA7-D484-2F9F8C13987C}"/>
              </a:ext>
            </a:extLst>
          </p:cNvPr>
          <p:cNvSpPr/>
          <p:nvPr/>
        </p:nvSpPr>
        <p:spPr>
          <a:xfrm>
            <a:off x="2606994" y="4121606"/>
            <a:ext cx="691037" cy="63345"/>
          </a:xfrm>
          <a:prstGeom prst="rect">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8" name="Rechteck 247">
            <a:extLst>
              <a:ext uri="{FF2B5EF4-FFF2-40B4-BE49-F238E27FC236}">
                <a16:creationId xmlns:a16="http://schemas.microsoft.com/office/drawing/2014/main" id="{7B4519B8-162D-B86F-CFD7-18202E1A56B5}"/>
              </a:ext>
            </a:extLst>
          </p:cNvPr>
          <p:cNvSpPr/>
          <p:nvPr/>
        </p:nvSpPr>
        <p:spPr>
          <a:xfrm>
            <a:off x="2606994" y="4196744"/>
            <a:ext cx="655319" cy="63345"/>
          </a:xfrm>
          <a:prstGeom prst="rect">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9" name="Rechteck 248">
            <a:extLst>
              <a:ext uri="{FF2B5EF4-FFF2-40B4-BE49-F238E27FC236}">
                <a16:creationId xmlns:a16="http://schemas.microsoft.com/office/drawing/2014/main" id="{05D7F825-0C8B-4538-BB5B-491571D2841B}"/>
              </a:ext>
            </a:extLst>
          </p:cNvPr>
          <p:cNvSpPr/>
          <p:nvPr/>
        </p:nvSpPr>
        <p:spPr>
          <a:xfrm>
            <a:off x="2606994" y="4271882"/>
            <a:ext cx="619600" cy="63345"/>
          </a:xfrm>
          <a:prstGeom prst="rect">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0" name="Rechteck 249">
            <a:extLst>
              <a:ext uri="{FF2B5EF4-FFF2-40B4-BE49-F238E27FC236}">
                <a16:creationId xmlns:a16="http://schemas.microsoft.com/office/drawing/2014/main" id="{D287952A-BD4F-3779-448D-6015F2DCE327}"/>
              </a:ext>
            </a:extLst>
          </p:cNvPr>
          <p:cNvSpPr/>
          <p:nvPr/>
        </p:nvSpPr>
        <p:spPr>
          <a:xfrm>
            <a:off x="2606994" y="4347020"/>
            <a:ext cx="526731" cy="63345"/>
          </a:xfrm>
          <a:prstGeom prst="rect">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1" name="Rechteck 250">
            <a:extLst>
              <a:ext uri="{FF2B5EF4-FFF2-40B4-BE49-F238E27FC236}">
                <a16:creationId xmlns:a16="http://schemas.microsoft.com/office/drawing/2014/main" id="{FE15DBE9-F901-5EC3-BBF7-7992953ADBF4}"/>
              </a:ext>
            </a:extLst>
          </p:cNvPr>
          <p:cNvSpPr/>
          <p:nvPr/>
        </p:nvSpPr>
        <p:spPr>
          <a:xfrm>
            <a:off x="2606994" y="4422158"/>
            <a:ext cx="367187" cy="63345"/>
          </a:xfrm>
          <a:prstGeom prst="rect">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2" name="Rechteck 251">
            <a:extLst>
              <a:ext uri="{FF2B5EF4-FFF2-40B4-BE49-F238E27FC236}">
                <a16:creationId xmlns:a16="http://schemas.microsoft.com/office/drawing/2014/main" id="{4BA7A7B2-DCD7-A96A-211E-3749701CCD69}"/>
              </a:ext>
            </a:extLst>
          </p:cNvPr>
          <p:cNvSpPr/>
          <p:nvPr/>
        </p:nvSpPr>
        <p:spPr>
          <a:xfrm>
            <a:off x="2606994" y="4497296"/>
            <a:ext cx="338612" cy="63345"/>
          </a:xfrm>
          <a:prstGeom prst="rect">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3" name="Rechteck 252">
            <a:extLst>
              <a:ext uri="{FF2B5EF4-FFF2-40B4-BE49-F238E27FC236}">
                <a16:creationId xmlns:a16="http://schemas.microsoft.com/office/drawing/2014/main" id="{C58BB361-ED37-715C-4722-92A6457EE04B}"/>
              </a:ext>
            </a:extLst>
          </p:cNvPr>
          <p:cNvSpPr/>
          <p:nvPr/>
        </p:nvSpPr>
        <p:spPr>
          <a:xfrm>
            <a:off x="2606994" y="4572434"/>
            <a:ext cx="193356" cy="63345"/>
          </a:xfrm>
          <a:prstGeom prst="rect">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4" name="Rechteck 253">
            <a:extLst>
              <a:ext uri="{FF2B5EF4-FFF2-40B4-BE49-F238E27FC236}">
                <a16:creationId xmlns:a16="http://schemas.microsoft.com/office/drawing/2014/main" id="{8B3B3BCB-5FEC-B745-230F-86353B28DBFF}"/>
              </a:ext>
            </a:extLst>
          </p:cNvPr>
          <p:cNvSpPr/>
          <p:nvPr/>
        </p:nvSpPr>
        <p:spPr>
          <a:xfrm>
            <a:off x="2606994" y="2844260"/>
            <a:ext cx="1041081" cy="63345"/>
          </a:xfrm>
          <a:prstGeom prst="rect">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5" name="Rechteck 254">
            <a:extLst>
              <a:ext uri="{FF2B5EF4-FFF2-40B4-BE49-F238E27FC236}">
                <a16:creationId xmlns:a16="http://schemas.microsoft.com/office/drawing/2014/main" id="{6BE69C66-5058-EE55-BEFB-506AA0B752DE}"/>
              </a:ext>
            </a:extLst>
          </p:cNvPr>
          <p:cNvSpPr/>
          <p:nvPr/>
        </p:nvSpPr>
        <p:spPr>
          <a:xfrm>
            <a:off x="2606994" y="2919398"/>
            <a:ext cx="817244" cy="63345"/>
          </a:xfrm>
          <a:prstGeom prst="rect">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6" name="Rechteck 255">
            <a:extLst>
              <a:ext uri="{FF2B5EF4-FFF2-40B4-BE49-F238E27FC236}">
                <a16:creationId xmlns:a16="http://schemas.microsoft.com/office/drawing/2014/main" id="{29E45C10-DD93-69C9-B608-3088174EEF70}"/>
              </a:ext>
            </a:extLst>
          </p:cNvPr>
          <p:cNvSpPr/>
          <p:nvPr/>
        </p:nvSpPr>
        <p:spPr>
          <a:xfrm>
            <a:off x="2606994" y="2994536"/>
            <a:ext cx="807719" cy="63345"/>
          </a:xfrm>
          <a:prstGeom prst="rect">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7" name="Rechteck 256">
            <a:extLst>
              <a:ext uri="{FF2B5EF4-FFF2-40B4-BE49-F238E27FC236}">
                <a16:creationId xmlns:a16="http://schemas.microsoft.com/office/drawing/2014/main" id="{19F7A5D0-C6CA-B936-8109-659425E53603}"/>
              </a:ext>
            </a:extLst>
          </p:cNvPr>
          <p:cNvSpPr/>
          <p:nvPr/>
        </p:nvSpPr>
        <p:spPr>
          <a:xfrm>
            <a:off x="2606994" y="3069674"/>
            <a:ext cx="798194" cy="63345"/>
          </a:xfrm>
          <a:prstGeom prst="rect">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8" name="Rechteck 257">
            <a:extLst>
              <a:ext uri="{FF2B5EF4-FFF2-40B4-BE49-F238E27FC236}">
                <a16:creationId xmlns:a16="http://schemas.microsoft.com/office/drawing/2014/main" id="{D2F41286-1776-50C0-58CF-AC938749EF4A}"/>
              </a:ext>
            </a:extLst>
          </p:cNvPr>
          <p:cNvSpPr/>
          <p:nvPr/>
        </p:nvSpPr>
        <p:spPr>
          <a:xfrm>
            <a:off x="2606994" y="3144812"/>
            <a:ext cx="764856" cy="63345"/>
          </a:xfrm>
          <a:prstGeom prst="rect">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9" name="Rechteck 258">
            <a:extLst>
              <a:ext uri="{FF2B5EF4-FFF2-40B4-BE49-F238E27FC236}">
                <a16:creationId xmlns:a16="http://schemas.microsoft.com/office/drawing/2014/main" id="{0DE096B2-40FE-7183-ACC0-5A7BFB4FE743}"/>
              </a:ext>
            </a:extLst>
          </p:cNvPr>
          <p:cNvSpPr/>
          <p:nvPr/>
        </p:nvSpPr>
        <p:spPr>
          <a:xfrm>
            <a:off x="2606994" y="3219950"/>
            <a:ext cx="755331" cy="63345"/>
          </a:xfrm>
          <a:prstGeom prst="rect">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0" name="Rechteck 259">
            <a:extLst>
              <a:ext uri="{FF2B5EF4-FFF2-40B4-BE49-F238E27FC236}">
                <a16:creationId xmlns:a16="http://schemas.microsoft.com/office/drawing/2014/main" id="{060F026B-11E5-71D9-60A9-7342E3202D99}"/>
              </a:ext>
            </a:extLst>
          </p:cNvPr>
          <p:cNvSpPr/>
          <p:nvPr/>
        </p:nvSpPr>
        <p:spPr>
          <a:xfrm>
            <a:off x="2606994" y="3295088"/>
            <a:ext cx="650556" cy="63345"/>
          </a:xfrm>
          <a:prstGeom prst="rect">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1" name="Rechteck 260">
            <a:extLst>
              <a:ext uri="{FF2B5EF4-FFF2-40B4-BE49-F238E27FC236}">
                <a16:creationId xmlns:a16="http://schemas.microsoft.com/office/drawing/2014/main" id="{F64D305E-5EA7-4442-E234-0E88DFF4CB69}"/>
              </a:ext>
            </a:extLst>
          </p:cNvPr>
          <p:cNvSpPr/>
          <p:nvPr/>
        </p:nvSpPr>
        <p:spPr>
          <a:xfrm>
            <a:off x="2606994" y="3370226"/>
            <a:ext cx="638650" cy="63345"/>
          </a:xfrm>
          <a:prstGeom prst="rect">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2" name="Rechteck 261">
            <a:extLst>
              <a:ext uri="{FF2B5EF4-FFF2-40B4-BE49-F238E27FC236}">
                <a16:creationId xmlns:a16="http://schemas.microsoft.com/office/drawing/2014/main" id="{912D49DA-144C-7C29-EE90-1D0281EFD83B}"/>
              </a:ext>
            </a:extLst>
          </p:cNvPr>
          <p:cNvSpPr/>
          <p:nvPr/>
        </p:nvSpPr>
        <p:spPr>
          <a:xfrm>
            <a:off x="2606994" y="3445364"/>
            <a:ext cx="576737" cy="63345"/>
          </a:xfrm>
          <a:prstGeom prst="rect">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3" name="Rechteck 262">
            <a:extLst>
              <a:ext uri="{FF2B5EF4-FFF2-40B4-BE49-F238E27FC236}">
                <a16:creationId xmlns:a16="http://schemas.microsoft.com/office/drawing/2014/main" id="{23620034-4927-BCDF-6CD2-466F7E88A85C}"/>
              </a:ext>
            </a:extLst>
          </p:cNvPr>
          <p:cNvSpPr/>
          <p:nvPr/>
        </p:nvSpPr>
        <p:spPr>
          <a:xfrm>
            <a:off x="2606994" y="3520502"/>
            <a:ext cx="510062" cy="63345"/>
          </a:xfrm>
          <a:prstGeom prst="rect">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4" name="Rechteck 263">
            <a:extLst>
              <a:ext uri="{FF2B5EF4-FFF2-40B4-BE49-F238E27FC236}">
                <a16:creationId xmlns:a16="http://schemas.microsoft.com/office/drawing/2014/main" id="{5BFE44C5-47A5-6779-EAEF-837B586CE08B}"/>
              </a:ext>
            </a:extLst>
          </p:cNvPr>
          <p:cNvSpPr/>
          <p:nvPr/>
        </p:nvSpPr>
        <p:spPr>
          <a:xfrm>
            <a:off x="2606994" y="3595640"/>
            <a:ext cx="1755456" cy="63345"/>
          </a:xfrm>
          <a:prstGeom prst="rect">
            <a:avLst/>
          </a:prstGeom>
          <a:solidFill>
            <a:srgbClr val="005AC4"/>
          </a:solidFill>
          <a:ln>
            <a:solidFill>
              <a:srgbClr val="005A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5" name="Rechteck 264">
            <a:extLst>
              <a:ext uri="{FF2B5EF4-FFF2-40B4-BE49-F238E27FC236}">
                <a16:creationId xmlns:a16="http://schemas.microsoft.com/office/drawing/2014/main" id="{76918008-0A66-A142-3053-61D3A5560E56}"/>
              </a:ext>
            </a:extLst>
          </p:cNvPr>
          <p:cNvSpPr/>
          <p:nvPr/>
        </p:nvSpPr>
        <p:spPr>
          <a:xfrm>
            <a:off x="2606994" y="3670778"/>
            <a:ext cx="1279206" cy="63345"/>
          </a:xfrm>
          <a:prstGeom prst="rect">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6" name="Rechteck 265">
            <a:extLst>
              <a:ext uri="{FF2B5EF4-FFF2-40B4-BE49-F238E27FC236}">
                <a16:creationId xmlns:a16="http://schemas.microsoft.com/office/drawing/2014/main" id="{BBDCA0AC-BD9F-A12C-C579-09A70B38FEFF}"/>
              </a:ext>
            </a:extLst>
          </p:cNvPr>
          <p:cNvSpPr/>
          <p:nvPr/>
        </p:nvSpPr>
        <p:spPr>
          <a:xfrm>
            <a:off x="2606993" y="1942604"/>
            <a:ext cx="3391375" cy="63345"/>
          </a:xfrm>
          <a:prstGeom prst="rect">
            <a:avLst/>
          </a:prstGeom>
          <a:solidFill>
            <a:schemeClr val="accent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7" name="Rechteck 266">
            <a:extLst>
              <a:ext uri="{FF2B5EF4-FFF2-40B4-BE49-F238E27FC236}">
                <a16:creationId xmlns:a16="http://schemas.microsoft.com/office/drawing/2014/main" id="{50194CEA-F668-99EC-FF14-30F83664EB72}"/>
              </a:ext>
            </a:extLst>
          </p:cNvPr>
          <p:cNvSpPr/>
          <p:nvPr/>
        </p:nvSpPr>
        <p:spPr>
          <a:xfrm>
            <a:off x="2606994" y="2017742"/>
            <a:ext cx="2503169" cy="63345"/>
          </a:xfrm>
          <a:prstGeom prst="rect">
            <a:avLst/>
          </a:prstGeom>
          <a:solidFill>
            <a:schemeClr val="accent1">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8" name="Rechteck 267">
            <a:extLst>
              <a:ext uri="{FF2B5EF4-FFF2-40B4-BE49-F238E27FC236}">
                <a16:creationId xmlns:a16="http://schemas.microsoft.com/office/drawing/2014/main" id="{14ABAB0E-B7E7-68DA-A9DA-2F2FBD106FE9}"/>
              </a:ext>
            </a:extLst>
          </p:cNvPr>
          <p:cNvSpPr/>
          <p:nvPr/>
        </p:nvSpPr>
        <p:spPr>
          <a:xfrm>
            <a:off x="2606994" y="2092880"/>
            <a:ext cx="2062637" cy="63345"/>
          </a:xfrm>
          <a:prstGeom prst="rect">
            <a:avLst/>
          </a:prstGeom>
          <a:solidFill>
            <a:schemeClr val="accent1">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9" name="Rechteck 268">
            <a:extLst>
              <a:ext uri="{FF2B5EF4-FFF2-40B4-BE49-F238E27FC236}">
                <a16:creationId xmlns:a16="http://schemas.microsoft.com/office/drawing/2014/main" id="{1146F0AA-D8FC-8DE2-2A7D-2019EFF3B113}"/>
              </a:ext>
            </a:extLst>
          </p:cNvPr>
          <p:cNvSpPr/>
          <p:nvPr/>
        </p:nvSpPr>
        <p:spPr>
          <a:xfrm>
            <a:off x="2606994" y="2168018"/>
            <a:ext cx="1243487" cy="63345"/>
          </a:xfrm>
          <a:prstGeom prst="rect">
            <a:avLst/>
          </a:prstGeom>
          <a:solidFill>
            <a:schemeClr val="accent1">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0" name="Rechteck 269">
            <a:extLst>
              <a:ext uri="{FF2B5EF4-FFF2-40B4-BE49-F238E27FC236}">
                <a16:creationId xmlns:a16="http://schemas.microsoft.com/office/drawing/2014/main" id="{1CBC855F-F161-1237-B10B-4975DFAA4CAD}"/>
              </a:ext>
            </a:extLst>
          </p:cNvPr>
          <p:cNvSpPr/>
          <p:nvPr/>
        </p:nvSpPr>
        <p:spPr>
          <a:xfrm>
            <a:off x="2606994" y="2243156"/>
            <a:ext cx="1203006" cy="63345"/>
          </a:xfrm>
          <a:prstGeom prst="rect">
            <a:avLst/>
          </a:prstGeom>
          <a:solidFill>
            <a:schemeClr val="accent1">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1" name="Rechteck 270">
            <a:extLst>
              <a:ext uri="{FF2B5EF4-FFF2-40B4-BE49-F238E27FC236}">
                <a16:creationId xmlns:a16="http://schemas.microsoft.com/office/drawing/2014/main" id="{815F47CF-0EA6-7DEC-656C-6CD784FFCD5A}"/>
              </a:ext>
            </a:extLst>
          </p:cNvPr>
          <p:cNvSpPr/>
          <p:nvPr/>
        </p:nvSpPr>
        <p:spPr>
          <a:xfrm>
            <a:off x="2606994" y="2318294"/>
            <a:ext cx="1200625" cy="63345"/>
          </a:xfrm>
          <a:prstGeom prst="rect">
            <a:avLst/>
          </a:prstGeom>
          <a:solidFill>
            <a:schemeClr val="accent1">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2" name="Rechteck 271">
            <a:extLst>
              <a:ext uri="{FF2B5EF4-FFF2-40B4-BE49-F238E27FC236}">
                <a16:creationId xmlns:a16="http://schemas.microsoft.com/office/drawing/2014/main" id="{D46C64A6-554A-3525-6A4A-4814D4D3589D}"/>
              </a:ext>
            </a:extLst>
          </p:cNvPr>
          <p:cNvSpPr/>
          <p:nvPr/>
        </p:nvSpPr>
        <p:spPr>
          <a:xfrm>
            <a:off x="2606994" y="2393432"/>
            <a:ext cx="2105500" cy="63345"/>
          </a:xfrm>
          <a:prstGeom prst="rect">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3" name="Rechteck 272">
            <a:extLst>
              <a:ext uri="{FF2B5EF4-FFF2-40B4-BE49-F238E27FC236}">
                <a16:creationId xmlns:a16="http://schemas.microsoft.com/office/drawing/2014/main" id="{09EDD38D-3716-03EA-10ED-657647E4AEAD}"/>
              </a:ext>
            </a:extLst>
          </p:cNvPr>
          <p:cNvSpPr/>
          <p:nvPr/>
        </p:nvSpPr>
        <p:spPr>
          <a:xfrm>
            <a:off x="2606994" y="2468570"/>
            <a:ext cx="2065019" cy="63345"/>
          </a:xfrm>
          <a:prstGeom prst="rect">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4" name="Rechteck 273">
            <a:extLst>
              <a:ext uri="{FF2B5EF4-FFF2-40B4-BE49-F238E27FC236}">
                <a16:creationId xmlns:a16="http://schemas.microsoft.com/office/drawing/2014/main" id="{697765E4-3260-8971-EF3B-5416642937D6}"/>
              </a:ext>
            </a:extLst>
          </p:cNvPr>
          <p:cNvSpPr/>
          <p:nvPr/>
        </p:nvSpPr>
        <p:spPr>
          <a:xfrm>
            <a:off x="2606994" y="2543708"/>
            <a:ext cx="1545906" cy="63345"/>
          </a:xfrm>
          <a:prstGeom prst="rect">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5" name="Rechteck 274">
            <a:extLst>
              <a:ext uri="{FF2B5EF4-FFF2-40B4-BE49-F238E27FC236}">
                <a16:creationId xmlns:a16="http://schemas.microsoft.com/office/drawing/2014/main" id="{DA744A25-5BE2-24DA-9F98-13EB1A0C593A}"/>
              </a:ext>
            </a:extLst>
          </p:cNvPr>
          <p:cNvSpPr/>
          <p:nvPr/>
        </p:nvSpPr>
        <p:spPr>
          <a:xfrm>
            <a:off x="2606994" y="2618846"/>
            <a:ext cx="1305400" cy="63345"/>
          </a:xfrm>
          <a:prstGeom prst="rect">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6" name="Rechteck 275">
            <a:extLst>
              <a:ext uri="{FF2B5EF4-FFF2-40B4-BE49-F238E27FC236}">
                <a16:creationId xmlns:a16="http://schemas.microsoft.com/office/drawing/2014/main" id="{1803A42E-A0F4-0E52-EEFA-00FCDE833395}"/>
              </a:ext>
            </a:extLst>
          </p:cNvPr>
          <p:cNvSpPr/>
          <p:nvPr/>
        </p:nvSpPr>
        <p:spPr>
          <a:xfrm>
            <a:off x="2606994" y="2693984"/>
            <a:ext cx="1150619" cy="63345"/>
          </a:xfrm>
          <a:prstGeom prst="rect">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7" name="Rechteck 276">
            <a:extLst>
              <a:ext uri="{FF2B5EF4-FFF2-40B4-BE49-F238E27FC236}">
                <a16:creationId xmlns:a16="http://schemas.microsoft.com/office/drawing/2014/main" id="{DE44F4AF-958C-CB0C-9B3C-2A03B58D3ACF}"/>
              </a:ext>
            </a:extLst>
          </p:cNvPr>
          <p:cNvSpPr/>
          <p:nvPr/>
        </p:nvSpPr>
        <p:spPr>
          <a:xfrm>
            <a:off x="2606994" y="2769122"/>
            <a:ext cx="1117281" cy="63345"/>
          </a:xfrm>
          <a:prstGeom prst="rect">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8" name="Stern: 5 Zacken 277">
            <a:extLst>
              <a:ext uri="{FF2B5EF4-FFF2-40B4-BE49-F238E27FC236}">
                <a16:creationId xmlns:a16="http://schemas.microsoft.com/office/drawing/2014/main" id="{DEB6F9B9-D23C-B9C0-EC87-E9F7ED760BC5}"/>
              </a:ext>
            </a:extLst>
          </p:cNvPr>
          <p:cNvSpPr/>
          <p:nvPr/>
        </p:nvSpPr>
        <p:spPr>
          <a:xfrm>
            <a:off x="4512471" y="2460691"/>
            <a:ext cx="75206" cy="75206"/>
          </a:xfrm>
          <a:prstGeom prst="star5">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9" name="Stern: 5 Zacken 278">
            <a:extLst>
              <a:ext uri="{FF2B5EF4-FFF2-40B4-BE49-F238E27FC236}">
                <a16:creationId xmlns:a16="http://schemas.microsoft.com/office/drawing/2014/main" id="{337AD626-B744-16FB-1F88-DF6BC395121C}"/>
              </a:ext>
            </a:extLst>
          </p:cNvPr>
          <p:cNvSpPr/>
          <p:nvPr/>
        </p:nvSpPr>
        <p:spPr>
          <a:xfrm>
            <a:off x="3280174" y="3063297"/>
            <a:ext cx="75206" cy="75206"/>
          </a:xfrm>
          <a:prstGeom prst="star5">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0" name="Gleichschenkliges Dreieck 279">
            <a:extLst>
              <a:ext uri="{FF2B5EF4-FFF2-40B4-BE49-F238E27FC236}">
                <a16:creationId xmlns:a16="http://schemas.microsoft.com/office/drawing/2014/main" id="{95059794-0D41-48F2-35A6-BE21C93E7C59}"/>
              </a:ext>
            </a:extLst>
          </p:cNvPr>
          <p:cNvSpPr/>
          <p:nvPr/>
        </p:nvSpPr>
        <p:spPr>
          <a:xfrm>
            <a:off x="4945102" y="1939127"/>
            <a:ext cx="75644" cy="65210"/>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1" name="Gleichschenkliges Dreieck 280">
            <a:extLst>
              <a:ext uri="{FF2B5EF4-FFF2-40B4-BE49-F238E27FC236}">
                <a16:creationId xmlns:a16="http://schemas.microsoft.com/office/drawing/2014/main" id="{42DDC5AA-6444-F267-7734-D4F3014A62B6}"/>
              </a:ext>
            </a:extLst>
          </p:cNvPr>
          <p:cNvSpPr/>
          <p:nvPr/>
        </p:nvSpPr>
        <p:spPr>
          <a:xfrm>
            <a:off x="5894624" y="1939127"/>
            <a:ext cx="75644" cy="65210"/>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2" name="Gleichschenkliges Dreieck 281">
            <a:extLst>
              <a:ext uri="{FF2B5EF4-FFF2-40B4-BE49-F238E27FC236}">
                <a16:creationId xmlns:a16="http://schemas.microsoft.com/office/drawing/2014/main" id="{B8FE48AE-9754-0F08-1734-22F63AA89203}"/>
              </a:ext>
            </a:extLst>
          </p:cNvPr>
          <p:cNvSpPr/>
          <p:nvPr/>
        </p:nvSpPr>
        <p:spPr>
          <a:xfrm>
            <a:off x="4473398" y="1939127"/>
            <a:ext cx="75644" cy="65210"/>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3" name="Gleichschenkliges Dreieck 282">
            <a:extLst>
              <a:ext uri="{FF2B5EF4-FFF2-40B4-BE49-F238E27FC236}">
                <a16:creationId xmlns:a16="http://schemas.microsoft.com/office/drawing/2014/main" id="{00F20235-6A3D-B06D-2EF8-0D0563C8B438}"/>
              </a:ext>
            </a:extLst>
          </p:cNvPr>
          <p:cNvSpPr/>
          <p:nvPr/>
        </p:nvSpPr>
        <p:spPr>
          <a:xfrm>
            <a:off x="4022210" y="1939127"/>
            <a:ext cx="75644" cy="65210"/>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4" name="Gleichschenkliges Dreieck 283">
            <a:extLst>
              <a:ext uri="{FF2B5EF4-FFF2-40B4-BE49-F238E27FC236}">
                <a16:creationId xmlns:a16="http://schemas.microsoft.com/office/drawing/2014/main" id="{9E7AB0BB-6065-A1CC-E046-8127563C7ADE}"/>
              </a:ext>
            </a:extLst>
          </p:cNvPr>
          <p:cNvSpPr/>
          <p:nvPr/>
        </p:nvSpPr>
        <p:spPr>
          <a:xfrm>
            <a:off x="3526671" y="1939127"/>
            <a:ext cx="75644" cy="65210"/>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5" name="Gleichschenkliges Dreieck 284">
            <a:extLst>
              <a:ext uri="{FF2B5EF4-FFF2-40B4-BE49-F238E27FC236}">
                <a16:creationId xmlns:a16="http://schemas.microsoft.com/office/drawing/2014/main" id="{BD44E049-840D-F938-1D0B-124E8C5CA542}"/>
              </a:ext>
            </a:extLst>
          </p:cNvPr>
          <p:cNvSpPr/>
          <p:nvPr/>
        </p:nvSpPr>
        <p:spPr>
          <a:xfrm>
            <a:off x="3072032" y="1939127"/>
            <a:ext cx="75644" cy="65210"/>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6" name="Gleichschenkliges Dreieck 285">
            <a:extLst>
              <a:ext uri="{FF2B5EF4-FFF2-40B4-BE49-F238E27FC236}">
                <a16:creationId xmlns:a16="http://schemas.microsoft.com/office/drawing/2014/main" id="{E01DB2BE-E397-BA85-C1A3-028C9140A6A1}"/>
              </a:ext>
            </a:extLst>
          </p:cNvPr>
          <p:cNvSpPr/>
          <p:nvPr/>
        </p:nvSpPr>
        <p:spPr>
          <a:xfrm>
            <a:off x="4473398" y="2017741"/>
            <a:ext cx="75644" cy="65210"/>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7" name="Gleichschenkliges Dreieck 286">
            <a:extLst>
              <a:ext uri="{FF2B5EF4-FFF2-40B4-BE49-F238E27FC236}">
                <a16:creationId xmlns:a16="http://schemas.microsoft.com/office/drawing/2014/main" id="{6BA5DE2A-3752-0567-3A6F-61BA2CE8B5AA}"/>
              </a:ext>
            </a:extLst>
          </p:cNvPr>
          <p:cNvSpPr/>
          <p:nvPr/>
        </p:nvSpPr>
        <p:spPr>
          <a:xfrm>
            <a:off x="4017448" y="2017741"/>
            <a:ext cx="75644" cy="65210"/>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8" name="Gleichschenkliges Dreieck 287">
            <a:extLst>
              <a:ext uri="{FF2B5EF4-FFF2-40B4-BE49-F238E27FC236}">
                <a16:creationId xmlns:a16="http://schemas.microsoft.com/office/drawing/2014/main" id="{FE5CD14D-CA92-5138-0913-132A62EDB78D}"/>
              </a:ext>
            </a:extLst>
          </p:cNvPr>
          <p:cNvSpPr/>
          <p:nvPr/>
        </p:nvSpPr>
        <p:spPr>
          <a:xfrm>
            <a:off x="3061416" y="2162653"/>
            <a:ext cx="75644" cy="65210"/>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9" name="Gleichschenkliges Dreieck 288">
            <a:extLst>
              <a:ext uri="{FF2B5EF4-FFF2-40B4-BE49-F238E27FC236}">
                <a16:creationId xmlns:a16="http://schemas.microsoft.com/office/drawing/2014/main" id="{A5A5A8E5-4283-90B8-0C05-F4F139773660}"/>
              </a:ext>
            </a:extLst>
          </p:cNvPr>
          <p:cNvSpPr/>
          <p:nvPr/>
        </p:nvSpPr>
        <p:spPr>
          <a:xfrm>
            <a:off x="3505719" y="2162653"/>
            <a:ext cx="75644" cy="65210"/>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0" name="Gleichschenkliges Dreieck 289">
            <a:extLst>
              <a:ext uri="{FF2B5EF4-FFF2-40B4-BE49-F238E27FC236}">
                <a16:creationId xmlns:a16="http://schemas.microsoft.com/office/drawing/2014/main" id="{E795F5D1-4443-F8D9-0BED-62C521EC1BE2}"/>
              </a:ext>
            </a:extLst>
          </p:cNvPr>
          <p:cNvSpPr/>
          <p:nvPr/>
        </p:nvSpPr>
        <p:spPr>
          <a:xfrm>
            <a:off x="3063797" y="2237083"/>
            <a:ext cx="75644" cy="65210"/>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1" name="Gleichschenkliges Dreieck 290">
            <a:extLst>
              <a:ext uri="{FF2B5EF4-FFF2-40B4-BE49-F238E27FC236}">
                <a16:creationId xmlns:a16="http://schemas.microsoft.com/office/drawing/2014/main" id="{477FA131-C6B5-E4EB-6601-9E578FA88337}"/>
              </a:ext>
            </a:extLst>
          </p:cNvPr>
          <p:cNvSpPr/>
          <p:nvPr/>
        </p:nvSpPr>
        <p:spPr>
          <a:xfrm>
            <a:off x="3543541" y="2237083"/>
            <a:ext cx="75644" cy="65210"/>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2" name="Gleichschenkliges Dreieck 291">
            <a:extLst>
              <a:ext uri="{FF2B5EF4-FFF2-40B4-BE49-F238E27FC236}">
                <a16:creationId xmlns:a16="http://schemas.microsoft.com/office/drawing/2014/main" id="{00B15352-11A3-0792-FB8C-D21C5F1D2CD4}"/>
              </a:ext>
            </a:extLst>
          </p:cNvPr>
          <p:cNvSpPr/>
          <p:nvPr/>
        </p:nvSpPr>
        <p:spPr>
          <a:xfrm>
            <a:off x="4456788" y="2389450"/>
            <a:ext cx="75644" cy="65210"/>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3" name="Gleichschenkliges Dreieck 292">
            <a:extLst>
              <a:ext uri="{FF2B5EF4-FFF2-40B4-BE49-F238E27FC236}">
                <a16:creationId xmlns:a16="http://schemas.microsoft.com/office/drawing/2014/main" id="{663E5189-B003-5AF3-541F-1A0DAEDBAFF3}"/>
              </a:ext>
            </a:extLst>
          </p:cNvPr>
          <p:cNvSpPr/>
          <p:nvPr/>
        </p:nvSpPr>
        <p:spPr>
          <a:xfrm>
            <a:off x="4026208" y="2389450"/>
            <a:ext cx="75644" cy="65210"/>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4" name="Gleichschenkliges Dreieck 293">
            <a:extLst>
              <a:ext uri="{FF2B5EF4-FFF2-40B4-BE49-F238E27FC236}">
                <a16:creationId xmlns:a16="http://schemas.microsoft.com/office/drawing/2014/main" id="{86471EBC-6475-E066-00AC-D582C6576898}"/>
              </a:ext>
            </a:extLst>
          </p:cNvPr>
          <p:cNvSpPr/>
          <p:nvPr/>
        </p:nvSpPr>
        <p:spPr>
          <a:xfrm>
            <a:off x="3191976" y="2389450"/>
            <a:ext cx="75644" cy="65210"/>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5" name="Gleichschenkliges Dreieck 294">
            <a:extLst>
              <a:ext uri="{FF2B5EF4-FFF2-40B4-BE49-F238E27FC236}">
                <a16:creationId xmlns:a16="http://schemas.microsoft.com/office/drawing/2014/main" id="{2103140D-0D82-1D01-1A7C-C8335DD2DDB7}"/>
              </a:ext>
            </a:extLst>
          </p:cNvPr>
          <p:cNvSpPr/>
          <p:nvPr/>
        </p:nvSpPr>
        <p:spPr>
          <a:xfrm>
            <a:off x="3621922" y="2389450"/>
            <a:ext cx="75644" cy="65210"/>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6" name="Gleichschenkliges Dreieck 295">
            <a:extLst>
              <a:ext uri="{FF2B5EF4-FFF2-40B4-BE49-F238E27FC236}">
                <a16:creationId xmlns:a16="http://schemas.microsoft.com/office/drawing/2014/main" id="{67CFF2F0-567D-5FFC-07AA-5AC8BD72D9E6}"/>
              </a:ext>
            </a:extLst>
          </p:cNvPr>
          <p:cNvSpPr/>
          <p:nvPr/>
        </p:nvSpPr>
        <p:spPr>
          <a:xfrm>
            <a:off x="3642837" y="2322249"/>
            <a:ext cx="75644" cy="65210"/>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7" name="Gleichschenkliges Dreieck 296">
            <a:extLst>
              <a:ext uri="{FF2B5EF4-FFF2-40B4-BE49-F238E27FC236}">
                <a16:creationId xmlns:a16="http://schemas.microsoft.com/office/drawing/2014/main" id="{3C7A5E16-25D0-5464-F606-4BDFE38A925A}"/>
              </a:ext>
            </a:extLst>
          </p:cNvPr>
          <p:cNvSpPr/>
          <p:nvPr/>
        </p:nvSpPr>
        <p:spPr>
          <a:xfrm>
            <a:off x="3531474" y="2468823"/>
            <a:ext cx="75644" cy="65210"/>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8" name="Gleichschenkliges Dreieck 297">
            <a:extLst>
              <a:ext uri="{FF2B5EF4-FFF2-40B4-BE49-F238E27FC236}">
                <a16:creationId xmlns:a16="http://schemas.microsoft.com/office/drawing/2014/main" id="{70FCB851-D015-B656-8798-9721F46F357D}"/>
              </a:ext>
            </a:extLst>
          </p:cNvPr>
          <p:cNvSpPr/>
          <p:nvPr/>
        </p:nvSpPr>
        <p:spPr>
          <a:xfrm>
            <a:off x="4002881" y="2468823"/>
            <a:ext cx="75644" cy="65210"/>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9" name="Gleichschenkliges Dreieck 298">
            <a:extLst>
              <a:ext uri="{FF2B5EF4-FFF2-40B4-BE49-F238E27FC236}">
                <a16:creationId xmlns:a16="http://schemas.microsoft.com/office/drawing/2014/main" id="{F13D4BB9-5D36-935E-2090-075756D38E38}"/>
              </a:ext>
            </a:extLst>
          </p:cNvPr>
          <p:cNvSpPr/>
          <p:nvPr/>
        </p:nvSpPr>
        <p:spPr>
          <a:xfrm>
            <a:off x="3065900" y="2610206"/>
            <a:ext cx="75644" cy="65210"/>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0" name="Gleichschenkliges Dreieck 299">
            <a:extLst>
              <a:ext uri="{FF2B5EF4-FFF2-40B4-BE49-F238E27FC236}">
                <a16:creationId xmlns:a16="http://schemas.microsoft.com/office/drawing/2014/main" id="{04F0CF41-3296-BB71-8357-6EE501FC7C60}"/>
              </a:ext>
            </a:extLst>
          </p:cNvPr>
          <p:cNvSpPr/>
          <p:nvPr/>
        </p:nvSpPr>
        <p:spPr>
          <a:xfrm>
            <a:off x="3539690" y="2761528"/>
            <a:ext cx="75644" cy="65210"/>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1" name="Gleichschenkliges Dreieck 300">
            <a:extLst>
              <a:ext uri="{FF2B5EF4-FFF2-40B4-BE49-F238E27FC236}">
                <a16:creationId xmlns:a16="http://schemas.microsoft.com/office/drawing/2014/main" id="{9C52E215-F599-AF9B-BD46-CDF271CC630D}"/>
              </a:ext>
            </a:extLst>
          </p:cNvPr>
          <p:cNvSpPr/>
          <p:nvPr/>
        </p:nvSpPr>
        <p:spPr>
          <a:xfrm>
            <a:off x="3061416" y="2761528"/>
            <a:ext cx="75644" cy="65210"/>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2" name="Gleichschenkliges Dreieck 301">
            <a:extLst>
              <a:ext uri="{FF2B5EF4-FFF2-40B4-BE49-F238E27FC236}">
                <a16:creationId xmlns:a16="http://schemas.microsoft.com/office/drawing/2014/main" id="{B066AF2E-80CE-09E2-CC2E-E28AB67CD5CE}"/>
              </a:ext>
            </a:extLst>
          </p:cNvPr>
          <p:cNvSpPr/>
          <p:nvPr/>
        </p:nvSpPr>
        <p:spPr>
          <a:xfrm>
            <a:off x="3551158" y="2838525"/>
            <a:ext cx="75644" cy="65210"/>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3" name="Gleichschenkliges Dreieck 302">
            <a:extLst>
              <a:ext uri="{FF2B5EF4-FFF2-40B4-BE49-F238E27FC236}">
                <a16:creationId xmlns:a16="http://schemas.microsoft.com/office/drawing/2014/main" id="{088887C9-7B79-9C93-8E3F-5BFD6B61496F}"/>
              </a:ext>
            </a:extLst>
          </p:cNvPr>
          <p:cNvSpPr/>
          <p:nvPr/>
        </p:nvSpPr>
        <p:spPr>
          <a:xfrm>
            <a:off x="3061852" y="2914900"/>
            <a:ext cx="75644" cy="65210"/>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4" name="Gleichschenkliges Dreieck 303">
            <a:extLst>
              <a:ext uri="{FF2B5EF4-FFF2-40B4-BE49-F238E27FC236}">
                <a16:creationId xmlns:a16="http://schemas.microsoft.com/office/drawing/2014/main" id="{C6763BE7-6DEC-9D57-7738-8D8480DA9893}"/>
              </a:ext>
            </a:extLst>
          </p:cNvPr>
          <p:cNvSpPr/>
          <p:nvPr/>
        </p:nvSpPr>
        <p:spPr>
          <a:xfrm>
            <a:off x="3064472" y="2986678"/>
            <a:ext cx="75644" cy="65210"/>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5" name="Gleichschenkliges Dreieck 304">
            <a:extLst>
              <a:ext uri="{FF2B5EF4-FFF2-40B4-BE49-F238E27FC236}">
                <a16:creationId xmlns:a16="http://schemas.microsoft.com/office/drawing/2014/main" id="{A98FBE48-336E-9054-0D7A-1EC702610825}"/>
              </a:ext>
            </a:extLst>
          </p:cNvPr>
          <p:cNvSpPr/>
          <p:nvPr/>
        </p:nvSpPr>
        <p:spPr>
          <a:xfrm>
            <a:off x="3069868" y="3141276"/>
            <a:ext cx="75644" cy="65210"/>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6" name="Gleichschenkliges Dreieck 305">
            <a:extLst>
              <a:ext uri="{FF2B5EF4-FFF2-40B4-BE49-F238E27FC236}">
                <a16:creationId xmlns:a16="http://schemas.microsoft.com/office/drawing/2014/main" id="{33775230-BE4C-4557-247B-9EA67BC0E663}"/>
              </a:ext>
            </a:extLst>
          </p:cNvPr>
          <p:cNvSpPr/>
          <p:nvPr/>
        </p:nvSpPr>
        <p:spPr>
          <a:xfrm>
            <a:off x="3049509" y="3213171"/>
            <a:ext cx="75644" cy="65210"/>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7" name="Gleichschenkliges Dreieck 306">
            <a:extLst>
              <a:ext uri="{FF2B5EF4-FFF2-40B4-BE49-F238E27FC236}">
                <a16:creationId xmlns:a16="http://schemas.microsoft.com/office/drawing/2014/main" id="{37099235-1912-5EDB-1DE6-CE00B134A394}"/>
              </a:ext>
            </a:extLst>
          </p:cNvPr>
          <p:cNvSpPr/>
          <p:nvPr/>
        </p:nvSpPr>
        <p:spPr>
          <a:xfrm>
            <a:off x="3157299" y="3289561"/>
            <a:ext cx="75644" cy="65210"/>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8" name="Gleichschenkliges Dreieck 307">
            <a:extLst>
              <a:ext uri="{FF2B5EF4-FFF2-40B4-BE49-F238E27FC236}">
                <a16:creationId xmlns:a16="http://schemas.microsoft.com/office/drawing/2014/main" id="{E42EB676-56F8-E6F8-69DD-C06B44B492D6}"/>
              </a:ext>
            </a:extLst>
          </p:cNvPr>
          <p:cNvSpPr/>
          <p:nvPr/>
        </p:nvSpPr>
        <p:spPr>
          <a:xfrm>
            <a:off x="3204437" y="3367315"/>
            <a:ext cx="75644" cy="65210"/>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9" name="Gleichschenkliges Dreieck 308">
            <a:extLst>
              <a:ext uri="{FF2B5EF4-FFF2-40B4-BE49-F238E27FC236}">
                <a16:creationId xmlns:a16="http://schemas.microsoft.com/office/drawing/2014/main" id="{65F8B21C-0CC9-4216-7D16-937D8CF71DEA}"/>
              </a:ext>
            </a:extLst>
          </p:cNvPr>
          <p:cNvSpPr/>
          <p:nvPr/>
        </p:nvSpPr>
        <p:spPr>
          <a:xfrm>
            <a:off x="3539851" y="3588495"/>
            <a:ext cx="75644" cy="65210"/>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0" name="Gleichschenkliges Dreieck 309">
            <a:extLst>
              <a:ext uri="{FF2B5EF4-FFF2-40B4-BE49-F238E27FC236}">
                <a16:creationId xmlns:a16="http://schemas.microsoft.com/office/drawing/2014/main" id="{A54F541C-8ED0-412B-E8FD-0CEEEC2C43D2}"/>
              </a:ext>
            </a:extLst>
          </p:cNvPr>
          <p:cNvSpPr/>
          <p:nvPr/>
        </p:nvSpPr>
        <p:spPr>
          <a:xfrm>
            <a:off x="3539770" y="3667242"/>
            <a:ext cx="75644" cy="65210"/>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1" name="Gleichschenkliges Dreieck 310">
            <a:extLst>
              <a:ext uri="{FF2B5EF4-FFF2-40B4-BE49-F238E27FC236}">
                <a16:creationId xmlns:a16="http://schemas.microsoft.com/office/drawing/2014/main" id="{8133312E-AF54-A664-DDED-AAD52793E2B8}"/>
              </a:ext>
            </a:extLst>
          </p:cNvPr>
          <p:cNvSpPr/>
          <p:nvPr/>
        </p:nvSpPr>
        <p:spPr>
          <a:xfrm>
            <a:off x="4018322" y="3594707"/>
            <a:ext cx="75644" cy="65210"/>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2" name="Gleichschenkliges Dreieck 311">
            <a:extLst>
              <a:ext uri="{FF2B5EF4-FFF2-40B4-BE49-F238E27FC236}">
                <a16:creationId xmlns:a16="http://schemas.microsoft.com/office/drawing/2014/main" id="{4340B866-FEB2-7AB7-250B-9ED3A6A90E76}"/>
              </a:ext>
            </a:extLst>
          </p:cNvPr>
          <p:cNvSpPr/>
          <p:nvPr/>
        </p:nvSpPr>
        <p:spPr>
          <a:xfrm>
            <a:off x="3066398" y="4115871"/>
            <a:ext cx="75644" cy="65210"/>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3" name="Gleichschenkliges Dreieck 312">
            <a:extLst>
              <a:ext uri="{FF2B5EF4-FFF2-40B4-BE49-F238E27FC236}">
                <a16:creationId xmlns:a16="http://schemas.microsoft.com/office/drawing/2014/main" id="{3E81D738-0CB7-31A1-AC02-71D02746B8F0}"/>
              </a:ext>
            </a:extLst>
          </p:cNvPr>
          <p:cNvSpPr/>
          <p:nvPr/>
        </p:nvSpPr>
        <p:spPr>
          <a:xfrm>
            <a:off x="3034906" y="4197937"/>
            <a:ext cx="75644" cy="65210"/>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4" name="Gleichschenkliges Dreieck 313">
            <a:extLst>
              <a:ext uri="{FF2B5EF4-FFF2-40B4-BE49-F238E27FC236}">
                <a16:creationId xmlns:a16="http://schemas.microsoft.com/office/drawing/2014/main" id="{375114EE-9147-B898-3CE5-E39AEDB073FC}"/>
              </a:ext>
            </a:extLst>
          </p:cNvPr>
          <p:cNvSpPr/>
          <p:nvPr/>
        </p:nvSpPr>
        <p:spPr>
          <a:xfrm>
            <a:off x="3072112" y="4266766"/>
            <a:ext cx="75644" cy="65210"/>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5" name="Gleichschenkliges Dreieck 314">
            <a:extLst>
              <a:ext uri="{FF2B5EF4-FFF2-40B4-BE49-F238E27FC236}">
                <a16:creationId xmlns:a16="http://schemas.microsoft.com/office/drawing/2014/main" id="{7B4407F6-E9F5-1CCE-8FE7-77065076616D}"/>
              </a:ext>
            </a:extLst>
          </p:cNvPr>
          <p:cNvSpPr/>
          <p:nvPr/>
        </p:nvSpPr>
        <p:spPr>
          <a:xfrm>
            <a:off x="3056534" y="4337092"/>
            <a:ext cx="75644" cy="65210"/>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6" name="Gleichschenkliges Dreieck 315">
            <a:extLst>
              <a:ext uri="{FF2B5EF4-FFF2-40B4-BE49-F238E27FC236}">
                <a16:creationId xmlns:a16="http://schemas.microsoft.com/office/drawing/2014/main" id="{783EB6B5-347B-5EEC-B1AC-420965A42E96}"/>
              </a:ext>
            </a:extLst>
          </p:cNvPr>
          <p:cNvSpPr/>
          <p:nvPr/>
        </p:nvSpPr>
        <p:spPr>
          <a:xfrm>
            <a:off x="3537308" y="4711817"/>
            <a:ext cx="75644" cy="65210"/>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7" name="Gleichschenkliges Dreieck 316">
            <a:extLst>
              <a:ext uri="{FF2B5EF4-FFF2-40B4-BE49-F238E27FC236}">
                <a16:creationId xmlns:a16="http://schemas.microsoft.com/office/drawing/2014/main" id="{068E7E00-23ED-21A8-B738-674B452780FF}"/>
              </a:ext>
            </a:extLst>
          </p:cNvPr>
          <p:cNvSpPr/>
          <p:nvPr/>
        </p:nvSpPr>
        <p:spPr>
          <a:xfrm>
            <a:off x="3072032" y="4711817"/>
            <a:ext cx="75644" cy="65210"/>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8" name="Rechteck 317">
            <a:extLst>
              <a:ext uri="{FF2B5EF4-FFF2-40B4-BE49-F238E27FC236}">
                <a16:creationId xmlns:a16="http://schemas.microsoft.com/office/drawing/2014/main" id="{9A828D58-F35C-3156-9026-D2DDF99F1C09}"/>
              </a:ext>
            </a:extLst>
          </p:cNvPr>
          <p:cNvSpPr/>
          <p:nvPr/>
        </p:nvSpPr>
        <p:spPr>
          <a:xfrm rot="18900000">
            <a:off x="5044653" y="2027211"/>
            <a:ext cx="45719" cy="45719"/>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9" name="Rechteck 318">
            <a:extLst>
              <a:ext uri="{FF2B5EF4-FFF2-40B4-BE49-F238E27FC236}">
                <a16:creationId xmlns:a16="http://schemas.microsoft.com/office/drawing/2014/main" id="{B1997C32-3E87-F045-C06B-A3A62C692C57}"/>
              </a:ext>
            </a:extLst>
          </p:cNvPr>
          <p:cNvSpPr/>
          <p:nvPr/>
        </p:nvSpPr>
        <p:spPr>
          <a:xfrm rot="18900000">
            <a:off x="3561313" y="2027212"/>
            <a:ext cx="45719" cy="45719"/>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0" name="Rechteck 319">
            <a:extLst>
              <a:ext uri="{FF2B5EF4-FFF2-40B4-BE49-F238E27FC236}">
                <a16:creationId xmlns:a16="http://schemas.microsoft.com/office/drawing/2014/main" id="{2C4393A0-F61D-0493-85FF-3B4106CDD6A9}"/>
              </a:ext>
            </a:extLst>
          </p:cNvPr>
          <p:cNvSpPr/>
          <p:nvPr/>
        </p:nvSpPr>
        <p:spPr>
          <a:xfrm rot="18900000">
            <a:off x="3066004" y="2477107"/>
            <a:ext cx="45719" cy="45719"/>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1" name="Rechteck 320">
            <a:extLst>
              <a:ext uri="{FF2B5EF4-FFF2-40B4-BE49-F238E27FC236}">
                <a16:creationId xmlns:a16="http://schemas.microsoft.com/office/drawing/2014/main" id="{9F5CBF90-EA28-518A-993D-4633F590EE68}"/>
              </a:ext>
            </a:extLst>
          </p:cNvPr>
          <p:cNvSpPr/>
          <p:nvPr/>
        </p:nvSpPr>
        <p:spPr>
          <a:xfrm rot="18900000">
            <a:off x="3144278" y="2551165"/>
            <a:ext cx="45719" cy="45719"/>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2" name="Rechteck 321">
            <a:extLst>
              <a:ext uri="{FF2B5EF4-FFF2-40B4-BE49-F238E27FC236}">
                <a16:creationId xmlns:a16="http://schemas.microsoft.com/office/drawing/2014/main" id="{7ACFB669-1476-F458-AA83-D434D2B03CEC}"/>
              </a:ext>
            </a:extLst>
          </p:cNvPr>
          <p:cNvSpPr/>
          <p:nvPr/>
        </p:nvSpPr>
        <p:spPr>
          <a:xfrm rot="18900000">
            <a:off x="3552811" y="2552520"/>
            <a:ext cx="45719" cy="45719"/>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3" name="Rechteck 322">
            <a:extLst>
              <a:ext uri="{FF2B5EF4-FFF2-40B4-BE49-F238E27FC236}">
                <a16:creationId xmlns:a16="http://schemas.microsoft.com/office/drawing/2014/main" id="{AE1D99D2-52CA-8600-B21D-9A9AC2BBD9C2}"/>
              </a:ext>
            </a:extLst>
          </p:cNvPr>
          <p:cNvSpPr/>
          <p:nvPr/>
        </p:nvSpPr>
        <p:spPr>
          <a:xfrm rot="18900000">
            <a:off x="3089038" y="2850107"/>
            <a:ext cx="45719" cy="45719"/>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4" name="Rechteck 323">
            <a:extLst>
              <a:ext uri="{FF2B5EF4-FFF2-40B4-BE49-F238E27FC236}">
                <a16:creationId xmlns:a16="http://schemas.microsoft.com/office/drawing/2014/main" id="{1463C5BD-8261-D02B-A17D-1F06F7FF2981}"/>
              </a:ext>
            </a:extLst>
          </p:cNvPr>
          <p:cNvSpPr/>
          <p:nvPr/>
        </p:nvSpPr>
        <p:spPr>
          <a:xfrm rot="18900000">
            <a:off x="3040937" y="3453138"/>
            <a:ext cx="45719" cy="45719"/>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5" name="Rechteck 324">
            <a:extLst>
              <a:ext uri="{FF2B5EF4-FFF2-40B4-BE49-F238E27FC236}">
                <a16:creationId xmlns:a16="http://schemas.microsoft.com/office/drawing/2014/main" id="{A9A73EAB-7E83-0BA0-330D-C4E272B8AD59}"/>
              </a:ext>
            </a:extLst>
          </p:cNvPr>
          <p:cNvSpPr/>
          <p:nvPr/>
        </p:nvSpPr>
        <p:spPr>
          <a:xfrm rot="18900000">
            <a:off x="3078759" y="3679385"/>
            <a:ext cx="45719" cy="45719"/>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6" name="Rechteck 325">
            <a:extLst>
              <a:ext uri="{FF2B5EF4-FFF2-40B4-BE49-F238E27FC236}">
                <a16:creationId xmlns:a16="http://schemas.microsoft.com/office/drawing/2014/main" id="{ED1DD720-BD6D-F167-02ED-6D78A689510E}"/>
              </a:ext>
            </a:extLst>
          </p:cNvPr>
          <p:cNvSpPr/>
          <p:nvPr/>
        </p:nvSpPr>
        <p:spPr>
          <a:xfrm rot="18900000">
            <a:off x="3062090" y="3904397"/>
            <a:ext cx="45719" cy="45719"/>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7" name="Rechteck 326">
            <a:extLst>
              <a:ext uri="{FF2B5EF4-FFF2-40B4-BE49-F238E27FC236}">
                <a16:creationId xmlns:a16="http://schemas.microsoft.com/office/drawing/2014/main" id="{6F3E0D6E-794C-C776-6F6F-3AC249B1925F}"/>
              </a:ext>
            </a:extLst>
          </p:cNvPr>
          <p:cNvSpPr/>
          <p:nvPr/>
        </p:nvSpPr>
        <p:spPr>
          <a:xfrm rot="18900000">
            <a:off x="3061868" y="3973496"/>
            <a:ext cx="45719" cy="45719"/>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8" name="Rechteck 327">
            <a:extLst>
              <a:ext uri="{FF2B5EF4-FFF2-40B4-BE49-F238E27FC236}">
                <a16:creationId xmlns:a16="http://schemas.microsoft.com/office/drawing/2014/main" id="{07A97DC4-ED2D-A696-6DCE-8AD1BF18E28F}"/>
              </a:ext>
            </a:extLst>
          </p:cNvPr>
          <p:cNvSpPr/>
          <p:nvPr/>
        </p:nvSpPr>
        <p:spPr>
          <a:xfrm rot="18900000">
            <a:off x="3034966" y="4808770"/>
            <a:ext cx="45719" cy="45719"/>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9" name="Rechteck 328">
            <a:extLst>
              <a:ext uri="{FF2B5EF4-FFF2-40B4-BE49-F238E27FC236}">
                <a16:creationId xmlns:a16="http://schemas.microsoft.com/office/drawing/2014/main" id="{B53F24D3-3671-BE28-221B-6D26C4757453}"/>
              </a:ext>
            </a:extLst>
          </p:cNvPr>
          <p:cNvSpPr/>
          <p:nvPr/>
        </p:nvSpPr>
        <p:spPr>
          <a:xfrm rot="18900000">
            <a:off x="3503556" y="4808770"/>
            <a:ext cx="45719" cy="45719"/>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0" name="Rechteck 329">
            <a:extLst>
              <a:ext uri="{FF2B5EF4-FFF2-40B4-BE49-F238E27FC236}">
                <a16:creationId xmlns:a16="http://schemas.microsoft.com/office/drawing/2014/main" id="{46575092-67B0-2D81-0B71-0C108F927060}"/>
              </a:ext>
            </a:extLst>
          </p:cNvPr>
          <p:cNvSpPr/>
          <p:nvPr/>
        </p:nvSpPr>
        <p:spPr>
          <a:xfrm rot="18900000">
            <a:off x="3977642" y="4808771"/>
            <a:ext cx="45719" cy="45719"/>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1" name="Rechteck 330">
            <a:extLst>
              <a:ext uri="{FF2B5EF4-FFF2-40B4-BE49-F238E27FC236}">
                <a16:creationId xmlns:a16="http://schemas.microsoft.com/office/drawing/2014/main" id="{8101D994-3FCB-57C7-5988-95D72B85B3AE}"/>
              </a:ext>
            </a:extLst>
          </p:cNvPr>
          <p:cNvSpPr/>
          <p:nvPr/>
        </p:nvSpPr>
        <p:spPr>
          <a:xfrm rot="18900000">
            <a:off x="3069966" y="5032074"/>
            <a:ext cx="45719" cy="45719"/>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2" name="Rechteck 331">
            <a:extLst>
              <a:ext uri="{FF2B5EF4-FFF2-40B4-BE49-F238E27FC236}">
                <a16:creationId xmlns:a16="http://schemas.microsoft.com/office/drawing/2014/main" id="{28191CA9-A97A-39CA-298C-CBA3DF6FDF22}"/>
              </a:ext>
            </a:extLst>
          </p:cNvPr>
          <p:cNvSpPr/>
          <p:nvPr/>
        </p:nvSpPr>
        <p:spPr>
          <a:xfrm rot="18900000">
            <a:off x="3069967" y="5182350"/>
            <a:ext cx="45719" cy="45719"/>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3" name="Ellipse 332">
            <a:extLst>
              <a:ext uri="{FF2B5EF4-FFF2-40B4-BE49-F238E27FC236}">
                <a16:creationId xmlns:a16="http://schemas.microsoft.com/office/drawing/2014/main" id="{C8027EFA-B642-762C-FA60-33BA96B4FB12}"/>
              </a:ext>
            </a:extLst>
          </p:cNvPr>
          <p:cNvSpPr/>
          <p:nvPr/>
        </p:nvSpPr>
        <p:spPr>
          <a:xfrm>
            <a:off x="4474232" y="2101845"/>
            <a:ext cx="48953" cy="48953"/>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4" name="Ellipse 333">
            <a:extLst>
              <a:ext uri="{FF2B5EF4-FFF2-40B4-BE49-F238E27FC236}">
                <a16:creationId xmlns:a16="http://schemas.microsoft.com/office/drawing/2014/main" id="{3733E9C0-131F-CAF8-CC3C-940FEAFA8804}"/>
              </a:ext>
            </a:extLst>
          </p:cNvPr>
          <p:cNvSpPr/>
          <p:nvPr/>
        </p:nvSpPr>
        <p:spPr>
          <a:xfrm>
            <a:off x="3069290" y="2706308"/>
            <a:ext cx="48953" cy="48953"/>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5" name="Ellipse 334">
            <a:extLst>
              <a:ext uri="{FF2B5EF4-FFF2-40B4-BE49-F238E27FC236}">
                <a16:creationId xmlns:a16="http://schemas.microsoft.com/office/drawing/2014/main" id="{F2FF751A-392E-0145-F051-DAA1B9E53D1D}"/>
              </a:ext>
            </a:extLst>
          </p:cNvPr>
          <p:cNvSpPr/>
          <p:nvPr/>
        </p:nvSpPr>
        <p:spPr>
          <a:xfrm>
            <a:off x="3540027" y="2706308"/>
            <a:ext cx="48953" cy="48953"/>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6" name="Ellipse 335">
            <a:extLst>
              <a:ext uri="{FF2B5EF4-FFF2-40B4-BE49-F238E27FC236}">
                <a16:creationId xmlns:a16="http://schemas.microsoft.com/office/drawing/2014/main" id="{9303B93A-A3AA-CE47-2A63-647FE1E40867}"/>
              </a:ext>
            </a:extLst>
          </p:cNvPr>
          <p:cNvSpPr/>
          <p:nvPr/>
        </p:nvSpPr>
        <p:spPr>
          <a:xfrm>
            <a:off x="3087153" y="3604027"/>
            <a:ext cx="48953" cy="48953"/>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7" name="Ellipse 336">
            <a:extLst>
              <a:ext uri="{FF2B5EF4-FFF2-40B4-BE49-F238E27FC236}">
                <a16:creationId xmlns:a16="http://schemas.microsoft.com/office/drawing/2014/main" id="{AFEFFEBC-53B2-B95F-0980-BE9C8DBF9E51}"/>
              </a:ext>
            </a:extLst>
          </p:cNvPr>
          <p:cNvSpPr/>
          <p:nvPr/>
        </p:nvSpPr>
        <p:spPr>
          <a:xfrm>
            <a:off x="3058073" y="3754579"/>
            <a:ext cx="48953" cy="48953"/>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8" name="Ellipse 337">
            <a:extLst>
              <a:ext uri="{FF2B5EF4-FFF2-40B4-BE49-F238E27FC236}">
                <a16:creationId xmlns:a16="http://schemas.microsoft.com/office/drawing/2014/main" id="{1009D24B-7114-6C2A-DBFF-198731717589}"/>
              </a:ext>
            </a:extLst>
          </p:cNvPr>
          <p:cNvSpPr/>
          <p:nvPr/>
        </p:nvSpPr>
        <p:spPr>
          <a:xfrm>
            <a:off x="3539690" y="3754579"/>
            <a:ext cx="48953" cy="48953"/>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9" name="Ellipse 338">
            <a:extLst>
              <a:ext uri="{FF2B5EF4-FFF2-40B4-BE49-F238E27FC236}">
                <a16:creationId xmlns:a16="http://schemas.microsoft.com/office/drawing/2014/main" id="{ED8FC7E8-8977-834C-ED23-FF1AE449DF38}"/>
              </a:ext>
            </a:extLst>
          </p:cNvPr>
          <p:cNvSpPr/>
          <p:nvPr/>
        </p:nvSpPr>
        <p:spPr>
          <a:xfrm>
            <a:off x="3536743" y="3829301"/>
            <a:ext cx="48953" cy="48953"/>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0" name="Ellipse 339">
            <a:extLst>
              <a:ext uri="{FF2B5EF4-FFF2-40B4-BE49-F238E27FC236}">
                <a16:creationId xmlns:a16="http://schemas.microsoft.com/office/drawing/2014/main" id="{B15B33F9-2C60-6A0D-F9E8-BF19827F79EE}"/>
              </a:ext>
            </a:extLst>
          </p:cNvPr>
          <p:cNvSpPr/>
          <p:nvPr/>
        </p:nvSpPr>
        <p:spPr>
          <a:xfrm>
            <a:off x="3068103" y="4880795"/>
            <a:ext cx="48953" cy="48953"/>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1" name="Ellipse 340">
            <a:extLst>
              <a:ext uri="{FF2B5EF4-FFF2-40B4-BE49-F238E27FC236}">
                <a16:creationId xmlns:a16="http://schemas.microsoft.com/office/drawing/2014/main" id="{8BAAE23D-1A98-5466-1654-F6D3460E99B9}"/>
              </a:ext>
            </a:extLst>
          </p:cNvPr>
          <p:cNvSpPr/>
          <p:nvPr/>
        </p:nvSpPr>
        <p:spPr>
          <a:xfrm>
            <a:off x="3539690" y="4880795"/>
            <a:ext cx="48953" cy="48953"/>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2" name="Ellipse 341">
            <a:extLst>
              <a:ext uri="{FF2B5EF4-FFF2-40B4-BE49-F238E27FC236}">
                <a16:creationId xmlns:a16="http://schemas.microsoft.com/office/drawing/2014/main" id="{6085E8AB-428D-16B6-6921-DFE4E33F2124}"/>
              </a:ext>
            </a:extLst>
          </p:cNvPr>
          <p:cNvSpPr/>
          <p:nvPr/>
        </p:nvSpPr>
        <p:spPr>
          <a:xfrm>
            <a:off x="3069290" y="4954603"/>
            <a:ext cx="48953" cy="48953"/>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3" name="Ellipse 342">
            <a:extLst>
              <a:ext uri="{FF2B5EF4-FFF2-40B4-BE49-F238E27FC236}">
                <a16:creationId xmlns:a16="http://schemas.microsoft.com/office/drawing/2014/main" id="{F5B5198E-3FD3-07D5-8259-384B434A9EF7}"/>
              </a:ext>
            </a:extLst>
          </p:cNvPr>
          <p:cNvSpPr/>
          <p:nvPr/>
        </p:nvSpPr>
        <p:spPr>
          <a:xfrm>
            <a:off x="3068103" y="5106631"/>
            <a:ext cx="48953" cy="48953"/>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350" name="Gruppieren 349">
            <a:extLst>
              <a:ext uri="{FF2B5EF4-FFF2-40B4-BE49-F238E27FC236}">
                <a16:creationId xmlns:a16="http://schemas.microsoft.com/office/drawing/2014/main" id="{50CAF897-ECB3-43EA-DAE3-1528C067A9EB}"/>
              </a:ext>
            </a:extLst>
          </p:cNvPr>
          <p:cNvGrpSpPr/>
          <p:nvPr/>
        </p:nvGrpSpPr>
        <p:grpSpPr>
          <a:xfrm>
            <a:off x="3899220" y="2623635"/>
            <a:ext cx="51593" cy="51593"/>
            <a:chOff x="8315831" y="4287973"/>
            <a:chExt cx="93895" cy="93895"/>
          </a:xfrm>
        </p:grpSpPr>
        <p:sp>
          <p:nvSpPr>
            <p:cNvPr id="345" name="Rechteck 344">
              <a:extLst>
                <a:ext uri="{FF2B5EF4-FFF2-40B4-BE49-F238E27FC236}">
                  <a16:creationId xmlns:a16="http://schemas.microsoft.com/office/drawing/2014/main" id="{529BD9EF-656B-08D4-90C9-45132587DE97}"/>
                </a:ext>
              </a:extLst>
            </p:cNvPr>
            <p:cNvSpPr/>
            <p:nvPr/>
          </p:nvSpPr>
          <p:spPr>
            <a:xfrm>
              <a:off x="8322297" y="4294439"/>
              <a:ext cx="80962" cy="8096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346" name="Gerader Verbinder 345">
              <a:extLst>
                <a:ext uri="{FF2B5EF4-FFF2-40B4-BE49-F238E27FC236}">
                  <a16:creationId xmlns:a16="http://schemas.microsoft.com/office/drawing/2014/main" id="{E3FA412A-ACCD-51FB-9CBD-5FD9A4BCADAB}"/>
                </a:ext>
              </a:extLst>
            </p:cNvPr>
            <p:cNvCxnSpPr>
              <a:cxnSpLocks/>
            </p:cNvCxnSpPr>
            <p:nvPr/>
          </p:nvCxnSpPr>
          <p:spPr>
            <a:xfrm>
              <a:off x="8315831" y="4287973"/>
              <a:ext cx="93895" cy="938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7" name="Gerader Verbinder 346">
              <a:extLst>
                <a:ext uri="{FF2B5EF4-FFF2-40B4-BE49-F238E27FC236}">
                  <a16:creationId xmlns:a16="http://schemas.microsoft.com/office/drawing/2014/main" id="{1639989D-52D3-6970-FEE8-D9ED4D03BB68}"/>
                </a:ext>
              </a:extLst>
            </p:cNvPr>
            <p:cNvCxnSpPr>
              <a:cxnSpLocks/>
            </p:cNvCxnSpPr>
            <p:nvPr/>
          </p:nvCxnSpPr>
          <p:spPr>
            <a:xfrm flipH="1">
              <a:off x="8315831" y="4287973"/>
              <a:ext cx="93895" cy="938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52" name="Rechteck 351">
            <a:extLst>
              <a:ext uri="{FF2B5EF4-FFF2-40B4-BE49-F238E27FC236}">
                <a16:creationId xmlns:a16="http://schemas.microsoft.com/office/drawing/2014/main" id="{BA88C7C9-E239-346A-AAD4-F66F8FA586F0}"/>
              </a:ext>
            </a:extLst>
          </p:cNvPr>
          <p:cNvSpPr/>
          <p:nvPr/>
        </p:nvSpPr>
        <p:spPr>
          <a:xfrm>
            <a:off x="3398977" y="2927592"/>
            <a:ext cx="44487" cy="4448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5" name="Rechteck 354">
            <a:extLst>
              <a:ext uri="{FF2B5EF4-FFF2-40B4-BE49-F238E27FC236}">
                <a16:creationId xmlns:a16="http://schemas.microsoft.com/office/drawing/2014/main" id="{24699276-3AB6-7D2D-26CD-C312B2E22262}"/>
              </a:ext>
            </a:extLst>
          </p:cNvPr>
          <p:cNvSpPr/>
          <p:nvPr/>
        </p:nvSpPr>
        <p:spPr>
          <a:xfrm>
            <a:off x="2989864" y="3529930"/>
            <a:ext cx="44487" cy="4448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6" name="Rechteck 355">
            <a:extLst>
              <a:ext uri="{FF2B5EF4-FFF2-40B4-BE49-F238E27FC236}">
                <a16:creationId xmlns:a16="http://schemas.microsoft.com/office/drawing/2014/main" id="{7807A028-0FCE-BF61-67DF-B7DC16CC1EEE}"/>
              </a:ext>
            </a:extLst>
          </p:cNvPr>
          <p:cNvSpPr/>
          <p:nvPr/>
        </p:nvSpPr>
        <p:spPr>
          <a:xfrm>
            <a:off x="2916615" y="4506458"/>
            <a:ext cx="44487" cy="4448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357" name="Gerade Verbindung mit Pfeil 356">
            <a:extLst>
              <a:ext uri="{FF2B5EF4-FFF2-40B4-BE49-F238E27FC236}">
                <a16:creationId xmlns:a16="http://schemas.microsoft.com/office/drawing/2014/main" id="{FC7EFDEA-9DEE-2328-2864-9715C22754B9}"/>
              </a:ext>
            </a:extLst>
          </p:cNvPr>
          <p:cNvCxnSpPr>
            <a:cxnSpLocks/>
          </p:cNvCxnSpPr>
          <p:nvPr/>
        </p:nvCxnSpPr>
        <p:spPr>
          <a:xfrm>
            <a:off x="3009398" y="5577772"/>
            <a:ext cx="9927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59" name="Gerade Verbindung mit Pfeil 358">
            <a:extLst>
              <a:ext uri="{FF2B5EF4-FFF2-40B4-BE49-F238E27FC236}">
                <a16:creationId xmlns:a16="http://schemas.microsoft.com/office/drawing/2014/main" id="{E89A6EED-9812-EF65-8651-5625A478C15B}"/>
              </a:ext>
            </a:extLst>
          </p:cNvPr>
          <p:cNvCxnSpPr>
            <a:cxnSpLocks/>
          </p:cNvCxnSpPr>
          <p:nvPr/>
        </p:nvCxnSpPr>
        <p:spPr>
          <a:xfrm>
            <a:off x="3044130" y="5501884"/>
            <a:ext cx="9927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60" name="Gerade Verbindung mit Pfeil 359">
            <a:extLst>
              <a:ext uri="{FF2B5EF4-FFF2-40B4-BE49-F238E27FC236}">
                <a16:creationId xmlns:a16="http://schemas.microsoft.com/office/drawing/2014/main" id="{B67C29C7-71C1-EBFC-D546-6CAC2366849D}"/>
              </a:ext>
            </a:extLst>
          </p:cNvPr>
          <p:cNvCxnSpPr>
            <a:cxnSpLocks/>
          </p:cNvCxnSpPr>
          <p:nvPr/>
        </p:nvCxnSpPr>
        <p:spPr>
          <a:xfrm>
            <a:off x="3058027" y="5430624"/>
            <a:ext cx="9927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61" name="Gerade Verbindung mit Pfeil 360">
            <a:extLst>
              <a:ext uri="{FF2B5EF4-FFF2-40B4-BE49-F238E27FC236}">
                <a16:creationId xmlns:a16="http://schemas.microsoft.com/office/drawing/2014/main" id="{6A2EF742-02F3-9AF6-3200-2CBC421E5747}"/>
              </a:ext>
            </a:extLst>
          </p:cNvPr>
          <p:cNvCxnSpPr>
            <a:cxnSpLocks/>
          </p:cNvCxnSpPr>
          <p:nvPr/>
        </p:nvCxnSpPr>
        <p:spPr>
          <a:xfrm>
            <a:off x="3058027" y="5355486"/>
            <a:ext cx="9927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62" name="Gerade Verbindung mit Pfeil 361">
            <a:extLst>
              <a:ext uri="{FF2B5EF4-FFF2-40B4-BE49-F238E27FC236}">
                <a16:creationId xmlns:a16="http://schemas.microsoft.com/office/drawing/2014/main" id="{A06813D2-3CE1-2759-0AE3-E2F0642DA487}"/>
              </a:ext>
            </a:extLst>
          </p:cNvPr>
          <p:cNvCxnSpPr>
            <a:cxnSpLocks/>
          </p:cNvCxnSpPr>
          <p:nvPr/>
        </p:nvCxnSpPr>
        <p:spPr>
          <a:xfrm>
            <a:off x="3121040" y="5275586"/>
            <a:ext cx="9927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63" name="Gerade Verbindung mit Pfeil 362">
            <a:extLst>
              <a:ext uri="{FF2B5EF4-FFF2-40B4-BE49-F238E27FC236}">
                <a16:creationId xmlns:a16="http://schemas.microsoft.com/office/drawing/2014/main" id="{09B43A21-1251-6920-82E6-BC0F20A91EBA}"/>
              </a:ext>
            </a:extLst>
          </p:cNvPr>
          <p:cNvCxnSpPr>
            <a:cxnSpLocks/>
          </p:cNvCxnSpPr>
          <p:nvPr/>
        </p:nvCxnSpPr>
        <p:spPr>
          <a:xfrm>
            <a:off x="3216011" y="4979079"/>
            <a:ext cx="9927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64" name="Gerade Verbindung mit Pfeil 363">
            <a:extLst>
              <a:ext uri="{FF2B5EF4-FFF2-40B4-BE49-F238E27FC236}">
                <a16:creationId xmlns:a16="http://schemas.microsoft.com/office/drawing/2014/main" id="{A694775B-83B7-2AAE-53DF-0B42299C59E8}"/>
              </a:ext>
            </a:extLst>
          </p:cNvPr>
          <p:cNvCxnSpPr>
            <a:cxnSpLocks/>
          </p:cNvCxnSpPr>
          <p:nvPr/>
        </p:nvCxnSpPr>
        <p:spPr>
          <a:xfrm>
            <a:off x="3166375" y="5054933"/>
            <a:ext cx="9927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65" name="Gerade Verbindung mit Pfeil 364">
            <a:extLst>
              <a:ext uri="{FF2B5EF4-FFF2-40B4-BE49-F238E27FC236}">
                <a16:creationId xmlns:a16="http://schemas.microsoft.com/office/drawing/2014/main" id="{EAB7E057-CC33-292E-EC1D-CD4842108964}"/>
              </a:ext>
            </a:extLst>
          </p:cNvPr>
          <p:cNvCxnSpPr>
            <a:cxnSpLocks/>
          </p:cNvCxnSpPr>
          <p:nvPr/>
        </p:nvCxnSpPr>
        <p:spPr>
          <a:xfrm>
            <a:off x="3167753" y="5129611"/>
            <a:ext cx="9927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66" name="Gerade Verbindung mit Pfeil 365">
            <a:extLst>
              <a:ext uri="{FF2B5EF4-FFF2-40B4-BE49-F238E27FC236}">
                <a16:creationId xmlns:a16="http://schemas.microsoft.com/office/drawing/2014/main" id="{42D9806F-397F-1C8E-14CE-E412B8BA5F67}"/>
              </a:ext>
            </a:extLst>
          </p:cNvPr>
          <p:cNvCxnSpPr>
            <a:cxnSpLocks/>
          </p:cNvCxnSpPr>
          <p:nvPr/>
        </p:nvCxnSpPr>
        <p:spPr>
          <a:xfrm>
            <a:off x="3165634" y="5205209"/>
            <a:ext cx="9927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67" name="Gerade Verbindung mit Pfeil 366">
            <a:extLst>
              <a:ext uri="{FF2B5EF4-FFF2-40B4-BE49-F238E27FC236}">
                <a16:creationId xmlns:a16="http://schemas.microsoft.com/office/drawing/2014/main" id="{48DBFCCB-2811-1D02-495D-B2A27E57E0DA}"/>
              </a:ext>
            </a:extLst>
          </p:cNvPr>
          <p:cNvCxnSpPr>
            <a:cxnSpLocks/>
          </p:cNvCxnSpPr>
          <p:nvPr/>
        </p:nvCxnSpPr>
        <p:spPr>
          <a:xfrm>
            <a:off x="3962345" y="4904658"/>
            <a:ext cx="9927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68" name="Gerade Verbindung mit Pfeil 367">
            <a:extLst>
              <a:ext uri="{FF2B5EF4-FFF2-40B4-BE49-F238E27FC236}">
                <a16:creationId xmlns:a16="http://schemas.microsoft.com/office/drawing/2014/main" id="{EEC99568-D57E-40E3-DF22-706E4EE5426D}"/>
              </a:ext>
            </a:extLst>
          </p:cNvPr>
          <p:cNvCxnSpPr>
            <a:cxnSpLocks/>
          </p:cNvCxnSpPr>
          <p:nvPr/>
        </p:nvCxnSpPr>
        <p:spPr>
          <a:xfrm>
            <a:off x="4040703" y="4824040"/>
            <a:ext cx="9927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69" name="Gerade Verbindung mit Pfeil 368">
            <a:extLst>
              <a:ext uri="{FF2B5EF4-FFF2-40B4-BE49-F238E27FC236}">
                <a16:creationId xmlns:a16="http://schemas.microsoft.com/office/drawing/2014/main" id="{F23DD2FD-0727-C3B7-0252-8392832F1424}"/>
              </a:ext>
            </a:extLst>
          </p:cNvPr>
          <p:cNvCxnSpPr>
            <a:cxnSpLocks/>
          </p:cNvCxnSpPr>
          <p:nvPr/>
        </p:nvCxnSpPr>
        <p:spPr>
          <a:xfrm>
            <a:off x="4152900" y="4751128"/>
            <a:ext cx="9927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70" name="Gerade Verbindung mit Pfeil 369">
            <a:extLst>
              <a:ext uri="{FF2B5EF4-FFF2-40B4-BE49-F238E27FC236}">
                <a16:creationId xmlns:a16="http://schemas.microsoft.com/office/drawing/2014/main" id="{4E3A0158-36D3-54A8-6984-5705B11F353D}"/>
              </a:ext>
            </a:extLst>
          </p:cNvPr>
          <p:cNvCxnSpPr>
            <a:cxnSpLocks/>
          </p:cNvCxnSpPr>
          <p:nvPr/>
        </p:nvCxnSpPr>
        <p:spPr>
          <a:xfrm>
            <a:off x="3170821" y="4378692"/>
            <a:ext cx="9927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71" name="Gerade Verbindung mit Pfeil 370">
            <a:extLst>
              <a:ext uri="{FF2B5EF4-FFF2-40B4-BE49-F238E27FC236}">
                <a16:creationId xmlns:a16="http://schemas.microsoft.com/office/drawing/2014/main" id="{AC955F0F-3058-63ED-B170-F4EB34AD9271}"/>
              </a:ext>
            </a:extLst>
          </p:cNvPr>
          <p:cNvCxnSpPr>
            <a:cxnSpLocks/>
          </p:cNvCxnSpPr>
          <p:nvPr/>
        </p:nvCxnSpPr>
        <p:spPr>
          <a:xfrm>
            <a:off x="3249985" y="4306807"/>
            <a:ext cx="9927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72" name="Gerade Verbindung mit Pfeil 371">
            <a:extLst>
              <a:ext uri="{FF2B5EF4-FFF2-40B4-BE49-F238E27FC236}">
                <a16:creationId xmlns:a16="http://schemas.microsoft.com/office/drawing/2014/main" id="{97BD54C7-460C-C23A-162D-D9F4632C4CDC}"/>
              </a:ext>
            </a:extLst>
          </p:cNvPr>
          <p:cNvCxnSpPr>
            <a:cxnSpLocks/>
          </p:cNvCxnSpPr>
          <p:nvPr/>
        </p:nvCxnSpPr>
        <p:spPr>
          <a:xfrm>
            <a:off x="3282161" y="4228416"/>
            <a:ext cx="9927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73" name="Gerade Verbindung mit Pfeil 372">
            <a:extLst>
              <a:ext uri="{FF2B5EF4-FFF2-40B4-BE49-F238E27FC236}">
                <a16:creationId xmlns:a16="http://schemas.microsoft.com/office/drawing/2014/main" id="{6002FA48-3C33-50E2-9D46-FC1635A40B61}"/>
              </a:ext>
            </a:extLst>
          </p:cNvPr>
          <p:cNvCxnSpPr>
            <a:cxnSpLocks/>
          </p:cNvCxnSpPr>
          <p:nvPr/>
        </p:nvCxnSpPr>
        <p:spPr>
          <a:xfrm>
            <a:off x="3326606" y="4153486"/>
            <a:ext cx="9927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74" name="Gerade Verbindung mit Pfeil 373">
            <a:extLst>
              <a:ext uri="{FF2B5EF4-FFF2-40B4-BE49-F238E27FC236}">
                <a16:creationId xmlns:a16="http://schemas.microsoft.com/office/drawing/2014/main" id="{2577799F-879D-3120-895C-F25959666E76}"/>
              </a:ext>
            </a:extLst>
          </p:cNvPr>
          <p:cNvCxnSpPr>
            <a:cxnSpLocks/>
          </p:cNvCxnSpPr>
          <p:nvPr/>
        </p:nvCxnSpPr>
        <p:spPr>
          <a:xfrm>
            <a:off x="3360314" y="4078140"/>
            <a:ext cx="9927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75" name="Gerade Verbindung mit Pfeil 374">
            <a:extLst>
              <a:ext uri="{FF2B5EF4-FFF2-40B4-BE49-F238E27FC236}">
                <a16:creationId xmlns:a16="http://schemas.microsoft.com/office/drawing/2014/main" id="{22811854-F7C9-517D-1238-65479A36A98B}"/>
              </a:ext>
            </a:extLst>
          </p:cNvPr>
          <p:cNvCxnSpPr>
            <a:cxnSpLocks/>
          </p:cNvCxnSpPr>
          <p:nvPr/>
        </p:nvCxnSpPr>
        <p:spPr>
          <a:xfrm>
            <a:off x="3440418" y="3927256"/>
            <a:ext cx="9927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76" name="Gerade Verbindung mit Pfeil 375">
            <a:extLst>
              <a:ext uri="{FF2B5EF4-FFF2-40B4-BE49-F238E27FC236}">
                <a16:creationId xmlns:a16="http://schemas.microsoft.com/office/drawing/2014/main" id="{B0765AAF-B43D-D094-D492-ED840661326B}"/>
              </a:ext>
            </a:extLst>
          </p:cNvPr>
          <p:cNvCxnSpPr>
            <a:cxnSpLocks/>
          </p:cNvCxnSpPr>
          <p:nvPr/>
        </p:nvCxnSpPr>
        <p:spPr>
          <a:xfrm>
            <a:off x="3444451" y="4003002"/>
            <a:ext cx="9927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77" name="Gerade Verbindung mit Pfeil 376">
            <a:extLst>
              <a:ext uri="{FF2B5EF4-FFF2-40B4-BE49-F238E27FC236}">
                <a16:creationId xmlns:a16="http://schemas.microsoft.com/office/drawing/2014/main" id="{1FD73A38-1529-9B23-CD95-045EE68A47B4}"/>
              </a:ext>
            </a:extLst>
          </p:cNvPr>
          <p:cNvCxnSpPr>
            <a:cxnSpLocks/>
          </p:cNvCxnSpPr>
          <p:nvPr/>
        </p:nvCxnSpPr>
        <p:spPr>
          <a:xfrm>
            <a:off x="3718481" y="3852726"/>
            <a:ext cx="9927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78" name="Gerade Verbindung mit Pfeil 377">
            <a:extLst>
              <a:ext uri="{FF2B5EF4-FFF2-40B4-BE49-F238E27FC236}">
                <a16:creationId xmlns:a16="http://schemas.microsoft.com/office/drawing/2014/main" id="{52E5FD94-9707-1656-4834-E87BAB24C5FD}"/>
              </a:ext>
            </a:extLst>
          </p:cNvPr>
          <p:cNvCxnSpPr>
            <a:cxnSpLocks/>
          </p:cNvCxnSpPr>
          <p:nvPr/>
        </p:nvCxnSpPr>
        <p:spPr>
          <a:xfrm>
            <a:off x="3874664" y="3775070"/>
            <a:ext cx="9927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79" name="Gerade Verbindung mit Pfeil 378">
            <a:extLst>
              <a:ext uri="{FF2B5EF4-FFF2-40B4-BE49-F238E27FC236}">
                <a16:creationId xmlns:a16="http://schemas.microsoft.com/office/drawing/2014/main" id="{060E41E9-870F-9032-37B0-C3652B1C7AD4}"/>
              </a:ext>
            </a:extLst>
          </p:cNvPr>
          <p:cNvCxnSpPr>
            <a:cxnSpLocks/>
          </p:cNvCxnSpPr>
          <p:nvPr/>
        </p:nvCxnSpPr>
        <p:spPr>
          <a:xfrm>
            <a:off x="3910012" y="3701094"/>
            <a:ext cx="9927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80" name="Gerade Verbindung mit Pfeil 379">
            <a:extLst>
              <a:ext uri="{FF2B5EF4-FFF2-40B4-BE49-F238E27FC236}">
                <a16:creationId xmlns:a16="http://schemas.microsoft.com/office/drawing/2014/main" id="{484AAFDA-A5F3-D9A9-D9C1-3EE73557282C}"/>
              </a:ext>
            </a:extLst>
          </p:cNvPr>
          <p:cNvCxnSpPr>
            <a:cxnSpLocks/>
          </p:cNvCxnSpPr>
          <p:nvPr/>
        </p:nvCxnSpPr>
        <p:spPr>
          <a:xfrm>
            <a:off x="4392494" y="3628503"/>
            <a:ext cx="9927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81" name="Gerade Verbindung mit Pfeil 380">
            <a:extLst>
              <a:ext uri="{FF2B5EF4-FFF2-40B4-BE49-F238E27FC236}">
                <a16:creationId xmlns:a16="http://schemas.microsoft.com/office/drawing/2014/main" id="{8C188B90-30CE-02E5-FEE0-F5514D40CC36}"/>
              </a:ext>
            </a:extLst>
          </p:cNvPr>
          <p:cNvCxnSpPr>
            <a:cxnSpLocks/>
          </p:cNvCxnSpPr>
          <p:nvPr/>
        </p:nvCxnSpPr>
        <p:spPr>
          <a:xfrm>
            <a:off x="3280081" y="3399920"/>
            <a:ext cx="9927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82" name="Gerade Verbindung mit Pfeil 381">
            <a:extLst>
              <a:ext uri="{FF2B5EF4-FFF2-40B4-BE49-F238E27FC236}">
                <a16:creationId xmlns:a16="http://schemas.microsoft.com/office/drawing/2014/main" id="{0903B416-4D70-7DDA-6D66-68828CDFBC0A}"/>
              </a:ext>
            </a:extLst>
          </p:cNvPr>
          <p:cNvCxnSpPr>
            <a:cxnSpLocks/>
          </p:cNvCxnSpPr>
          <p:nvPr/>
        </p:nvCxnSpPr>
        <p:spPr>
          <a:xfrm>
            <a:off x="3289605" y="3330143"/>
            <a:ext cx="9927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83" name="Gerade Verbindung mit Pfeil 382">
            <a:extLst>
              <a:ext uri="{FF2B5EF4-FFF2-40B4-BE49-F238E27FC236}">
                <a16:creationId xmlns:a16="http://schemas.microsoft.com/office/drawing/2014/main" id="{02FCA2EA-ECF9-E313-539F-9A5040D76A8C}"/>
              </a:ext>
            </a:extLst>
          </p:cNvPr>
          <p:cNvCxnSpPr>
            <a:cxnSpLocks/>
          </p:cNvCxnSpPr>
          <p:nvPr/>
        </p:nvCxnSpPr>
        <p:spPr>
          <a:xfrm>
            <a:off x="3406447" y="3250744"/>
            <a:ext cx="9927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84" name="Gerade Verbindung mit Pfeil 383">
            <a:extLst>
              <a:ext uri="{FF2B5EF4-FFF2-40B4-BE49-F238E27FC236}">
                <a16:creationId xmlns:a16="http://schemas.microsoft.com/office/drawing/2014/main" id="{5A794C0D-6A88-9BD5-A844-7F6B5D0F5088}"/>
              </a:ext>
            </a:extLst>
          </p:cNvPr>
          <p:cNvCxnSpPr>
            <a:cxnSpLocks/>
          </p:cNvCxnSpPr>
          <p:nvPr/>
        </p:nvCxnSpPr>
        <p:spPr>
          <a:xfrm>
            <a:off x="3412163" y="3174747"/>
            <a:ext cx="9927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85" name="Gerade Verbindung mit Pfeil 384">
            <a:extLst>
              <a:ext uri="{FF2B5EF4-FFF2-40B4-BE49-F238E27FC236}">
                <a16:creationId xmlns:a16="http://schemas.microsoft.com/office/drawing/2014/main" id="{F8FD376F-F6AF-0F6F-A72C-237272A0F102}"/>
              </a:ext>
            </a:extLst>
          </p:cNvPr>
          <p:cNvCxnSpPr>
            <a:cxnSpLocks/>
          </p:cNvCxnSpPr>
          <p:nvPr/>
        </p:nvCxnSpPr>
        <p:spPr>
          <a:xfrm>
            <a:off x="3432202" y="3100900"/>
            <a:ext cx="9927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86" name="Gerade Verbindung mit Pfeil 385">
            <a:extLst>
              <a:ext uri="{FF2B5EF4-FFF2-40B4-BE49-F238E27FC236}">
                <a16:creationId xmlns:a16="http://schemas.microsoft.com/office/drawing/2014/main" id="{3FDEB787-D0AF-5E45-4F05-D1B2DAE9CCBB}"/>
              </a:ext>
            </a:extLst>
          </p:cNvPr>
          <p:cNvCxnSpPr>
            <a:cxnSpLocks/>
          </p:cNvCxnSpPr>
          <p:nvPr/>
        </p:nvCxnSpPr>
        <p:spPr>
          <a:xfrm>
            <a:off x="3440418" y="3026208"/>
            <a:ext cx="9927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87" name="Gerade Verbindung mit Pfeil 386">
            <a:extLst>
              <a:ext uri="{FF2B5EF4-FFF2-40B4-BE49-F238E27FC236}">
                <a16:creationId xmlns:a16="http://schemas.microsoft.com/office/drawing/2014/main" id="{ADBE06CD-FD85-A502-7FBE-21B13C5321EF}"/>
              </a:ext>
            </a:extLst>
          </p:cNvPr>
          <p:cNvCxnSpPr>
            <a:cxnSpLocks/>
          </p:cNvCxnSpPr>
          <p:nvPr/>
        </p:nvCxnSpPr>
        <p:spPr>
          <a:xfrm>
            <a:off x="3680659" y="2879375"/>
            <a:ext cx="9927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88" name="Gerade Verbindung mit Pfeil 387">
            <a:extLst>
              <a:ext uri="{FF2B5EF4-FFF2-40B4-BE49-F238E27FC236}">
                <a16:creationId xmlns:a16="http://schemas.microsoft.com/office/drawing/2014/main" id="{9615D01E-9129-DAD7-C3DE-A442107EB054}"/>
              </a:ext>
            </a:extLst>
          </p:cNvPr>
          <p:cNvCxnSpPr>
            <a:cxnSpLocks/>
          </p:cNvCxnSpPr>
          <p:nvPr/>
        </p:nvCxnSpPr>
        <p:spPr>
          <a:xfrm>
            <a:off x="3754855" y="2803619"/>
            <a:ext cx="9927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89" name="Gerade Verbindung mit Pfeil 388">
            <a:extLst>
              <a:ext uri="{FF2B5EF4-FFF2-40B4-BE49-F238E27FC236}">
                <a16:creationId xmlns:a16="http://schemas.microsoft.com/office/drawing/2014/main" id="{506310CC-9023-54C6-E1A5-F61D93AC4BC5}"/>
              </a:ext>
            </a:extLst>
          </p:cNvPr>
          <p:cNvCxnSpPr>
            <a:cxnSpLocks/>
          </p:cNvCxnSpPr>
          <p:nvPr/>
        </p:nvCxnSpPr>
        <p:spPr>
          <a:xfrm>
            <a:off x="3796083" y="2725656"/>
            <a:ext cx="9927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90" name="Gerade Verbindung mit Pfeil 389">
            <a:extLst>
              <a:ext uri="{FF2B5EF4-FFF2-40B4-BE49-F238E27FC236}">
                <a16:creationId xmlns:a16="http://schemas.microsoft.com/office/drawing/2014/main" id="{5015C31F-B555-5AC5-D095-2C530C3C3BA0}"/>
              </a:ext>
            </a:extLst>
          </p:cNvPr>
          <p:cNvCxnSpPr>
            <a:cxnSpLocks/>
          </p:cNvCxnSpPr>
          <p:nvPr/>
        </p:nvCxnSpPr>
        <p:spPr>
          <a:xfrm>
            <a:off x="4202536" y="2574891"/>
            <a:ext cx="9927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91" name="Gerade Verbindung mit Pfeil 390">
            <a:extLst>
              <a:ext uri="{FF2B5EF4-FFF2-40B4-BE49-F238E27FC236}">
                <a16:creationId xmlns:a16="http://schemas.microsoft.com/office/drawing/2014/main" id="{2E8A137A-1263-FC39-F9E8-6BFD98ACC79D}"/>
              </a:ext>
            </a:extLst>
          </p:cNvPr>
          <p:cNvCxnSpPr>
            <a:cxnSpLocks/>
          </p:cNvCxnSpPr>
          <p:nvPr/>
        </p:nvCxnSpPr>
        <p:spPr>
          <a:xfrm>
            <a:off x="4712494" y="2501435"/>
            <a:ext cx="9927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92" name="Gerade Verbindung mit Pfeil 391">
            <a:extLst>
              <a:ext uri="{FF2B5EF4-FFF2-40B4-BE49-F238E27FC236}">
                <a16:creationId xmlns:a16="http://schemas.microsoft.com/office/drawing/2014/main" id="{7C4F737E-F013-C237-309B-102F11B4216E}"/>
              </a:ext>
            </a:extLst>
          </p:cNvPr>
          <p:cNvCxnSpPr>
            <a:cxnSpLocks/>
          </p:cNvCxnSpPr>
          <p:nvPr/>
        </p:nvCxnSpPr>
        <p:spPr>
          <a:xfrm>
            <a:off x="4749854" y="2429729"/>
            <a:ext cx="9927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93" name="Gerade Verbindung mit Pfeil 392">
            <a:extLst>
              <a:ext uri="{FF2B5EF4-FFF2-40B4-BE49-F238E27FC236}">
                <a16:creationId xmlns:a16="http://schemas.microsoft.com/office/drawing/2014/main" id="{7E9912E6-FA1B-401B-1A16-209895AD3EC9}"/>
              </a:ext>
            </a:extLst>
          </p:cNvPr>
          <p:cNvCxnSpPr>
            <a:cxnSpLocks/>
          </p:cNvCxnSpPr>
          <p:nvPr/>
        </p:nvCxnSpPr>
        <p:spPr>
          <a:xfrm>
            <a:off x="3886200" y="2196112"/>
            <a:ext cx="9927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94" name="Gerade Verbindung mit Pfeil 393">
            <a:extLst>
              <a:ext uri="{FF2B5EF4-FFF2-40B4-BE49-F238E27FC236}">
                <a16:creationId xmlns:a16="http://schemas.microsoft.com/office/drawing/2014/main" id="{4DA26282-D423-EF53-C047-907B202FD0F3}"/>
              </a:ext>
            </a:extLst>
          </p:cNvPr>
          <p:cNvCxnSpPr>
            <a:cxnSpLocks/>
          </p:cNvCxnSpPr>
          <p:nvPr/>
        </p:nvCxnSpPr>
        <p:spPr>
          <a:xfrm>
            <a:off x="3847988" y="2277430"/>
            <a:ext cx="9927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95" name="Gerade Verbindung mit Pfeil 394">
            <a:extLst>
              <a:ext uri="{FF2B5EF4-FFF2-40B4-BE49-F238E27FC236}">
                <a16:creationId xmlns:a16="http://schemas.microsoft.com/office/drawing/2014/main" id="{A156FC57-03DE-EF17-8E0D-4D9AF00FDD4D}"/>
              </a:ext>
            </a:extLst>
          </p:cNvPr>
          <p:cNvCxnSpPr>
            <a:cxnSpLocks/>
          </p:cNvCxnSpPr>
          <p:nvPr/>
        </p:nvCxnSpPr>
        <p:spPr>
          <a:xfrm>
            <a:off x="3847988" y="2353302"/>
            <a:ext cx="9927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96" name="Gerade Verbindung mit Pfeil 395">
            <a:extLst>
              <a:ext uri="{FF2B5EF4-FFF2-40B4-BE49-F238E27FC236}">
                <a16:creationId xmlns:a16="http://schemas.microsoft.com/office/drawing/2014/main" id="{2A6CC05F-2631-3EEC-36BA-420AF6080B66}"/>
              </a:ext>
            </a:extLst>
          </p:cNvPr>
          <p:cNvCxnSpPr>
            <a:cxnSpLocks/>
          </p:cNvCxnSpPr>
          <p:nvPr/>
        </p:nvCxnSpPr>
        <p:spPr>
          <a:xfrm>
            <a:off x="4704444" y="2124552"/>
            <a:ext cx="9927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97" name="Gerade Verbindung mit Pfeil 396">
            <a:extLst>
              <a:ext uri="{FF2B5EF4-FFF2-40B4-BE49-F238E27FC236}">
                <a16:creationId xmlns:a16="http://schemas.microsoft.com/office/drawing/2014/main" id="{63689834-1E93-7948-2E28-401ED26B4C16}"/>
              </a:ext>
            </a:extLst>
          </p:cNvPr>
          <p:cNvCxnSpPr>
            <a:cxnSpLocks/>
          </p:cNvCxnSpPr>
          <p:nvPr/>
        </p:nvCxnSpPr>
        <p:spPr>
          <a:xfrm>
            <a:off x="6028419" y="1979505"/>
            <a:ext cx="9927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nvGrpSpPr>
          <p:cNvPr id="400" name="Gruppieren 399">
            <a:extLst>
              <a:ext uri="{FF2B5EF4-FFF2-40B4-BE49-F238E27FC236}">
                <a16:creationId xmlns:a16="http://schemas.microsoft.com/office/drawing/2014/main" id="{05CCE51C-FA33-2CC7-30DA-67412D2269A5}"/>
              </a:ext>
            </a:extLst>
          </p:cNvPr>
          <p:cNvGrpSpPr/>
          <p:nvPr/>
        </p:nvGrpSpPr>
        <p:grpSpPr>
          <a:xfrm>
            <a:off x="2628602" y="4646858"/>
            <a:ext cx="64356" cy="64356"/>
            <a:chOff x="8394828" y="5114863"/>
            <a:chExt cx="93895" cy="93895"/>
          </a:xfrm>
        </p:grpSpPr>
        <p:cxnSp>
          <p:nvCxnSpPr>
            <p:cNvPr id="398" name="Gerader Verbinder 397">
              <a:extLst>
                <a:ext uri="{FF2B5EF4-FFF2-40B4-BE49-F238E27FC236}">
                  <a16:creationId xmlns:a16="http://schemas.microsoft.com/office/drawing/2014/main" id="{EBFCFE0A-59B3-19F3-2C3B-5269BC63D630}"/>
                </a:ext>
              </a:extLst>
            </p:cNvPr>
            <p:cNvCxnSpPr>
              <a:cxnSpLocks/>
            </p:cNvCxnSpPr>
            <p:nvPr/>
          </p:nvCxnSpPr>
          <p:spPr>
            <a:xfrm>
              <a:off x="8394828" y="5114863"/>
              <a:ext cx="93895" cy="938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9" name="Gerader Verbinder 398">
              <a:extLst>
                <a:ext uri="{FF2B5EF4-FFF2-40B4-BE49-F238E27FC236}">
                  <a16:creationId xmlns:a16="http://schemas.microsoft.com/office/drawing/2014/main" id="{6699B742-19E3-198B-FD54-CC6D3DE78CE9}"/>
                </a:ext>
              </a:extLst>
            </p:cNvPr>
            <p:cNvCxnSpPr>
              <a:cxnSpLocks/>
            </p:cNvCxnSpPr>
            <p:nvPr/>
          </p:nvCxnSpPr>
          <p:spPr>
            <a:xfrm flipH="1">
              <a:off x="8394828" y="5114863"/>
              <a:ext cx="93895" cy="938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1" name="Gruppieren 400">
            <a:extLst>
              <a:ext uri="{FF2B5EF4-FFF2-40B4-BE49-F238E27FC236}">
                <a16:creationId xmlns:a16="http://schemas.microsoft.com/office/drawing/2014/main" id="{FC22705E-F7BD-F39F-A93A-3BDF66539F86}"/>
              </a:ext>
            </a:extLst>
          </p:cNvPr>
          <p:cNvGrpSpPr/>
          <p:nvPr/>
        </p:nvGrpSpPr>
        <p:grpSpPr>
          <a:xfrm>
            <a:off x="2859025" y="4570079"/>
            <a:ext cx="64356" cy="64356"/>
            <a:chOff x="8394828" y="5114863"/>
            <a:chExt cx="93895" cy="93895"/>
          </a:xfrm>
        </p:grpSpPr>
        <p:cxnSp>
          <p:nvCxnSpPr>
            <p:cNvPr id="402" name="Gerader Verbinder 401">
              <a:extLst>
                <a:ext uri="{FF2B5EF4-FFF2-40B4-BE49-F238E27FC236}">
                  <a16:creationId xmlns:a16="http://schemas.microsoft.com/office/drawing/2014/main" id="{69ABF465-ABEA-4006-35B8-9FD247A57D6A}"/>
                </a:ext>
              </a:extLst>
            </p:cNvPr>
            <p:cNvCxnSpPr>
              <a:cxnSpLocks/>
            </p:cNvCxnSpPr>
            <p:nvPr/>
          </p:nvCxnSpPr>
          <p:spPr>
            <a:xfrm>
              <a:off x="8394828" y="5114863"/>
              <a:ext cx="93895" cy="938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3" name="Gerader Verbinder 402">
              <a:extLst>
                <a:ext uri="{FF2B5EF4-FFF2-40B4-BE49-F238E27FC236}">
                  <a16:creationId xmlns:a16="http://schemas.microsoft.com/office/drawing/2014/main" id="{A5ADCF8D-8CA2-93E2-FC98-066C1F2F31F4}"/>
                </a:ext>
              </a:extLst>
            </p:cNvPr>
            <p:cNvCxnSpPr>
              <a:cxnSpLocks/>
            </p:cNvCxnSpPr>
            <p:nvPr/>
          </p:nvCxnSpPr>
          <p:spPr>
            <a:xfrm flipH="1">
              <a:off x="8394828" y="5114863"/>
              <a:ext cx="93895" cy="938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4" name="Gruppieren 403">
            <a:extLst>
              <a:ext uri="{FF2B5EF4-FFF2-40B4-BE49-F238E27FC236}">
                <a16:creationId xmlns:a16="http://schemas.microsoft.com/office/drawing/2014/main" id="{F9266B39-C31E-9E7C-F1C3-67CDC8BD08EE}"/>
              </a:ext>
            </a:extLst>
          </p:cNvPr>
          <p:cNvGrpSpPr/>
          <p:nvPr/>
        </p:nvGrpSpPr>
        <p:grpSpPr>
          <a:xfrm>
            <a:off x="3161047" y="4499164"/>
            <a:ext cx="64356" cy="64356"/>
            <a:chOff x="8394828" y="5114863"/>
            <a:chExt cx="93895" cy="93895"/>
          </a:xfrm>
        </p:grpSpPr>
        <p:cxnSp>
          <p:nvCxnSpPr>
            <p:cNvPr id="405" name="Gerader Verbinder 404">
              <a:extLst>
                <a:ext uri="{FF2B5EF4-FFF2-40B4-BE49-F238E27FC236}">
                  <a16:creationId xmlns:a16="http://schemas.microsoft.com/office/drawing/2014/main" id="{ABBEB67A-30FB-0C50-886A-600AFE89F545}"/>
                </a:ext>
              </a:extLst>
            </p:cNvPr>
            <p:cNvCxnSpPr>
              <a:cxnSpLocks/>
            </p:cNvCxnSpPr>
            <p:nvPr/>
          </p:nvCxnSpPr>
          <p:spPr>
            <a:xfrm>
              <a:off x="8394828" y="5114863"/>
              <a:ext cx="93895" cy="938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6" name="Gerader Verbinder 405">
              <a:extLst>
                <a:ext uri="{FF2B5EF4-FFF2-40B4-BE49-F238E27FC236}">
                  <a16:creationId xmlns:a16="http://schemas.microsoft.com/office/drawing/2014/main" id="{5BB97461-42A1-5749-B209-4192F9ED8F25}"/>
                </a:ext>
              </a:extLst>
            </p:cNvPr>
            <p:cNvCxnSpPr>
              <a:cxnSpLocks/>
            </p:cNvCxnSpPr>
            <p:nvPr/>
          </p:nvCxnSpPr>
          <p:spPr>
            <a:xfrm flipH="1">
              <a:off x="8394828" y="5114863"/>
              <a:ext cx="93895" cy="938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59" name="Gerader Verbinder 158">
            <a:extLst>
              <a:ext uri="{FF2B5EF4-FFF2-40B4-BE49-F238E27FC236}">
                <a16:creationId xmlns:a16="http://schemas.microsoft.com/office/drawing/2014/main" id="{29D38963-995B-C28D-4F85-45536922D450}"/>
              </a:ext>
            </a:extLst>
          </p:cNvPr>
          <p:cNvCxnSpPr/>
          <p:nvPr/>
        </p:nvCxnSpPr>
        <p:spPr>
          <a:xfrm>
            <a:off x="2607469" y="1903445"/>
            <a:ext cx="0" cy="37782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Ellipse 332">
            <a:extLst>
              <a:ext uri="{FF2B5EF4-FFF2-40B4-BE49-F238E27FC236}">
                <a16:creationId xmlns:a16="http://schemas.microsoft.com/office/drawing/2014/main" id="{E0A78C32-EA17-695C-A8E3-39CBA1AEB9B7}"/>
              </a:ext>
            </a:extLst>
          </p:cNvPr>
          <p:cNvSpPr/>
          <p:nvPr/>
        </p:nvSpPr>
        <p:spPr>
          <a:xfrm>
            <a:off x="3083225" y="3825874"/>
            <a:ext cx="48953" cy="48953"/>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Ellipse 332">
            <a:extLst>
              <a:ext uri="{FF2B5EF4-FFF2-40B4-BE49-F238E27FC236}">
                <a16:creationId xmlns:a16="http://schemas.microsoft.com/office/drawing/2014/main" id="{61015D9C-F35E-5FA5-7170-5B659CE0E340}"/>
              </a:ext>
            </a:extLst>
          </p:cNvPr>
          <p:cNvSpPr/>
          <p:nvPr/>
        </p:nvSpPr>
        <p:spPr>
          <a:xfrm>
            <a:off x="3044250" y="2321010"/>
            <a:ext cx="48953" cy="48953"/>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Ellipse 332">
            <a:extLst>
              <a:ext uri="{FF2B5EF4-FFF2-40B4-BE49-F238E27FC236}">
                <a16:creationId xmlns:a16="http://schemas.microsoft.com/office/drawing/2014/main" id="{4B58A82A-2BBB-0572-D7C2-B977E14AA252}"/>
              </a:ext>
            </a:extLst>
          </p:cNvPr>
          <p:cNvSpPr/>
          <p:nvPr/>
        </p:nvSpPr>
        <p:spPr>
          <a:xfrm>
            <a:off x="3054343" y="2026294"/>
            <a:ext cx="48953" cy="48953"/>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332">
            <a:extLst>
              <a:ext uri="{FF2B5EF4-FFF2-40B4-BE49-F238E27FC236}">
                <a16:creationId xmlns:a16="http://schemas.microsoft.com/office/drawing/2014/main" id="{9BD9C61F-A38E-69E5-55B8-C47DD77AE60A}"/>
              </a:ext>
            </a:extLst>
          </p:cNvPr>
          <p:cNvSpPr/>
          <p:nvPr/>
        </p:nvSpPr>
        <p:spPr>
          <a:xfrm>
            <a:off x="3054343" y="2101605"/>
            <a:ext cx="48953" cy="48953"/>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8" name="Ellipse 332">
            <a:extLst>
              <a:ext uri="{FF2B5EF4-FFF2-40B4-BE49-F238E27FC236}">
                <a16:creationId xmlns:a16="http://schemas.microsoft.com/office/drawing/2014/main" id="{C24EAD21-ECCA-F25B-63BC-18E250CDBFBF}"/>
              </a:ext>
            </a:extLst>
          </p:cNvPr>
          <p:cNvSpPr/>
          <p:nvPr/>
        </p:nvSpPr>
        <p:spPr>
          <a:xfrm>
            <a:off x="3521775" y="2092598"/>
            <a:ext cx="48953" cy="48953"/>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1" name="Ellipse 332">
            <a:extLst>
              <a:ext uri="{FF2B5EF4-FFF2-40B4-BE49-F238E27FC236}">
                <a16:creationId xmlns:a16="http://schemas.microsoft.com/office/drawing/2014/main" id="{C9EECE25-88E2-8045-28E9-1584D8AAABC3}"/>
              </a:ext>
            </a:extLst>
          </p:cNvPr>
          <p:cNvSpPr/>
          <p:nvPr/>
        </p:nvSpPr>
        <p:spPr>
          <a:xfrm>
            <a:off x="3998003" y="2091690"/>
            <a:ext cx="48953" cy="48953"/>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1490059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18ADFB1-77AD-A5EE-CDA8-9E822EFCAE4F}"/>
              </a:ext>
            </a:extLst>
          </p:cNvPr>
          <p:cNvSpPr>
            <a:spLocks noGrp="1"/>
          </p:cNvSpPr>
          <p:nvPr>
            <p:ph type="ftr" sz="quarter" idx="10"/>
          </p:nvPr>
        </p:nvSpPr>
        <p:spPr/>
        <p:txBody>
          <a:bodyPr/>
          <a:lstStyle/>
          <a:p>
            <a:r>
              <a:rPr lang="en-GB" baseline="30000" err="1">
                <a:effectLst/>
                <a:latin typeface="Arial" panose="020B0604020202020204" pitchFamily="34" charset="0"/>
              </a:rPr>
              <a:t>a</a:t>
            </a:r>
            <a:r>
              <a:rPr lang="en-GB" err="1">
                <a:effectLst/>
                <a:latin typeface="Arial" panose="020B0604020202020204" pitchFamily="34" charset="0"/>
              </a:rPr>
              <a:t>One</a:t>
            </a:r>
            <a:r>
              <a:rPr lang="en-GB">
                <a:effectLst/>
                <a:latin typeface="Arial" panose="020B0604020202020204" pitchFamily="34" charset="0"/>
              </a:rPr>
              <a:t> additional patient reported response after the February 14, 2024 data cut, indicating a 94% ORR (15/16 patients) in the 200-mg dose group.</a:t>
            </a:r>
          </a:p>
          <a:p>
            <a:r>
              <a:rPr lang="en-GB"/>
              <a:t>BCL2, B-cell lymphoma 2; BTK, Bruton’s tyrosine kinase; </a:t>
            </a:r>
            <a:r>
              <a:rPr lang="en-GB" err="1"/>
              <a:t>cBTK</a:t>
            </a:r>
            <a:r>
              <a:rPr lang="en-GB"/>
              <a:t>, covalent BTK; CLL, chronic lymphocytic </a:t>
            </a:r>
            <a:r>
              <a:rPr lang="en-GB" err="1"/>
              <a:t>leukemia</a:t>
            </a:r>
            <a:r>
              <a:rPr lang="en-GB"/>
              <a:t>; CR, complete response; DLT, dose-limiting toxicity; </a:t>
            </a:r>
            <a:r>
              <a:rPr lang="en-GB" err="1"/>
              <a:t>ncBTK</a:t>
            </a:r>
            <a:r>
              <a:rPr lang="en-GB"/>
              <a:t>, non-covalent BTK; MTD, maximum tolerated dose; ORR, overall response rate; SLL, small lymphocytic lymphoma.</a:t>
            </a:r>
          </a:p>
          <a:p>
            <a:r>
              <a:rPr lang="en-GB" b="1" err="1"/>
              <a:t>Parrondo</a:t>
            </a:r>
            <a:r>
              <a:rPr lang="en-GB" b="1"/>
              <a:t> et al. Abstract #S157 presented at EHA2024. </a:t>
            </a:r>
          </a:p>
        </p:txBody>
      </p:sp>
      <p:sp>
        <p:nvSpPr>
          <p:cNvPr id="3" name="Title 2">
            <a:extLst>
              <a:ext uri="{FF2B5EF4-FFF2-40B4-BE49-F238E27FC236}">
                <a16:creationId xmlns:a16="http://schemas.microsoft.com/office/drawing/2014/main" id="{7C83221D-75E2-097A-911E-0FD7E763547F}"/>
              </a:ext>
            </a:extLst>
          </p:cNvPr>
          <p:cNvSpPr>
            <a:spLocks noGrp="1"/>
          </p:cNvSpPr>
          <p:nvPr>
            <p:ph type="title"/>
          </p:nvPr>
        </p:nvSpPr>
        <p:spPr/>
        <p:txBody>
          <a:bodyPr/>
          <a:lstStyle/>
          <a:p>
            <a:r>
              <a:rPr lang="en-US"/>
              <a:t>Conclusions</a:t>
            </a:r>
          </a:p>
        </p:txBody>
      </p:sp>
      <p:sp>
        <p:nvSpPr>
          <p:cNvPr id="4" name="Content Placeholder 3">
            <a:extLst>
              <a:ext uri="{FF2B5EF4-FFF2-40B4-BE49-F238E27FC236}">
                <a16:creationId xmlns:a16="http://schemas.microsoft.com/office/drawing/2014/main" id="{14F7B1C6-A381-B61E-A024-0343F69B1972}"/>
              </a:ext>
            </a:extLst>
          </p:cNvPr>
          <p:cNvSpPr>
            <a:spLocks noGrp="1"/>
          </p:cNvSpPr>
          <p:nvPr>
            <p:ph idx="1"/>
          </p:nvPr>
        </p:nvSpPr>
        <p:spPr/>
        <p:txBody>
          <a:bodyPr>
            <a:noAutofit/>
          </a:bodyPr>
          <a:lstStyle/>
          <a:p>
            <a:pPr marL="177800" indent="-177800">
              <a:lnSpc>
                <a:spcPct val="100000"/>
              </a:lnSpc>
            </a:pPr>
            <a:r>
              <a:rPr lang="en-US" sz="1600"/>
              <a:t>In results from this ongoing first-in-human study, the novel BTK degrader BGB-16673 showed a generally well tolerated safety profile in this heavily pretreated CLL population</a:t>
            </a:r>
          </a:p>
          <a:p>
            <a:pPr marL="623888" lvl="1" indent="-166688">
              <a:lnSpc>
                <a:spcPct val="100000"/>
              </a:lnSpc>
            </a:pPr>
            <a:r>
              <a:rPr lang="en-US" sz="1600"/>
              <a:t>One DLT was reported and MTD was not reached</a:t>
            </a:r>
          </a:p>
          <a:p>
            <a:pPr marL="623888" lvl="1" indent="-166688">
              <a:lnSpc>
                <a:spcPct val="100000"/>
              </a:lnSpc>
            </a:pPr>
            <a:r>
              <a:rPr lang="en-US" sz="1600"/>
              <a:t>No atrial fibrillation or Grade ≥3 hypertension has been reported so far</a:t>
            </a:r>
          </a:p>
          <a:p>
            <a:pPr marL="177800" indent="-177800">
              <a:lnSpc>
                <a:spcPct val="100000"/>
              </a:lnSpc>
            </a:pPr>
            <a:r>
              <a:rPr lang="en-US" sz="1600"/>
              <a:t>There was promising antitumor activity, including in patients with BTK inhibitor–resistant mutations and those previously exposed to </a:t>
            </a:r>
            <a:r>
              <a:rPr lang="en-US" sz="1600" err="1"/>
              <a:t>cBTK</a:t>
            </a:r>
            <a:r>
              <a:rPr lang="en-US" sz="1600"/>
              <a:t> inhibitors, </a:t>
            </a:r>
            <a:r>
              <a:rPr lang="en-US" sz="1600" err="1"/>
              <a:t>ncBTK</a:t>
            </a:r>
            <a:r>
              <a:rPr lang="en-US" sz="1600"/>
              <a:t> inhibitors, and BCL2 inhibitors</a:t>
            </a:r>
          </a:p>
          <a:p>
            <a:pPr marL="623888" lvl="1" indent="-166688">
              <a:lnSpc>
                <a:spcPct val="100000"/>
              </a:lnSpc>
            </a:pPr>
            <a:r>
              <a:rPr lang="en-US" sz="1600"/>
              <a:t>ORR was 72% (31/43) with an 88% ORR in the 200-mg group, including 2 </a:t>
            </a:r>
            <a:r>
              <a:rPr lang="en-US" sz="1600" err="1"/>
              <a:t>CRs</a:t>
            </a:r>
            <a:r>
              <a:rPr lang="en-US" sz="1600" baseline="30000" err="1"/>
              <a:t>a</a:t>
            </a:r>
            <a:endParaRPr lang="en-US" sz="1600" baseline="30000"/>
          </a:p>
          <a:p>
            <a:pPr marL="623888" lvl="1" indent="-166688">
              <a:lnSpc>
                <a:spcPct val="100000"/>
              </a:lnSpc>
            </a:pPr>
            <a:r>
              <a:rPr lang="en-US" sz="1600"/>
              <a:t>Median time to first response was 2.8 months</a:t>
            </a:r>
          </a:p>
          <a:p>
            <a:pPr marL="623888" lvl="1" indent="-166688">
              <a:lnSpc>
                <a:spcPct val="100000"/>
              </a:lnSpc>
            </a:pPr>
            <a:r>
              <a:rPr lang="en-US" sz="1600"/>
              <a:t>Responses may continue to evolve as the study continues beyond the median 4.6-month follow-up</a:t>
            </a:r>
          </a:p>
          <a:p>
            <a:pPr marL="177800" indent="-177800">
              <a:lnSpc>
                <a:spcPct val="100000"/>
              </a:lnSpc>
            </a:pPr>
            <a:r>
              <a:rPr lang="en-US" sz="1600"/>
              <a:t>A Phase 2 Cohort of patients with CLL/SLL exposed to both a </a:t>
            </a:r>
            <a:r>
              <a:rPr lang="en-US" sz="1600" err="1"/>
              <a:t>cBTK</a:t>
            </a:r>
            <a:r>
              <a:rPr lang="en-US" sz="1600"/>
              <a:t> inhibitor and BCL2 inhibitor is now enrolling</a:t>
            </a:r>
          </a:p>
          <a:p>
            <a:pPr marL="177800" indent="-177800">
              <a:lnSpc>
                <a:spcPct val="100000"/>
              </a:lnSpc>
            </a:pPr>
            <a:r>
              <a:rPr lang="en-US" sz="1600"/>
              <a:t>These data support promising clinical activity of BGB-16673 in treatment of patients with CLL/SLL</a:t>
            </a:r>
          </a:p>
        </p:txBody>
      </p:sp>
    </p:spTree>
    <p:extLst>
      <p:ext uri="{BB962C8B-B14F-4D97-AF65-F5344CB8AC3E}">
        <p14:creationId xmlns:p14="http://schemas.microsoft.com/office/powerpoint/2010/main" val="210740390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53214E8-B7BC-CA8D-0B3F-05B834814655}"/>
              </a:ext>
            </a:extLst>
          </p:cNvPr>
          <p:cNvSpPr>
            <a:spLocks noGrp="1"/>
          </p:cNvSpPr>
          <p:nvPr>
            <p:ph type="title"/>
          </p:nvPr>
        </p:nvSpPr>
        <p:spPr/>
        <p:txBody>
          <a:bodyPr/>
          <a:lstStyle/>
          <a:p>
            <a:r>
              <a:rPr lang="en-US"/>
              <a:t>Phase 1a/b BTK degrader study</a:t>
            </a:r>
          </a:p>
        </p:txBody>
      </p:sp>
      <p:sp>
        <p:nvSpPr>
          <p:cNvPr id="6" name="Text Placeholder 5">
            <a:extLst>
              <a:ext uri="{FF2B5EF4-FFF2-40B4-BE49-F238E27FC236}">
                <a16:creationId xmlns:a16="http://schemas.microsoft.com/office/drawing/2014/main" id="{EA8A8D2A-CA55-E786-0C51-C5BB0C149C67}"/>
              </a:ext>
            </a:extLst>
          </p:cNvPr>
          <p:cNvSpPr>
            <a:spLocks noGrp="1"/>
          </p:cNvSpPr>
          <p:nvPr>
            <p:ph type="body" idx="1"/>
          </p:nvPr>
        </p:nvSpPr>
        <p:spPr/>
        <p:txBody>
          <a:bodyPr/>
          <a:lstStyle/>
          <a:p>
            <a:r>
              <a:rPr lang="en-US"/>
              <a:t>NX-5948 in R/R CLL and other B-cell malignancies</a:t>
            </a:r>
          </a:p>
        </p:txBody>
      </p:sp>
    </p:spTree>
    <p:extLst>
      <p:ext uri="{BB962C8B-B14F-4D97-AF65-F5344CB8AC3E}">
        <p14:creationId xmlns:p14="http://schemas.microsoft.com/office/powerpoint/2010/main" val="406619781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6538A2B-B190-FD84-C7E1-881A0A5DFDB1}"/>
              </a:ext>
            </a:extLst>
          </p:cNvPr>
          <p:cNvSpPr>
            <a:spLocks noGrp="1"/>
          </p:cNvSpPr>
          <p:nvPr>
            <p:ph type="body" sz="quarter" idx="12"/>
          </p:nvPr>
        </p:nvSpPr>
        <p:spPr>
          <a:xfrm>
            <a:off x="416533" y="1391815"/>
            <a:ext cx="11367480" cy="647700"/>
          </a:xfrm>
        </p:spPr>
        <p:txBody>
          <a:bodyPr/>
          <a:lstStyle/>
          <a:p>
            <a:pPr marL="0" indent="0">
              <a:buNone/>
            </a:pPr>
            <a:r>
              <a:rPr lang="en-US" b="1"/>
              <a:t>NX-5948-301 is a Phase 1a/b trial evaluating the BTK degrader NX-5948 in adult patients with R/R CLL and other B-cell malignancies</a:t>
            </a:r>
          </a:p>
        </p:txBody>
      </p:sp>
      <p:sp>
        <p:nvSpPr>
          <p:cNvPr id="3" name="Title 2">
            <a:extLst>
              <a:ext uri="{FF2B5EF4-FFF2-40B4-BE49-F238E27FC236}">
                <a16:creationId xmlns:a16="http://schemas.microsoft.com/office/drawing/2014/main" id="{22D39E35-805B-ED3F-3A1C-ADEC4CEFB174}"/>
              </a:ext>
            </a:extLst>
          </p:cNvPr>
          <p:cNvSpPr>
            <a:spLocks noGrp="1"/>
          </p:cNvSpPr>
          <p:nvPr>
            <p:ph type="title"/>
          </p:nvPr>
        </p:nvSpPr>
        <p:spPr/>
        <p:txBody>
          <a:bodyPr>
            <a:normAutofit fontScale="90000"/>
          </a:bodyPr>
          <a:lstStyle/>
          <a:p>
            <a:r>
              <a:rPr lang="en-US"/>
              <a:t>NX-5948 in R/R CLL and other B-cell malignancies: Study design</a:t>
            </a:r>
          </a:p>
        </p:txBody>
      </p:sp>
      <p:sp>
        <p:nvSpPr>
          <p:cNvPr id="2" name="Footer Placeholder 1">
            <a:extLst>
              <a:ext uri="{FF2B5EF4-FFF2-40B4-BE49-F238E27FC236}">
                <a16:creationId xmlns:a16="http://schemas.microsoft.com/office/drawing/2014/main" id="{F53AF2DB-1189-AF7D-6C79-F6288C59F0ED}"/>
              </a:ext>
            </a:extLst>
          </p:cNvPr>
          <p:cNvSpPr>
            <a:spLocks noGrp="1"/>
          </p:cNvSpPr>
          <p:nvPr>
            <p:ph type="ftr" sz="quarter" idx="13"/>
          </p:nvPr>
        </p:nvSpPr>
        <p:spPr>
          <a:xfrm>
            <a:off x="407989" y="6057000"/>
            <a:ext cx="8532812" cy="612088"/>
          </a:xfrm>
        </p:spPr>
        <p:txBody>
          <a:bodyPr/>
          <a:lstStyle/>
          <a:p>
            <a:r>
              <a:rPr lang="en-GB"/>
              <a:t>BCL2i, B-cell lymphoma 2 inhibitor; BTK, Bruton’s tyrosine kinase; CIT, chemo-immunotherapy; CLL, chronic lymphocytic </a:t>
            </a:r>
            <a:r>
              <a:rPr lang="en-GB" err="1"/>
              <a:t>leukemia</a:t>
            </a:r>
            <a:r>
              <a:rPr lang="en-GB"/>
              <a:t>; DLBCL, diffuse large B-cell lymphoma; ECOG PS, Eastern Cooperative Oncology Group performance status; FL, follicular lymphoma; </a:t>
            </a:r>
            <a:r>
              <a:rPr lang="en-GB" err="1"/>
              <a:t>LoT</a:t>
            </a:r>
            <a:r>
              <a:rPr lang="en-GB"/>
              <a:t>, lines of treatment; NHL, non-Hodgkin’s lymphoma; MCL, mantle cell lymphoma; MZL, marginal zone lymphoma; PCNSL, primary CNS lymphoma; QD, once daily; R/R, relapsed/refractory; SCNSL, secondary CNS lymphoma; SLL, small lymphocytic lymphoma; WM, Waldenstrom’s macroglobulinemia.</a:t>
            </a:r>
          </a:p>
          <a:p>
            <a:r>
              <a:rPr lang="en-GB" b="1"/>
              <a:t>Linton et al. Abstract #S155 presented at EHA2024. </a:t>
            </a:r>
          </a:p>
        </p:txBody>
      </p:sp>
      <p:grpSp>
        <p:nvGrpSpPr>
          <p:cNvPr id="5" name="Gruppieren 4">
            <a:extLst>
              <a:ext uri="{FF2B5EF4-FFF2-40B4-BE49-F238E27FC236}">
                <a16:creationId xmlns:a16="http://schemas.microsoft.com/office/drawing/2014/main" id="{1EF3DC33-AA74-4E5C-44B7-0595BB2EE1D5}"/>
              </a:ext>
            </a:extLst>
          </p:cNvPr>
          <p:cNvGrpSpPr/>
          <p:nvPr/>
        </p:nvGrpSpPr>
        <p:grpSpPr>
          <a:xfrm>
            <a:off x="6192872" y="1989139"/>
            <a:ext cx="5591142" cy="3586339"/>
            <a:chOff x="7248441" y="1419876"/>
            <a:chExt cx="4540797" cy="4840441"/>
          </a:xfrm>
        </p:grpSpPr>
        <p:sp>
          <p:nvSpPr>
            <p:cNvPr id="6" name="Rectangle 4">
              <a:extLst>
                <a:ext uri="{FF2B5EF4-FFF2-40B4-BE49-F238E27FC236}">
                  <a16:creationId xmlns:a16="http://schemas.microsoft.com/office/drawing/2014/main" id="{7DB080BC-F602-9131-02EA-E3E9E95F7E76}"/>
                </a:ext>
              </a:extLst>
            </p:cNvPr>
            <p:cNvSpPr/>
            <p:nvPr/>
          </p:nvSpPr>
          <p:spPr>
            <a:xfrm>
              <a:off x="7248441" y="1419876"/>
              <a:ext cx="4536000" cy="576000"/>
            </a:xfrm>
            <a:prstGeom prst="rect">
              <a:avLst/>
            </a:prstGeom>
            <a:solidFill>
              <a:schemeClr val="accent1"/>
            </a:solidFill>
            <a:ln w="9525" cap="flat" cmpd="sng" algn="ctr">
              <a:noFill/>
              <a:prstDash val="solid"/>
            </a:ln>
            <a:effectLst/>
          </p:spPr>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1">
                  <a:ln>
                    <a:noFill/>
                  </a:ln>
                  <a:solidFill>
                    <a:srgbClr val="FFFFFF"/>
                  </a:solidFill>
                  <a:effectLst/>
                  <a:uLnTx/>
                  <a:uFillTx/>
                  <a:latin typeface="Arial" panose="020B0604020202020204" pitchFamily="34" charset="0"/>
                  <a:cs typeface="Arial" panose="020B0604020202020204" pitchFamily="34" charset="0"/>
                </a:rPr>
                <a:t>Potential Phase 1b dose expansion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1">
                  <a:ln>
                    <a:noFill/>
                  </a:ln>
                  <a:solidFill>
                    <a:srgbClr val="FFFFFF"/>
                  </a:solidFill>
                  <a:effectLst/>
                  <a:uLnTx/>
                  <a:uFillTx/>
                  <a:latin typeface="Arial" panose="020B0604020202020204" pitchFamily="34" charset="0"/>
                  <a:cs typeface="Arial" panose="020B0604020202020204" pitchFamily="34" charset="0"/>
                </a:rPr>
                <a:t>(N = up to 160 patients)</a:t>
              </a:r>
            </a:p>
          </p:txBody>
        </p:sp>
        <p:sp>
          <p:nvSpPr>
            <p:cNvPr id="7" name="Rectangle 1">
              <a:extLst>
                <a:ext uri="{FF2B5EF4-FFF2-40B4-BE49-F238E27FC236}">
                  <a16:creationId xmlns:a16="http://schemas.microsoft.com/office/drawing/2014/main" id="{D7C66C8A-65FB-6707-A545-214362D7952E}"/>
                </a:ext>
              </a:extLst>
            </p:cNvPr>
            <p:cNvSpPr/>
            <p:nvPr/>
          </p:nvSpPr>
          <p:spPr>
            <a:xfrm>
              <a:off x="7248441" y="2150951"/>
              <a:ext cx="2214000" cy="515344"/>
            </a:xfrm>
            <a:prstGeom prst="rect">
              <a:avLst/>
            </a:prstGeom>
            <a:solidFill>
              <a:schemeClr val="accent1">
                <a:lumMod val="10000"/>
                <a:lumOff val="90000"/>
              </a:schemeClr>
            </a:solidFill>
            <a:ln w="3175" cap="flat" cmpd="sng" algn="ctr">
              <a:noFill/>
              <a:prstDash val="solid"/>
            </a:ln>
            <a:effectLst/>
          </p:spPr>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rPr>
                <a:t>CLL/SLL dose A</a:t>
              </a:r>
              <a:r>
                <a:rPr kumimoji="0" lang="en-US" sz="1200" b="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rPr>
                <a:t>Prior BTKi and BCL2i</a:t>
              </a:r>
            </a:p>
          </p:txBody>
        </p:sp>
        <p:sp>
          <p:nvSpPr>
            <p:cNvPr id="8" name="Rectangle 7">
              <a:extLst>
                <a:ext uri="{FF2B5EF4-FFF2-40B4-BE49-F238E27FC236}">
                  <a16:creationId xmlns:a16="http://schemas.microsoft.com/office/drawing/2014/main" id="{CCCF2EEC-065F-9E67-7686-96AEC7C49AA6}"/>
                </a:ext>
              </a:extLst>
            </p:cNvPr>
            <p:cNvSpPr/>
            <p:nvPr/>
          </p:nvSpPr>
          <p:spPr>
            <a:xfrm>
              <a:off x="7248441" y="2745861"/>
              <a:ext cx="4536000" cy="515344"/>
            </a:xfrm>
            <a:prstGeom prst="rect">
              <a:avLst/>
            </a:prstGeom>
            <a:solidFill>
              <a:schemeClr val="bg2"/>
            </a:solidFill>
            <a:ln w="6350">
              <a:noFill/>
            </a:ln>
            <a:effectLst/>
          </p:spPr>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rPr>
                <a:t>MCL</a:t>
              </a:r>
              <a:endParaRPr kumimoji="0" lang="en-US" sz="1200" b="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rPr>
                <a:t>Prior BTKi and anti-CD20 CIT</a:t>
              </a:r>
              <a:endParaRPr kumimoji="0" lang="en-US" sz="1200" b="0" i="0" u="none" strike="noStrike" kern="1200" cap="none" spc="0" normalizeH="0" baseline="30000" noProof="1">
                <a:ln>
                  <a:noFill/>
                </a:ln>
                <a:solidFill>
                  <a:schemeClr val="tx1"/>
                </a:solidFill>
                <a:effectLst/>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E2A6B18C-972A-77CE-E180-89021D4156F6}"/>
                </a:ext>
              </a:extLst>
            </p:cNvPr>
            <p:cNvSpPr/>
            <p:nvPr/>
          </p:nvSpPr>
          <p:spPr>
            <a:xfrm>
              <a:off x="7248441" y="3937643"/>
              <a:ext cx="4536000" cy="515344"/>
            </a:xfrm>
            <a:prstGeom prst="rect">
              <a:avLst/>
            </a:prstGeom>
            <a:solidFill>
              <a:schemeClr val="bg2"/>
            </a:solidFill>
            <a:ln w="3175">
              <a:noFill/>
            </a:ln>
            <a:effectLst/>
          </p:spPr>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lnSpc>
                  <a:spcPct val="100000"/>
                </a:lnSpc>
                <a:spcBef>
                  <a:spcPts val="0"/>
                </a:spcBef>
                <a:defRPr/>
              </a:pPr>
              <a:r>
                <a:rPr lang="en-US" sz="1200" b="1" noProof="1">
                  <a:solidFill>
                    <a:schemeClr val="tx1"/>
                  </a:solidFill>
                  <a:latin typeface="Arial" panose="020B0604020202020204" pitchFamily="34" charset="0"/>
                  <a:cs typeface="Arial" panose="020B0604020202020204" pitchFamily="34" charset="0"/>
                </a:rPr>
                <a:t>WM</a:t>
              </a:r>
            </a:p>
            <a:p>
              <a:pPr algn="ctr" defTabSz="457200">
                <a:lnSpc>
                  <a:spcPct val="100000"/>
                </a:lnSpc>
                <a:spcBef>
                  <a:spcPts val="0"/>
                </a:spcBef>
                <a:defRPr/>
              </a:pPr>
              <a:r>
                <a:rPr lang="en-US" sz="1200" noProof="1">
                  <a:solidFill>
                    <a:schemeClr val="tx1"/>
                  </a:solidFill>
                  <a:latin typeface="Arial" panose="020B0604020202020204" pitchFamily="34" charset="0"/>
                  <a:cs typeface="Arial" panose="020B0604020202020204" pitchFamily="34" charset="0"/>
                </a:rPr>
                <a:t>Prior BTKi and ≥2 prior LoT</a:t>
              </a:r>
            </a:p>
          </p:txBody>
        </p:sp>
        <p:sp>
          <p:nvSpPr>
            <p:cNvPr id="10" name="Rectangle 11">
              <a:extLst>
                <a:ext uri="{FF2B5EF4-FFF2-40B4-BE49-F238E27FC236}">
                  <a16:creationId xmlns:a16="http://schemas.microsoft.com/office/drawing/2014/main" id="{1C4E0772-F49D-8604-00D8-00C85F1E6D40}"/>
                </a:ext>
              </a:extLst>
            </p:cNvPr>
            <p:cNvSpPr/>
            <p:nvPr/>
          </p:nvSpPr>
          <p:spPr>
            <a:xfrm>
              <a:off x="7248441" y="5744973"/>
              <a:ext cx="4536000" cy="515344"/>
            </a:xfrm>
            <a:prstGeom prst="rect">
              <a:avLst/>
            </a:prstGeom>
            <a:solidFill>
              <a:schemeClr val="bg2"/>
            </a:solidFill>
            <a:ln w="6350" cap="flat" cmpd="sng" algn="ctr">
              <a:noFill/>
              <a:prstDash val="solid"/>
            </a:ln>
            <a:effectLst/>
          </p:spPr>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lnSpc>
                  <a:spcPct val="100000"/>
                </a:lnSpc>
                <a:spcBef>
                  <a:spcPts val="0"/>
                </a:spcBef>
                <a:defRPr/>
              </a:pPr>
              <a:r>
                <a:rPr lang="en-US" sz="1200" b="1" noProof="1">
                  <a:solidFill>
                    <a:schemeClr val="tx1"/>
                  </a:solidFill>
                  <a:latin typeface="Arial" panose="020B0604020202020204" pitchFamily="34" charset="0"/>
                  <a:cs typeface="Arial" panose="020B0604020202020204" pitchFamily="34" charset="0"/>
                </a:rPr>
                <a:t>PCNSL/SCNSL</a:t>
              </a:r>
            </a:p>
            <a:p>
              <a:pPr algn="ctr" defTabSz="457200">
                <a:lnSpc>
                  <a:spcPct val="100000"/>
                </a:lnSpc>
                <a:spcBef>
                  <a:spcPts val="0"/>
                </a:spcBef>
                <a:defRPr/>
              </a:pPr>
              <a:r>
                <a:rPr lang="en-US" sz="1200" noProof="1">
                  <a:solidFill>
                    <a:schemeClr val="tx1"/>
                  </a:solidFill>
                  <a:latin typeface="Arial" panose="020B0604020202020204" pitchFamily="34" charset="0"/>
                  <a:cs typeface="Arial" panose="020B0604020202020204" pitchFamily="34" charset="0"/>
                </a:rPr>
                <a:t>Who have progressed or had no response to ≥1 prior LoT </a:t>
              </a:r>
            </a:p>
          </p:txBody>
        </p:sp>
        <p:sp>
          <p:nvSpPr>
            <p:cNvPr id="11" name="Rectangle 14">
              <a:extLst>
                <a:ext uri="{FF2B5EF4-FFF2-40B4-BE49-F238E27FC236}">
                  <a16:creationId xmlns:a16="http://schemas.microsoft.com/office/drawing/2014/main" id="{3AFA5940-7121-F55A-91F4-E97D70457801}"/>
                </a:ext>
              </a:extLst>
            </p:cNvPr>
            <p:cNvSpPr/>
            <p:nvPr/>
          </p:nvSpPr>
          <p:spPr>
            <a:xfrm>
              <a:off x="7253238" y="4540409"/>
              <a:ext cx="4536000" cy="515344"/>
            </a:xfrm>
            <a:prstGeom prst="rect">
              <a:avLst/>
            </a:prstGeom>
            <a:solidFill>
              <a:schemeClr val="bg2"/>
            </a:solidFill>
            <a:ln w="6350">
              <a:noFill/>
            </a:ln>
            <a:effectLst/>
          </p:spPr>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lnSpc>
                  <a:spcPct val="100000"/>
                </a:lnSpc>
                <a:spcBef>
                  <a:spcPts val="0"/>
                </a:spcBef>
                <a:defRPr/>
              </a:pPr>
              <a:r>
                <a:rPr lang="en-US" sz="1200" b="1" noProof="1">
                  <a:solidFill>
                    <a:schemeClr val="tx1"/>
                  </a:solidFill>
                  <a:latin typeface="Arial" panose="020B0604020202020204" pitchFamily="34" charset="0"/>
                  <a:cs typeface="Arial" panose="020B0604020202020204" pitchFamily="34" charset="0"/>
                </a:rPr>
                <a:t>DLBCL</a:t>
              </a:r>
            </a:p>
            <a:p>
              <a:pPr algn="ctr" defTabSz="457200">
                <a:lnSpc>
                  <a:spcPct val="100000"/>
                </a:lnSpc>
                <a:spcBef>
                  <a:spcPts val="0"/>
                </a:spcBef>
                <a:defRPr/>
              </a:pPr>
              <a:r>
                <a:rPr lang="en-US" sz="1200" noProof="1">
                  <a:solidFill>
                    <a:schemeClr val="tx1"/>
                  </a:solidFill>
                  <a:latin typeface="Arial" panose="020B0604020202020204" pitchFamily="34" charset="0"/>
                  <a:cs typeface="Arial" panose="020B0604020202020204" pitchFamily="34" charset="0"/>
                </a:rPr>
                <a:t>Prior anthracycline, anti-CD20 CIT + 1 LoT</a:t>
              </a:r>
            </a:p>
          </p:txBody>
        </p:sp>
        <p:sp>
          <p:nvSpPr>
            <p:cNvPr id="12" name="Rectangle 15">
              <a:extLst>
                <a:ext uri="{FF2B5EF4-FFF2-40B4-BE49-F238E27FC236}">
                  <a16:creationId xmlns:a16="http://schemas.microsoft.com/office/drawing/2014/main" id="{085FC135-5F3A-25C9-B5A0-14785F821185}"/>
                </a:ext>
              </a:extLst>
            </p:cNvPr>
            <p:cNvSpPr/>
            <p:nvPr/>
          </p:nvSpPr>
          <p:spPr>
            <a:xfrm>
              <a:off x="7248441" y="3334467"/>
              <a:ext cx="4536000" cy="515344"/>
            </a:xfrm>
            <a:prstGeom prst="rect">
              <a:avLst/>
            </a:prstGeom>
            <a:solidFill>
              <a:schemeClr val="bg2"/>
            </a:solidFill>
            <a:ln w="3175">
              <a:noFill/>
            </a:ln>
            <a:effectLst/>
          </p:spPr>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lnSpc>
                  <a:spcPct val="100000"/>
                </a:lnSpc>
                <a:spcBef>
                  <a:spcPts val="0"/>
                </a:spcBef>
                <a:defRPr/>
              </a:pPr>
              <a:r>
                <a:rPr lang="en-US" sz="1200" b="1" noProof="1">
                  <a:solidFill>
                    <a:schemeClr val="tx1"/>
                  </a:solidFill>
                  <a:latin typeface="Arial" panose="020B0604020202020204" pitchFamily="34" charset="0"/>
                  <a:cs typeface="Arial" panose="020B0604020202020204" pitchFamily="34" charset="0"/>
                </a:rPr>
                <a:t>MZL</a:t>
              </a:r>
            </a:p>
            <a:p>
              <a:pPr algn="ctr" defTabSz="457200">
                <a:lnSpc>
                  <a:spcPct val="100000"/>
                </a:lnSpc>
                <a:spcBef>
                  <a:spcPts val="0"/>
                </a:spcBef>
                <a:defRPr/>
              </a:pPr>
              <a:r>
                <a:rPr lang="en-US" sz="1200" noProof="1">
                  <a:solidFill>
                    <a:schemeClr val="tx1"/>
                  </a:solidFill>
                  <a:latin typeface="Arial" panose="020B0604020202020204" pitchFamily="34" charset="0"/>
                  <a:cs typeface="Arial" panose="020B0604020202020204" pitchFamily="34" charset="0"/>
                </a:rPr>
                <a:t>Prior anti-CD20 CIT and ≥2 prior LoT</a:t>
              </a:r>
            </a:p>
          </p:txBody>
        </p:sp>
        <p:sp>
          <p:nvSpPr>
            <p:cNvPr id="13" name="Rectangle 20">
              <a:extLst>
                <a:ext uri="{FF2B5EF4-FFF2-40B4-BE49-F238E27FC236}">
                  <a16:creationId xmlns:a16="http://schemas.microsoft.com/office/drawing/2014/main" id="{D449D048-2581-7D67-B9CD-9658BFC160A1}"/>
                </a:ext>
              </a:extLst>
            </p:cNvPr>
            <p:cNvSpPr/>
            <p:nvPr/>
          </p:nvSpPr>
          <p:spPr>
            <a:xfrm>
              <a:off x="7250221" y="5143188"/>
              <a:ext cx="4536000" cy="515344"/>
            </a:xfrm>
            <a:prstGeom prst="rect">
              <a:avLst/>
            </a:prstGeom>
            <a:solidFill>
              <a:schemeClr val="bg2"/>
            </a:solidFill>
            <a:ln w="6350">
              <a:noFill/>
            </a:ln>
            <a:effectLst/>
          </p:spPr>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lnSpc>
                  <a:spcPct val="100000"/>
                </a:lnSpc>
                <a:spcBef>
                  <a:spcPts val="0"/>
                </a:spcBef>
                <a:defRPr/>
              </a:pPr>
              <a:r>
                <a:rPr lang="en-US" sz="1200" b="1" noProof="1">
                  <a:solidFill>
                    <a:schemeClr val="tx1"/>
                  </a:solidFill>
                  <a:latin typeface="Arial" panose="020B0604020202020204" pitchFamily="34" charset="0"/>
                  <a:cs typeface="Arial" panose="020B0604020202020204" pitchFamily="34" charset="0"/>
                </a:rPr>
                <a:t>FL</a:t>
              </a:r>
            </a:p>
            <a:p>
              <a:pPr algn="ctr" defTabSz="457200">
                <a:lnSpc>
                  <a:spcPct val="100000"/>
                </a:lnSpc>
                <a:spcBef>
                  <a:spcPts val="0"/>
                </a:spcBef>
                <a:defRPr/>
              </a:pPr>
              <a:r>
                <a:rPr lang="en-US" sz="1200" noProof="1">
                  <a:solidFill>
                    <a:schemeClr val="tx1"/>
                  </a:solidFill>
                  <a:latin typeface="Arial" panose="020B0604020202020204" pitchFamily="34" charset="0"/>
                  <a:cs typeface="Arial" panose="020B0604020202020204" pitchFamily="34" charset="0"/>
                </a:rPr>
                <a:t>Prior anti-CD20 CIT + 1 LoT</a:t>
              </a:r>
            </a:p>
          </p:txBody>
        </p:sp>
        <p:sp>
          <p:nvSpPr>
            <p:cNvPr id="14" name="Rectangle 21">
              <a:extLst>
                <a:ext uri="{FF2B5EF4-FFF2-40B4-BE49-F238E27FC236}">
                  <a16:creationId xmlns:a16="http://schemas.microsoft.com/office/drawing/2014/main" id="{759BECCD-9DB9-B5DA-0BE8-9DC0220EC49D}"/>
                </a:ext>
              </a:extLst>
            </p:cNvPr>
            <p:cNvSpPr/>
            <p:nvPr/>
          </p:nvSpPr>
          <p:spPr>
            <a:xfrm>
              <a:off x="9565704" y="2154860"/>
              <a:ext cx="2214000" cy="515344"/>
            </a:xfrm>
            <a:prstGeom prst="rect">
              <a:avLst/>
            </a:prstGeom>
            <a:solidFill>
              <a:schemeClr val="accent1">
                <a:lumMod val="10000"/>
                <a:lumOff val="90000"/>
              </a:schemeClr>
            </a:solidFill>
            <a:ln w="3175" cap="flat" cmpd="sng" algn="ctr">
              <a:noFill/>
              <a:prstDash val="solid"/>
            </a:ln>
            <a:effectLst/>
          </p:spPr>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rPr>
                <a:t>CLL/SLL dose B</a:t>
              </a:r>
              <a:r>
                <a:rPr kumimoji="0" lang="en-US" sz="1200" b="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rPr>
                <a:t>Prior BTKi and BCL2i</a:t>
              </a:r>
            </a:p>
          </p:txBody>
        </p:sp>
      </p:grpSp>
      <p:sp>
        <p:nvSpPr>
          <p:cNvPr id="15" name="Rectangle 4">
            <a:extLst>
              <a:ext uri="{FF2B5EF4-FFF2-40B4-BE49-F238E27FC236}">
                <a16:creationId xmlns:a16="http://schemas.microsoft.com/office/drawing/2014/main" id="{5FC3EBBD-7B08-70F3-E81E-94D8639B4179}"/>
              </a:ext>
            </a:extLst>
          </p:cNvPr>
          <p:cNvSpPr/>
          <p:nvPr/>
        </p:nvSpPr>
        <p:spPr>
          <a:xfrm>
            <a:off x="427845" y="1989351"/>
            <a:ext cx="5560206" cy="426765"/>
          </a:xfrm>
          <a:prstGeom prst="rect">
            <a:avLst/>
          </a:prstGeom>
          <a:solidFill>
            <a:schemeClr val="accent1"/>
          </a:solidFill>
          <a:ln w="9525" cap="flat" cmpd="sng" algn="ctr">
            <a:noFill/>
            <a:prstDash val="solid"/>
          </a:ln>
          <a:effectLst/>
        </p:spPr>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1">
                <a:ln>
                  <a:noFill/>
                </a:ln>
                <a:solidFill>
                  <a:srgbClr val="FFFFFF"/>
                </a:solidFill>
                <a:effectLst/>
                <a:uLnTx/>
                <a:uFillTx/>
                <a:latin typeface="Arial" panose="020B0604020202020204" pitchFamily="34" charset="0"/>
                <a:cs typeface="Arial" panose="020B0604020202020204" pitchFamily="34" charset="0"/>
              </a:rPr>
              <a:t>Phase 1a dose escalation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1">
                <a:ln>
                  <a:noFill/>
                </a:ln>
                <a:solidFill>
                  <a:srgbClr val="FFFFFF"/>
                </a:solidFill>
                <a:effectLst/>
                <a:uLnTx/>
                <a:uFillTx/>
                <a:latin typeface="Arial" panose="020B0604020202020204" pitchFamily="34" charset="0"/>
                <a:cs typeface="Arial" panose="020B0604020202020204" pitchFamily="34" charset="0"/>
              </a:rPr>
              <a:t>(ongoing)</a:t>
            </a:r>
          </a:p>
        </p:txBody>
      </p:sp>
      <p:sp>
        <p:nvSpPr>
          <p:cNvPr id="16" name="Rechteck 15">
            <a:extLst>
              <a:ext uri="{FF2B5EF4-FFF2-40B4-BE49-F238E27FC236}">
                <a16:creationId xmlns:a16="http://schemas.microsoft.com/office/drawing/2014/main" id="{2C39CAAF-E28A-6F23-923F-6A7E2F72C8D5}"/>
              </a:ext>
            </a:extLst>
          </p:cNvPr>
          <p:cNvSpPr/>
          <p:nvPr/>
        </p:nvSpPr>
        <p:spPr>
          <a:xfrm>
            <a:off x="427843" y="2533697"/>
            <a:ext cx="1598850" cy="304178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r>
              <a:rPr lang="de-DE" sz="1200" b="1" noProof="1">
                <a:solidFill>
                  <a:schemeClr val="bg1"/>
                </a:solidFill>
                <a:latin typeface="Arial" panose="020B0604020202020204" pitchFamily="34" charset="0"/>
                <a:cs typeface="Arial" panose="020B0604020202020204" pitchFamily="34" charset="0"/>
              </a:rPr>
              <a:t>Key eligibility criteria</a:t>
            </a:r>
          </a:p>
          <a:p>
            <a:pPr marL="171450" indent="-171450">
              <a:buFont typeface="Arial" panose="020B0604020202020204" pitchFamily="34" charset="0"/>
              <a:buChar char="•"/>
            </a:pPr>
            <a:r>
              <a:rPr lang="de-DE" sz="1200" noProof="1">
                <a:solidFill>
                  <a:schemeClr val="bg1"/>
                </a:solidFill>
                <a:latin typeface="Arial" panose="020B0604020202020204" pitchFamily="34" charset="0"/>
                <a:cs typeface="Arial" panose="020B0604020202020204" pitchFamily="34" charset="0"/>
              </a:rPr>
              <a:t>Age ≥18 years</a:t>
            </a:r>
          </a:p>
          <a:p>
            <a:pPr marL="171450" indent="-171450">
              <a:buFont typeface="Arial" panose="020B0604020202020204" pitchFamily="34" charset="0"/>
              <a:buChar char="•"/>
            </a:pPr>
            <a:r>
              <a:rPr lang="de-DE" sz="1200" noProof="1">
                <a:solidFill>
                  <a:schemeClr val="bg1"/>
                </a:solidFill>
                <a:latin typeface="Arial" panose="020B0604020202020204" pitchFamily="34" charset="0"/>
                <a:cs typeface="Arial" panose="020B0604020202020204" pitchFamily="34" charset="0"/>
              </a:rPr>
              <a:t>Relapsed /</a:t>
            </a:r>
            <a:br>
              <a:rPr lang="de-DE" sz="1200" noProof="1">
                <a:solidFill>
                  <a:schemeClr val="bg1"/>
                </a:solidFill>
                <a:latin typeface="Arial" panose="020B0604020202020204" pitchFamily="34" charset="0"/>
                <a:cs typeface="Arial" panose="020B0604020202020204" pitchFamily="34" charset="0"/>
              </a:rPr>
            </a:br>
            <a:r>
              <a:rPr lang="de-DE" sz="1200" noProof="1">
                <a:solidFill>
                  <a:schemeClr val="bg1"/>
                </a:solidFill>
                <a:latin typeface="Arial" panose="020B0604020202020204" pitchFamily="34" charset="0"/>
                <a:cs typeface="Arial" panose="020B0604020202020204" pitchFamily="34" charset="0"/>
              </a:rPr>
              <a:t>refractory disease</a:t>
            </a:r>
          </a:p>
          <a:p>
            <a:pPr marL="171450" indent="-171450">
              <a:buFont typeface="Arial" panose="020B0604020202020204" pitchFamily="34" charset="0"/>
              <a:buChar char="•"/>
            </a:pPr>
            <a:r>
              <a:rPr lang="de-DE" sz="1200" noProof="1">
                <a:solidFill>
                  <a:schemeClr val="bg1"/>
                </a:solidFill>
                <a:latin typeface="Arial" panose="020B0604020202020204" pitchFamily="34" charset="0"/>
                <a:cs typeface="Arial" panose="020B0604020202020204" pitchFamily="34" charset="0"/>
              </a:rPr>
              <a:t>≥2 prior lines of therapy </a:t>
            </a:r>
            <a:br>
              <a:rPr lang="de-DE" sz="1200" noProof="1">
                <a:solidFill>
                  <a:schemeClr val="bg1"/>
                </a:solidFill>
                <a:latin typeface="Arial" panose="020B0604020202020204" pitchFamily="34" charset="0"/>
                <a:cs typeface="Arial" panose="020B0604020202020204" pitchFamily="34" charset="0"/>
              </a:rPr>
            </a:br>
            <a:r>
              <a:rPr lang="de-DE" sz="1200" noProof="1">
                <a:solidFill>
                  <a:schemeClr val="bg1"/>
                </a:solidFill>
                <a:latin typeface="Arial" panose="020B0604020202020204" pitchFamily="34" charset="0"/>
                <a:cs typeface="Arial" panose="020B0604020202020204" pitchFamily="34" charset="0"/>
              </a:rPr>
              <a:t>(≥1 for PCNSL)</a:t>
            </a:r>
          </a:p>
          <a:p>
            <a:pPr marL="171450" indent="-171450">
              <a:buFont typeface="Arial" panose="020B0604020202020204" pitchFamily="34" charset="0"/>
              <a:buChar char="•"/>
            </a:pPr>
            <a:r>
              <a:rPr lang="de-DE" sz="1200" noProof="1">
                <a:solidFill>
                  <a:schemeClr val="bg1"/>
                </a:solidFill>
                <a:latin typeface="Arial" panose="020B0604020202020204" pitchFamily="34" charset="0"/>
                <a:cs typeface="Arial" panose="020B0604020202020204" pitchFamily="34" charset="0"/>
              </a:rPr>
              <a:t>ECOG PS 0–1 </a:t>
            </a:r>
            <a:br>
              <a:rPr lang="de-DE" sz="1200" noProof="1">
                <a:solidFill>
                  <a:schemeClr val="bg1"/>
                </a:solidFill>
                <a:latin typeface="Arial" panose="020B0604020202020204" pitchFamily="34" charset="0"/>
                <a:cs typeface="Arial" panose="020B0604020202020204" pitchFamily="34" charset="0"/>
              </a:rPr>
            </a:br>
            <a:r>
              <a:rPr lang="de-DE" sz="1200" noProof="1">
                <a:solidFill>
                  <a:schemeClr val="bg1"/>
                </a:solidFill>
                <a:latin typeface="Arial" panose="020B0604020202020204" pitchFamily="34" charset="0"/>
                <a:cs typeface="Arial" panose="020B0604020202020204" pitchFamily="34" charset="0"/>
              </a:rPr>
              <a:t>(ECOG PS 0–2 </a:t>
            </a:r>
            <a:br>
              <a:rPr lang="de-DE" sz="1200" noProof="1">
                <a:solidFill>
                  <a:schemeClr val="bg1"/>
                </a:solidFill>
                <a:latin typeface="Arial" panose="020B0604020202020204" pitchFamily="34" charset="0"/>
                <a:cs typeface="Arial" panose="020B0604020202020204" pitchFamily="34" charset="0"/>
              </a:rPr>
            </a:br>
            <a:r>
              <a:rPr lang="de-DE" sz="1200" noProof="1">
                <a:solidFill>
                  <a:schemeClr val="bg1"/>
                </a:solidFill>
                <a:latin typeface="Arial" panose="020B0604020202020204" pitchFamily="34" charset="0"/>
                <a:cs typeface="Arial" panose="020B0604020202020204" pitchFamily="34" charset="0"/>
              </a:rPr>
              <a:t>for PCNSL) </a:t>
            </a:r>
          </a:p>
        </p:txBody>
      </p:sp>
      <p:sp>
        <p:nvSpPr>
          <p:cNvPr id="17" name="TextBox 30">
            <a:extLst>
              <a:ext uri="{FF2B5EF4-FFF2-40B4-BE49-F238E27FC236}">
                <a16:creationId xmlns:a16="http://schemas.microsoft.com/office/drawing/2014/main" id="{1CCD47BE-79CD-D489-8FE1-DBDD4429C267}"/>
              </a:ext>
            </a:extLst>
          </p:cNvPr>
          <p:cNvSpPr txBox="1"/>
          <p:nvPr/>
        </p:nvSpPr>
        <p:spPr>
          <a:xfrm>
            <a:off x="2211434" y="3029499"/>
            <a:ext cx="1435942" cy="461665"/>
          </a:xfrm>
          <a:prstGeom prst="rect">
            <a:avLst/>
          </a:prstGeom>
          <a:solidFill>
            <a:schemeClr val="accent1">
              <a:lumMod val="10000"/>
              <a:lumOff val="90000"/>
            </a:schemeClr>
          </a:solid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Arial" panose="020B0604020202020204" pitchFamily="34" charset="0"/>
                <a:cs typeface="Arial" panose="020B0604020202020204" pitchFamily="34" charset="0"/>
              </a:rPr>
              <a:t>CLL/SLL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effectLst/>
                <a:uLnTx/>
                <a:uFillTx/>
                <a:latin typeface="Arial" panose="020B0604020202020204" pitchFamily="34" charset="0"/>
                <a:cs typeface="Arial" panose="020B0604020202020204" pitchFamily="34" charset="0"/>
              </a:rPr>
              <a:t>(up to 66 patients)</a:t>
            </a:r>
          </a:p>
        </p:txBody>
      </p:sp>
      <p:grpSp>
        <p:nvGrpSpPr>
          <p:cNvPr id="40" name="Gruppieren 39">
            <a:extLst>
              <a:ext uri="{FF2B5EF4-FFF2-40B4-BE49-F238E27FC236}">
                <a16:creationId xmlns:a16="http://schemas.microsoft.com/office/drawing/2014/main" id="{D5691AED-DA51-92A4-21CB-8F4FB0D8FD3C}"/>
              </a:ext>
            </a:extLst>
          </p:cNvPr>
          <p:cNvGrpSpPr/>
          <p:nvPr/>
        </p:nvGrpSpPr>
        <p:grpSpPr>
          <a:xfrm>
            <a:off x="3852196" y="2533697"/>
            <a:ext cx="2096374" cy="1453269"/>
            <a:chOff x="3771384" y="2619527"/>
            <a:chExt cx="2096374" cy="1453269"/>
          </a:xfrm>
        </p:grpSpPr>
        <p:sp>
          <p:nvSpPr>
            <p:cNvPr id="18" name="Rectangle: Rounded Corners 34">
              <a:extLst>
                <a:ext uri="{FF2B5EF4-FFF2-40B4-BE49-F238E27FC236}">
                  <a16:creationId xmlns:a16="http://schemas.microsoft.com/office/drawing/2014/main" id="{78A354A7-894E-1CDC-0D08-A4DB892C2C29}"/>
                </a:ext>
              </a:extLst>
            </p:cNvPr>
            <p:cNvSpPr/>
            <p:nvPr/>
          </p:nvSpPr>
          <p:spPr>
            <a:xfrm>
              <a:off x="3771384" y="3854611"/>
              <a:ext cx="791663" cy="218185"/>
            </a:xfrm>
            <a:prstGeom prst="roundRect">
              <a:avLst>
                <a:gd name="adj" fmla="val 0"/>
              </a:avLst>
            </a:prstGeom>
            <a:solidFill>
              <a:schemeClr val="accent1">
                <a:lumMod val="10000"/>
                <a:lumOff val="90000"/>
              </a:schemeClr>
            </a:solidFill>
            <a:ln w="3175" cap="flat" cmpd="sng" algn="ctr">
              <a:noFill/>
              <a:prstDash val="solid"/>
            </a:ln>
            <a:effectLst/>
          </p:spPr>
          <p:txBody>
            <a:bodyPr lIns="0" tIns="0" rIns="0" bIns="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1" i="0" u="none" strike="noStrike" kern="0" cap="none" spc="0" normalizeH="0" baseline="0" noProof="0">
                  <a:ln>
                    <a:noFill/>
                  </a:ln>
                  <a:effectLst/>
                  <a:uLnTx/>
                  <a:uFillTx/>
                  <a:latin typeface="Arial" panose="020B0604020202020204" pitchFamily="34" charset="0"/>
                  <a:cs typeface="Arial" panose="020B0604020202020204" pitchFamily="34" charset="0"/>
                </a:rPr>
                <a:t>50 mg QD</a:t>
              </a:r>
            </a:p>
          </p:txBody>
        </p:sp>
        <p:sp>
          <p:nvSpPr>
            <p:cNvPr id="19" name="Rectangle: Rounded Corners 43">
              <a:extLst>
                <a:ext uri="{FF2B5EF4-FFF2-40B4-BE49-F238E27FC236}">
                  <a16:creationId xmlns:a16="http://schemas.microsoft.com/office/drawing/2014/main" id="{E838A3E7-84FB-ACEB-953F-49C5B8256DF6}"/>
                </a:ext>
              </a:extLst>
            </p:cNvPr>
            <p:cNvSpPr/>
            <p:nvPr/>
          </p:nvSpPr>
          <p:spPr>
            <a:xfrm>
              <a:off x="4032326" y="3611444"/>
              <a:ext cx="791663" cy="218185"/>
            </a:xfrm>
            <a:prstGeom prst="roundRect">
              <a:avLst>
                <a:gd name="adj" fmla="val 0"/>
              </a:avLst>
            </a:prstGeom>
            <a:solidFill>
              <a:schemeClr val="accent1">
                <a:lumMod val="10000"/>
                <a:lumOff val="90000"/>
              </a:schemeClr>
            </a:solidFill>
            <a:ln w="3175" cap="flat" cmpd="sng" algn="ctr">
              <a:noFill/>
              <a:prstDash val="solid"/>
            </a:ln>
            <a:effectLst/>
          </p:spPr>
          <p:txBody>
            <a:bodyPr lIns="0" tIns="0" rIns="0" bIns="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1" i="0" u="none" strike="noStrike" kern="0" cap="none" spc="0" normalizeH="0" baseline="0" noProof="0">
                  <a:ln>
                    <a:noFill/>
                  </a:ln>
                  <a:effectLst/>
                  <a:uLnTx/>
                  <a:uFillTx/>
                  <a:latin typeface="Arial" panose="020B0604020202020204" pitchFamily="34" charset="0"/>
                  <a:cs typeface="Arial" panose="020B0604020202020204" pitchFamily="34" charset="0"/>
                </a:rPr>
                <a:t>100 mg QD</a:t>
              </a:r>
            </a:p>
          </p:txBody>
        </p:sp>
        <p:sp>
          <p:nvSpPr>
            <p:cNvPr id="20" name="Rectangle: Rounded Corners 46">
              <a:extLst>
                <a:ext uri="{FF2B5EF4-FFF2-40B4-BE49-F238E27FC236}">
                  <a16:creationId xmlns:a16="http://schemas.microsoft.com/office/drawing/2014/main" id="{E7B29E70-B531-45F0-01F5-2E9E7F37E2CB}"/>
                </a:ext>
              </a:extLst>
            </p:cNvPr>
            <p:cNvSpPr/>
            <p:nvPr/>
          </p:nvSpPr>
          <p:spPr>
            <a:xfrm>
              <a:off x="4293268" y="3368275"/>
              <a:ext cx="791663" cy="218185"/>
            </a:xfrm>
            <a:prstGeom prst="roundRect">
              <a:avLst>
                <a:gd name="adj" fmla="val 0"/>
              </a:avLst>
            </a:prstGeom>
            <a:solidFill>
              <a:schemeClr val="accent1">
                <a:lumMod val="10000"/>
                <a:lumOff val="90000"/>
              </a:schemeClr>
            </a:solidFill>
            <a:ln w="3175" cap="flat" cmpd="sng" algn="ctr">
              <a:noFill/>
              <a:prstDash val="solid"/>
            </a:ln>
            <a:effectLst/>
          </p:spPr>
          <p:txBody>
            <a:bodyPr lIns="0" tIns="0" rIns="0" bIns="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1" i="0" u="none" strike="noStrike" kern="0" cap="none" spc="0" normalizeH="0" baseline="0" noProof="0">
                  <a:ln>
                    <a:noFill/>
                  </a:ln>
                  <a:effectLst/>
                  <a:uLnTx/>
                  <a:uFillTx/>
                  <a:latin typeface="Arial" panose="020B0604020202020204" pitchFamily="34" charset="0"/>
                  <a:cs typeface="Arial" panose="020B0604020202020204" pitchFamily="34" charset="0"/>
                </a:rPr>
                <a:t>200 mg QD</a:t>
              </a:r>
            </a:p>
          </p:txBody>
        </p:sp>
        <p:sp>
          <p:nvSpPr>
            <p:cNvPr id="21" name="Rectangle: Rounded Corners 50">
              <a:extLst>
                <a:ext uri="{FF2B5EF4-FFF2-40B4-BE49-F238E27FC236}">
                  <a16:creationId xmlns:a16="http://schemas.microsoft.com/office/drawing/2014/main" id="{82C6174E-CB96-6461-F139-81C94F055DD2}"/>
                </a:ext>
              </a:extLst>
            </p:cNvPr>
            <p:cNvSpPr/>
            <p:nvPr/>
          </p:nvSpPr>
          <p:spPr>
            <a:xfrm>
              <a:off x="4554211" y="3115485"/>
              <a:ext cx="791663" cy="218185"/>
            </a:xfrm>
            <a:prstGeom prst="roundRect">
              <a:avLst>
                <a:gd name="adj" fmla="val 0"/>
              </a:avLst>
            </a:prstGeom>
            <a:solidFill>
              <a:schemeClr val="accent1">
                <a:lumMod val="10000"/>
                <a:lumOff val="90000"/>
              </a:schemeClr>
            </a:solidFill>
            <a:ln w="3175" cap="flat" cmpd="sng" algn="ctr">
              <a:noFill/>
              <a:prstDash val="solid"/>
            </a:ln>
            <a:effectLst/>
          </p:spPr>
          <p:txBody>
            <a:bodyPr lIns="0" tIns="0" rIns="0" bIns="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1" i="0" u="none" strike="noStrike" kern="0" cap="none" spc="0" normalizeH="0" baseline="0" noProof="0">
                  <a:ln>
                    <a:noFill/>
                  </a:ln>
                  <a:effectLst/>
                  <a:uLnTx/>
                  <a:uFillTx/>
                  <a:latin typeface="Arial" panose="020B0604020202020204" pitchFamily="34" charset="0"/>
                  <a:cs typeface="Arial" panose="020B0604020202020204" pitchFamily="34" charset="0"/>
                </a:rPr>
                <a:t>300 mg QD</a:t>
              </a:r>
            </a:p>
          </p:txBody>
        </p:sp>
        <p:sp>
          <p:nvSpPr>
            <p:cNvPr id="22" name="Rectangle: Rounded Corners 53">
              <a:extLst>
                <a:ext uri="{FF2B5EF4-FFF2-40B4-BE49-F238E27FC236}">
                  <a16:creationId xmlns:a16="http://schemas.microsoft.com/office/drawing/2014/main" id="{DA8EB26B-A83E-A0EA-197C-45FCD95C72BD}"/>
                </a:ext>
              </a:extLst>
            </p:cNvPr>
            <p:cNvSpPr/>
            <p:nvPr/>
          </p:nvSpPr>
          <p:spPr>
            <a:xfrm>
              <a:off x="4815153" y="2862695"/>
              <a:ext cx="791663" cy="218185"/>
            </a:xfrm>
            <a:prstGeom prst="roundRect">
              <a:avLst>
                <a:gd name="adj" fmla="val 0"/>
              </a:avLst>
            </a:prstGeom>
            <a:solidFill>
              <a:schemeClr val="accent1">
                <a:lumMod val="10000"/>
                <a:lumOff val="90000"/>
              </a:schemeClr>
            </a:solidFill>
            <a:ln w="3175" cap="flat" cmpd="sng" algn="ctr">
              <a:noFill/>
              <a:prstDash val="solid"/>
            </a:ln>
            <a:effectLst/>
          </p:spPr>
          <p:txBody>
            <a:bodyPr lIns="0" tIns="0" rIns="0" bIns="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1" i="0" u="none" strike="noStrike" kern="0" cap="none" spc="0" normalizeH="0" baseline="0" noProof="0">
                  <a:ln>
                    <a:noFill/>
                  </a:ln>
                  <a:effectLst/>
                  <a:uLnTx/>
                  <a:uFillTx/>
                  <a:latin typeface="Arial" panose="020B0604020202020204" pitchFamily="34" charset="0"/>
                  <a:cs typeface="Arial" panose="020B0604020202020204" pitchFamily="34" charset="0"/>
                </a:rPr>
                <a:t>450 mg QD</a:t>
              </a:r>
            </a:p>
          </p:txBody>
        </p:sp>
        <p:sp>
          <p:nvSpPr>
            <p:cNvPr id="23" name="Rectangle: Rounded Corners 54">
              <a:extLst>
                <a:ext uri="{FF2B5EF4-FFF2-40B4-BE49-F238E27FC236}">
                  <a16:creationId xmlns:a16="http://schemas.microsoft.com/office/drawing/2014/main" id="{33C90B6E-12F5-FFB2-7707-BCE0E8B5EBD6}"/>
                </a:ext>
              </a:extLst>
            </p:cNvPr>
            <p:cNvSpPr/>
            <p:nvPr/>
          </p:nvSpPr>
          <p:spPr>
            <a:xfrm>
              <a:off x="5076095" y="2619527"/>
              <a:ext cx="791663" cy="218185"/>
            </a:xfrm>
            <a:prstGeom prst="roundRect">
              <a:avLst>
                <a:gd name="adj" fmla="val 0"/>
              </a:avLst>
            </a:prstGeom>
            <a:solidFill>
              <a:schemeClr val="accent1">
                <a:lumMod val="10000"/>
                <a:lumOff val="90000"/>
              </a:schemeClr>
            </a:solidFill>
            <a:ln w="3175" cap="flat" cmpd="sng" algn="ctr">
              <a:noFill/>
              <a:prstDash val="solid"/>
            </a:ln>
            <a:effectLst/>
          </p:spPr>
          <p:txBody>
            <a:bodyPr lIns="0" tIns="0" rIns="0" bIns="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1" i="0" u="none" strike="noStrike" kern="0" cap="none" spc="0" normalizeH="0" baseline="0" noProof="0">
                  <a:ln>
                    <a:noFill/>
                  </a:ln>
                  <a:effectLst/>
                  <a:uLnTx/>
                  <a:uFillTx/>
                  <a:latin typeface="Arial" panose="020B0604020202020204" pitchFamily="34" charset="0"/>
                  <a:cs typeface="Arial" panose="020B0604020202020204" pitchFamily="34" charset="0"/>
                </a:rPr>
                <a:t>600 mg QD</a:t>
              </a:r>
            </a:p>
          </p:txBody>
        </p:sp>
      </p:grpSp>
      <p:sp>
        <p:nvSpPr>
          <p:cNvPr id="24" name="TextBox 30">
            <a:extLst>
              <a:ext uri="{FF2B5EF4-FFF2-40B4-BE49-F238E27FC236}">
                <a16:creationId xmlns:a16="http://schemas.microsoft.com/office/drawing/2014/main" id="{FBFFF75C-4E3D-5DC7-0E08-E648A89C0449}"/>
              </a:ext>
            </a:extLst>
          </p:cNvPr>
          <p:cNvSpPr txBox="1"/>
          <p:nvPr/>
        </p:nvSpPr>
        <p:spPr>
          <a:xfrm>
            <a:off x="2213643" y="4547983"/>
            <a:ext cx="1435942" cy="461665"/>
          </a:xfrm>
          <a:prstGeom prst="rect">
            <a:avLst/>
          </a:prstGeom>
          <a:solidFill>
            <a:schemeClr val="bg2"/>
          </a:solid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a:latin typeface="Arial" panose="020B0604020202020204" pitchFamily="34" charset="0"/>
                <a:cs typeface="Arial" panose="020B0604020202020204" pitchFamily="34" charset="0"/>
              </a:rPr>
              <a:t>NHL</a:t>
            </a:r>
            <a:r>
              <a:rPr kumimoji="0" lang="en-US" sz="1200" b="1" i="0" u="none" strike="noStrike" kern="1200" cap="none" spc="0" normalizeH="0" baseline="0" noProof="0">
                <a:ln>
                  <a:noFill/>
                </a:ln>
                <a:effectLst/>
                <a:uLnTx/>
                <a:uFillTx/>
                <a:latin typeface="Arial" panose="020B0604020202020204" pitchFamily="34" charset="0"/>
                <a:cs typeface="Arial" panose="020B0604020202020204" pitchFamily="34" charset="0"/>
              </a:rPr>
              <a:t>/WM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effectLst/>
                <a:uLnTx/>
                <a:uFillTx/>
                <a:latin typeface="Arial" panose="020B0604020202020204" pitchFamily="34" charset="0"/>
                <a:cs typeface="Arial" panose="020B0604020202020204" pitchFamily="34" charset="0"/>
              </a:rPr>
              <a:t>(up to 66 patients)</a:t>
            </a:r>
          </a:p>
        </p:txBody>
      </p:sp>
      <p:grpSp>
        <p:nvGrpSpPr>
          <p:cNvPr id="39" name="Gruppieren 38">
            <a:extLst>
              <a:ext uri="{FF2B5EF4-FFF2-40B4-BE49-F238E27FC236}">
                <a16:creationId xmlns:a16="http://schemas.microsoft.com/office/drawing/2014/main" id="{4F7EA76B-570A-E254-2F0B-DFEA3F948FB5}"/>
              </a:ext>
            </a:extLst>
          </p:cNvPr>
          <p:cNvGrpSpPr/>
          <p:nvPr/>
        </p:nvGrpSpPr>
        <p:grpSpPr>
          <a:xfrm>
            <a:off x="3856614" y="4052181"/>
            <a:ext cx="2096374" cy="1453269"/>
            <a:chOff x="3709546" y="4027973"/>
            <a:chExt cx="2096374" cy="1453269"/>
          </a:xfrm>
        </p:grpSpPr>
        <p:sp>
          <p:nvSpPr>
            <p:cNvPr id="25" name="Rectangle: Rounded Corners 34">
              <a:extLst>
                <a:ext uri="{FF2B5EF4-FFF2-40B4-BE49-F238E27FC236}">
                  <a16:creationId xmlns:a16="http://schemas.microsoft.com/office/drawing/2014/main" id="{40753D8D-6680-4CD3-68C1-0D0B293046AE}"/>
                </a:ext>
              </a:extLst>
            </p:cNvPr>
            <p:cNvSpPr/>
            <p:nvPr/>
          </p:nvSpPr>
          <p:spPr>
            <a:xfrm>
              <a:off x="3709546" y="5263057"/>
              <a:ext cx="791663" cy="218185"/>
            </a:xfrm>
            <a:prstGeom prst="roundRect">
              <a:avLst>
                <a:gd name="adj" fmla="val 0"/>
              </a:avLst>
            </a:prstGeom>
            <a:solidFill>
              <a:schemeClr val="bg2"/>
            </a:solidFill>
            <a:ln w="3175" cap="flat" cmpd="sng" algn="ctr">
              <a:noFill/>
              <a:prstDash val="solid"/>
            </a:ln>
            <a:effectLst/>
          </p:spPr>
          <p:txBody>
            <a:bodyPr lIns="0" tIns="0" rIns="0" bIns="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1" i="0" u="none" strike="noStrike" kern="0" cap="none" spc="0" normalizeH="0" baseline="0" noProof="0">
                  <a:ln>
                    <a:noFill/>
                  </a:ln>
                  <a:effectLst/>
                  <a:uLnTx/>
                  <a:uFillTx/>
                  <a:latin typeface="Arial" panose="020B0604020202020204" pitchFamily="34" charset="0"/>
                  <a:cs typeface="Arial" panose="020B0604020202020204" pitchFamily="34" charset="0"/>
                </a:rPr>
                <a:t>50 mg QD</a:t>
              </a:r>
            </a:p>
          </p:txBody>
        </p:sp>
        <p:sp>
          <p:nvSpPr>
            <p:cNvPr id="26" name="Rectangle: Rounded Corners 43">
              <a:extLst>
                <a:ext uri="{FF2B5EF4-FFF2-40B4-BE49-F238E27FC236}">
                  <a16:creationId xmlns:a16="http://schemas.microsoft.com/office/drawing/2014/main" id="{ECEB3599-3E4B-B26E-68B1-2566439C5B42}"/>
                </a:ext>
              </a:extLst>
            </p:cNvPr>
            <p:cNvSpPr/>
            <p:nvPr/>
          </p:nvSpPr>
          <p:spPr>
            <a:xfrm>
              <a:off x="3970488" y="5019890"/>
              <a:ext cx="791663" cy="218185"/>
            </a:xfrm>
            <a:prstGeom prst="roundRect">
              <a:avLst>
                <a:gd name="adj" fmla="val 0"/>
              </a:avLst>
            </a:prstGeom>
            <a:solidFill>
              <a:schemeClr val="bg2"/>
            </a:solidFill>
            <a:ln w="3175" cap="flat" cmpd="sng" algn="ctr">
              <a:noFill/>
              <a:prstDash val="solid"/>
            </a:ln>
            <a:effectLst/>
          </p:spPr>
          <p:txBody>
            <a:bodyPr lIns="0" tIns="0" rIns="0" bIns="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1" i="0" u="none" strike="noStrike" kern="0" cap="none" spc="0" normalizeH="0" baseline="0" noProof="0">
                  <a:ln>
                    <a:noFill/>
                  </a:ln>
                  <a:effectLst/>
                  <a:uLnTx/>
                  <a:uFillTx/>
                  <a:latin typeface="Arial" panose="020B0604020202020204" pitchFamily="34" charset="0"/>
                  <a:cs typeface="Arial" panose="020B0604020202020204" pitchFamily="34" charset="0"/>
                </a:rPr>
                <a:t>100 mg QD</a:t>
              </a:r>
            </a:p>
          </p:txBody>
        </p:sp>
        <p:sp>
          <p:nvSpPr>
            <p:cNvPr id="27" name="Rectangle: Rounded Corners 46">
              <a:extLst>
                <a:ext uri="{FF2B5EF4-FFF2-40B4-BE49-F238E27FC236}">
                  <a16:creationId xmlns:a16="http://schemas.microsoft.com/office/drawing/2014/main" id="{47C93808-B3F7-90BA-9243-2F43B36160E9}"/>
                </a:ext>
              </a:extLst>
            </p:cNvPr>
            <p:cNvSpPr/>
            <p:nvPr/>
          </p:nvSpPr>
          <p:spPr>
            <a:xfrm>
              <a:off x="4231431" y="4776721"/>
              <a:ext cx="791663" cy="218185"/>
            </a:xfrm>
            <a:prstGeom prst="roundRect">
              <a:avLst>
                <a:gd name="adj" fmla="val 0"/>
              </a:avLst>
            </a:prstGeom>
            <a:solidFill>
              <a:schemeClr val="bg2"/>
            </a:solidFill>
            <a:ln w="3175" cap="flat" cmpd="sng" algn="ctr">
              <a:noFill/>
              <a:prstDash val="solid"/>
            </a:ln>
            <a:effectLst/>
          </p:spPr>
          <p:txBody>
            <a:bodyPr lIns="0" tIns="0" rIns="0" bIns="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1" i="0" u="none" strike="noStrike" kern="0" cap="none" spc="0" normalizeH="0" baseline="0" noProof="0">
                  <a:ln>
                    <a:noFill/>
                  </a:ln>
                  <a:effectLst/>
                  <a:uLnTx/>
                  <a:uFillTx/>
                  <a:latin typeface="Arial" panose="020B0604020202020204" pitchFamily="34" charset="0"/>
                  <a:cs typeface="Arial" panose="020B0604020202020204" pitchFamily="34" charset="0"/>
                </a:rPr>
                <a:t>200 mg QD</a:t>
              </a:r>
            </a:p>
          </p:txBody>
        </p:sp>
        <p:sp>
          <p:nvSpPr>
            <p:cNvPr id="28" name="Rectangle: Rounded Corners 50">
              <a:extLst>
                <a:ext uri="{FF2B5EF4-FFF2-40B4-BE49-F238E27FC236}">
                  <a16:creationId xmlns:a16="http://schemas.microsoft.com/office/drawing/2014/main" id="{58951E22-DA25-D706-6FE2-A16641823A5A}"/>
                </a:ext>
              </a:extLst>
            </p:cNvPr>
            <p:cNvSpPr/>
            <p:nvPr/>
          </p:nvSpPr>
          <p:spPr>
            <a:xfrm>
              <a:off x="4492373" y="4523931"/>
              <a:ext cx="791663" cy="218185"/>
            </a:xfrm>
            <a:prstGeom prst="roundRect">
              <a:avLst>
                <a:gd name="adj" fmla="val 0"/>
              </a:avLst>
            </a:prstGeom>
            <a:solidFill>
              <a:schemeClr val="bg2"/>
            </a:solidFill>
            <a:ln w="3175" cap="flat" cmpd="sng" algn="ctr">
              <a:noFill/>
              <a:prstDash val="solid"/>
            </a:ln>
            <a:effectLst/>
          </p:spPr>
          <p:txBody>
            <a:bodyPr lIns="0" tIns="0" rIns="0" bIns="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1" i="0" u="none" strike="noStrike" kern="0" cap="none" spc="0" normalizeH="0" baseline="0" noProof="0">
                  <a:ln>
                    <a:noFill/>
                  </a:ln>
                  <a:effectLst/>
                  <a:uLnTx/>
                  <a:uFillTx/>
                  <a:latin typeface="Arial" panose="020B0604020202020204" pitchFamily="34" charset="0"/>
                  <a:cs typeface="Arial" panose="020B0604020202020204" pitchFamily="34" charset="0"/>
                </a:rPr>
                <a:t>300 mg QD</a:t>
              </a:r>
            </a:p>
          </p:txBody>
        </p:sp>
        <p:sp>
          <p:nvSpPr>
            <p:cNvPr id="29" name="Rectangle: Rounded Corners 53">
              <a:extLst>
                <a:ext uri="{FF2B5EF4-FFF2-40B4-BE49-F238E27FC236}">
                  <a16:creationId xmlns:a16="http://schemas.microsoft.com/office/drawing/2014/main" id="{39CC372A-34B2-6A47-D48A-3E22E7A176DA}"/>
                </a:ext>
              </a:extLst>
            </p:cNvPr>
            <p:cNvSpPr/>
            <p:nvPr/>
          </p:nvSpPr>
          <p:spPr>
            <a:xfrm>
              <a:off x="4753315" y="4271141"/>
              <a:ext cx="791663" cy="218185"/>
            </a:xfrm>
            <a:prstGeom prst="roundRect">
              <a:avLst>
                <a:gd name="adj" fmla="val 0"/>
              </a:avLst>
            </a:prstGeom>
            <a:solidFill>
              <a:schemeClr val="bg2"/>
            </a:solidFill>
            <a:ln w="3175" cap="flat" cmpd="sng" algn="ctr">
              <a:noFill/>
              <a:prstDash val="solid"/>
            </a:ln>
            <a:effectLst/>
          </p:spPr>
          <p:txBody>
            <a:bodyPr lIns="0" tIns="0" rIns="0" bIns="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1" i="0" u="none" strike="noStrike" kern="0" cap="none" spc="0" normalizeH="0" baseline="0" noProof="0">
                  <a:ln>
                    <a:noFill/>
                  </a:ln>
                  <a:effectLst/>
                  <a:uLnTx/>
                  <a:uFillTx/>
                  <a:latin typeface="Arial" panose="020B0604020202020204" pitchFamily="34" charset="0"/>
                  <a:cs typeface="Arial" panose="020B0604020202020204" pitchFamily="34" charset="0"/>
                </a:rPr>
                <a:t>450 mg QD</a:t>
              </a:r>
            </a:p>
          </p:txBody>
        </p:sp>
        <p:sp>
          <p:nvSpPr>
            <p:cNvPr id="30" name="Rectangle: Rounded Corners 54">
              <a:extLst>
                <a:ext uri="{FF2B5EF4-FFF2-40B4-BE49-F238E27FC236}">
                  <a16:creationId xmlns:a16="http://schemas.microsoft.com/office/drawing/2014/main" id="{FD4A8FD7-3DD1-9AB2-5AD8-787A27B141E2}"/>
                </a:ext>
              </a:extLst>
            </p:cNvPr>
            <p:cNvSpPr/>
            <p:nvPr/>
          </p:nvSpPr>
          <p:spPr>
            <a:xfrm>
              <a:off x="5014257" y="4027973"/>
              <a:ext cx="791663" cy="218185"/>
            </a:xfrm>
            <a:prstGeom prst="roundRect">
              <a:avLst>
                <a:gd name="adj" fmla="val 0"/>
              </a:avLst>
            </a:prstGeom>
            <a:solidFill>
              <a:schemeClr val="bg2"/>
            </a:solidFill>
            <a:ln w="3175" cap="flat" cmpd="sng" algn="ctr">
              <a:noFill/>
              <a:prstDash val="solid"/>
            </a:ln>
            <a:effectLst/>
          </p:spPr>
          <p:txBody>
            <a:bodyPr lIns="0" tIns="0" rIns="0" bIns="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1" i="0" u="none" strike="noStrike" kern="0" cap="none" spc="0" normalizeH="0" baseline="0" noProof="0">
                  <a:ln>
                    <a:noFill/>
                  </a:ln>
                  <a:effectLst/>
                  <a:uLnTx/>
                  <a:uFillTx/>
                  <a:latin typeface="Arial" panose="020B0604020202020204" pitchFamily="34" charset="0"/>
                  <a:cs typeface="Arial" panose="020B0604020202020204" pitchFamily="34" charset="0"/>
                </a:rPr>
                <a:t>600 mg QD</a:t>
              </a:r>
            </a:p>
          </p:txBody>
        </p:sp>
      </p:grpSp>
      <p:sp>
        <p:nvSpPr>
          <p:cNvPr id="31" name="Textfeld 30">
            <a:extLst>
              <a:ext uri="{FF2B5EF4-FFF2-40B4-BE49-F238E27FC236}">
                <a16:creationId xmlns:a16="http://schemas.microsoft.com/office/drawing/2014/main" id="{4F3380CD-A897-F444-BC89-0C35E49DA115}"/>
              </a:ext>
            </a:extLst>
          </p:cNvPr>
          <p:cNvSpPr txBox="1"/>
          <p:nvPr/>
        </p:nvSpPr>
        <p:spPr>
          <a:xfrm>
            <a:off x="4724400" y="3200400"/>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333333"/>
                </a:solidFill>
                <a:latin typeface="Segoe UI"/>
                <a:cs typeface="Segoe UI"/>
              </a:rPr>
              <a:t>AF: in </a:t>
            </a:r>
            <a:r>
              <a:rPr lang="en-US" err="1">
                <a:solidFill>
                  <a:srgbClr val="333333"/>
                </a:solidFill>
                <a:latin typeface="Segoe UI"/>
                <a:cs typeface="Segoe UI"/>
              </a:rPr>
              <a:t>th</a:t>
            </a:r>
            <a:r>
              <a:rPr lang="en-US">
                <a:solidFill>
                  <a:srgbClr val="333333"/>
                </a:solidFill>
                <a:latin typeface="Segoe UI"/>
                <a:cs typeface="Segoe UI"/>
              </a:rPr>
              <a:t> last 100mg bar an SD point around 13 weeks is missing</a:t>
            </a:r>
            <a:endParaRPr lang="en-US"/>
          </a:p>
        </p:txBody>
      </p:sp>
    </p:spTree>
    <p:extLst>
      <p:ext uri="{BB962C8B-B14F-4D97-AF65-F5344CB8AC3E}">
        <p14:creationId xmlns:p14="http://schemas.microsoft.com/office/powerpoint/2010/main" val="65001471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53AF2DB-1189-AF7D-6C79-F6288C59F0ED}"/>
              </a:ext>
            </a:extLst>
          </p:cNvPr>
          <p:cNvSpPr>
            <a:spLocks noGrp="1"/>
          </p:cNvSpPr>
          <p:nvPr>
            <p:ph type="ftr" sz="quarter" idx="10"/>
          </p:nvPr>
        </p:nvSpPr>
        <p:spPr>
          <a:xfrm>
            <a:off x="406800" y="5823287"/>
            <a:ext cx="8532812" cy="843913"/>
          </a:xfrm>
        </p:spPr>
        <p:txBody>
          <a:bodyPr/>
          <a:lstStyle/>
          <a:p>
            <a:r>
              <a:rPr lang="en-GB"/>
              <a:t>Data cutoff: 17 April 2024.</a:t>
            </a:r>
            <a:endParaRPr lang="en-GB" baseline="30000"/>
          </a:p>
          <a:p>
            <a:r>
              <a:rPr lang="en-GB" baseline="30000" err="1"/>
              <a:t>a</a:t>
            </a:r>
            <a:r>
              <a:rPr lang="en-GB" err="1"/>
              <a:t>Purpura</a:t>
            </a:r>
            <a:r>
              <a:rPr lang="en-GB"/>
              <a:t>/contusion includes episodes of contusion or purpura; </a:t>
            </a:r>
            <a:r>
              <a:rPr lang="en-GB" baseline="30000" err="1"/>
              <a:t>b</a:t>
            </a:r>
            <a:r>
              <a:rPr lang="en-GB" err="1"/>
              <a:t>Aggregate</a:t>
            </a:r>
            <a:r>
              <a:rPr lang="en-GB"/>
              <a:t> of ‘thrombocytopenia’ and ‘platelet count decreased’; </a:t>
            </a:r>
            <a:r>
              <a:rPr lang="en-GB" baseline="30000" err="1"/>
              <a:t>c</a:t>
            </a:r>
            <a:r>
              <a:rPr lang="en-GB" err="1"/>
              <a:t>Aggregate</a:t>
            </a:r>
            <a:r>
              <a:rPr lang="en-GB"/>
              <a:t> of 'neutrophil count decreased' or 'neutropenia’; </a:t>
            </a:r>
            <a:r>
              <a:rPr lang="en-GB" baseline="30000" err="1"/>
              <a:t>d</a:t>
            </a:r>
            <a:r>
              <a:rPr lang="en-GB" err="1"/>
              <a:t>Aggregate</a:t>
            </a:r>
            <a:r>
              <a:rPr lang="en-GB"/>
              <a:t> of ‘rash’ and ‘rash maculopapular’ and ‘rash pustular’; </a:t>
            </a:r>
            <a:r>
              <a:rPr lang="en-GB" baseline="30000" err="1"/>
              <a:t>e</a:t>
            </a:r>
            <a:r>
              <a:rPr lang="en-GB" err="1"/>
              <a:t>Aggregate</a:t>
            </a:r>
            <a:r>
              <a:rPr lang="en-GB"/>
              <a:t> of 'COVID-19' and 'COVID-19 pneumonia’; </a:t>
            </a:r>
            <a:r>
              <a:rPr lang="en-GB" baseline="30000" err="1"/>
              <a:t>f</a:t>
            </a:r>
            <a:r>
              <a:rPr lang="en-GB" err="1"/>
              <a:t>Aggregate</a:t>
            </a:r>
            <a:r>
              <a:rPr lang="en-GB"/>
              <a:t> of 'pneumonia’ and ‘pneumonia klebsiella‘. </a:t>
            </a:r>
          </a:p>
          <a:p>
            <a:r>
              <a:rPr lang="en-GB"/>
              <a:t>AE, adverse event; CLL, chronic lymphocytic </a:t>
            </a:r>
            <a:r>
              <a:rPr lang="en-GB" err="1"/>
              <a:t>leukemia</a:t>
            </a:r>
            <a:r>
              <a:rPr lang="en-GB"/>
              <a:t>; DLT, dose-limiting toxicity; NHL, non-Hodgkin’s lymphoma; R/R, relapsed/refractory; SAE, serious adverse event; TEAE, treatment-emergent adverse event; TLS, </a:t>
            </a:r>
            <a:r>
              <a:rPr lang="en-GB" err="1"/>
              <a:t>tumor</a:t>
            </a:r>
            <a:r>
              <a:rPr lang="en-GB"/>
              <a:t> lysis syndrome.</a:t>
            </a:r>
          </a:p>
          <a:p>
            <a:r>
              <a:rPr lang="en-GB" b="1"/>
              <a:t>Linton et al. Abstract #S155 presented at EHA2024. </a:t>
            </a:r>
          </a:p>
        </p:txBody>
      </p:sp>
      <p:sp>
        <p:nvSpPr>
          <p:cNvPr id="3" name="Title 2">
            <a:extLst>
              <a:ext uri="{FF2B5EF4-FFF2-40B4-BE49-F238E27FC236}">
                <a16:creationId xmlns:a16="http://schemas.microsoft.com/office/drawing/2014/main" id="{22D39E35-805B-ED3F-3A1C-ADEC4CEFB174}"/>
              </a:ext>
            </a:extLst>
          </p:cNvPr>
          <p:cNvSpPr>
            <a:spLocks noGrp="1"/>
          </p:cNvSpPr>
          <p:nvPr>
            <p:ph type="title"/>
          </p:nvPr>
        </p:nvSpPr>
        <p:spPr>
          <a:xfrm>
            <a:off x="417600" y="576000"/>
            <a:ext cx="11367479" cy="886397"/>
          </a:xfrm>
        </p:spPr>
        <p:txBody>
          <a:bodyPr/>
          <a:lstStyle/>
          <a:p>
            <a:r>
              <a:rPr lang="en-US"/>
              <a:t>Safety summary</a:t>
            </a:r>
          </a:p>
        </p:txBody>
      </p:sp>
      <p:sp>
        <p:nvSpPr>
          <p:cNvPr id="4" name="Content Placeholder 3">
            <a:extLst>
              <a:ext uri="{FF2B5EF4-FFF2-40B4-BE49-F238E27FC236}">
                <a16:creationId xmlns:a16="http://schemas.microsoft.com/office/drawing/2014/main" id="{A6538A2B-B190-FD84-C7E1-881A0A5DFDB1}"/>
              </a:ext>
            </a:extLst>
          </p:cNvPr>
          <p:cNvSpPr>
            <a:spLocks noGrp="1"/>
          </p:cNvSpPr>
          <p:nvPr>
            <p:ph idx="1"/>
          </p:nvPr>
        </p:nvSpPr>
        <p:spPr>
          <a:xfrm>
            <a:off x="9120188" y="1841326"/>
            <a:ext cx="2663825" cy="3981960"/>
          </a:xfrm>
          <a:solidFill>
            <a:schemeClr val="bg2"/>
          </a:solidFill>
        </p:spPr>
        <p:txBody>
          <a:bodyPr lIns="90000" tIns="108000" rIns="90000" bIns="46800">
            <a:noAutofit/>
          </a:bodyPr>
          <a:lstStyle/>
          <a:p>
            <a:r>
              <a:rPr lang="en-US" sz="1600"/>
              <a:t>1 DLT (non-protocol mandated drug hold; NHL)</a:t>
            </a:r>
          </a:p>
          <a:p>
            <a:r>
              <a:rPr lang="en-US" sz="1600"/>
              <a:t>2 TEAEs resulting in drug discontinuation (both NHL)</a:t>
            </a:r>
          </a:p>
          <a:p>
            <a:r>
              <a:rPr lang="en-US" sz="1600"/>
              <a:t>1 related SAE (TLS based on labs, no clinical sequelae)</a:t>
            </a:r>
          </a:p>
          <a:p>
            <a:r>
              <a:rPr lang="en-US" sz="1600"/>
              <a:t>Grade 5 AE (pulmonary embolism, not deemed NX-5948 related)</a:t>
            </a:r>
          </a:p>
          <a:p>
            <a:r>
              <a:rPr lang="en-US" sz="1600"/>
              <a:t>No additional safety signal with higher doses</a:t>
            </a:r>
          </a:p>
        </p:txBody>
      </p:sp>
      <p:graphicFrame>
        <p:nvGraphicFramePr>
          <p:cNvPr id="5" name="Table 4">
            <a:extLst>
              <a:ext uri="{FF2B5EF4-FFF2-40B4-BE49-F238E27FC236}">
                <a16:creationId xmlns:a16="http://schemas.microsoft.com/office/drawing/2014/main" id="{6D493A68-5FF9-BED0-15BA-48F8467DEB38}"/>
              </a:ext>
            </a:extLst>
          </p:cNvPr>
          <p:cNvGraphicFramePr>
            <a:graphicFrameLocks noGrp="1"/>
          </p:cNvGraphicFramePr>
          <p:nvPr>
            <p:extLst>
              <p:ext uri="{D42A27DB-BD31-4B8C-83A1-F6EECF244321}">
                <p14:modId xmlns:p14="http://schemas.microsoft.com/office/powerpoint/2010/main" val="2985153972"/>
              </p:ext>
            </p:extLst>
          </p:nvPr>
        </p:nvGraphicFramePr>
        <p:xfrm>
          <a:off x="416534" y="1841327"/>
          <a:ext cx="7398878" cy="3981960"/>
        </p:xfrm>
        <a:graphic>
          <a:graphicData uri="http://schemas.openxmlformats.org/drawingml/2006/table">
            <a:tbl>
              <a:tblPr firstRow="1" bandRow="1">
                <a:tableStyleId>{5C22544A-7EE6-4342-B048-85BDC9FD1C3A}</a:tableStyleId>
              </a:tblPr>
              <a:tblGrid>
                <a:gridCol w="1782878">
                  <a:extLst>
                    <a:ext uri="{9D8B030D-6E8A-4147-A177-3AD203B41FA5}">
                      <a16:colId xmlns:a16="http://schemas.microsoft.com/office/drawing/2014/main" val="1933521739"/>
                    </a:ext>
                  </a:extLst>
                </a:gridCol>
                <a:gridCol w="936000">
                  <a:extLst>
                    <a:ext uri="{9D8B030D-6E8A-4147-A177-3AD203B41FA5}">
                      <a16:colId xmlns:a16="http://schemas.microsoft.com/office/drawing/2014/main" val="1061848436"/>
                    </a:ext>
                  </a:extLst>
                </a:gridCol>
                <a:gridCol w="936000">
                  <a:extLst>
                    <a:ext uri="{9D8B030D-6E8A-4147-A177-3AD203B41FA5}">
                      <a16:colId xmlns:a16="http://schemas.microsoft.com/office/drawing/2014/main" val="3154087806"/>
                    </a:ext>
                  </a:extLst>
                </a:gridCol>
                <a:gridCol w="936000">
                  <a:extLst>
                    <a:ext uri="{9D8B030D-6E8A-4147-A177-3AD203B41FA5}">
                      <a16:colId xmlns:a16="http://schemas.microsoft.com/office/drawing/2014/main" val="1015380484"/>
                    </a:ext>
                  </a:extLst>
                </a:gridCol>
                <a:gridCol w="936000">
                  <a:extLst>
                    <a:ext uri="{9D8B030D-6E8A-4147-A177-3AD203B41FA5}">
                      <a16:colId xmlns:a16="http://schemas.microsoft.com/office/drawing/2014/main" val="828392980"/>
                    </a:ext>
                  </a:extLst>
                </a:gridCol>
                <a:gridCol w="936000">
                  <a:extLst>
                    <a:ext uri="{9D8B030D-6E8A-4147-A177-3AD203B41FA5}">
                      <a16:colId xmlns:a16="http://schemas.microsoft.com/office/drawing/2014/main" val="3133393776"/>
                    </a:ext>
                  </a:extLst>
                </a:gridCol>
                <a:gridCol w="936000">
                  <a:extLst>
                    <a:ext uri="{9D8B030D-6E8A-4147-A177-3AD203B41FA5}">
                      <a16:colId xmlns:a16="http://schemas.microsoft.com/office/drawing/2014/main" val="1838413224"/>
                    </a:ext>
                  </a:extLst>
                </a:gridCol>
              </a:tblGrid>
              <a:tr h="265464">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a:lnSpc>
                          <a:spcPct val="100000"/>
                        </a:lnSpc>
                        <a:spcBef>
                          <a:spcPts val="0"/>
                        </a:spcBef>
                        <a:spcAft>
                          <a:spcPts val="0"/>
                        </a:spcAft>
                      </a:pPr>
                      <a:endParaRPr lang="de-DE" sz="1200" noProof="1">
                        <a:solidFill>
                          <a:schemeClr val="bg1"/>
                        </a:solidFill>
                        <a:latin typeface="Work Sans Light" pitchFamily="2" charset="0"/>
                      </a:endParaRPr>
                    </a:p>
                  </a:txBody>
                  <a:tcPr marL="121920" marR="121920" marT="36000" marB="36000" anchor="ctr"/>
                </a:tc>
                <a:tc gridSpan="3">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algn="ctr">
                        <a:lnSpc>
                          <a:spcPct val="100000"/>
                        </a:lnSpc>
                      </a:pPr>
                      <a:r>
                        <a:rPr lang="de-DE" sz="1200" b="1" noProof="1">
                          <a:solidFill>
                            <a:schemeClr val="bg1"/>
                          </a:solidFill>
                        </a:rPr>
                        <a:t>Patients with CLL (n=31)</a:t>
                      </a:r>
                      <a:endParaRPr lang="de-DE" sz="1200" b="1" noProof="1">
                        <a:solidFill>
                          <a:schemeClr val="bg1"/>
                        </a:solidFill>
                        <a:latin typeface="Work Sans Light" pitchFamily="2" charset="0"/>
                        <a:cs typeface="Arial"/>
                      </a:endParaRPr>
                    </a:p>
                  </a:txBody>
                  <a:tcPr marL="121920" marR="121920" marT="36000" marB="36000" anchor="ctr"/>
                </a:tc>
                <a:tc hMerge="1">
                  <a:txBody>
                    <a:bodyPr/>
                    <a:lstStyle/>
                    <a:p>
                      <a:pPr algn="ctr">
                        <a:lnSpc>
                          <a:spcPct val="100000"/>
                        </a:lnSpc>
                        <a:spcBef>
                          <a:spcPts val="0"/>
                        </a:spcBef>
                        <a:spcAft>
                          <a:spcPts val="0"/>
                        </a:spcAft>
                      </a:pPr>
                      <a:endParaRPr lang="en-US" sz="1100" b="1">
                        <a:solidFill>
                          <a:schemeClr val="bg1"/>
                        </a:solidFill>
                        <a:latin typeface="Helvetica Neue" panose="02000503000000020004"/>
                      </a:endParaRPr>
                    </a:p>
                  </a:txBody>
                  <a:tcPr marL="121920" marR="121920" marT="60960" marB="60960" anchor="ctr">
                    <a:lnL w="12700" cmpd="sng">
                      <a:noFill/>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B1F59"/>
                    </a:solidFill>
                  </a:tcPr>
                </a:tc>
                <a:tc hMerge="1">
                  <a:txBody>
                    <a:bodyPr/>
                    <a:lstStyle/>
                    <a:p>
                      <a:pPr algn="ctr">
                        <a:lnSpc>
                          <a:spcPct val="100000"/>
                        </a:lnSpc>
                        <a:spcBef>
                          <a:spcPts val="0"/>
                        </a:spcBef>
                        <a:spcAft>
                          <a:spcPts val="0"/>
                        </a:spcAft>
                      </a:pPr>
                      <a:endParaRPr lang="en-US" sz="1100" b="1">
                        <a:solidFill>
                          <a:schemeClr val="bg1"/>
                        </a:solidFill>
                        <a:latin typeface="Helvetica Neue" panose="02000503000000020004"/>
                      </a:endParaRPr>
                    </a:p>
                  </a:txBody>
                  <a:tcPr marL="121920" marR="121920" marT="60960" marB="60960" anchor="ctr">
                    <a:lnL w="12700" cmpd="sng">
                      <a:noFill/>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B1F59"/>
                    </a:solidFill>
                  </a:tcPr>
                </a:tc>
                <a:tc gridSpan="3">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algn="ctr">
                        <a:lnSpc>
                          <a:spcPct val="100000"/>
                        </a:lnSpc>
                      </a:pPr>
                      <a:r>
                        <a:rPr lang="de-DE" sz="1200" b="1" noProof="1">
                          <a:solidFill>
                            <a:schemeClr val="bg1"/>
                          </a:solidFill>
                        </a:rPr>
                        <a:t>Overall population (N=79)</a:t>
                      </a:r>
                      <a:endParaRPr lang="de-DE" sz="1200" b="1" noProof="1">
                        <a:solidFill>
                          <a:schemeClr val="bg1"/>
                        </a:solidFill>
                        <a:latin typeface="Work Sans Light" pitchFamily="2" charset="0"/>
                        <a:cs typeface="Arial"/>
                      </a:endParaRPr>
                    </a:p>
                  </a:txBody>
                  <a:tcPr marL="121920" marR="121920" marT="36000" marB="36000" anchor="ctr"/>
                </a:tc>
                <a:tc hMerge="1">
                  <a:txBody>
                    <a:bodyPr/>
                    <a:lstStyle/>
                    <a:p>
                      <a:pPr algn="ctr">
                        <a:lnSpc>
                          <a:spcPct val="100000"/>
                        </a:lnSpc>
                        <a:spcBef>
                          <a:spcPts val="0"/>
                        </a:spcBef>
                        <a:spcAft>
                          <a:spcPts val="0"/>
                        </a:spcAft>
                      </a:pPr>
                      <a:endParaRPr lang="en-US" sz="1100" b="1">
                        <a:solidFill>
                          <a:schemeClr val="bg1"/>
                        </a:solidFill>
                        <a:latin typeface="Helvetica Neue" panose="02000503000000020004"/>
                      </a:endParaRPr>
                    </a:p>
                  </a:txBody>
                  <a:tcPr marL="121920" marR="121920" marT="60960" marB="60960" anchor="ctr">
                    <a:lnL w="12700" cmpd="sng">
                      <a:noFill/>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B1F59"/>
                    </a:solidFill>
                  </a:tcPr>
                </a:tc>
                <a:tc hMerge="1">
                  <a:txBody>
                    <a:bodyPr/>
                    <a:lstStyle/>
                    <a:p>
                      <a:pPr algn="ctr">
                        <a:lnSpc>
                          <a:spcPct val="100000"/>
                        </a:lnSpc>
                        <a:spcBef>
                          <a:spcPts val="0"/>
                        </a:spcBef>
                        <a:spcAft>
                          <a:spcPts val="0"/>
                        </a:spcAft>
                      </a:pPr>
                      <a:endParaRPr lang="en-US" sz="1100" b="1">
                        <a:solidFill>
                          <a:schemeClr val="bg1"/>
                        </a:solidFill>
                        <a:latin typeface="Helvetica Neue" panose="02000503000000020004"/>
                      </a:endParaRPr>
                    </a:p>
                  </a:txBody>
                  <a:tcPr marL="121920" marR="121920" marT="60960" marB="60960" anchor="ctr">
                    <a:lnL w="12700" cmpd="sng">
                      <a:noFill/>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B1F59"/>
                    </a:solidFill>
                  </a:tcPr>
                </a:tc>
                <a:extLst>
                  <a:ext uri="{0D108BD9-81ED-4DB2-BD59-A6C34878D82A}">
                    <a16:rowId xmlns:a16="http://schemas.microsoft.com/office/drawing/2014/main" val="234182848"/>
                  </a:ext>
                </a:extLst>
              </a:tr>
              <a:tr h="26546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Bef>
                          <a:spcPts val="0"/>
                        </a:spcBef>
                        <a:spcAft>
                          <a:spcPts val="0"/>
                        </a:spcAft>
                      </a:pPr>
                      <a:r>
                        <a:rPr lang="de-DE" sz="1200" b="1" noProof="1">
                          <a:solidFill>
                            <a:schemeClr val="tx1"/>
                          </a:solidFill>
                        </a:rPr>
                        <a:t>TEAEs, </a:t>
                      </a:r>
                      <a:r>
                        <a:rPr lang="de-DE" sz="1200" b="0" noProof="1">
                          <a:solidFill>
                            <a:schemeClr val="tx1"/>
                          </a:solidFill>
                        </a:rPr>
                        <a:t>n (%)</a:t>
                      </a:r>
                      <a:endParaRPr lang="de-DE" sz="1200" b="0" noProof="1">
                        <a:solidFill>
                          <a:schemeClr val="tx1"/>
                        </a:solidFill>
                        <a:latin typeface="Work Sans Light" pitchFamily="2" charset="0"/>
                      </a:endParaRPr>
                    </a:p>
                  </a:txBody>
                  <a:tcPr marL="121920" marR="121920" marT="36000" marB="3600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Bef>
                          <a:spcPts val="0"/>
                        </a:spcBef>
                        <a:spcAft>
                          <a:spcPts val="0"/>
                        </a:spcAft>
                      </a:pPr>
                      <a:r>
                        <a:rPr lang="de-DE" sz="1200" b="1" noProof="1">
                          <a:solidFill>
                            <a:schemeClr val="tx1"/>
                          </a:solidFill>
                        </a:rPr>
                        <a:t>Any grade</a:t>
                      </a:r>
                      <a:endParaRPr lang="de-DE" sz="1200" b="1" noProof="1">
                        <a:solidFill>
                          <a:schemeClr val="tx1"/>
                        </a:solidFill>
                        <a:latin typeface="Work Sans Light" pitchFamily="2" charset="0"/>
                      </a:endParaRPr>
                    </a:p>
                  </a:txBody>
                  <a:tcPr marL="121920" marR="121920" marT="36000" marB="3600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Bef>
                          <a:spcPts val="0"/>
                        </a:spcBef>
                        <a:spcAft>
                          <a:spcPts val="0"/>
                        </a:spcAft>
                      </a:pPr>
                      <a:r>
                        <a:rPr lang="de-DE" sz="1200" b="1" noProof="1">
                          <a:solidFill>
                            <a:schemeClr val="tx1"/>
                          </a:solidFill>
                        </a:rPr>
                        <a:t>Grade ≥3</a:t>
                      </a:r>
                      <a:endParaRPr lang="de-DE" sz="1200" b="1" noProof="1">
                        <a:solidFill>
                          <a:schemeClr val="tx1"/>
                        </a:solidFill>
                        <a:latin typeface="Work Sans Light" pitchFamily="2" charset="0"/>
                      </a:endParaRPr>
                    </a:p>
                  </a:txBody>
                  <a:tcPr marL="121920" marR="121920" marT="36000" marB="36000" anchor="ctr"/>
                </a:tc>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algn="ctr">
                        <a:lnSpc>
                          <a:spcPct val="100000"/>
                        </a:lnSpc>
                        <a:spcBef>
                          <a:spcPts val="0"/>
                        </a:spcBef>
                        <a:spcAft>
                          <a:spcPts val="0"/>
                        </a:spcAft>
                      </a:pPr>
                      <a:r>
                        <a:rPr lang="de-DE" sz="1200" b="1" noProof="1">
                          <a:solidFill>
                            <a:schemeClr val="tx1"/>
                          </a:solidFill>
                        </a:rPr>
                        <a:t>SAEs</a:t>
                      </a:r>
                      <a:endParaRPr lang="de-DE" sz="1200" b="1" noProof="1">
                        <a:solidFill>
                          <a:schemeClr val="tx1"/>
                        </a:solidFill>
                        <a:latin typeface="Work Sans Light" pitchFamily="2" charset="0"/>
                      </a:endParaRPr>
                    </a:p>
                  </a:txBody>
                  <a:tcPr marL="121920" marR="121920" marT="36000" marB="3600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Bef>
                          <a:spcPts val="0"/>
                        </a:spcBef>
                        <a:spcAft>
                          <a:spcPts val="0"/>
                        </a:spcAft>
                      </a:pPr>
                      <a:r>
                        <a:rPr lang="de-DE" sz="1200" b="1" noProof="1">
                          <a:solidFill>
                            <a:schemeClr val="tx1"/>
                          </a:solidFill>
                        </a:rPr>
                        <a:t>Any grade</a:t>
                      </a:r>
                      <a:endParaRPr lang="de-DE" sz="1200" b="1" noProof="1">
                        <a:solidFill>
                          <a:schemeClr val="tx1"/>
                        </a:solidFill>
                        <a:latin typeface="Work Sans Light" pitchFamily="2" charset="0"/>
                      </a:endParaRPr>
                    </a:p>
                  </a:txBody>
                  <a:tcPr marL="121920" marR="121920" marT="36000" marB="3600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Bef>
                          <a:spcPts val="0"/>
                        </a:spcBef>
                        <a:spcAft>
                          <a:spcPts val="0"/>
                        </a:spcAft>
                      </a:pPr>
                      <a:r>
                        <a:rPr lang="de-DE" sz="1200" b="1" noProof="1">
                          <a:solidFill>
                            <a:schemeClr val="tx1"/>
                          </a:solidFill>
                        </a:rPr>
                        <a:t>Grade ≥3</a:t>
                      </a:r>
                      <a:endParaRPr lang="de-DE" sz="1200" b="1" noProof="1">
                        <a:solidFill>
                          <a:schemeClr val="tx1"/>
                        </a:solidFill>
                        <a:latin typeface="Work Sans Light" pitchFamily="2" charset="0"/>
                      </a:endParaRPr>
                    </a:p>
                  </a:txBody>
                  <a:tcPr marL="121920" marR="121920" marT="36000" marB="36000" anchor="ctr"/>
                </a:tc>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algn="ctr">
                        <a:lnSpc>
                          <a:spcPct val="100000"/>
                        </a:lnSpc>
                        <a:spcBef>
                          <a:spcPts val="0"/>
                        </a:spcBef>
                        <a:spcAft>
                          <a:spcPts val="0"/>
                        </a:spcAft>
                      </a:pPr>
                      <a:r>
                        <a:rPr lang="de-DE" sz="1200" b="1" noProof="1">
                          <a:solidFill>
                            <a:schemeClr val="tx1"/>
                          </a:solidFill>
                        </a:rPr>
                        <a:t>SAEs</a:t>
                      </a:r>
                      <a:endParaRPr lang="de-DE" sz="1200" b="1" noProof="1">
                        <a:solidFill>
                          <a:schemeClr val="tx1"/>
                        </a:solidFill>
                        <a:latin typeface="Work Sans Light" pitchFamily="2" charset="0"/>
                      </a:endParaRPr>
                    </a:p>
                  </a:txBody>
                  <a:tcPr marL="121920" marR="121920" marT="36000" marB="36000" anchor="ctr"/>
                </a:tc>
                <a:extLst>
                  <a:ext uri="{0D108BD9-81ED-4DB2-BD59-A6C34878D82A}">
                    <a16:rowId xmlns:a16="http://schemas.microsoft.com/office/drawing/2014/main" val="2963507033"/>
                  </a:ext>
                </a:extLst>
              </a:tr>
              <a:tr h="26546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Bef>
                          <a:spcPts val="0"/>
                        </a:spcBef>
                        <a:spcAft>
                          <a:spcPts val="0"/>
                        </a:spcAft>
                      </a:pPr>
                      <a:r>
                        <a:rPr lang="de-DE" sz="1200" b="1" baseline="0" noProof="1">
                          <a:solidFill>
                            <a:schemeClr val="tx1"/>
                          </a:solidFill>
                        </a:rPr>
                        <a:t>Purpura/contusion</a:t>
                      </a:r>
                      <a:r>
                        <a:rPr lang="de-DE" sz="1200" b="1" baseline="30000" noProof="1">
                          <a:solidFill>
                            <a:schemeClr val="tx1"/>
                          </a:solidFill>
                        </a:rPr>
                        <a:t>a</a:t>
                      </a:r>
                      <a:endParaRPr lang="de-DE" sz="1200" b="1" baseline="0" noProof="1">
                        <a:solidFill>
                          <a:schemeClr val="tx1"/>
                        </a:solidFill>
                        <a:latin typeface="Work Sans Light" pitchFamily="2" charset="0"/>
                      </a:endParaRPr>
                    </a:p>
                  </a:txBody>
                  <a:tcPr marL="121920" marR="121920" marT="36000" marB="36000" anchor="ctr"/>
                </a:tc>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algn="ctr">
                        <a:lnSpc>
                          <a:spcPct val="100000"/>
                        </a:lnSpc>
                        <a:spcBef>
                          <a:spcPts val="0"/>
                        </a:spcBef>
                        <a:spcAft>
                          <a:spcPts val="0"/>
                        </a:spcAft>
                      </a:pPr>
                      <a:r>
                        <a:rPr lang="de-DE" sz="1200" baseline="0" noProof="1">
                          <a:solidFill>
                            <a:schemeClr val="tx1"/>
                          </a:solidFill>
                        </a:rPr>
                        <a:t>13 (41.9)</a:t>
                      </a:r>
                      <a:endParaRPr lang="de-DE" sz="1200" baseline="0" noProof="1">
                        <a:solidFill>
                          <a:schemeClr val="tx1"/>
                        </a:solidFill>
                        <a:latin typeface="Work Sans Light" pitchFamily="2" charset="0"/>
                      </a:endParaRPr>
                    </a:p>
                  </a:txBody>
                  <a:tcPr marL="121920" marR="121920" marT="36000" marB="36000" anchor="ctr"/>
                </a:tc>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algn="ctr">
                        <a:lnSpc>
                          <a:spcPct val="100000"/>
                        </a:lnSpc>
                        <a:spcBef>
                          <a:spcPts val="0"/>
                        </a:spcBef>
                        <a:spcAft>
                          <a:spcPts val="0"/>
                        </a:spcAft>
                      </a:pPr>
                      <a:r>
                        <a:rPr lang="de-DE" sz="1200" baseline="0" noProof="1">
                          <a:solidFill>
                            <a:schemeClr val="tx1"/>
                          </a:solidFill>
                        </a:rPr>
                        <a:t>–</a:t>
                      </a:r>
                      <a:endParaRPr lang="de-DE" sz="1200" baseline="0" noProof="1">
                        <a:solidFill>
                          <a:schemeClr val="tx1"/>
                        </a:solidFill>
                        <a:latin typeface="Work Sans Light" pitchFamily="2" charset="0"/>
                      </a:endParaRPr>
                    </a:p>
                  </a:txBody>
                  <a:tcPr marL="121920" marR="121920" marT="36000" marB="36000" anchor="ctr"/>
                </a:tc>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baseline="0" noProof="1">
                          <a:solidFill>
                            <a:schemeClr val="tx1"/>
                          </a:solidFill>
                        </a:rPr>
                        <a:t>–</a:t>
                      </a:r>
                      <a:endParaRPr lang="de-DE" sz="1200" baseline="0" noProof="1">
                        <a:solidFill>
                          <a:schemeClr val="tx1"/>
                        </a:solidFill>
                        <a:latin typeface="Work Sans Light" pitchFamily="2" charset="0"/>
                      </a:endParaRPr>
                    </a:p>
                  </a:txBody>
                  <a:tcPr marL="121920" marR="121920" marT="36000" marB="3600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Bef>
                          <a:spcPts val="0"/>
                        </a:spcBef>
                        <a:spcAft>
                          <a:spcPts val="0"/>
                        </a:spcAft>
                      </a:pPr>
                      <a:r>
                        <a:rPr lang="de-DE" sz="1200" baseline="0" noProof="1">
                          <a:solidFill>
                            <a:schemeClr val="tx1"/>
                          </a:solidFill>
                        </a:rPr>
                        <a:t>28 (35.4)</a:t>
                      </a:r>
                      <a:endParaRPr lang="de-DE" sz="1200" baseline="0" noProof="1">
                        <a:solidFill>
                          <a:schemeClr val="tx1"/>
                        </a:solidFill>
                        <a:latin typeface="Work Sans Light" pitchFamily="2" charset="0"/>
                      </a:endParaRPr>
                    </a:p>
                  </a:txBody>
                  <a:tcPr marL="121920" marR="121920" marT="36000" marB="36000" anchor="ctr"/>
                </a:tc>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marL="0" marR="0" algn="ctr">
                        <a:lnSpc>
                          <a:spcPct val="100000"/>
                        </a:lnSpc>
                        <a:spcBef>
                          <a:spcPts val="0"/>
                        </a:spcBef>
                        <a:spcAft>
                          <a:spcPts val="0"/>
                        </a:spcAft>
                      </a:pPr>
                      <a:r>
                        <a:rPr lang="de-DE" sz="1200" baseline="0" noProof="1">
                          <a:solidFill>
                            <a:schemeClr val="tx1"/>
                          </a:solidFill>
                          <a:effectLst/>
                        </a:rPr>
                        <a:t>–</a:t>
                      </a:r>
                      <a:endParaRPr lang="de-DE" sz="1200" baseline="0" noProof="1">
                        <a:solidFill>
                          <a:schemeClr val="tx1"/>
                        </a:solidFill>
                        <a:effectLst/>
                        <a:latin typeface="Work Sans Light" pitchFamily="2" charset="0"/>
                        <a:ea typeface="Calibri"/>
                        <a:cs typeface="Arial"/>
                      </a:endParaRPr>
                    </a:p>
                  </a:txBody>
                  <a:tcPr marL="121920" marR="121920" marT="36000" marB="36000" anchor="ctr"/>
                </a:tc>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marL="0" marR="0" algn="ctr">
                        <a:lnSpc>
                          <a:spcPct val="100000"/>
                        </a:lnSpc>
                        <a:spcBef>
                          <a:spcPts val="0"/>
                        </a:spcBef>
                        <a:spcAft>
                          <a:spcPts val="0"/>
                        </a:spcAft>
                      </a:pPr>
                      <a:r>
                        <a:rPr lang="de-DE" sz="1200" baseline="0" noProof="1">
                          <a:solidFill>
                            <a:schemeClr val="tx1"/>
                          </a:solidFill>
                          <a:effectLst/>
                        </a:rPr>
                        <a:t>–</a:t>
                      </a:r>
                      <a:endParaRPr lang="de-DE" sz="1200" baseline="0" noProof="1">
                        <a:solidFill>
                          <a:schemeClr val="tx1"/>
                        </a:solidFill>
                        <a:effectLst/>
                        <a:latin typeface="Work Sans Light" pitchFamily="2" charset="0"/>
                        <a:ea typeface="Calibri"/>
                        <a:cs typeface="Arial"/>
                      </a:endParaRPr>
                    </a:p>
                  </a:txBody>
                  <a:tcPr marL="121920" marR="121920" marT="36000" marB="36000" anchor="ctr"/>
                </a:tc>
                <a:extLst>
                  <a:ext uri="{0D108BD9-81ED-4DB2-BD59-A6C34878D82A}">
                    <a16:rowId xmlns:a16="http://schemas.microsoft.com/office/drawing/2014/main" val="2324600073"/>
                  </a:ext>
                </a:extLst>
              </a:tr>
              <a:tr h="26546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200" b="1" baseline="0" noProof="1">
                          <a:solidFill>
                            <a:schemeClr val="tx1"/>
                          </a:solidFill>
                        </a:rPr>
                        <a:t>Thrombocytopenia</a:t>
                      </a:r>
                      <a:r>
                        <a:rPr lang="de-DE" sz="1200" b="1" baseline="30000" noProof="1">
                          <a:solidFill>
                            <a:schemeClr val="tx1"/>
                          </a:solidFill>
                        </a:rPr>
                        <a:t>b</a:t>
                      </a:r>
                      <a:endParaRPr lang="de-DE" sz="1200" b="1" baseline="30000" noProof="1">
                        <a:solidFill>
                          <a:schemeClr val="tx1"/>
                        </a:solidFill>
                        <a:latin typeface="Work Sans Light" pitchFamily="2" charset="0"/>
                      </a:endParaRPr>
                    </a:p>
                  </a:txBody>
                  <a:tcPr marL="121920" marR="121920" marT="36000" marB="36000" anchor="ctr"/>
                </a:tc>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algn="ctr">
                        <a:lnSpc>
                          <a:spcPct val="100000"/>
                        </a:lnSpc>
                        <a:spcBef>
                          <a:spcPts val="0"/>
                        </a:spcBef>
                        <a:spcAft>
                          <a:spcPts val="0"/>
                        </a:spcAft>
                      </a:pPr>
                      <a:r>
                        <a:rPr lang="de-DE" sz="1200" baseline="0" noProof="1">
                          <a:solidFill>
                            <a:schemeClr val="tx1"/>
                          </a:solidFill>
                        </a:rPr>
                        <a:t>  7 (22.6)</a:t>
                      </a:r>
                      <a:endParaRPr lang="de-DE" sz="1200" baseline="0" noProof="1">
                        <a:solidFill>
                          <a:schemeClr val="tx1"/>
                        </a:solidFill>
                        <a:latin typeface="Work Sans Light" pitchFamily="2" charset="0"/>
                      </a:endParaRPr>
                    </a:p>
                  </a:txBody>
                  <a:tcPr marL="121920" marR="121920" marT="36000" marB="36000" anchor="ctr"/>
                </a:tc>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algn="ctr">
                        <a:lnSpc>
                          <a:spcPct val="100000"/>
                        </a:lnSpc>
                        <a:spcBef>
                          <a:spcPts val="0"/>
                        </a:spcBef>
                        <a:spcAft>
                          <a:spcPts val="0"/>
                        </a:spcAft>
                      </a:pPr>
                      <a:r>
                        <a:rPr lang="de-DE" sz="1200" baseline="0" noProof="1">
                          <a:solidFill>
                            <a:schemeClr val="tx1"/>
                          </a:solidFill>
                        </a:rPr>
                        <a:t>1 (3.2)</a:t>
                      </a:r>
                      <a:endParaRPr lang="de-DE" sz="1200" baseline="0" noProof="1">
                        <a:solidFill>
                          <a:schemeClr val="tx1"/>
                        </a:solidFill>
                        <a:latin typeface="Work Sans Light" pitchFamily="2" charset="0"/>
                      </a:endParaRPr>
                    </a:p>
                  </a:txBody>
                  <a:tcPr marL="121920" marR="121920" marT="36000" marB="36000" anchor="ctr"/>
                </a:tc>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algn="ctr">
                        <a:lnSpc>
                          <a:spcPct val="100000"/>
                        </a:lnSpc>
                        <a:spcBef>
                          <a:spcPts val="0"/>
                        </a:spcBef>
                        <a:spcAft>
                          <a:spcPts val="0"/>
                        </a:spcAft>
                      </a:pPr>
                      <a:r>
                        <a:rPr lang="de-DE" sz="1200" baseline="0" noProof="1">
                          <a:solidFill>
                            <a:schemeClr val="tx1"/>
                          </a:solidFill>
                        </a:rPr>
                        <a:t>–</a:t>
                      </a:r>
                      <a:endParaRPr lang="de-DE" sz="1200" baseline="0" noProof="1">
                        <a:solidFill>
                          <a:schemeClr val="tx1"/>
                        </a:solidFill>
                        <a:latin typeface="Work Sans Light" pitchFamily="2" charset="0"/>
                      </a:endParaRPr>
                    </a:p>
                  </a:txBody>
                  <a:tcPr marL="121920" marR="121920" marT="36000" marB="3600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Bef>
                          <a:spcPts val="0"/>
                        </a:spcBef>
                        <a:spcAft>
                          <a:spcPts val="0"/>
                        </a:spcAft>
                      </a:pPr>
                      <a:r>
                        <a:rPr lang="de-DE" sz="1200" baseline="0" noProof="1">
                          <a:solidFill>
                            <a:schemeClr val="tx1"/>
                          </a:solidFill>
                        </a:rPr>
                        <a:t>21 (26.6)</a:t>
                      </a:r>
                      <a:endParaRPr lang="de-DE" sz="1200" baseline="0" noProof="1">
                        <a:solidFill>
                          <a:schemeClr val="tx1"/>
                        </a:solidFill>
                        <a:latin typeface="Work Sans Light" pitchFamily="2" charset="0"/>
                      </a:endParaRPr>
                    </a:p>
                  </a:txBody>
                  <a:tcPr marL="121920" marR="121920" marT="36000" marB="36000" anchor="ctr"/>
                </a:tc>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marL="0" marR="0" algn="ctr">
                        <a:lnSpc>
                          <a:spcPct val="100000"/>
                        </a:lnSpc>
                        <a:spcBef>
                          <a:spcPts val="0"/>
                        </a:spcBef>
                        <a:spcAft>
                          <a:spcPts val="0"/>
                        </a:spcAft>
                      </a:pPr>
                      <a:r>
                        <a:rPr lang="de-DE" sz="1200" baseline="0" noProof="1">
                          <a:solidFill>
                            <a:schemeClr val="tx1"/>
                          </a:solidFill>
                          <a:effectLst/>
                        </a:rPr>
                        <a:t>  7 (8.9)</a:t>
                      </a:r>
                      <a:endParaRPr lang="de-DE" sz="1200" baseline="0" noProof="1">
                        <a:solidFill>
                          <a:schemeClr val="tx1"/>
                        </a:solidFill>
                        <a:effectLst/>
                        <a:latin typeface="Work Sans Light" pitchFamily="2" charset="0"/>
                        <a:ea typeface="Calibri"/>
                        <a:cs typeface="Arial"/>
                      </a:endParaRPr>
                    </a:p>
                  </a:txBody>
                  <a:tcPr marL="121920" marR="121920" marT="36000" marB="36000" anchor="ctr"/>
                </a:tc>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marL="0" marR="0" algn="ctr">
                        <a:lnSpc>
                          <a:spcPct val="100000"/>
                        </a:lnSpc>
                        <a:spcBef>
                          <a:spcPts val="0"/>
                        </a:spcBef>
                        <a:spcAft>
                          <a:spcPts val="0"/>
                        </a:spcAft>
                      </a:pPr>
                      <a:r>
                        <a:rPr lang="de-DE" sz="1200" baseline="0" noProof="1">
                          <a:solidFill>
                            <a:schemeClr val="tx1"/>
                          </a:solidFill>
                          <a:effectLst/>
                        </a:rPr>
                        <a:t>–</a:t>
                      </a:r>
                      <a:endParaRPr lang="de-DE" sz="1200" baseline="0" noProof="1">
                        <a:solidFill>
                          <a:schemeClr val="tx1"/>
                        </a:solidFill>
                        <a:effectLst/>
                        <a:latin typeface="Work Sans Light" pitchFamily="2" charset="0"/>
                        <a:ea typeface="Calibri"/>
                        <a:cs typeface="Arial"/>
                      </a:endParaRPr>
                    </a:p>
                  </a:txBody>
                  <a:tcPr marL="121920" marR="121920" marT="36000" marB="36000" anchor="ctr"/>
                </a:tc>
                <a:extLst>
                  <a:ext uri="{0D108BD9-81ED-4DB2-BD59-A6C34878D82A}">
                    <a16:rowId xmlns:a16="http://schemas.microsoft.com/office/drawing/2014/main" val="440238099"/>
                  </a:ext>
                </a:extLst>
              </a:tr>
              <a:tr h="265464">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a:lnSpc>
                          <a:spcPct val="100000"/>
                        </a:lnSpc>
                        <a:spcBef>
                          <a:spcPts val="0"/>
                        </a:spcBef>
                        <a:spcAft>
                          <a:spcPts val="0"/>
                        </a:spcAft>
                      </a:pPr>
                      <a:r>
                        <a:rPr lang="de-DE" sz="1200" b="1" baseline="0" noProof="1">
                          <a:solidFill>
                            <a:schemeClr val="tx1"/>
                          </a:solidFill>
                        </a:rPr>
                        <a:t>Neutropenia</a:t>
                      </a:r>
                      <a:r>
                        <a:rPr lang="de-DE" sz="1200" b="1" baseline="30000" noProof="1">
                          <a:solidFill>
                            <a:schemeClr val="tx1"/>
                          </a:solidFill>
                        </a:rPr>
                        <a:t>c</a:t>
                      </a:r>
                      <a:endParaRPr lang="de-DE" sz="1200" b="1" baseline="30000" noProof="1">
                        <a:solidFill>
                          <a:schemeClr val="tx1"/>
                        </a:solidFill>
                        <a:latin typeface="Work Sans Light" pitchFamily="2" charset="0"/>
                      </a:endParaRPr>
                    </a:p>
                  </a:txBody>
                  <a:tcPr marL="121920" marR="121920" marT="36000" marB="36000" anchor="ctr"/>
                </a:tc>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algn="ctr">
                        <a:lnSpc>
                          <a:spcPct val="100000"/>
                        </a:lnSpc>
                        <a:spcBef>
                          <a:spcPts val="0"/>
                        </a:spcBef>
                        <a:spcAft>
                          <a:spcPts val="0"/>
                        </a:spcAft>
                      </a:pPr>
                      <a:r>
                        <a:rPr lang="de-DE" sz="1200" baseline="0" noProof="1">
                          <a:solidFill>
                            <a:schemeClr val="tx1"/>
                          </a:solidFill>
                        </a:rPr>
                        <a:t>  7 (22.6)</a:t>
                      </a:r>
                      <a:endParaRPr lang="de-DE" sz="1200" baseline="0" noProof="1">
                        <a:solidFill>
                          <a:schemeClr val="tx1"/>
                        </a:solidFill>
                        <a:latin typeface="Work Sans Light" pitchFamily="2" charset="0"/>
                      </a:endParaRPr>
                    </a:p>
                  </a:txBody>
                  <a:tcPr marL="121920" marR="121920" marT="36000" marB="36000" anchor="ctr"/>
                </a:tc>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algn="ctr">
                        <a:lnSpc>
                          <a:spcPct val="100000"/>
                        </a:lnSpc>
                        <a:spcBef>
                          <a:spcPts val="0"/>
                        </a:spcBef>
                        <a:spcAft>
                          <a:spcPts val="0"/>
                        </a:spcAft>
                      </a:pPr>
                      <a:r>
                        <a:rPr lang="de-DE" sz="1200" baseline="0" noProof="1">
                          <a:solidFill>
                            <a:schemeClr val="tx1"/>
                          </a:solidFill>
                        </a:rPr>
                        <a:t>  6 (19.4)</a:t>
                      </a:r>
                      <a:endParaRPr lang="de-DE" sz="1200" baseline="0" noProof="1">
                        <a:solidFill>
                          <a:schemeClr val="tx1"/>
                        </a:solidFill>
                        <a:latin typeface="Work Sans Light" pitchFamily="2" charset="0"/>
                      </a:endParaRPr>
                    </a:p>
                  </a:txBody>
                  <a:tcPr marL="121920" marR="121920" marT="36000" marB="36000" anchor="ctr"/>
                </a:tc>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algn="ctr">
                        <a:lnSpc>
                          <a:spcPct val="100000"/>
                        </a:lnSpc>
                        <a:spcBef>
                          <a:spcPts val="0"/>
                        </a:spcBef>
                        <a:spcAft>
                          <a:spcPts val="0"/>
                        </a:spcAft>
                      </a:pPr>
                      <a:r>
                        <a:rPr lang="de-DE" sz="1200" baseline="0" noProof="1">
                          <a:solidFill>
                            <a:schemeClr val="tx1"/>
                          </a:solidFill>
                        </a:rPr>
                        <a:t>–</a:t>
                      </a:r>
                      <a:endParaRPr lang="de-DE" sz="1200" baseline="0" noProof="1">
                        <a:solidFill>
                          <a:schemeClr val="tx1"/>
                        </a:solidFill>
                        <a:latin typeface="Work Sans Light" pitchFamily="2" charset="0"/>
                      </a:endParaRPr>
                    </a:p>
                  </a:txBody>
                  <a:tcPr marL="121920" marR="121920" marT="36000" marB="36000" anchor="ctr"/>
                </a:tc>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algn="ctr">
                        <a:lnSpc>
                          <a:spcPct val="100000"/>
                        </a:lnSpc>
                        <a:spcBef>
                          <a:spcPts val="0"/>
                        </a:spcBef>
                        <a:spcAft>
                          <a:spcPts val="0"/>
                        </a:spcAft>
                      </a:pPr>
                      <a:r>
                        <a:rPr lang="de-DE" sz="1200" baseline="0" noProof="1">
                          <a:solidFill>
                            <a:schemeClr val="tx1"/>
                          </a:solidFill>
                        </a:rPr>
                        <a:t>16 (20.3)</a:t>
                      </a:r>
                      <a:endParaRPr lang="de-DE" sz="1200" baseline="0" noProof="1">
                        <a:solidFill>
                          <a:schemeClr val="tx1"/>
                        </a:solidFill>
                        <a:latin typeface="Work Sans Light" pitchFamily="2" charset="0"/>
                      </a:endParaRPr>
                    </a:p>
                  </a:txBody>
                  <a:tcPr marL="121920" marR="121920" marT="36000" marB="36000" anchor="ctr"/>
                </a:tc>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marL="0" marR="0" algn="ctr">
                        <a:lnSpc>
                          <a:spcPct val="100000"/>
                        </a:lnSpc>
                        <a:spcBef>
                          <a:spcPts val="0"/>
                        </a:spcBef>
                        <a:spcAft>
                          <a:spcPts val="0"/>
                        </a:spcAft>
                      </a:pPr>
                      <a:r>
                        <a:rPr lang="de-DE" sz="1200" baseline="0" noProof="1">
                          <a:solidFill>
                            <a:schemeClr val="tx1"/>
                          </a:solidFill>
                          <a:effectLst/>
                        </a:rPr>
                        <a:t>  12 (15.2)</a:t>
                      </a:r>
                      <a:endParaRPr lang="de-DE" sz="1200" baseline="0" noProof="1">
                        <a:solidFill>
                          <a:schemeClr val="tx1"/>
                        </a:solidFill>
                        <a:effectLst/>
                        <a:latin typeface="Work Sans Light" pitchFamily="2" charset="0"/>
                        <a:ea typeface="Calibri"/>
                        <a:cs typeface="Arial"/>
                      </a:endParaRPr>
                    </a:p>
                  </a:txBody>
                  <a:tcPr marL="121920" marR="121920" marT="36000" marB="36000" anchor="ctr"/>
                </a:tc>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marL="0" marR="0" algn="ctr">
                        <a:lnSpc>
                          <a:spcPct val="100000"/>
                        </a:lnSpc>
                        <a:spcBef>
                          <a:spcPts val="0"/>
                        </a:spcBef>
                        <a:spcAft>
                          <a:spcPts val="0"/>
                        </a:spcAft>
                      </a:pPr>
                      <a:r>
                        <a:rPr lang="de-DE" sz="1200" baseline="0" noProof="1">
                          <a:solidFill>
                            <a:schemeClr val="tx1"/>
                          </a:solidFill>
                          <a:effectLst/>
                        </a:rPr>
                        <a:t>–</a:t>
                      </a:r>
                      <a:endParaRPr lang="de-DE" sz="1200" baseline="0" noProof="1">
                        <a:solidFill>
                          <a:schemeClr val="tx1"/>
                        </a:solidFill>
                        <a:effectLst/>
                        <a:latin typeface="Work Sans Light" pitchFamily="2" charset="0"/>
                        <a:ea typeface="Calibri"/>
                        <a:cs typeface="Arial"/>
                      </a:endParaRPr>
                    </a:p>
                  </a:txBody>
                  <a:tcPr marL="121920" marR="121920" marT="36000" marB="36000" anchor="ctr"/>
                </a:tc>
                <a:extLst>
                  <a:ext uri="{0D108BD9-81ED-4DB2-BD59-A6C34878D82A}">
                    <a16:rowId xmlns:a16="http://schemas.microsoft.com/office/drawing/2014/main" val="3883379821"/>
                  </a:ext>
                </a:extLst>
              </a:tr>
              <a:tr h="265464">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a:lnSpc>
                          <a:spcPct val="100000"/>
                        </a:lnSpc>
                        <a:spcBef>
                          <a:spcPts val="0"/>
                        </a:spcBef>
                        <a:spcAft>
                          <a:spcPts val="0"/>
                        </a:spcAft>
                      </a:pPr>
                      <a:r>
                        <a:rPr lang="de-DE" sz="1200" b="1" baseline="0" noProof="1">
                          <a:solidFill>
                            <a:schemeClr val="tx1"/>
                          </a:solidFill>
                        </a:rPr>
                        <a:t>Fatigue</a:t>
                      </a:r>
                      <a:endParaRPr lang="de-DE" sz="1200" b="1" baseline="0" noProof="1">
                        <a:solidFill>
                          <a:schemeClr val="tx1"/>
                        </a:solidFill>
                        <a:latin typeface="Work Sans Light" pitchFamily="2" charset="0"/>
                      </a:endParaRPr>
                    </a:p>
                  </a:txBody>
                  <a:tcPr marL="121920" marR="121920" marT="36000" marB="36000" anchor="ctr"/>
                </a:tc>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algn="ctr">
                        <a:lnSpc>
                          <a:spcPct val="100000"/>
                        </a:lnSpc>
                        <a:spcBef>
                          <a:spcPts val="0"/>
                        </a:spcBef>
                        <a:spcAft>
                          <a:spcPts val="0"/>
                        </a:spcAft>
                      </a:pPr>
                      <a:r>
                        <a:rPr lang="de-DE" sz="1200" baseline="0" noProof="1">
                          <a:solidFill>
                            <a:schemeClr val="tx1"/>
                          </a:solidFill>
                        </a:rPr>
                        <a:t>  7 (22.6)</a:t>
                      </a:r>
                      <a:endParaRPr lang="de-DE" sz="1200" baseline="0" noProof="1">
                        <a:solidFill>
                          <a:schemeClr val="tx1"/>
                        </a:solidFill>
                        <a:latin typeface="Work Sans Light" pitchFamily="2" charset="0"/>
                      </a:endParaRPr>
                    </a:p>
                  </a:txBody>
                  <a:tcPr marL="121920" marR="121920" marT="36000" marB="36000" anchor="ctr"/>
                </a:tc>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algn="ctr">
                        <a:lnSpc>
                          <a:spcPct val="100000"/>
                        </a:lnSpc>
                        <a:spcBef>
                          <a:spcPts val="0"/>
                        </a:spcBef>
                        <a:spcAft>
                          <a:spcPts val="0"/>
                        </a:spcAft>
                      </a:pPr>
                      <a:r>
                        <a:rPr lang="de-DE" sz="1200" baseline="0" noProof="1">
                          <a:solidFill>
                            <a:schemeClr val="tx1"/>
                          </a:solidFill>
                        </a:rPr>
                        <a:t>–</a:t>
                      </a:r>
                      <a:endParaRPr lang="de-DE" sz="1200" baseline="0" noProof="1">
                        <a:solidFill>
                          <a:schemeClr val="tx1"/>
                        </a:solidFill>
                        <a:latin typeface="Work Sans Light" pitchFamily="2" charset="0"/>
                      </a:endParaRPr>
                    </a:p>
                  </a:txBody>
                  <a:tcPr marL="121920" marR="121920" marT="36000" marB="36000" anchor="ctr"/>
                </a:tc>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marL="0" marR="0" lvl="0" indent="0" algn="ctr" rtl="0" eaLnBrk="1" fontAlgn="auto" latinLnBrk="0" hangingPunct="1">
                        <a:lnSpc>
                          <a:spcPct val="100000"/>
                        </a:lnSpc>
                        <a:spcBef>
                          <a:spcPts val="0"/>
                        </a:spcBef>
                        <a:spcAft>
                          <a:spcPts val="0"/>
                        </a:spcAft>
                        <a:buClrTx/>
                        <a:buSzTx/>
                        <a:buFontTx/>
                        <a:buNone/>
                      </a:pPr>
                      <a:r>
                        <a:rPr lang="de-DE" sz="1200" baseline="0" noProof="1">
                          <a:solidFill>
                            <a:schemeClr val="tx1"/>
                          </a:solidFill>
                        </a:rPr>
                        <a:t>–</a:t>
                      </a:r>
                      <a:endParaRPr lang="de-DE" sz="1200" baseline="0" noProof="1">
                        <a:solidFill>
                          <a:schemeClr val="tx1"/>
                        </a:solidFill>
                        <a:latin typeface="Work Sans Light" pitchFamily="2" charset="0"/>
                      </a:endParaRPr>
                    </a:p>
                  </a:txBody>
                  <a:tcPr marL="121920" marR="121920" marT="36000" marB="36000" anchor="ctr"/>
                </a:tc>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algn="ctr">
                        <a:lnSpc>
                          <a:spcPct val="100000"/>
                        </a:lnSpc>
                        <a:spcBef>
                          <a:spcPts val="0"/>
                        </a:spcBef>
                        <a:spcAft>
                          <a:spcPts val="0"/>
                        </a:spcAft>
                      </a:pPr>
                      <a:r>
                        <a:rPr lang="de-DE" sz="1200" baseline="0" noProof="1">
                          <a:solidFill>
                            <a:schemeClr val="tx1"/>
                          </a:solidFill>
                        </a:rPr>
                        <a:t>14 (17.7)</a:t>
                      </a:r>
                      <a:endParaRPr lang="de-DE" sz="1200" baseline="0" noProof="1">
                        <a:solidFill>
                          <a:schemeClr val="tx1"/>
                        </a:solidFill>
                        <a:latin typeface="Work Sans Light" pitchFamily="2" charset="0"/>
                      </a:endParaRPr>
                    </a:p>
                  </a:txBody>
                  <a:tcPr marL="121920" marR="121920" marT="36000" marB="36000" anchor="ctr"/>
                </a:tc>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marL="0" marR="0" algn="ctr">
                        <a:lnSpc>
                          <a:spcPct val="100000"/>
                        </a:lnSpc>
                        <a:spcBef>
                          <a:spcPts val="0"/>
                        </a:spcBef>
                        <a:spcAft>
                          <a:spcPts val="0"/>
                        </a:spcAft>
                      </a:pPr>
                      <a:r>
                        <a:rPr lang="de-DE" sz="1200" baseline="0" noProof="1">
                          <a:solidFill>
                            <a:schemeClr val="tx1"/>
                          </a:solidFill>
                          <a:effectLst/>
                        </a:rPr>
                        <a:t>  2 (2.5)</a:t>
                      </a:r>
                      <a:endParaRPr lang="de-DE" sz="1200" baseline="0" noProof="1">
                        <a:solidFill>
                          <a:schemeClr val="tx1"/>
                        </a:solidFill>
                        <a:effectLst/>
                        <a:latin typeface="Work Sans Light" pitchFamily="2" charset="0"/>
                        <a:ea typeface="Calibri"/>
                        <a:cs typeface="Arial"/>
                      </a:endParaRPr>
                    </a:p>
                  </a:txBody>
                  <a:tcPr marL="121920" marR="121920" marT="36000" marB="36000" anchor="ctr"/>
                </a:tc>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marL="0" marR="0" algn="ctr">
                        <a:lnSpc>
                          <a:spcPct val="100000"/>
                        </a:lnSpc>
                        <a:spcBef>
                          <a:spcPts val="0"/>
                        </a:spcBef>
                        <a:spcAft>
                          <a:spcPts val="0"/>
                        </a:spcAft>
                      </a:pPr>
                      <a:r>
                        <a:rPr lang="de-DE" sz="1200" baseline="0" noProof="1">
                          <a:solidFill>
                            <a:schemeClr val="tx1"/>
                          </a:solidFill>
                          <a:effectLst/>
                        </a:rPr>
                        <a:t>–</a:t>
                      </a:r>
                      <a:endParaRPr lang="de-DE" sz="1200" baseline="0" noProof="1">
                        <a:solidFill>
                          <a:schemeClr val="tx1"/>
                        </a:solidFill>
                        <a:effectLst/>
                        <a:latin typeface="Work Sans Light" pitchFamily="2" charset="0"/>
                        <a:ea typeface="Calibri"/>
                        <a:cs typeface="Arial"/>
                      </a:endParaRPr>
                    </a:p>
                  </a:txBody>
                  <a:tcPr marL="121920" marR="121920" marT="36000" marB="36000" anchor="ctr"/>
                </a:tc>
                <a:extLst>
                  <a:ext uri="{0D108BD9-81ED-4DB2-BD59-A6C34878D82A}">
                    <a16:rowId xmlns:a16="http://schemas.microsoft.com/office/drawing/2014/main" val="2156115117"/>
                  </a:ext>
                </a:extLst>
              </a:tr>
              <a:tr h="265464">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a:lnSpc>
                          <a:spcPct val="100000"/>
                        </a:lnSpc>
                        <a:spcBef>
                          <a:spcPts val="0"/>
                        </a:spcBef>
                        <a:spcAft>
                          <a:spcPts val="0"/>
                        </a:spcAft>
                      </a:pPr>
                      <a:r>
                        <a:rPr lang="de-DE" sz="1200" b="1" baseline="0" noProof="1">
                          <a:solidFill>
                            <a:schemeClr val="tx1"/>
                          </a:solidFill>
                        </a:rPr>
                        <a:t>Anemia</a:t>
                      </a:r>
                      <a:endParaRPr lang="de-DE" sz="1200" b="1" baseline="0" noProof="1">
                        <a:solidFill>
                          <a:schemeClr val="tx1"/>
                        </a:solidFill>
                        <a:latin typeface="Work Sans Light" pitchFamily="2" charset="0"/>
                      </a:endParaRPr>
                    </a:p>
                  </a:txBody>
                  <a:tcPr marL="121920" marR="121920" marT="36000" marB="36000" anchor="ctr"/>
                </a:tc>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algn="ctr">
                        <a:lnSpc>
                          <a:spcPct val="100000"/>
                        </a:lnSpc>
                        <a:spcBef>
                          <a:spcPts val="0"/>
                        </a:spcBef>
                        <a:spcAft>
                          <a:spcPts val="0"/>
                        </a:spcAft>
                      </a:pPr>
                      <a:r>
                        <a:rPr lang="de-DE" sz="1200" baseline="0" noProof="1">
                          <a:solidFill>
                            <a:schemeClr val="tx1"/>
                          </a:solidFill>
                        </a:rPr>
                        <a:t>  6 (19.4)</a:t>
                      </a:r>
                      <a:endParaRPr lang="de-DE" sz="1200" baseline="0" noProof="1">
                        <a:solidFill>
                          <a:schemeClr val="tx1"/>
                        </a:solidFill>
                        <a:latin typeface="Work Sans Light" pitchFamily="2" charset="0"/>
                      </a:endParaRPr>
                    </a:p>
                  </a:txBody>
                  <a:tcPr marL="121920" marR="121920" marT="36000" marB="36000" anchor="ctr"/>
                </a:tc>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algn="ctr">
                        <a:lnSpc>
                          <a:spcPct val="100000"/>
                        </a:lnSpc>
                        <a:spcBef>
                          <a:spcPts val="0"/>
                        </a:spcBef>
                        <a:spcAft>
                          <a:spcPts val="0"/>
                        </a:spcAft>
                      </a:pPr>
                      <a:r>
                        <a:rPr lang="de-DE" sz="1200" baseline="0" noProof="1">
                          <a:solidFill>
                            <a:schemeClr val="tx1"/>
                          </a:solidFill>
                        </a:rPr>
                        <a:t>1 (3.2)</a:t>
                      </a:r>
                      <a:endParaRPr lang="de-DE" sz="1200" baseline="0" noProof="1">
                        <a:solidFill>
                          <a:schemeClr val="tx1"/>
                        </a:solidFill>
                        <a:latin typeface="Work Sans Light" pitchFamily="2" charset="0"/>
                      </a:endParaRPr>
                    </a:p>
                  </a:txBody>
                  <a:tcPr marL="121920" marR="121920" marT="36000" marB="36000" anchor="ctr"/>
                </a:tc>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marL="0" marR="0" lvl="0" indent="0" algn="ctr" rtl="0" eaLnBrk="1" fontAlgn="auto" latinLnBrk="0" hangingPunct="1">
                        <a:lnSpc>
                          <a:spcPct val="100000"/>
                        </a:lnSpc>
                        <a:spcBef>
                          <a:spcPts val="0"/>
                        </a:spcBef>
                        <a:spcAft>
                          <a:spcPts val="0"/>
                        </a:spcAft>
                        <a:buClrTx/>
                        <a:buSzTx/>
                        <a:buFontTx/>
                        <a:buNone/>
                      </a:pPr>
                      <a:r>
                        <a:rPr lang="de-DE" sz="1200" baseline="0" noProof="1">
                          <a:solidFill>
                            <a:schemeClr val="tx1"/>
                          </a:solidFill>
                        </a:rPr>
                        <a:t>–</a:t>
                      </a:r>
                      <a:endParaRPr lang="de-DE" sz="1200" baseline="0" noProof="1">
                        <a:solidFill>
                          <a:schemeClr val="tx1"/>
                        </a:solidFill>
                        <a:latin typeface="Work Sans Light" pitchFamily="2" charset="0"/>
                      </a:endParaRPr>
                    </a:p>
                  </a:txBody>
                  <a:tcPr marL="121920" marR="121920" marT="36000" marB="36000" anchor="ctr"/>
                </a:tc>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algn="ctr">
                        <a:lnSpc>
                          <a:spcPct val="100000"/>
                        </a:lnSpc>
                        <a:spcBef>
                          <a:spcPts val="0"/>
                        </a:spcBef>
                        <a:spcAft>
                          <a:spcPts val="0"/>
                        </a:spcAft>
                      </a:pPr>
                      <a:r>
                        <a:rPr lang="de-DE" sz="1200" baseline="0" noProof="1">
                          <a:solidFill>
                            <a:schemeClr val="tx1"/>
                          </a:solidFill>
                        </a:rPr>
                        <a:t>13 (16.5)</a:t>
                      </a:r>
                      <a:endParaRPr lang="de-DE" sz="1200" baseline="0" noProof="1">
                        <a:solidFill>
                          <a:schemeClr val="tx1"/>
                        </a:solidFill>
                        <a:latin typeface="Work Sans Light" pitchFamily="2" charset="0"/>
                      </a:endParaRPr>
                    </a:p>
                  </a:txBody>
                  <a:tcPr marL="121920" marR="121920" marT="36000" marB="36000" anchor="ctr"/>
                </a:tc>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marL="0" marR="0" algn="ctr">
                        <a:lnSpc>
                          <a:spcPct val="100000"/>
                        </a:lnSpc>
                        <a:spcBef>
                          <a:spcPts val="0"/>
                        </a:spcBef>
                        <a:spcAft>
                          <a:spcPts val="0"/>
                        </a:spcAft>
                      </a:pPr>
                      <a:r>
                        <a:rPr lang="de-DE" sz="1200" baseline="0" noProof="1">
                          <a:solidFill>
                            <a:schemeClr val="tx1"/>
                          </a:solidFill>
                          <a:effectLst/>
                        </a:rPr>
                        <a:t>  3 (3.8)</a:t>
                      </a:r>
                      <a:endParaRPr lang="de-DE" sz="1200" baseline="0" noProof="1">
                        <a:solidFill>
                          <a:schemeClr val="tx1"/>
                        </a:solidFill>
                        <a:effectLst/>
                        <a:latin typeface="Work Sans Light" pitchFamily="2" charset="0"/>
                        <a:ea typeface="Calibri"/>
                        <a:cs typeface="Arial"/>
                      </a:endParaRPr>
                    </a:p>
                  </a:txBody>
                  <a:tcPr marL="121920" marR="121920" marT="36000" marB="36000" anchor="ctr"/>
                </a:tc>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marL="0" marR="0" algn="ctr">
                        <a:lnSpc>
                          <a:spcPct val="100000"/>
                        </a:lnSpc>
                        <a:spcBef>
                          <a:spcPts val="0"/>
                        </a:spcBef>
                        <a:spcAft>
                          <a:spcPts val="0"/>
                        </a:spcAft>
                      </a:pPr>
                      <a:r>
                        <a:rPr lang="de-DE" sz="1200" baseline="0" noProof="1">
                          <a:solidFill>
                            <a:schemeClr val="tx1"/>
                          </a:solidFill>
                          <a:effectLst/>
                        </a:rPr>
                        <a:t>–</a:t>
                      </a:r>
                      <a:endParaRPr lang="de-DE" sz="1200" baseline="0" noProof="1">
                        <a:solidFill>
                          <a:schemeClr val="tx1"/>
                        </a:solidFill>
                        <a:effectLst/>
                        <a:latin typeface="Work Sans Light" pitchFamily="2" charset="0"/>
                        <a:ea typeface="Calibri"/>
                        <a:cs typeface="Arial"/>
                      </a:endParaRPr>
                    </a:p>
                  </a:txBody>
                  <a:tcPr marL="121920" marR="121920" marT="36000" marB="36000" anchor="ctr"/>
                </a:tc>
                <a:extLst>
                  <a:ext uri="{0D108BD9-81ED-4DB2-BD59-A6C34878D82A}">
                    <a16:rowId xmlns:a16="http://schemas.microsoft.com/office/drawing/2014/main" val="569574271"/>
                  </a:ext>
                </a:extLst>
              </a:tr>
              <a:tr h="265464">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a:lnSpc>
                          <a:spcPct val="100000"/>
                        </a:lnSpc>
                        <a:spcBef>
                          <a:spcPts val="0"/>
                        </a:spcBef>
                        <a:spcAft>
                          <a:spcPts val="0"/>
                        </a:spcAft>
                      </a:pPr>
                      <a:r>
                        <a:rPr lang="de-DE" sz="1200" b="1" baseline="0" noProof="1">
                          <a:solidFill>
                            <a:schemeClr val="tx1"/>
                          </a:solidFill>
                        </a:rPr>
                        <a:t>Petechiae</a:t>
                      </a:r>
                      <a:endParaRPr lang="de-DE" sz="1200" b="1" baseline="0" noProof="1">
                        <a:solidFill>
                          <a:schemeClr val="tx1"/>
                        </a:solidFill>
                        <a:latin typeface="Work Sans Light" pitchFamily="2" charset="0"/>
                      </a:endParaRPr>
                    </a:p>
                  </a:txBody>
                  <a:tcPr marL="121920" marR="121920" marT="36000" marB="36000" anchor="ctr"/>
                </a:tc>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baseline="0" noProof="1">
                          <a:solidFill>
                            <a:schemeClr val="tx1"/>
                          </a:solidFill>
                        </a:rPr>
                        <a:t>  7 (22.6)</a:t>
                      </a:r>
                      <a:endParaRPr lang="de-DE" sz="1200" baseline="0" noProof="1">
                        <a:solidFill>
                          <a:schemeClr val="tx1"/>
                        </a:solidFill>
                        <a:latin typeface="Work Sans Light" pitchFamily="2" charset="0"/>
                      </a:endParaRPr>
                    </a:p>
                  </a:txBody>
                  <a:tcPr marL="121920" marR="121920" marT="36000" marB="36000" anchor="ctr"/>
                </a:tc>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baseline="0" noProof="1">
                          <a:solidFill>
                            <a:schemeClr val="tx1"/>
                          </a:solidFill>
                        </a:rPr>
                        <a:t>–</a:t>
                      </a:r>
                      <a:endParaRPr lang="de-DE" sz="1200" baseline="0" noProof="1">
                        <a:solidFill>
                          <a:schemeClr val="tx1"/>
                        </a:solidFill>
                        <a:latin typeface="Work Sans Light" pitchFamily="2" charset="0"/>
                      </a:endParaRPr>
                    </a:p>
                  </a:txBody>
                  <a:tcPr marL="121920" marR="121920" marT="36000" marB="36000" anchor="ctr"/>
                </a:tc>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marL="0" marR="0" lvl="0" indent="0" algn="ctr" rtl="0" eaLnBrk="1" fontAlgn="auto" latinLnBrk="0" hangingPunct="1">
                        <a:lnSpc>
                          <a:spcPct val="100000"/>
                        </a:lnSpc>
                        <a:spcBef>
                          <a:spcPts val="0"/>
                        </a:spcBef>
                        <a:spcAft>
                          <a:spcPts val="0"/>
                        </a:spcAft>
                        <a:buClrTx/>
                        <a:buSzTx/>
                        <a:buFontTx/>
                        <a:buNone/>
                      </a:pPr>
                      <a:r>
                        <a:rPr lang="de-DE" sz="1200" baseline="0" noProof="1">
                          <a:solidFill>
                            <a:schemeClr val="tx1"/>
                          </a:solidFill>
                        </a:rPr>
                        <a:t>–</a:t>
                      </a:r>
                      <a:endParaRPr lang="de-DE" sz="1200" baseline="0" noProof="1">
                        <a:solidFill>
                          <a:schemeClr val="tx1"/>
                        </a:solidFill>
                        <a:latin typeface="Work Sans Light" pitchFamily="2" charset="0"/>
                      </a:endParaRPr>
                    </a:p>
                  </a:txBody>
                  <a:tcPr marL="121920" marR="121920" marT="36000" marB="36000" anchor="ctr"/>
                </a:tc>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marL="0" marR="0" lvl="0" indent="0" algn="ctr" rtl="0" eaLnBrk="1" fontAlgn="auto" latinLnBrk="0" hangingPunct="1">
                        <a:lnSpc>
                          <a:spcPct val="100000"/>
                        </a:lnSpc>
                        <a:spcBef>
                          <a:spcPts val="0"/>
                        </a:spcBef>
                        <a:spcAft>
                          <a:spcPts val="0"/>
                        </a:spcAft>
                        <a:buClrTx/>
                        <a:buSzTx/>
                        <a:buFontTx/>
                        <a:buNone/>
                      </a:pPr>
                      <a:r>
                        <a:rPr lang="de-DE" sz="1200" baseline="0" noProof="1">
                          <a:solidFill>
                            <a:schemeClr val="tx1"/>
                          </a:solidFill>
                        </a:rPr>
                        <a:t>13 (16.5)</a:t>
                      </a:r>
                      <a:endParaRPr lang="de-DE" sz="1200" baseline="0" noProof="1">
                        <a:solidFill>
                          <a:schemeClr val="tx1"/>
                        </a:solidFill>
                        <a:latin typeface="Work Sans Light" pitchFamily="2" charset="0"/>
                      </a:endParaRPr>
                    </a:p>
                  </a:txBody>
                  <a:tcPr marL="121920" marR="121920" marT="36000" marB="36000" anchor="ctr"/>
                </a:tc>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baseline="0" noProof="1">
                          <a:solidFill>
                            <a:schemeClr val="tx1"/>
                          </a:solidFill>
                          <a:effectLst/>
                        </a:rPr>
                        <a:t>–</a:t>
                      </a:r>
                      <a:endParaRPr lang="de-DE" sz="1200" baseline="0" noProof="1">
                        <a:solidFill>
                          <a:schemeClr val="tx1"/>
                        </a:solidFill>
                        <a:effectLst/>
                        <a:latin typeface="Work Sans Light" pitchFamily="2" charset="0"/>
                        <a:ea typeface="Calibri"/>
                        <a:cs typeface="Arial"/>
                      </a:endParaRPr>
                    </a:p>
                  </a:txBody>
                  <a:tcPr marL="121920" marR="121920" marT="36000" marB="36000" anchor="ctr"/>
                </a:tc>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baseline="0" noProof="1">
                          <a:solidFill>
                            <a:schemeClr val="tx1"/>
                          </a:solidFill>
                          <a:effectLst/>
                        </a:rPr>
                        <a:t>–</a:t>
                      </a:r>
                      <a:endParaRPr lang="de-DE" sz="1200" baseline="0" noProof="1">
                        <a:solidFill>
                          <a:schemeClr val="tx1"/>
                        </a:solidFill>
                        <a:effectLst/>
                        <a:latin typeface="Work Sans Light" pitchFamily="2" charset="0"/>
                        <a:ea typeface="Calibri"/>
                        <a:cs typeface="Arial"/>
                      </a:endParaRPr>
                    </a:p>
                  </a:txBody>
                  <a:tcPr marL="121920" marR="121920" marT="36000" marB="36000" anchor="ctr"/>
                </a:tc>
                <a:extLst>
                  <a:ext uri="{0D108BD9-81ED-4DB2-BD59-A6C34878D82A}">
                    <a16:rowId xmlns:a16="http://schemas.microsoft.com/office/drawing/2014/main" val="3525401074"/>
                  </a:ext>
                </a:extLst>
              </a:tr>
              <a:tr h="265464">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a:lnSpc>
                          <a:spcPct val="100000"/>
                        </a:lnSpc>
                        <a:spcBef>
                          <a:spcPts val="0"/>
                        </a:spcBef>
                        <a:spcAft>
                          <a:spcPts val="0"/>
                        </a:spcAft>
                      </a:pPr>
                      <a:r>
                        <a:rPr lang="de-DE" sz="1200" b="1" baseline="0" noProof="1">
                          <a:solidFill>
                            <a:schemeClr val="tx1"/>
                          </a:solidFill>
                        </a:rPr>
                        <a:t>Rash</a:t>
                      </a:r>
                      <a:r>
                        <a:rPr lang="de-DE" sz="1200" b="1" baseline="30000" noProof="1">
                          <a:solidFill>
                            <a:schemeClr val="tx1"/>
                          </a:solidFill>
                        </a:rPr>
                        <a:t>d</a:t>
                      </a:r>
                      <a:endParaRPr lang="de-DE" sz="1200" b="1" baseline="30000" noProof="1">
                        <a:solidFill>
                          <a:schemeClr val="tx1"/>
                        </a:solidFill>
                        <a:latin typeface="Work Sans Light" pitchFamily="2" charset="0"/>
                      </a:endParaRPr>
                    </a:p>
                  </a:txBody>
                  <a:tcPr marL="121920" marR="121920" marT="36000" marB="36000" anchor="ctr"/>
                </a:tc>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baseline="0" noProof="1">
                          <a:solidFill>
                            <a:schemeClr val="tx1"/>
                          </a:solidFill>
                        </a:rPr>
                        <a:t>  8 (25.8)</a:t>
                      </a:r>
                      <a:endParaRPr lang="de-DE" sz="1200" baseline="0" noProof="1">
                        <a:solidFill>
                          <a:schemeClr val="tx1"/>
                        </a:solidFill>
                        <a:latin typeface="Work Sans Light" pitchFamily="2" charset="0"/>
                      </a:endParaRPr>
                    </a:p>
                  </a:txBody>
                  <a:tcPr marL="121920" marR="121920" marT="36000" marB="36000" anchor="ctr"/>
                </a:tc>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baseline="0" noProof="1">
                          <a:solidFill>
                            <a:schemeClr val="tx1"/>
                          </a:solidFill>
                        </a:rPr>
                        <a:t>–</a:t>
                      </a:r>
                      <a:endParaRPr lang="de-DE" sz="1200" baseline="0" noProof="1">
                        <a:solidFill>
                          <a:schemeClr val="tx1"/>
                        </a:solidFill>
                        <a:latin typeface="Work Sans Light" pitchFamily="2" charset="0"/>
                      </a:endParaRPr>
                    </a:p>
                  </a:txBody>
                  <a:tcPr marL="121920" marR="121920" marT="36000" marB="36000" anchor="ctr"/>
                </a:tc>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marL="0" marR="0" lvl="0" indent="0" algn="ctr" rtl="0" eaLnBrk="1" fontAlgn="auto" latinLnBrk="0" hangingPunct="1">
                        <a:lnSpc>
                          <a:spcPct val="100000"/>
                        </a:lnSpc>
                        <a:spcBef>
                          <a:spcPts val="0"/>
                        </a:spcBef>
                        <a:spcAft>
                          <a:spcPts val="0"/>
                        </a:spcAft>
                        <a:buClrTx/>
                        <a:buSzTx/>
                        <a:buFontTx/>
                        <a:buNone/>
                      </a:pPr>
                      <a:r>
                        <a:rPr lang="de-DE" sz="1200" baseline="0" noProof="1">
                          <a:solidFill>
                            <a:schemeClr val="tx1"/>
                          </a:solidFill>
                        </a:rPr>
                        <a:t>1 (3.2)</a:t>
                      </a:r>
                      <a:endParaRPr lang="de-DE" sz="1200" baseline="0" noProof="1">
                        <a:solidFill>
                          <a:schemeClr val="tx1"/>
                        </a:solidFill>
                        <a:latin typeface="Work Sans Light" pitchFamily="2" charset="0"/>
                      </a:endParaRPr>
                    </a:p>
                  </a:txBody>
                  <a:tcPr marL="121920" marR="121920" marT="36000" marB="36000" anchor="ctr"/>
                </a:tc>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marL="0" marR="0" lvl="0" indent="0" algn="ctr" rtl="0" eaLnBrk="1" fontAlgn="auto" latinLnBrk="0" hangingPunct="1">
                        <a:lnSpc>
                          <a:spcPct val="100000"/>
                        </a:lnSpc>
                        <a:spcBef>
                          <a:spcPts val="0"/>
                        </a:spcBef>
                        <a:spcAft>
                          <a:spcPts val="0"/>
                        </a:spcAft>
                        <a:buClrTx/>
                        <a:buSzTx/>
                        <a:buFontTx/>
                        <a:buNone/>
                      </a:pPr>
                      <a:r>
                        <a:rPr lang="de-DE" sz="1200" baseline="0" noProof="1">
                          <a:solidFill>
                            <a:schemeClr val="tx1"/>
                          </a:solidFill>
                        </a:rPr>
                        <a:t>13 (16.5)</a:t>
                      </a:r>
                      <a:endParaRPr lang="de-DE" sz="1200" baseline="0" noProof="1">
                        <a:solidFill>
                          <a:schemeClr val="tx1"/>
                        </a:solidFill>
                        <a:latin typeface="Work Sans Light" pitchFamily="2" charset="0"/>
                      </a:endParaRPr>
                    </a:p>
                  </a:txBody>
                  <a:tcPr marL="121920" marR="121920" marT="36000" marB="36000" anchor="ctr"/>
                </a:tc>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baseline="0" noProof="1">
                          <a:solidFill>
                            <a:schemeClr val="tx1"/>
                          </a:solidFill>
                          <a:effectLst/>
                        </a:rPr>
                        <a:t> 1 (1.3)</a:t>
                      </a:r>
                      <a:endParaRPr lang="de-DE" sz="1200" baseline="0" noProof="1">
                        <a:solidFill>
                          <a:schemeClr val="tx1"/>
                        </a:solidFill>
                        <a:effectLst/>
                        <a:latin typeface="Work Sans Light" pitchFamily="2" charset="0"/>
                        <a:ea typeface="Calibri"/>
                        <a:cs typeface="Arial"/>
                      </a:endParaRPr>
                    </a:p>
                  </a:txBody>
                  <a:tcPr marL="121920" marR="121920" marT="36000" marB="36000" anchor="ctr"/>
                </a:tc>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baseline="0" noProof="1">
                          <a:solidFill>
                            <a:schemeClr val="tx1"/>
                          </a:solidFill>
                          <a:effectLst/>
                        </a:rPr>
                        <a:t>1 (1.3)</a:t>
                      </a:r>
                      <a:endParaRPr lang="de-DE" sz="1200" baseline="0" noProof="1">
                        <a:solidFill>
                          <a:schemeClr val="tx1"/>
                        </a:solidFill>
                        <a:effectLst/>
                        <a:latin typeface="Work Sans Light" pitchFamily="2" charset="0"/>
                        <a:ea typeface="Calibri"/>
                        <a:cs typeface="Arial"/>
                      </a:endParaRPr>
                    </a:p>
                  </a:txBody>
                  <a:tcPr marL="121920" marR="121920" marT="36000" marB="36000" anchor="ctr"/>
                </a:tc>
                <a:extLst>
                  <a:ext uri="{0D108BD9-81ED-4DB2-BD59-A6C34878D82A}">
                    <a16:rowId xmlns:a16="http://schemas.microsoft.com/office/drawing/2014/main" val="2890897918"/>
                  </a:ext>
                </a:extLst>
              </a:tr>
              <a:tr h="26546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Bef>
                          <a:spcPts val="0"/>
                        </a:spcBef>
                        <a:spcAft>
                          <a:spcPts val="0"/>
                        </a:spcAft>
                      </a:pPr>
                      <a:r>
                        <a:rPr lang="de-DE" sz="1200" b="1" baseline="0" noProof="1">
                          <a:solidFill>
                            <a:schemeClr val="tx1"/>
                          </a:solidFill>
                        </a:rPr>
                        <a:t>Headache</a:t>
                      </a:r>
                      <a:endParaRPr lang="de-DE" sz="1200" b="1" baseline="0" noProof="1">
                        <a:solidFill>
                          <a:schemeClr val="tx1"/>
                        </a:solidFill>
                        <a:latin typeface="Work Sans Light" pitchFamily="2" charset="0"/>
                      </a:endParaRPr>
                    </a:p>
                  </a:txBody>
                  <a:tcPr marL="121920" marR="121920" marT="36000" marB="36000" anchor="ctr"/>
                </a:tc>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baseline="0" noProof="1">
                          <a:solidFill>
                            <a:schemeClr val="tx1"/>
                          </a:solidFill>
                        </a:rPr>
                        <a:t>  6 (19.4)</a:t>
                      </a:r>
                      <a:endParaRPr lang="de-DE" sz="1200" baseline="0" noProof="1">
                        <a:solidFill>
                          <a:schemeClr val="tx1"/>
                        </a:solidFill>
                        <a:latin typeface="Work Sans Light" pitchFamily="2" charset="0"/>
                      </a:endParaRPr>
                    </a:p>
                  </a:txBody>
                  <a:tcPr marL="121920" marR="121920" marT="36000" marB="36000" anchor="ctr"/>
                </a:tc>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baseline="0" noProof="1">
                          <a:solidFill>
                            <a:schemeClr val="tx1"/>
                          </a:solidFill>
                        </a:rPr>
                        <a:t>–</a:t>
                      </a:r>
                      <a:endParaRPr lang="de-DE" sz="1200" baseline="0" noProof="1">
                        <a:solidFill>
                          <a:schemeClr val="tx1"/>
                        </a:solidFill>
                        <a:latin typeface="Work Sans Light" pitchFamily="2" charset="0"/>
                      </a:endParaRPr>
                    </a:p>
                  </a:txBody>
                  <a:tcPr marL="121920" marR="121920" marT="36000" marB="36000" anchor="ctr"/>
                </a:tc>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marL="0" marR="0" lvl="0" indent="0" algn="ctr" rtl="0" eaLnBrk="1" fontAlgn="auto" latinLnBrk="0" hangingPunct="1">
                        <a:lnSpc>
                          <a:spcPct val="100000"/>
                        </a:lnSpc>
                        <a:spcBef>
                          <a:spcPts val="0"/>
                        </a:spcBef>
                        <a:spcAft>
                          <a:spcPts val="0"/>
                        </a:spcAft>
                        <a:buClrTx/>
                        <a:buSzTx/>
                        <a:buFontTx/>
                        <a:buNone/>
                      </a:pPr>
                      <a:r>
                        <a:rPr lang="de-DE" sz="1200" baseline="0" noProof="1">
                          <a:solidFill>
                            <a:schemeClr val="tx1"/>
                          </a:solidFill>
                        </a:rPr>
                        <a:t>–</a:t>
                      </a:r>
                      <a:endParaRPr lang="de-DE" sz="1200" baseline="0" noProof="1">
                        <a:solidFill>
                          <a:schemeClr val="tx1"/>
                        </a:solidFill>
                        <a:latin typeface="Work Sans Light" pitchFamily="2" charset="0"/>
                      </a:endParaRPr>
                    </a:p>
                  </a:txBody>
                  <a:tcPr marL="121920" marR="121920" marT="36000" marB="3600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rtl="0" eaLnBrk="1" fontAlgn="auto" latinLnBrk="0" hangingPunct="1">
                        <a:lnSpc>
                          <a:spcPct val="100000"/>
                        </a:lnSpc>
                        <a:spcBef>
                          <a:spcPts val="0"/>
                        </a:spcBef>
                        <a:spcAft>
                          <a:spcPts val="0"/>
                        </a:spcAft>
                        <a:buClrTx/>
                        <a:buSzTx/>
                        <a:buFontTx/>
                        <a:buNone/>
                      </a:pPr>
                      <a:r>
                        <a:rPr lang="de-DE" sz="1200" baseline="0" noProof="1">
                          <a:solidFill>
                            <a:schemeClr val="tx1"/>
                          </a:solidFill>
                        </a:rPr>
                        <a:t>12 (15.2)</a:t>
                      </a:r>
                      <a:endParaRPr lang="de-DE" sz="1200" baseline="0" noProof="1">
                        <a:solidFill>
                          <a:schemeClr val="tx1"/>
                        </a:solidFill>
                        <a:latin typeface="Work Sans Light" pitchFamily="2" charset="0"/>
                      </a:endParaRPr>
                    </a:p>
                  </a:txBody>
                  <a:tcPr marL="121920" marR="121920" marT="36000" marB="36000" anchor="ctr"/>
                </a:tc>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baseline="0" noProof="1">
                          <a:solidFill>
                            <a:schemeClr val="tx1"/>
                          </a:solidFill>
                          <a:effectLst/>
                        </a:rPr>
                        <a:t>–</a:t>
                      </a:r>
                      <a:endParaRPr lang="de-DE" sz="1200" baseline="0" noProof="1">
                        <a:solidFill>
                          <a:schemeClr val="tx1"/>
                        </a:solidFill>
                        <a:effectLst/>
                        <a:latin typeface="Work Sans Light" pitchFamily="2" charset="0"/>
                        <a:ea typeface="Calibri"/>
                        <a:cs typeface="Arial"/>
                      </a:endParaRPr>
                    </a:p>
                  </a:txBody>
                  <a:tcPr marL="121920" marR="121920" marT="36000" marB="36000" anchor="ctr"/>
                </a:tc>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baseline="0" noProof="1">
                          <a:solidFill>
                            <a:schemeClr val="tx1"/>
                          </a:solidFill>
                          <a:effectLst/>
                        </a:rPr>
                        <a:t>–</a:t>
                      </a:r>
                      <a:endParaRPr lang="de-DE" sz="1200" baseline="0" noProof="1">
                        <a:solidFill>
                          <a:schemeClr val="tx1"/>
                        </a:solidFill>
                        <a:effectLst/>
                        <a:latin typeface="Work Sans Light" pitchFamily="2" charset="0"/>
                        <a:ea typeface="Calibri"/>
                        <a:cs typeface="Arial"/>
                      </a:endParaRPr>
                    </a:p>
                  </a:txBody>
                  <a:tcPr marL="121920" marR="121920" marT="36000" marB="36000" anchor="ctr"/>
                </a:tc>
                <a:extLst>
                  <a:ext uri="{0D108BD9-81ED-4DB2-BD59-A6C34878D82A}">
                    <a16:rowId xmlns:a16="http://schemas.microsoft.com/office/drawing/2014/main" val="3683866384"/>
                  </a:ext>
                </a:extLst>
              </a:tr>
              <a:tr h="26546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Bef>
                          <a:spcPts val="0"/>
                        </a:spcBef>
                        <a:spcAft>
                          <a:spcPts val="0"/>
                        </a:spcAft>
                      </a:pPr>
                      <a:r>
                        <a:rPr lang="de-DE" sz="1200" b="1" baseline="0" noProof="1">
                          <a:solidFill>
                            <a:schemeClr val="tx1"/>
                          </a:solidFill>
                        </a:rPr>
                        <a:t>Cough</a:t>
                      </a:r>
                      <a:endParaRPr lang="de-DE" sz="1200" b="1" baseline="0" noProof="1">
                        <a:solidFill>
                          <a:schemeClr val="tx1"/>
                        </a:solidFill>
                        <a:latin typeface="Work Sans Light" pitchFamily="2" charset="0"/>
                      </a:endParaRPr>
                    </a:p>
                  </a:txBody>
                  <a:tcPr marL="121920" marR="121920" marT="36000" marB="36000" anchor="ctr"/>
                </a:tc>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baseline="0" noProof="1">
                          <a:solidFill>
                            <a:schemeClr val="tx1"/>
                          </a:solidFill>
                        </a:rPr>
                        <a:t>  4 (12.9)</a:t>
                      </a:r>
                      <a:endParaRPr lang="de-DE" sz="1200" baseline="0" noProof="1">
                        <a:solidFill>
                          <a:schemeClr val="tx1"/>
                        </a:solidFill>
                        <a:latin typeface="Work Sans Light" pitchFamily="2" charset="0"/>
                      </a:endParaRPr>
                    </a:p>
                  </a:txBody>
                  <a:tcPr marL="121920" marR="121920" marT="36000" marB="36000" anchor="ctr"/>
                </a:tc>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baseline="0" noProof="1">
                          <a:solidFill>
                            <a:schemeClr val="tx1"/>
                          </a:solidFill>
                        </a:rPr>
                        <a:t>–</a:t>
                      </a:r>
                      <a:endParaRPr lang="de-DE" sz="1200" baseline="0" noProof="1">
                        <a:solidFill>
                          <a:schemeClr val="tx1"/>
                        </a:solidFill>
                        <a:latin typeface="Work Sans Light" pitchFamily="2" charset="0"/>
                      </a:endParaRPr>
                    </a:p>
                  </a:txBody>
                  <a:tcPr marL="121920" marR="121920" marT="36000" marB="36000" anchor="ctr"/>
                </a:tc>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marL="0" marR="0" lvl="0" indent="0" algn="ctr" rtl="0" eaLnBrk="1" fontAlgn="auto" latinLnBrk="0" hangingPunct="1">
                        <a:lnSpc>
                          <a:spcPct val="100000"/>
                        </a:lnSpc>
                        <a:spcBef>
                          <a:spcPts val="0"/>
                        </a:spcBef>
                        <a:spcAft>
                          <a:spcPts val="0"/>
                        </a:spcAft>
                        <a:buClrTx/>
                        <a:buSzTx/>
                        <a:buFontTx/>
                        <a:buNone/>
                      </a:pPr>
                      <a:r>
                        <a:rPr lang="de-DE" sz="1200" baseline="0" noProof="1">
                          <a:solidFill>
                            <a:schemeClr val="tx1"/>
                          </a:solidFill>
                        </a:rPr>
                        <a:t>–</a:t>
                      </a:r>
                      <a:endParaRPr lang="de-DE" sz="1200" baseline="0" noProof="1">
                        <a:solidFill>
                          <a:schemeClr val="tx1"/>
                        </a:solidFill>
                        <a:latin typeface="Work Sans Light" pitchFamily="2" charset="0"/>
                      </a:endParaRPr>
                    </a:p>
                  </a:txBody>
                  <a:tcPr marL="121920" marR="121920" marT="36000" marB="3600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rtl="0" eaLnBrk="1" fontAlgn="auto" latinLnBrk="0" hangingPunct="1">
                        <a:lnSpc>
                          <a:spcPct val="100000"/>
                        </a:lnSpc>
                        <a:spcBef>
                          <a:spcPts val="0"/>
                        </a:spcBef>
                        <a:spcAft>
                          <a:spcPts val="0"/>
                        </a:spcAft>
                        <a:buClrTx/>
                        <a:buSzTx/>
                        <a:buFontTx/>
                        <a:buNone/>
                      </a:pPr>
                      <a:r>
                        <a:rPr lang="de-DE" sz="1200" baseline="0" noProof="1">
                          <a:solidFill>
                            <a:schemeClr val="tx1"/>
                          </a:solidFill>
                        </a:rPr>
                        <a:t>11 (13.9)</a:t>
                      </a:r>
                      <a:endParaRPr lang="de-DE" sz="1200" baseline="0" noProof="1">
                        <a:solidFill>
                          <a:schemeClr val="tx1"/>
                        </a:solidFill>
                        <a:latin typeface="Work Sans Light" pitchFamily="2" charset="0"/>
                      </a:endParaRPr>
                    </a:p>
                  </a:txBody>
                  <a:tcPr marL="121920" marR="121920" marT="36000" marB="36000" anchor="ctr"/>
                </a:tc>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marL="0" marR="0" algn="ctr">
                        <a:lnSpc>
                          <a:spcPct val="100000"/>
                        </a:lnSpc>
                        <a:spcBef>
                          <a:spcPts val="0"/>
                        </a:spcBef>
                        <a:spcAft>
                          <a:spcPts val="0"/>
                        </a:spcAft>
                      </a:pPr>
                      <a:r>
                        <a:rPr lang="de-DE" sz="1200" baseline="0" noProof="1">
                          <a:solidFill>
                            <a:schemeClr val="tx1"/>
                          </a:solidFill>
                          <a:effectLst/>
                        </a:rPr>
                        <a:t>1 (1.3)</a:t>
                      </a:r>
                      <a:endParaRPr lang="de-DE" sz="1200" baseline="0" noProof="1">
                        <a:solidFill>
                          <a:schemeClr val="tx1"/>
                        </a:solidFill>
                        <a:effectLst/>
                        <a:latin typeface="Work Sans Light" pitchFamily="2" charset="0"/>
                        <a:ea typeface="Calibri"/>
                        <a:cs typeface="Arial"/>
                      </a:endParaRPr>
                    </a:p>
                  </a:txBody>
                  <a:tcPr marL="121920" marR="121920" marT="36000" marB="36000" anchor="ctr"/>
                </a:tc>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marL="0" marR="0" algn="ctr">
                        <a:lnSpc>
                          <a:spcPct val="100000"/>
                        </a:lnSpc>
                        <a:spcBef>
                          <a:spcPts val="0"/>
                        </a:spcBef>
                        <a:spcAft>
                          <a:spcPts val="0"/>
                        </a:spcAft>
                      </a:pPr>
                      <a:r>
                        <a:rPr lang="de-DE" sz="1200" baseline="0" noProof="1">
                          <a:solidFill>
                            <a:schemeClr val="tx1"/>
                          </a:solidFill>
                          <a:effectLst/>
                        </a:rPr>
                        <a:t>–</a:t>
                      </a:r>
                      <a:endParaRPr lang="de-DE" sz="1200" baseline="0" noProof="1">
                        <a:solidFill>
                          <a:schemeClr val="tx1"/>
                        </a:solidFill>
                        <a:effectLst/>
                        <a:latin typeface="Work Sans Light" pitchFamily="2" charset="0"/>
                        <a:ea typeface="Calibri"/>
                        <a:cs typeface="Arial"/>
                      </a:endParaRPr>
                    </a:p>
                  </a:txBody>
                  <a:tcPr marL="121920" marR="121920" marT="36000" marB="36000" anchor="ctr"/>
                </a:tc>
                <a:extLst>
                  <a:ext uri="{0D108BD9-81ED-4DB2-BD59-A6C34878D82A}">
                    <a16:rowId xmlns:a16="http://schemas.microsoft.com/office/drawing/2014/main" val="628383109"/>
                  </a:ext>
                </a:extLst>
              </a:tr>
              <a:tr h="265464">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a:lnSpc>
                          <a:spcPct val="100000"/>
                        </a:lnSpc>
                        <a:spcBef>
                          <a:spcPts val="0"/>
                        </a:spcBef>
                        <a:spcAft>
                          <a:spcPts val="0"/>
                        </a:spcAft>
                      </a:pPr>
                      <a:r>
                        <a:rPr lang="de-DE" sz="1200" b="1" baseline="0" noProof="1">
                          <a:solidFill>
                            <a:schemeClr val="tx1"/>
                          </a:solidFill>
                        </a:rPr>
                        <a:t>Diarrhea</a:t>
                      </a:r>
                      <a:endParaRPr lang="de-DE" sz="1200" b="1" baseline="0" noProof="1">
                        <a:solidFill>
                          <a:schemeClr val="tx1"/>
                        </a:solidFill>
                        <a:latin typeface="Work Sans Light" pitchFamily="2" charset="0"/>
                      </a:endParaRPr>
                    </a:p>
                  </a:txBody>
                  <a:tcPr marL="121920" marR="121920" marT="36000" marB="36000" anchor="ctr"/>
                </a:tc>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marL="0" marR="0" lvl="0" indent="0" algn="ctr" rtl="0" eaLnBrk="1" fontAlgn="auto" latinLnBrk="0" hangingPunct="1">
                        <a:lnSpc>
                          <a:spcPct val="100000"/>
                        </a:lnSpc>
                        <a:spcBef>
                          <a:spcPts val="0"/>
                        </a:spcBef>
                        <a:spcAft>
                          <a:spcPts val="0"/>
                        </a:spcAft>
                        <a:buClrTx/>
                        <a:buSzTx/>
                        <a:buFontTx/>
                        <a:buNone/>
                      </a:pPr>
                      <a:r>
                        <a:rPr lang="de-DE" sz="1200" baseline="0" noProof="1">
                          <a:solidFill>
                            <a:schemeClr val="tx1"/>
                          </a:solidFill>
                        </a:rPr>
                        <a:t>  5 (16.1)</a:t>
                      </a:r>
                      <a:endParaRPr lang="de-DE" sz="1200" baseline="0" noProof="1">
                        <a:solidFill>
                          <a:schemeClr val="tx1"/>
                        </a:solidFill>
                        <a:latin typeface="Work Sans Light" pitchFamily="2" charset="0"/>
                      </a:endParaRPr>
                    </a:p>
                  </a:txBody>
                  <a:tcPr marL="121920" marR="121920" marT="36000" marB="36000" anchor="ctr"/>
                </a:tc>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marL="0" marR="0" lvl="0" indent="0" algn="ctr" rtl="0" eaLnBrk="1" fontAlgn="auto" latinLnBrk="0" hangingPunct="1">
                        <a:lnSpc>
                          <a:spcPct val="100000"/>
                        </a:lnSpc>
                        <a:spcBef>
                          <a:spcPts val="0"/>
                        </a:spcBef>
                        <a:spcAft>
                          <a:spcPts val="0"/>
                        </a:spcAft>
                        <a:buClrTx/>
                        <a:buSzTx/>
                        <a:buFontTx/>
                        <a:buNone/>
                      </a:pPr>
                      <a:r>
                        <a:rPr lang="de-DE" sz="1200" baseline="0" noProof="1">
                          <a:solidFill>
                            <a:schemeClr val="tx1"/>
                          </a:solidFill>
                        </a:rPr>
                        <a:t>1 (3.2)</a:t>
                      </a:r>
                      <a:endParaRPr lang="de-DE" sz="1200" baseline="0" noProof="1">
                        <a:solidFill>
                          <a:schemeClr val="tx1"/>
                        </a:solidFill>
                        <a:latin typeface="Work Sans Light" pitchFamily="2" charset="0"/>
                      </a:endParaRPr>
                    </a:p>
                  </a:txBody>
                  <a:tcPr marL="121920" marR="121920" marT="36000" marB="36000" anchor="ctr"/>
                </a:tc>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marL="0" marR="0" lvl="0" indent="0" algn="ctr" rtl="0" eaLnBrk="1" fontAlgn="auto" latinLnBrk="0" hangingPunct="1">
                        <a:lnSpc>
                          <a:spcPct val="100000"/>
                        </a:lnSpc>
                        <a:spcBef>
                          <a:spcPts val="0"/>
                        </a:spcBef>
                        <a:spcAft>
                          <a:spcPts val="0"/>
                        </a:spcAft>
                        <a:buClrTx/>
                        <a:buSzTx/>
                        <a:buFontTx/>
                        <a:buNone/>
                      </a:pPr>
                      <a:r>
                        <a:rPr lang="de-DE" sz="1200" baseline="0" noProof="1">
                          <a:solidFill>
                            <a:schemeClr val="tx1"/>
                          </a:solidFill>
                        </a:rPr>
                        <a:t>–</a:t>
                      </a:r>
                      <a:endParaRPr lang="de-DE" sz="1200" baseline="0" noProof="1">
                        <a:solidFill>
                          <a:schemeClr val="tx1"/>
                        </a:solidFill>
                        <a:latin typeface="Work Sans Light" pitchFamily="2" charset="0"/>
                      </a:endParaRPr>
                    </a:p>
                  </a:txBody>
                  <a:tcPr marL="121920" marR="121920" marT="36000" marB="36000" anchor="ctr"/>
                </a:tc>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marL="0" marR="0" lvl="0" indent="0" algn="ctr" rtl="0" eaLnBrk="1" fontAlgn="auto" latinLnBrk="0" hangingPunct="1">
                        <a:lnSpc>
                          <a:spcPct val="100000"/>
                        </a:lnSpc>
                        <a:spcBef>
                          <a:spcPts val="0"/>
                        </a:spcBef>
                        <a:spcAft>
                          <a:spcPts val="0"/>
                        </a:spcAft>
                        <a:buClrTx/>
                        <a:buSzTx/>
                        <a:buFontTx/>
                        <a:buNone/>
                      </a:pPr>
                      <a:r>
                        <a:rPr lang="de-DE" sz="1200" baseline="0" noProof="1">
                          <a:solidFill>
                            <a:schemeClr val="tx1"/>
                          </a:solidFill>
                        </a:rPr>
                        <a:t>  9 (11.4)</a:t>
                      </a:r>
                      <a:endParaRPr lang="de-DE" sz="1200" baseline="0" noProof="1">
                        <a:solidFill>
                          <a:schemeClr val="tx1"/>
                        </a:solidFill>
                        <a:latin typeface="Work Sans Light" pitchFamily="2" charset="0"/>
                      </a:endParaRPr>
                    </a:p>
                  </a:txBody>
                  <a:tcPr marL="121920" marR="121920" marT="36000" marB="36000" anchor="ctr"/>
                </a:tc>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marL="0" marR="0" algn="ctr">
                        <a:lnSpc>
                          <a:spcPct val="100000"/>
                        </a:lnSpc>
                        <a:spcBef>
                          <a:spcPts val="0"/>
                        </a:spcBef>
                        <a:spcAft>
                          <a:spcPts val="0"/>
                        </a:spcAft>
                      </a:pPr>
                      <a:r>
                        <a:rPr lang="de-DE" sz="1200" baseline="0" noProof="1">
                          <a:solidFill>
                            <a:schemeClr val="tx1"/>
                          </a:solidFill>
                          <a:effectLst/>
                        </a:rPr>
                        <a:t>1 (1.3)</a:t>
                      </a:r>
                      <a:endParaRPr lang="de-DE" sz="1200" baseline="0" noProof="1">
                        <a:solidFill>
                          <a:schemeClr val="tx1"/>
                        </a:solidFill>
                        <a:effectLst/>
                        <a:latin typeface="Work Sans Light" pitchFamily="2" charset="0"/>
                        <a:ea typeface="Calibri" panose="020F0502020204030204" pitchFamily="34" charset="0"/>
                        <a:cs typeface="Arial"/>
                      </a:endParaRPr>
                    </a:p>
                  </a:txBody>
                  <a:tcPr marL="121920" marR="121920" marT="36000" marB="36000" anchor="ctr"/>
                </a:tc>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marL="0" marR="0" algn="ctr">
                        <a:lnSpc>
                          <a:spcPct val="100000"/>
                        </a:lnSpc>
                        <a:spcBef>
                          <a:spcPts val="0"/>
                        </a:spcBef>
                        <a:spcAft>
                          <a:spcPts val="0"/>
                        </a:spcAft>
                      </a:pPr>
                      <a:r>
                        <a:rPr lang="de-DE" sz="1200" baseline="0" noProof="1">
                          <a:solidFill>
                            <a:schemeClr val="tx1"/>
                          </a:solidFill>
                          <a:effectLst/>
                        </a:rPr>
                        <a:t>–</a:t>
                      </a:r>
                      <a:endParaRPr lang="de-DE" sz="1200" baseline="0" noProof="1">
                        <a:solidFill>
                          <a:schemeClr val="tx1"/>
                        </a:solidFill>
                        <a:effectLst/>
                        <a:latin typeface="Work Sans Light" pitchFamily="2" charset="0"/>
                        <a:ea typeface="Calibri" panose="020F0502020204030204" pitchFamily="34" charset="0"/>
                        <a:cs typeface="Arial"/>
                      </a:endParaRPr>
                    </a:p>
                  </a:txBody>
                  <a:tcPr marL="121920" marR="121920" marT="36000" marB="36000" anchor="ctr"/>
                </a:tc>
                <a:extLst>
                  <a:ext uri="{0D108BD9-81ED-4DB2-BD59-A6C34878D82A}">
                    <a16:rowId xmlns:a16="http://schemas.microsoft.com/office/drawing/2014/main" val="3938121016"/>
                  </a:ext>
                </a:extLst>
              </a:tr>
              <a:tr h="265464">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a:lnSpc>
                          <a:spcPct val="100000"/>
                        </a:lnSpc>
                        <a:spcBef>
                          <a:spcPts val="0"/>
                        </a:spcBef>
                        <a:spcAft>
                          <a:spcPts val="0"/>
                        </a:spcAft>
                      </a:pPr>
                      <a:r>
                        <a:rPr lang="de-DE" sz="1200" b="1" baseline="0" noProof="1">
                          <a:solidFill>
                            <a:schemeClr val="tx1"/>
                          </a:solidFill>
                        </a:rPr>
                        <a:t>COVID-19</a:t>
                      </a:r>
                      <a:r>
                        <a:rPr lang="de-DE" sz="1200" b="1" baseline="30000" noProof="1">
                          <a:solidFill>
                            <a:schemeClr val="tx1"/>
                          </a:solidFill>
                        </a:rPr>
                        <a:t>e</a:t>
                      </a:r>
                      <a:endParaRPr lang="de-DE" sz="1200" b="1" baseline="30000" noProof="1">
                        <a:solidFill>
                          <a:schemeClr val="tx1"/>
                        </a:solidFill>
                        <a:latin typeface="Work Sans Light" pitchFamily="2" charset="0"/>
                      </a:endParaRPr>
                    </a:p>
                  </a:txBody>
                  <a:tcPr marL="121920" marR="121920" marT="36000" marB="36000" anchor="ctr"/>
                </a:tc>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marL="0" marR="0" lvl="0" indent="0" algn="ctr" rtl="0" eaLnBrk="1" fontAlgn="auto" latinLnBrk="0" hangingPunct="1">
                        <a:lnSpc>
                          <a:spcPct val="100000"/>
                        </a:lnSpc>
                        <a:spcBef>
                          <a:spcPts val="0"/>
                        </a:spcBef>
                        <a:spcAft>
                          <a:spcPts val="0"/>
                        </a:spcAft>
                        <a:buClrTx/>
                        <a:buSzTx/>
                        <a:buFontTx/>
                        <a:buNone/>
                      </a:pPr>
                      <a:r>
                        <a:rPr lang="de-DE" sz="1200" baseline="0" noProof="1">
                          <a:solidFill>
                            <a:schemeClr val="tx1"/>
                          </a:solidFill>
                        </a:rPr>
                        <a:t>2 (6.5)</a:t>
                      </a:r>
                      <a:endParaRPr lang="de-DE" sz="1200" baseline="0" noProof="1">
                        <a:solidFill>
                          <a:schemeClr val="tx1"/>
                        </a:solidFill>
                        <a:latin typeface="Work Sans Light" pitchFamily="2" charset="0"/>
                      </a:endParaRPr>
                    </a:p>
                  </a:txBody>
                  <a:tcPr marL="121920" marR="121920" marT="36000" marB="36000" anchor="ctr"/>
                </a:tc>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marL="0" marR="0" lvl="0" indent="0" algn="ctr" rtl="0" eaLnBrk="1" fontAlgn="auto" latinLnBrk="0" hangingPunct="1">
                        <a:lnSpc>
                          <a:spcPct val="100000"/>
                        </a:lnSpc>
                        <a:spcBef>
                          <a:spcPts val="0"/>
                        </a:spcBef>
                        <a:spcAft>
                          <a:spcPts val="0"/>
                        </a:spcAft>
                        <a:buClrTx/>
                        <a:buSzTx/>
                        <a:buFontTx/>
                        <a:buNone/>
                      </a:pPr>
                      <a:r>
                        <a:rPr lang="de-DE" sz="1200" baseline="0" noProof="1">
                          <a:solidFill>
                            <a:schemeClr val="tx1"/>
                          </a:solidFill>
                        </a:rPr>
                        <a:t>–</a:t>
                      </a:r>
                      <a:endParaRPr lang="de-DE" sz="1200" baseline="0" noProof="1">
                        <a:solidFill>
                          <a:schemeClr val="tx1"/>
                        </a:solidFill>
                        <a:latin typeface="Work Sans Light" pitchFamily="2" charset="0"/>
                      </a:endParaRPr>
                    </a:p>
                  </a:txBody>
                  <a:tcPr marL="121920" marR="121920" marT="36000" marB="36000" anchor="ctr"/>
                </a:tc>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marL="0" marR="0" lvl="0" indent="0" algn="ctr" rtl="0" eaLnBrk="1" fontAlgn="auto" latinLnBrk="0" hangingPunct="1">
                        <a:lnSpc>
                          <a:spcPct val="100000"/>
                        </a:lnSpc>
                        <a:spcBef>
                          <a:spcPts val="0"/>
                        </a:spcBef>
                        <a:spcAft>
                          <a:spcPts val="0"/>
                        </a:spcAft>
                        <a:buClrTx/>
                        <a:buSzTx/>
                        <a:buFontTx/>
                        <a:buNone/>
                      </a:pPr>
                      <a:r>
                        <a:rPr lang="de-DE" sz="1200" baseline="0" noProof="1">
                          <a:solidFill>
                            <a:schemeClr val="tx1"/>
                          </a:solidFill>
                        </a:rPr>
                        <a:t>–</a:t>
                      </a:r>
                      <a:endParaRPr lang="de-DE" sz="1200" baseline="0" noProof="1">
                        <a:solidFill>
                          <a:schemeClr val="tx1"/>
                        </a:solidFill>
                        <a:latin typeface="Work Sans Light" pitchFamily="2" charset="0"/>
                      </a:endParaRPr>
                    </a:p>
                  </a:txBody>
                  <a:tcPr marL="121920" marR="121920" marT="36000" marB="36000" anchor="ctr"/>
                </a:tc>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marL="0" marR="0" lvl="0" indent="0" algn="ctr" rtl="0" eaLnBrk="1" fontAlgn="auto" latinLnBrk="0" hangingPunct="1">
                        <a:lnSpc>
                          <a:spcPct val="100000"/>
                        </a:lnSpc>
                        <a:spcBef>
                          <a:spcPts val="0"/>
                        </a:spcBef>
                        <a:spcAft>
                          <a:spcPts val="0"/>
                        </a:spcAft>
                        <a:buClrTx/>
                        <a:buSzTx/>
                        <a:buFontTx/>
                        <a:buNone/>
                      </a:pPr>
                      <a:r>
                        <a:rPr lang="de-DE" sz="1200" baseline="0" noProof="1">
                          <a:solidFill>
                            <a:schemeClr val="tx1"/>
                          </a:solidFill>
                        </a:rPr>
                        <a:t>  8 (10.1)</a:t>
                      </a:r>
                      <a:endParaRPr lang="de-DE" sz="1200" baseline="0" noProof="1">
                        <a:solidFill>
                          <a:schemeClr val="tx1"/>
                        </a:solidFill>
                        <a:latin typeface="Work Sans Light" pitchFamily="2" charset="0"/>
                      </a:endParaRPr>
                    </a:p>
                  </a:txBody>
                  <a:tcPr marL="121920" marR="121920" marT="36000" marB="36000" anchor="ctr"/>
                </a:tc>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marL="0" marR="0" algn="ctr">
                        <a:lnSpc>
                          <a:spcPct val="100000"/>
                        </a:lnSpc>
                        <a:spcBef>
                          <a:spcPts val="0"/>
                        </a:spcBef>
                        <a:spcAft>
                          <a:spcPts val="0"/>
                        </a:spcAft>
                      </a:pPr>
                      <a:r>
                        <a:rPr lang="de-DE" sz="1200" kern="1200" baseline="0" noProof="1">
                          <a:solidFill>
                            <a:schemeClr val="tx1"/>
                          </a:solidFill>
                        </a:rPr>
                        <a:t>2 (2.5)</a:t>
                      </a:r>
                      <a:endParaRPr lang="de-DE" sz="1200" kern="1200" baseline="0" noProof="1">
                        <a:solidFill>
                          <a:schemeClr val="tx1"/>
                        </a:solidFill>
                        <a:latin typeface="Work Sans Light" pitchFamily="2" charset="0"/>
                        <a:ea typeface="+mn-ea"/>
                        <a:cs typeface="+mn-cs"/>
                      </a:endParaRPr>
                    </a:p>
                  </a:txBody>
                  <a:tcPr marL="121920" marR="121920" marT="36000" marB="36000" anchor="ctr"/>
                </a:tc>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marL="0" marR="0" algn="ctr">
                        <a:lnSpc>
                          <a:spcPct val="100000"/>
                        </a:lnSpc>
                        <a:spcBef>
                          <a:spcPts val="0"/>
                        </a:spcBef>
                        <a:spcAft>
                          <a:spcPts val="0"/>
                        </a:spcAft>
                      </a:pPr>
                      <a:r>
                        <a:rPr lang="de-DE" sz="1200" kern="1200" baseline="0" noProof="1">
                          <a:solidFill>
                            <a:schemeClr val="tx1"/>
                          </a:solidFill>
                        </a:rPr>
                        <a:t>2 (2.5)</a:t>
                      </a:r>
                      <a:endParaRPr lang="de-DE" sz="1200" kern="1200" baseline="0" noProof="1">
                        <a:solidFill>
                          <a:schemeClr val="tx1"/>
                        </a:solidFill>
                        <a:latin typeface="Work Sans Light" pitchFamily="2" charset="0"/>
                        <a:ea typeface="+mn-ea"/>
                        <a:cs typeface="+mn-cs"/>
                      </a:endParaRPr>
                    </a:p>
                  </a:txBody>
                  <a:tcPr marL="121920" marR="121920" marT="36000" marB="36000" anchor="ctr"/>
                </a:tc>
                <a:extLst>
                  <a:ext uri="{0D108BD9-81ED-4DB2-BD59-A6C34878D82A}">
                    <a16:rowId xmlns:a16="http://schemas.microsoft.com/office/drawing/2014/main" val="3324432744"/>
                  </a:ext>
                </a:extLst>
              </a:tr>
              <a:tr h="265464">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a:lnSpc>
                          <a:spcPct val="100000"/>
                        </a:lnSpc>
                        <a:spcBef>
                          <a:spcPts val="0"/>
                        </a:spcBef>
                        <a:spcAft>
                          <a:spcPts val="0"/>
                        </a:spcAft>
                      </a:pPr>
                      <a:r>
                        <a:rPr lang="de-DE" sz="1200" b="1" baseline="0" noProof="1">
                          <a:solidFill>
                            <a:schemeClr val="tx1"/>
                          </a:solidFill>
                        </a:rPr>
                        <a:t>Hypertension</a:t>
                      </a:r>
                      <a:endParaRPr lang="de-DE" sz="1200" b="1" baseline="0" noProof="1">
                        <a:solidFill>
                          <a:schemeClr val="tx1"/>
                        </a:solidFill>
                        <a:latin typeface="Work Sans Light" pitchFamily="2" charset="0"/>
                      </a:endParaRPr>
                    </a:p>
                  </a:txBody>
                  <a:tcPr marL="121920" marR="121920" marT="36000" marB="36000" anchor="ctr"/>
                </a:tc>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marL="0" marR="0" lvl="0" indent="0" algn="ctr" rtl="0" eaLnBrk="1" fontAlgn="auto" latinLnBrk="0" hangingPunct="1">
                        <a:lnSpc>
                          <a:spcPct val="100000"/>
                        </a:lnSpc>
                        <a:spcBef>
                          <a:spcPts val="0"/>
                        </a:spcBef>
                        <a:spcAft>
                          <a:spcPts val="0"/>
                        </a:spcAft>
                        <a:buClrTx/>
                        <a:buSzTx/>
                        <a:buFontTx/>
                        <a:buNone/>
                      </a:pPr>
                      <a:r>
                        <a:rPr lang="de-DE" sz="1200" baseline="0" noProof="1">
                          <a:solidFill>
                            <a:schemeClr val="tx1"/>
                          </a:solidFill>
                        </a:rPr>
                        <a:t>1 (3.2)</a:t>
                      </a:r>
                      <a:endParaRPr lang="de-DE" sz="1200" baseline="0" noProof="1">
                        <a:solidFill>
                          <a:schemeClr val="tx1"/>
                        </a:solidFill>
                        <a:latin typeface="Work Sans Light" pitchFamily="2" charset="0"/>
                      </a:endParaRPr>
                    </a:p>
                  </a:txBody>
                  <a:tcPr marL="121920" marR="121920" marT="36000" marB="36000" anchor="ctr"/>
                </a:tc>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marL="0" marR="0" lvl="0" indent="0" algn="ctr" rtl="0" eaLnBrk="1" fontAlgn="auto" latinLnBrk="0" hangingPunct="1">
                        <a:lnSpc>
                          <a:spcPct val="100000"/>
                        </a:lnSpc>
                        <a:spcBef>
                          <a:spcPts val="0"/>
                        </a:spcBef>
                        <a:spcAft>
                          <a:spcPts val="0"/>
                        </a:spcAft>
                        <a:buClrTx/>
                        <a:buSzTx/>
                        <a:buFontTx/>
                        <a:buNone/>
                      </a:pPr>
                      <a:r>
                        <a:rPr lang="de-DE" sz="1200" baseline="0" noProof="1">
                          <a:solidFill>
                            <a:schemeClr val="tx1"/>
                          </a:solidFill>
                        </a:rPr>
                        <a:t>1 (3.2)</a:t>
                      </a:r>
                      <a:endParaRPr lang="de-DE" sz="1200" baseline="0" noProof="1">
                        <a:solidFill>
                          <a:schemeClr val="tx1"/>
                        </a:solidFill>
                        <a:latin typeface="Work Sans Light" pitchFamily="2" charset="0"/>
                      </a:endParaRPr>
                    </a:p>
                  </a:txBody>
                  <a:tcPr marL="121920" marR="121920" marT="36000" marB="36000" anchor="ctr"/>
                </a:tc>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marL="0" marR="0" lvl="0" indent="0" algn="ctr" rtl="0" eaLnBrk="1" fontAlgn="auto" latinLnBrk="0" hangingPunct="1">
                        <a:lnSpc>
                          <a:spcPct val="100000"/>
                        </a:lnSpc>
                        <a:spcBef>
                          <a:spcPts val="0"/>
                        </a:spcBef>
                        <a:spcAft>
                          <a:spcPts val="0"/>
                        </a:spcAft>
                        <a:buClrTx/>
                        <a:buSzTx/>
                        <a:buFontTx/>
                        <a:buNone/>
                      </a:pPr>
                      <a:r>
                        <a:rPr lang="de-DE" sz="1200" baseline="0" noProof="1">
                          <a:solidFill>
                            <a:schemeClr val="tx1"/>
                          </a:solidFill>
                        </a:rPr>
                        <a:t>–</a:t>
                      </a:r>
                      <a:endParaRPr lang="de-DE" sz="1200" baseline="0" noProof="1">
                        <a:solidFill>
                          <a:schemeClr val="tx1"/>
                        </a:solidFill>
                        <a:latin typeface="Work Sans Light" pitchFamily="2" charset="0"/>
                      </a:endParaRPr>
                    </a:p>
                  </a:txBody>
                  <a:tcPr marL="121920" marR="121920" marT="36000" marB="36000" anchor="ctr"/>
                </a:tc>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marL="0" marR="0" lvl="0" indent="0" algn="ctr" rtl="0" eaLnBrk="1" fontAlgn="auto" latinLnBrk="0" hangingPunct="1">
                        <a:lnSpc>
                          <a:spcPct val="100000"/>
                        </a:lnSpc>
                        <a:spcBef>
                          <a:spcPts val="0"/>
                        </a:spcBef>
                        <a:spcAft>
                          <a:spcPts val="0"/>
                        </a:spcAft>
                        <a:buClrTx/>
                        <a:buSzTx/>
                        <a:buFontTx/>
                        <a:buNone/>
                      </a:pPr>
                      <a:r>
                        <a:rPr lang="de-DE" sz="1200" baseline="0" noProof="1">
                          <a:solidFill>
                            <a:schemeClr val="tx1"/>
                          </a:solidFill>
                        </a:rPr>
                        <a:t>6 (7.6)</a:t>
                      </a:r>
                      <a:endParaRPr lang="de-DE" sz="1200" baseline="0" noProof="1">
                        <a:solidFill>
                          <a:schemeClr val="tx1"/>
                        </a:solidFill>
                        <a:latin typeface="Work Sans Light" pitchFamily="2" charset="0"/>
                      </a:endParaRPr>
                    </a:p>
                  </a:txBody>
                  <a:tcPr marL="121920" marR="121920" marT="36000" marB="36000" anchor="ctr"/>
                </a:tc>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marL="0" marR="0" algn="ctr">
                        <a:lnSpc>
                          <a:spcPct val="100000"/>
                        </a:lnSpc>
                        <a:spcBef>
                          <a:spcPts val="0"/>
                        </a:spcBef>
                        <a:spcAft>
                          <a:spcPts val="0"/>
                        </a:spcAft>
                      </a:pPr>
                      <a:r>
                        <a:rPr lang="de-DE" sz="1200" baseline="0" noProof="1">
                          <a:solidFill>
                            <a:schemeClr val="tx1"/>
                          </a:solidFill>
                          <a:effectLst/>
                        </a:rPr>
                        <a:t>4 (5.1)</a:t>
                      </a:r>
                      <a:endParaRPr lang="de-DE" sz="1200" baseline="0" noProof="1">
                        <a:solidFill>
                          <a:schemeClr val="tx1"/>
                        </a:solidFill>
                        <a:effectLst/>
                        <a:latin typeface="Work Sans Light" pitchFamily="2" charset="0"/>
                        <a:ea typeface="Calibri" panose="020F0502020204030204" pitchFamily="34" charset="0"/>
                        <a:cs typeface="Arial"/>
                      </a:endParaRPr>
                    </a:p>
                  </a:txBody>
                  <a:tcPr marL="121920" marR="121920" marT="36000" marB="36000" anchor="ctr"/>
                </a:tc>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marL="0" marR="0" algn="ctr">
                        <a:lnSpc>
                          <a:spcPct val="100000"/>
                        </a:lnSpc>
                        <a:spcBef>
                          <a:spcPts val="0"/>
                        </a:spcBef>
                        <a:spcAft>
                          <a:spcPts val="0"/>
                        </a:spcAft>
                      </a:pPr>
                      <a:r>
                        <a:rPr lang="de-DE" sz="1200" baseline="0" noProof="1">
                          <a:solidFill>
                            <a:schemeClr val="tx1"/>
                          </a:solidFill>
                          <a:effectLst/>
                        </a:rPr>
                        <a:t>–</a:t>
                      </a:r>
                      <a:endParaRPr lang="de-DE" sz="1200" baseline="0" noProof="1">
                        <a:solidFill>
                          <a:schemeClr val="tx1"/>
                        </a:solidFill>
                        <a:effectLst/>
                        <a:latin typeface="Work Sans Light" pitchFamily="2" charset="0"/>
                        <a:ea typeface="Calibri" panose="020F0502020204030204" pitchFamily="34" charset="0"/>
                        <a:cs typeface="Arial"/>
                      </a:endParaRPr>
                    </a:p>
                  </a:txBody>
                  <a:tcPr marL="121920" marR="121920" marT="36000" marB="36000" anchor="ctr"/>
                </a:tc>
                <a:extLst>
                  <a:ext uri="{0D108BD9-81ED-4DB2-BD59-A6C34878D82A}">
                    <a16:rowId xmlns:a16="http://schemas.microsoft.com/office/drawing/2014/main" val="569206417"/>
                  </a:ext>
                </a:extLst>
              </a:tr>
              <a:tr h="265464">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a:lnSpc>
                          <a:spcPct val="100000"/>
                        </a:lnSpc>
                        <a:spcBef>
                          <a:spcPts val="0"/>
                        </a:spcBef>
                        <a:spcAft>
                          <a:spcPts val="0"/>
                        </a:spcAft>
                      </a:pPr>
                      <a:r>
                        <a:rPr lang="de-DE" sz="1200" b="1" baseline="0" noProof="1">
                          <a:solidFill>
                            <a:schemeClr val="tx1"/>
                          </a:solidFill>
                        </a:rPr>
                        <a:t>Pneumonia</a:t>
                      </a:r>
                      <a:r>
                        <a:rPr lang="de-DE" sz="1200" b="1" baseline="30000" noProof="1">
                          <a:solidFill>
                            <a:schemeClr val="tx1"/>
                          </a:solidFill>
                        </a:rPr>
                        <a:t>f</a:t>
                      </a:r>
                      <a:endParaRPr lang="de-DE" sz="1200" b="1" baseline="30000" noProof="1">
                        <a:solidFill>
                          <a:schemeClr val="tx1"/>
                        </a:solidFill>
                        <a:latin typeface="Work Sans Light" pitchFamily="2" charset="0"/>
                      </a:endParaRPr>
                    </a:p>
                  </a:txBody>
                  <a:tcPr marL="121920" marR="121920" marT="36000" marB="36000" anchor="ctr"/>
                </a:tc>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marL="0" marR="0" lvl="0" indent="0" algn="ctr" rtl="0" eaLnBrk="1" fontAlgn="auto" latinLnBrk="0" hangingPunct="1">
                        <a:lnSpc>
                          <a:spcPct val="100000"/>
                        </a:lnSpc>
                        <a:spcBef>
                          <a:spcPts val="0"/>
                        </a:spcBef>
                        <a:spcAft>
                          <a:spcPts val="0"/>
                        </a:spcAft>
                        <a:buClrTx/>
                        <a:buSzTx/>
                        <a:buFontTx/>
                        <a:buNone/>
                      </a:pPr>
                      <a:r>
                        <a:rPr lang="de-DE" sz="1200" baseline="0" noProof="1">
                          <a:solidFill>
                            <a:schemeClr val="tx1"/>
                          </a:solidFill>
                        </a:rPr>
                        <a:t>2 (6.5)</a:t>
                      </a:r>
                      <a:endParaRPr lang="de-DE" sz="1200" baseline="0" noProof="1">
                        <a:solidFill>
                          <a:schemeClr val="tx1"/>
                        </a:solidFill>
                        <a:latin typeface="Work Sans Light" pitchFamily="2" charset="0"/>
                      </a:endParaRPr>
                    </a:p>
                  </a:txBody>
                  <a:tcPr marL="121920" marR="121920" marT="36000" marB="36000" anchor="ctr"/>
                </a:tc>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marL="0" marR="0" lvl="0" indent="0" algn="ctr" rtl="0" eaLnBrk="1" fontAlgn="auto" latinLnBrk="0" hangingPunct="1">
                        <a:lnSpc>
                          <a:spcPct val="100000"/>
                        </a:lnSpc>
                        <a:spcBef>
                          <a:spcPts val="0"/>
                        </a:spcBef>
                        <a:spcAft>
                          <a:spcPts val="0"/>
                        </a:spcAft>
                        <a:buClrTx/>
                        <a:buSzTx/>
                        <a:buFontTx/>
                        <a:buNone/>
                      </a:pPr>
                      <a:r>
                        <a:rPr lang="de-DE" sz="1200" baseline="0" noProof="1">
                          <a:solidFill>
                            <a:schemeClr val="tx1"/>
                          </a:solidFill>
                        </a:rPr>
                        <a:t>1 (3.2)</a:t>
                      </a:r>
                      <a:endParaRPr lang="de-DE" sz="1200" baseline="0" noProof="1">
                        <a:solidFill>
                          <a:schemeClr val="tx1"/>
                        </a:solidFill>
                        <a:latin typeface="Work Sans Light" pitchFamily="2" charset="0"/>
                      </a:endParaRPr>
                    </a:p>
                  </a:txBody>
                  <a:tcPr marL="121920" marR="121920" marT="36000" marB="36000" anchor="ctr"/>
                </a:tc>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marL="0" marR="0" lvl="0" indent="0" algn="ctr" rtl="0" eaLnBrk="1" fontAlgn="auto" latinLnBrk="0" hangingPunct="1">
                        <a:lnSpc>
                          <a:spcPct val="100000"/>
                        </a:lnSpc>
                        <a:spcBef>
                          <a:spcPts val="0"/>
                        </a:spcBef>
                        <a:spcAft>
                          <a:spcPts val="0"/>
                        </a:spcAft>
                        <a:buClrTx/>
                        <a:buSzTx/>
                        <a:buFontTx/>
                        <a:buNone/>
                      </a:pPr>
                      <a:r>
                        <a:rPr lang="de-DE" sz="1200" baseline="0" noProof="1">
                          <a:solidFill>
                            <a:schemeClr val="tx1"/>
                          </a:solidFill>
                        </a:rPr>
                        <a:t>1 (3.2)</a:t>
                      </a:r>
                      <a:endParaRPr lang="de-DE" sz="1200" baseline="0" noProof="1">
                        <a:solidFill>
                          <a:schemeClr val="tx1"/>
                        </a:solidFill>
                        <a:latin typeface="Work Sans Light" pitchFamily="2" charset="0"/>
                      </a:endParaRPr>
                    </a:p>
                  </a:txBody>
                  <a:tcPr marL="121920" marR="121920" marT="36000" marB="36000" anchor="ctr"/>
                </a:tc>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marL="0" marR="0" lvl="0" indent="0" algn="ctr">
                        <a:lnSpc>
                          <a:spcPct val="100000"/>
                        </a:lnSpc>
                        <a:spcBef>
                          <a:spcPts val="0"/>
                        </a:spcBef>
                        <a:spcAft>
                          <a:spcPts val="0"/>
                        </a:spcAft>
                        <a:buNone/>
                      </a:pPr>
                      <a:r>
                        <a:rPr lang="de-DE" sz="1200" kern="1200" baseline="0" noProof="1">
                          <a:solidFill>
                            <a:schemeClr val="tx1"/>
                          </a:solidFill>
                        </a:rPr>
                        <a:t>5 (6.3)</a:t>
                      </a:r>
                      <a:endParaRPr lang="de-DE" sz="1200" kern="1200" baseline="0" noProof="1">
                        <a:solidFill>
                          <a:schemeClr val="tx1"/>
                        </a:solidFill>
                        <a:latin typeface="Work Sans Light" pitchFamily="2" charset="0"/>
                        <a:ea typeface="+mn-ea"/>
                        <a:cs typeface="+mn-cs"/>
                      </a:endParaRPr>
                    </a:p>
                  </a:txBody>
                  <a:tcPr marL="121920" marR="121920" marT="36000" marB="36000" anchor="ctr"/>
                </a:tc>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marL="0" marR="0" lvl="0" algn="ctr">
                        <a:lnSpc>
                          <a:spcPct val="100000"/>
                        </a:lnSpc>
                        <a:spcBef>
                          <a:spcPts val="0"/>
                        </a:spcBef>
                        <a:spcAft>
                          <a:spcPts val="0"/>
                        </a:spcAft>
                        <a:buNone/>
                      </a:pPr>
                      <a:r>
                        <a:rPr lang="de-DE" sz="1200" kern="1200" baseline="0" noProof="1">
                          <a:solidFill>
                            <a:schemeClr val="tx1"/>
                          </a:solidFill>
                        </a:rPr>
                        <a:t>4 (5.1)</a:t>
                      </a:r>
                      <a:endParaRPr lang="de-DE" sz="1200" kern="1200" baseline="0" noProof="1">
                        <a:solidFill>
                          <a:schemeClr val="tx1"/>
                        </a:solidFill>
                        <a:latin typeface="Work Sans Light" pitchFamily="2" charset="0"/>
                        <a:ea typeface="+mn-ea"/>
                        <a:cs typeface="+mn-cs"/>
                      </a:endParaRPr>
                    </a:p>
                  </a:txBody>
                  <a:tcPr marL="121920" marR="121920" marT="36000" marB="36000" anchor="ctr"/>
                </a:tc>
                <a:tc>
                  <a:txBody>
                    <a:bodyPr/>
                    <a:lstStyle>
                      <a:lvl1pPr marL="0" algn="l" defTabSz="1828709" rtl="0" eaLnBrk="1" latinLnBrk="0" hangingPunct="1">
                        <a:defRPr sz="3600" kern="1200">
                          <a:solidFill>
                            <a:schemeClr val="tx1"/>
                          </a:solidFill>
                          <a:latin typeface="Calibri" panose="020F0502020204030204"/>
                        </a:defRPr>
                      </a:lvl1pPr>
                      <a:lvl2pPr marL="914354" algn="l" defTabSz="1828709" rtl="0" eaLnBrk="1" latinLnBrk="0" hangingPunct="1">
                        <a:defRPr sz="3600" kern="1200">
                          <a:solidFill>
                            <a:schemeClr val="tx1"/>
                          </a:solidFill>
                          <a:latin typeface="Calibri" panose="020F0502020204030204"/>
                        </a:defRPr>
                      </a:lvl2pPr>
                      <a:lvl3pPr marL="1828709" algn="l" defTabSz="1828709" rtl="0" eaLnBrk="1" latinLnBrk="0" hangingPunct="1">
                        <a:defRPr sz="3600" kern="1200">
                          <a:solidFill>
                            <a:schemeClr val="tx1"/>
                          </a:solidFill>
                          <a:latin typeface="Calibri" panose="020F0502020204030204"/>
                        </a:defRPr>
                      </a:lvl3pPr>
                      <a:lvl4pPr marL="2743063" algn="l" defTabSz="1828709" rtl="0" eaLnBrk="1" latinLnBrk="0" hangingPunct="1">
                        <a:defRPr sz="3600" kern="1200">
                          <a:solidFill>
                            <a:schemeClr val="tx1"/>
                          </a:solidFill>
                          <a:latin typeface="Calibri" panose="020F0502020204030204"/>
                        </a:defRPr>
                      </a:lvl4pPr>
                      <a:lvl5pPr marL="3657417" algn="l" defTabSz="1828709" rtl="0" eaLnBrk="1" latinLnBrk="0" hangingPunct="1">
                        <a:defRPr sz="3600" kern="1200">
                          <a:solidFill>
                            <a:schemeClr val="tx1"/>
                          </a:solidFill>
                          <a:latin typeface="Calibri" panose="020F0502020204030204"/>
                        </a:defRPr>
                      </a:lvl5pPr>
                      <a:lvl6pPr marL="4571771" algn="l" defTabSz="1828709" rtl="0" eaLnBrk="1" latinLnBrk="0" hangingPunct="1">
                        <a:defRPr sz="3600" kern="1200">
                          <a:solidFill>
                            <a:schemeClr val="tx1"/>
                          </a:solidFill>
                          <a:latin typeface="Calibri" panose="020F0502020204030204"/>
                        </a:defRPr>
                      </a:lvl6pPr>
                      <a:lvl7pPr marL="5486126" algn="l" defTabSz="1828709" rtl="0" eaLnBrk="1" latinLnBrk="0" hangingPunct="1">
                        <a:defRPr sz="3600" kern="1200">
                          <a:solidFill>
                            <a:schemeClr val="tx1"/>
                          </a:solidFill>
                          <a:latin typeface="Calibri" panose="020F0502020204030204"/>
                        </a:defRPr>
                      </a:lvl7pPr>
                      <a:lvl8pPr marL="6400480" algn="l" defTabSz="1828709" rtl="0" eaLnBrk="1" latinLnBrk="0" hangingPunct="1">
                        <a:defRPr sz="3600" kern="1200">
                          <a:solidFill>
                            <a:schemeClr val="tx1"/>
                          </a:solidFill>
                          <a:latin typeface="Calibri" panose="020F0502020204030204"/>
                        </a:defRPr>
                      </a:lvl8pPr>
                      <a:lvl9pPr marL="7314834" algn="l" defTabSz="1828709" rtl="0" eaLnBrk="1" latinLnBrk="0" hangingPunct="1">
                        <a:defRPr sz="3600" kern="1200">
                          <a:solidFill>
                            <a:schemeClr val="tx1"/>
                          </a:solidFill>
                          <a:latin typeface="Calibri" panose="020F0502020204030204"/>
                        </a:defRPr>
                      </a:lvl9pPr>
                    </a:lstStyle>
                    <a:p>
                      <a:pPr marL="0" marR="0" algn="ctr">
                        <a:lnSpc>
                          <a:spcPct val="100000"/>
                        </a:lnSpc>
                        <a:spcBef>
                          <a:spcPts val="0"/>
                        </a:spcBef>
                        <a:spcAft>
                          <a:spcPts val="0"/>
                        </a:spcAft>
                      </a:pPr>
                      <a:r>
                        <a:rPr lang="de-DE" sz="1200" kern="1200" baseline="0" noProof="1">
                          <a:solidFill>
                            <a:schemeClr val="tx1"/>
                          </a:solidFill>
                        </a:rPr>
                        <a:t>4 (5.1)</a:t>
                      </a:r>
                      <a:endParaRPr lang="de-DE" sz="1200" kern="1200" baseline="0" noProof="1">
                        <a:solidFill>
                          <a:schemeClr val="tx1"/>
                        </a:solidFill>
                        <a:latin typeface="Work Sans Light" pitchFamily="2" charset="0"/>
                        <a:ea typeface="+mn-ea"/>
                        <a:cs typeface="+mn-cs"/>
                      </a:endParaRPr>
                    </a:p>
                  </a:txBody>
                  <a:tcPr marL="121920" marR="121920" marT="36000" marB="36000" anchor="ctr"/>
                </a:tc>
                <a:extLst>
                  <a:ext uri="{0D108BD9-81ED-4DB2-BD59-A6C34878D82A}">
                    <a16:rowId xmlns:a16="http://schemas.microsoft.com/office/drawing/2014/main" val="2682366891"/>
                  </a:ext>
                </a:extLst>
              </a:tr>
            </a:tbl>
          </a:graphicData>
        </a:graphic>
      </p:graphicFrame>
      <p:sp>
        <p:nvSpPr>
          <p:cNvPr id="11" name="Text Placeholder 1">
            <a:extLst>
              <a:ext uri="{FF2B5EF4-FFF2-40B4-BE49-F238E27FC236}">
                <a16:creationId xmlns:a16="http://schemas.microsoft.com/office/drawing/2014/main" id="{8A985F2C-3E8C-1CF1-D0A2-56FF8C7C328C}"/>
              </a:ext>
            </a:extLst>
          </p:cNvPr>
          <p:cNvSpPr txBox="1">
            <a:spLocks/>
          </p:cNvSpPr>
          <p:nvPr/>
        </p:nvSpPr>
        <p:spPr>
          <a:xfrm>
            <a:off x="416533" y="1281600"/>
            <a:ext cx="11367480" cy="647700"/>
          </a:xfrm>
          <a:prstGeom prst="rect">
            <a:avLst/>
          </a:prstGeom>
        </p:spPr>
        <p:txBody>
          <a:bodyPr lIns="0" anchor="ctr" anchorCtr="0"/>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t>TEAEs in ≥10% of overall population or grade ≥3 TEAEs or SAEs in &gt;1 patient</a:t>
            </a:r>
          </a:p>
        </p:txBody>
      </p:sp>
    </p:spTree>
    <p:extLst>
      <p:ext uri="{BB962C8B-B14F-4D97-AF65-F5344CB8AC3E}">
        <p14:creationId xmlns:p14="http://schemas.microsoft.com/office/powerpoint/2010/main" val="315157453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3B342C9-95A1-BB52-1206-F31FFD74F7D3}"/>
              </a:ext>
            </a:extLst>
          </p:cNvPr>
          <p:cNvSpPr>
            <a:spLocks noGrp="1"/>
          </p:cNvSpPr>
          <p:nvPr>
            <p:ph type="ftr" sz="quarter" idx="10"/>
          </p:nvPr>
        </p:nvSpPr>
        <p:spPr>
          <a:xfrm>
            <a:off x="407989" y="5761937"/>
            <a:ext cx="8532812" cy="907152"/>
          </a:xfrm>
        </p:spPr>
        <p:txBody>
          <a:bodyPr/>
          <a:lstStyle/>
          <a:p>
            <a:r>
              <a:rPr lang="en-GB"/>
              <a:t>Data cutoff: 17 April 2024.</a:t>
            </a:r>
            <a:endParaRPr lang="en-US" baseline="30000"/>
          </a:p>
          <a:p>
            <a:r>
              <a:rPr lang="en-US" baseline="30000"/>
              <a:t>a</a:t>
            </a:r>
            <a:r>
              <a:rPr lang="en-US" sz="800" noProof="1">
                <a:latin typeface="Arial" panose="020B0604020202020204" pitchFamily="34" charset="0"/>
                <a:cs typeface="Arial" panose="020B0604020202020204" pitchFamily="34" charset="0"/>
              </a:rPr>
              <a:t>Patient with Richter’s Transformation (RT) to Hodgkin's on biopsy. </a:t>
            </a:r>
            <a:r>
              <a:rPr lang="de-DE" baseline="30000" noProof="1">
                <a:latin typeface="Arial" panose="020B0604020202020204" pitchFamily="34" charset="0"/>
                <a:cs typeface="Arial" panose="020B0604020202020204" pitchFamily="34" charset="0"/>
              </a:rPr>
              <a:t>b</a:t>
            </a:r>
            <a:r>
              <a:rPr lang="en-US" sz="800" noProof="1">
                <a:latin typeface="Arial" panose="020B0604020202020204" pitchFamily="34" charset="0"/>
                <a:cs typeface="Arial" panose="020B0604020202020204" pitchFamily="34" charset="0"/>
              </a:rPr>
              <a:t>Patients with CNS involvement at baseline. </a:t>
            </a:r>
            <a:r>
              <a:rPr lang="en-US" sz="800" baseline="30000" noProof="1">
                <a:latin typeface="Arial" panose="020B0604020202020204" pitchFamily="34" charset="0"/>
                <a:cs typeface="Arial" panose="020B0604020202020204" pitchFamily="34" charset="0"/>
              </a:rPr>
              <a:t>c</a:t>
            </a:r>
            <a:r>
              <a:rPr lang="en-US"/>
              <a:t>Patients without identified target lesion(s) at baseline are evaluated as disease-evaluable per </a:t>
            </a:r>
            <a:r>
              <a:rPr lang="en-US" err="1"/>
              <a:t>iwCLL</a:t>
            </a:r>
            <a:r>
              <a:rPr lang="en-US"/>
              <a:t>, while they may not be represented in waterfall plot;</a:t>
            </a:r>
            <a:r>
              <a:rPr lang="en-US" baseline="30000"/>
              <a:t> </a:t>
            </a:r>
            <a:r>
              <a:rPr lang="en-US" baseline="30000" err="1"/>
              <a:t>d</a:t>
            </a:r>
            <a:r>
              <a:rPr lang="en-US" err="1"/>
              <a:t>Overall</a:t>
            </a:r>
            <a:r>
              <a:rPr lang="en-US"/>
              <a:t> response rate includes CR + </a:t>
            </a:r>
            <a:r>
              <a:rPr lang="en-US" err="1"/>
              <a:t>CRi</a:t>
            </a:r>
            <a:r>
              <a:rPr lang="en-US"/>
              <a:t> + </a:t>
            </a:r>
            <a:r>
              <a:rPr lang="en-US" err="1"/>
              <a:t>nPR</a:t>
            </a:r>
            <a:r>
              <a:rPr lang="en-US"/>
              <a:t> + PR-L + PR.</a:t>
            </a:r>
            <a:endParaRPr lang="en-GB"/>
          </a:p>
          <a:p>
            <a:r>
              <a:rPr lang="en-GB"/>
              <a:t>CI, confidence interval; CLL, chronic lymphocytic </a:t>
            </a:r>
            <a:r>
              <a:rPr lang="en-GB" err="1"/>
              <a:t>leukemia</a:t>
            </a:r>
            <a:r>
              <a:rPr lang="en-GB"/>
              <a:t>; CR, complete response; </a:t>
            </a:r>
            <a:r>
              <a:rPr lang="en-GB" err="1"/>
              <a:t>CRi</a:t>
            </a:r>
            <a:r>
              <a:rPr lang="en-GB"/>
              <a:t>, complete response with (incomplete count recovery); </a:t>
            </a:r>
            <a:r>
              <a:rPr lang="en-GB" err="1"/>
              <a:t>iwCLL</a:t>
            </a:r>
            <a:r>
              <a:rPr lang="en-GB"/>
              <a:t>, international workshop on CLL; ORR, overall response rate; PD, progressive disease; PR, partial response; </a:t>
            </a:r>
            <a:r>
              <a:rPr lang="en-GB" err="1"/>
              <a:t>nPR</a:t>
            </a:r>
            <a:r>
              <a:rPr lang="en-GB"/>
              <a:t>, nodular partial response; PR-L, partial response with lymphocytosis; R/R, relapsed/refractory; SD, stable disease; SPD, sum of products diameters. </a:t>
            </a:r>
          </a:p>
          <a:p>
            <a:r>
              <a:rPr lang="en-GB" b="1"/>
              <a:t>Linton et al. Abstract #S155 presented at EHA2024. </a:t>
            </a:r>
          </a:p>
        </p:txBody>
      </p:sp>
      <p:sp>
        <p:nvSpPr>
          <p:cNvPr id="3" name="Title 2">
            <a:extLst>
              <a:ext uri="{FF2B5EF4-FFF2-40B4-BE49-F238E27FC236}">
                <a16:creationId xmlns:a16="http://schemas.microsoft.com/office/drawing/2014/main" id="{25E62AC7-E0C2-5B9E-C6F6-39D7E6985E80}"/>
              </a:ext>
            </a:extLst>
          </p:cNvPr>
          <p:cNvSpPr>
            <a:spLocks noGrp="1"/>
          </p:cNvSpPr>
          <p:nvPr>
            <p:ph type="title"/>
          </p:nvPr>
        </p:nvSpPr>
        <p:spPr/>
        <p:txBody>
          <a:bodyPr/>
          <a:lstStyle/>
          <a:p>
            <a:r>
              <a:rPr lang="en-US"/>
              <a:t>Clinical response</a:t>
            </a:r>
            <a:endParaRPr lang="en-DE"/>
          </a:p>
        </p:txBody>
      </p:sp>
      <p:graphicFrame>
        <p:nvGraphicFramePr>
          <p:cNvPr id="7" name="Table 11">
            <a:extLst>
              <a:ext uri="{FF2B5EF4-FFF2-40B4-BE49-F238E27FC236}">
                <a16:creationId xmlns:a16="http://schemas.microsoft.com/office/drawing/2014/main" id="{E2874AC0-1816-91A9-04D2-A6B971551B7D}"/>
              </a:ext>
            </a:extLst>
          </p:cNvPr>
          <p:cNvGraphicFramePr>
            <a:graphicFrameLocks noGrp="1"/>
          </p:cNvGraphicFramePr>
          <p:nvPr>
            <p:custDataLst>
              <p:tags r:id="rId1"/>
            </p:custDataLst>
            <p:extLst>
              <p:ext uri="{D42A27DB-BD31-4B8C-83A1-F6EECF244321}">
                <p14:modId xmlns:p14="http://schemas.microsoft.com/office/powerpoint/2010/main" val="1410611630"/>
              </p:ext>
            </p:extLst>
          </p:nvPr>
        </p:nvGraphicFramePr>
        <p:xfrm>
          <a:off x="8592610" y="1665288"/>
          <a:ext cx="3195244" cy="1664562"/>
        </p:xfrm>
        <a:graphic>
          <a:graphicData uri="http://schemas.openxmlformats.org/drawingml/2006/table">
            <a:tbl>
              <a:tblPr firstRow="1" bandRow="1">
                <a:tableStyleId>{5C22544A-7EE6-4342-B048-85BDC9FD1C3A}</a:tableStyleId>
              </a:tblPr>
              <a:tblGrid>
                <a:gridCol w="2263618">
                  <a:extLst>
                    <a:ext uri="{9D8B030D-6E8A-4147-A177-3AD203B41FA5}">
                      <a16:colId xmlns:a16="http://schemas.microsoft.com/office/drawing/2014/main" val="3073912495"/>
                    </a:ext>
                  </a:extLst>
                </a:gridCol>
                <a:gridCol w="931626">
                  <a:extLst>
                    <a:ext uri="{9D8B030D-6E8A-4147-A177-3AD203B41FA5}">
                      <a16:colId xmlns:a16="http://schemas.microsoft.com/office/drawing/2014/main" val="2657108036"/>
                    </a:ext>
                  </a:extLst>
                </a:gridCol>
              </a:tblGrid>
              <a:tr h="21379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90000"/>
                        </a:lnSpc>
                      </a:pPr>
                      <a:r>
                        <a:rPr lang="en-US" sz="1000" noProof="1">
                          <a:solidFill>
                            <a:schemeClr val="bg1"/>
                          </a:solidFill>
                          <a:latin typeface="+mj-lt"/>
                        </a:rPr>
                        <a:t>CLL disease-evaluable patients</a:t>
                      </a:r>
                      <a:r>
                        <a:rPr lang="en-US" sz="1000" b="0" baseline="30000" noProof="1">
                          <a:solidFill>
                            <a:schemeClr val="bg1"/>
                          </a:solidFill>
                          <a:latin typeface="+mj-lt"/>
                        </a:rPr>
                        <a:t>c</a:t>
                      </a:r>
                      <a:endParaRPr lang="en-US" sz="1000" b="0" baseline="30000" noProof="1">
                        <a:solidFill>
                          <a:schemeClr val="bg1"/>
                        </a:solidFill>
                        <a:latin typeface="+mj-lt"/>
                        <a:cs typeface="Arial"/>
                      </a:endParaRPr>
                    </a:p>
                  </a:txBody>
                  <a:tcPr marL="75166" marR="76329" marT="38164" marB="38164"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90000"/>
                        </a:lnSpc>
                      </a:pPr>
                      <a:r>
                        <a:rPr lang="en-US" sz="1000" noProof="1">
                          <a:solidFill>
                            <a:schemeClr val="bg1"/>
                          </a:solidFill>
                          <a:latin typeface="+mj-lt"/>
                        </a:rPr>
                        <a:t>n=26</a:t>
                      </a:r>
                      <a:endParaRPr lang="en-US" sz="1000" noProof="1">
                        <a:solidFill>
                          <a:schemeClr val="bg1"/>
                        </a:solidFill>
                        <a:latin typeface="+mj-lt"/>
                        <a:cs typeface="Arial" panose="020B0604020202020204" pitchFamily="34" charset="0"/>
                      </a:endParaRPr>
                    </a:p>
                  </a:txBody>
                  <a:tcPr marL="76329" marR="76329" marT="38164" marB="38164" anchor="ctr"/>
                </a:tc>
                <a:extLst>
                  <a:ext uri="{0D108BD9-81ED-4DB2-BD59-A6C34878D82A}">
                    <a16:rowId xmlns:a16="http://schemas.microsoft.com/office/drawing/2014/main" val="747437784"/>
                  </a:ext>
                </a:extLst>
              </a:tr>
              <a:tr h="38180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pPr>
                      <a:r>
                        <a:rPr lang="en-US" sz="1000" b="1" noProof="1">
                          <a:solidFill>
                            <a:schemeClr val="tx1"/>
                          </a:solidFill>
                          <a:latin typeface="+mj-lt"/>
                        </a:rPr>
                        <a:t>Overall response rate (ORR)</a:t>
                      </a:r>
                      <a:r>
                        <a:rPr lang="en-US" sz="1000" b="1" baseline="30000" noProof="1">
                          <a:solidFill>
                            <a:schemeClr val="tx1"/>
                          </a:solidFill>
                          <a:latin typeface="+mj-lt"/>
                        </a:rPr>
                        <a:t>d</a:t>
                      </a:r>
                      <a:r>
                        <a:rPr lang="en-US" sz="1000" b="1" noProof="1">
                          <a:solidFill>
                            <a:schemeClr val="tx1"/>
                          </a:solidFill>
                          <a:latin typeface="+mj-lt"/>
                        </a:rPr>
                        <a:t>, % </a:t>
                      </a:r>
                      <a:r>
                        <a:rPr lang="en-US" sz="1000" noProof="1">
                          <a:solidFill>
                            <a:schemeClr val="tx1"/>
                          </a:solidFill>
                          <a:latin typeface="+mj-lt"/>
                        </a:rPr>
                        <a:t>(95% CI)</a:t>
                      </a:r>
                      <a:endParaRPr lang="en-US" sz="1000" noProof="1">
                        <a:solidFill>
                          <a:schemeClr val="tx1"/>
                        </a:solidFill>
                        <a:latin typeface="+mj-lt"/>
                        <a:cs typeface="Arial"/>
                      </a:endParaRPr>
                    </a:p>
                  </a:txBody>
                  <a:tcPr marL="75166" marR="76329" marT="38164" marB="38164"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pPr>
                      <a:r>
                        <a:rPr lang="en-US" sz="1000" b="1" noProof="1">
                          <a:solidFill>
                            <a:schemeClr val="tx1"/>
                          </a:solidFill>
                          <a:latin typeface="+mj-lt"/>
                        </a:rPr>
                        <a:t>69.2 </a:t>
                      </a:r>
                      <a:br>
                        <a:rPr lang="en-US" sz="1000" noProof="1">
                          <a:solidFill>
                            <a:schemeClr val="tx1"/>
                          </a:solidFill>
                          <a:latin typeface="+mj-lt"/>
                        </a:rPr>
                      </a:br>
                      <a:r>
                        <a:rPr lang="en-US" sz="1000" noProof="1">
                          <a:solidFill>
                            <a:schemeClr val="tx1"/>
                          </a:solidFill>
                          <a:latin typeface="+mj-lt"/>
                        </a:rPr>
                        <a:t>(48.2–85.7)</a:t>
                      </a:r>
                      <a:endParaRPr lang="en-US" sz="1000" noProof="1">
                        <a:solidFill>
                          <a:schemeClr val="tx1"/>
                        </a:solidFill>
                        <a:latin typeface="+mj-lt"/>
                        <a:cs typeface="Arial"/>
                      </a:endParaRPr>
                    </a:p>
                  </a:txBody>
                  <a:tcPr marL="76329" marR="76329" marT="38164" marB="38164" anchor="ctr"/>
                </a:tc>
                <a:extLst>
                  <a:ext uri="{0D108BD9-81ED-4DB2-BD59-A6C34878D82A}">
                    <a16:rowId xmlns:a16="http://schemas.microsoft.com/office/drawing/2014/main" val="1022773571"/>
                  </a:ext>
                </a:extLst>
              </a:tr>
              <a:tr h="21379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90000"/>
                        </a:lnSpc>
                      </a:pPr>
                      <a:r>
                        <a:rPr lang="en-US" sz="1000" b="1" noProof="1">
                          <a:solidFill>
                            <a:schemeClr val="tx1"/>
                          </a:solidFill>
                          <a:latin typeface="+mj-lt"/>
                        </a:rPr>
                        <a:t>Best response</a:t>
                      </a:r>
                      <a:r>
                        <a:rPr lang="en-US" sz="1000" noProof="1">
                          <a:solidFill>
                            <a:schemeClr val="tx1"/>
                          </a:solidFill>
                          <a:latin typeface="+mj-lt"/>
                        </a:rPr>
                        <a:t>, n (%)</a:t>
                      </a:r>
                      <a:endParaRPr lang="en-US" sz="1000" noProof="1">
                        <a:solidFill>
                          <a:schemeClr val="tx1"/>
                        </a:solidFill>
                        <a:latin typeface="+mj-lt"/>
                        <a:cs typeface="Arial"/>
                      </a:endParaRPr>
                    </a:p>
                  </a:txBody>
                  <a:tcPr marL="75166" marR="76329" marT="38164" marB="38164"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90000"/>
                        </a:lnSpc>
                      </a:pPr>
                      <a:endParaRPr lang="en-US" sz="1000" noProof="1">
                        <a:solidFill>
                          <a:srgbClr val="FF0000"/>
                        </a:solidFill>
                        <a:latin typeface="+mj-lt"/>
                        <a:cs typeface="Arial" panose="020B0604020202020204" pitchFamily="34" charset="0"/>
                      </a:endParaRPr>
                    </a:p>
                  </a:txBody>
                  <a:tcPr marL="76329" marR="76329" marT="38164" marB="38164" anchor="ctr"/>
                </a:tc>
                <a:extLst>
                  <a:ext uri="{0D108BD9-81ED-4DB2-BD59-A6C34878D82A}">
                    <a16:rowId xmlns:a16="http://schemas.microsoft.com/office/drawing/2014/main" val="343170439"/>
                  </a:ext>
                </a:extLst>
              </a:tr>
              <a:tr h="21379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457200" lvl="1" indent="-278130">
                        <a:lnSpc>
                          <a:spcPct val="90000"/>
                        </a:lnSpc>
                      </a:pPr>
                      <a:r>
                        <a:rPr lang="en-US" sz="1000" noProof="1">
                          <a:solidFill>
                            <a:schemeClr val="tx1"/>
                          </a:solidFill>
                          <a:latin typeface="+mj-lt"/>
                        </a:rPr>
                        <a:t>CR</a:t>
                      </a:r>
                      <a:endParaRPr lang="en-US" sz="1000" noProof="1">
                        <a:solidFill>
                          <a:schemeClr val="tx1"/>
                        </a:solidFill>
                        <a:latin typeface="+mj-lt"/>
                        <a:cs typeface="Arial"/>
                      </a:endParaRPr>
                    </a:p>
                  </a:txBody>
                  <a:tcPr marL="75166" marR="76329" marT="38164" marB="38164"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indent="0" algn="ctr">
                        <a:lnSpc>
                          <a:spcPct val="90000"/>
                        </a:lnSpc>
                      </a:pPr>
                      <a:r>
                        <a:rPr lang="en-US" sz="1000" noProof="1">
                          <a:solidFill>
                            <a:schemeClr val="tx1"/>
                          </a:solidFill>
                          <a:latin typeface="+mj-lt"/>
                        </a:rPr>
                        <a:t>0 (0.0)</a:t>
                      </a:r>
                      <a:endParaRPr lang="en-US" sz="1000" noProof="1">
                        <a:solidFill>
                          <a:schemeClr val="tx1"/>
                        </a:solidFill>
                        <a:latin typeface="+mj-lt"/>
                        <a:cs typeface="Arial"/>
                      </a:endParaRPr>
                    </a:p>
                  </a:txBody>
                  <a:tcPr marL="76329" marR="76329" marT="38164" marB="38164" anchor="ctr"/>
                </a:tc>
                <a:extLst>
                  <a:ext uri="{0D108BD9-81ED-4DB2-BD59-A6C34878D82A}">
                    <a16:rowId xmlns:a16="http://schemas.microsoft.com/office/drawing/2014/main" val="1029104018"/>
                  </a:ext>
                </a:extLst>
              </a:tr>
              <a:tr h="21379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457200" lvl="1" indent="-278130">
                        <a:lnSpc>
                          <a:spcPct val="90000"/>
                        </a:lnSpc>
                      </a:pPr>
                      <a:r>
                        <a:rPr lang="en-US" sz="1000" noProof="1">
                          <a:solidFill>
                            <a:schemeClr val="tx1"/>
                          </a:solidFill>
                          <a:latin typeface="+mj-lt"/>
                        </a:rPr>
                        <a:t>PR / PR-L</a:t>
                      </a:r>
                      <a:endParaRPr lang="en-US" sz="1000" noProof="1">
                        <a:solidFill>
                          <a:schemeClr val="tx1"/>
                        </a:solidFill>
                        <a:latin typeface="+mj-lt"/>
                        <a:cs typeface="Arial"/>
                      </a:endParaRPr>
                    </a:p>
                  </a:txBody>
                  <a:tcPr marL="75166" marR="76329" marT="38164" marB="38164"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90000"/>
                        </a:lnSpc>
                      </a:pPr>
                      <a:r>
                        <a:rPr lang="en-US" sz="1000" noProof="1">
                          <a:solidFill>
                            <a:schemeClr val="tx1"/>
                          </a:solidFill>
                          <a:latin typeface="+mj-lt"/>
                        </a:rPr>
                        <a:t>18 (69.2)</a:t>
                      </a:r>
                      <a:endParaRPr lang="en-US" sz="1000" noProof="1">
                        <a:solidFill>
                          <a:schemeClr val="tx1"/>
                        </a:solidFill>
                        <a:latin typeface="+mj-lt"/>
                        <a:cs typeface="Arial"/>
                      </a:endParaRPr>
                    </a:p>
                  </a:txBody>
                  <a:tcPr marL="76329" marR="76329" marT="38164" marB="38164" anchor="ctr"/>
                </a:tc>
                <a:extLst>
                  <a:ext uri="{0D108BD9-81ED-4DB2-BD59-A6C34878D82A}">
                    <a16:rowId xmlns:a16="http://schemas.microsoft.com/office/drawing/2014/main" val="2457174224"/>
                  </a:ext>
                </a:extLst>
              </a:tr>
              <a:tr h="21379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457200" lvl="1" indent="-278130">
                        <a:lnSpc>
                          <a:spcPct val="90000"/>
                        </a:lnSpc>
                      </a:pPr>
                      <a:r>
                        <a:rPr lang="en-US" sz="1000" noProof="1">
                          <a:solidFill>
                            <a:schemeClr val="tx1"/>
                          </a:solidFill>
                          <a:latin typeface="+mj-lt"/>
                        </a:rPr>
                        <a:t>SD</a:t>
                      </a:r>
                      <a:endParaRPr lang="en-US" sz="1000" noProof="1">
                        <a:solidFill>
                          <a:schemeClr val="tx1"/>
                        </a:solidFill>
                        <a:latin typeface="+mj-lt"/>
                        <a:cs typeface="Arial"/>
                      </a:endParaRPr>
                    </a:p>
                  </a:txBody>
                  <a:tcPr marL="75166" marR="76329" marT="38164" marB="38164"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90000"/>
                        </a:lnSpc>
                      </a:pPr>
                      <a:r>
                        <a:rPr lang="en-US" sz="1000" noProof="1">
                          <a:solidFill>
                            <a:schemeClr val="tx1"/>
                          </a:solidFill>
                          <a:latin typeface="+mj-lt"/>
                        </a:rPr>
                        <a:t>6 (23.1)</a:t>
                      </a:r>
                      <a:endParaRPr lang="en-US" sz="1000" noProof="1">
                        <a:solidFill>
                          <a:schemeClr val="tx1"/>
                        </a:solidFill>
                        <a:latin typeface="+mj-lt"/>
                        <a:cs typeface="Arial"/>
                      </a:endParaRPr>
                    </a:p>
                  </a:txBody>
                  <a:tcPr marL="76329" marR="76329" marT="38164" marB="38164" anchor="ctr"/>
                </a:tc>
                <a:extLst>
                  <a:ext uri="{0D108BD9-81ED-4DB2-BD59-A6C34878D82A}">
                    <a16:rowId xmlns:a16="http://schemas.microsoft.com/office/drawing/2014/main" val="1437739309"/>
                  </a:ext>
                </a:extLst>
              </a:tr>
              <a:tr h="21379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457200" lvl="1" indent="-278130">
                        <a:lnSpc>
                          <a:spcPct val="90000"/>
                        </a:lnSpc>
                      </a:pPr>
                      <a:r>
                        <a:rPr lang="en-US" sz="1000" noProof="1">
                          <a:solidFill>
                            <a:schemeClr val="tx1"/>
                          </a:solidFill>
                          <a:latin typeface="+mj-lt"/>
                        </a:rPr>
                        <a:t>PD</a:t>
                      </a:r>
                      <a:endParaRPr lang="en-US" sz="1000" noProof="1">
                        <a:solidFill>
                          <a:schemeClr val="tx1"/>
                        </a:solidFill>
                        <a:latin typeface="+mj-lt"/>
                        <a:cs typeface="Arial"/>
                      </a:endParaRPr>
                    </a:p>
                  </a:txBody>
                  <a:tcPr marL="75166" marR="76329" marT="38164" marB="38164"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90000"/>
                        </a:lnSpc>
                      </a:pPr>
                      <a:r>
                        <a:rPr lang="en-US" sz="1000" noProof="1">
                          <a:solidFill>
                            <a:schemeClr val="tx1"/>
                          </a:solidFill>
                          <a:latin typeface="+mj-lt"/>
                        </a:rPr>
                        <a:t>2 (7.7)</a:t>
                      </a:r>
                      <a:endParaRPr lang="en-US" sz="1000" noProof="1">
                        <a:solidFill>
                          <a:schemeClr val="tx1"/>
                        </a:solidFill>
                        <a:latin typeface="+mj-lt"/>
                        <a:cs typeface="Arial"/>
                      </a:endParaRPr>
                    </a:p>
                  </a:txBody>
                  <a:tcPr marL="76329" marR="76329" marT="38164" marB="38164" anchor="ctr"/>
                </a:tc>
                <a:extLst>
                  <a:ext uri="{0D108BD9-81ED-4DB2-BD59-A6C34878D82A}">
                    <a16:rowId xmlns:a16="http://schemas.microsoft.com/office/drawing/2014/main" val="2340262875"/>
                  </a:ext>
                </a:extLst>
              </a:tr>
            </a:tbl>
          </a:graphicData>
        </a:graphic>
      </p:graphicFrame>
      <p:sp>
        <p:nvSpPr>
          <p:cNvPr id="9" name="TextBox 8">
            <a:extLst>
              <a:ext uri="{FF2B5EF4-FFF2-40B4-BE49-F238E27FC236}">
                <a16:creationId xmlns:a16="http://schemas.microsoft.com/office/drawing/2014/main" id="{12F92D3C-E0FE-7852-FC2D-7FCFB33B906F}"/>
              </a:ext>
            </a:extLst>
          </p:cNvPr>
          <p:cNvSpPr txBox="1"/>
          <p:nvPr/>
        </p:nvSpPr>
        <p:spPr>
          <a:xfrm>
            <a:off x="416534" y="5113069"/>
            <a:ext cx="11367477" cy="428463"/>
          </a:xfrm>
          <a:prstGeom prst="rect">
            <a:avLst/>
          </a:prstGeom>
          <a:solidFill>
            <a:schemeClr val="bg2"/>
          </a:solidFill>
        </p:spPr>
        <p:txBody>
          <a:bodyPr wrap="square" rtlCol="0" anchor="ctr" anchorCtr="0">
            <a:noAutofit/>
          </a:bodyPr>
          <a:lstStyle/>
          <a:p>
            <a:pPr marL="285750" indent="-285750">
              <a:buClr>
                <a:schemeClr val="accent2"/>
              </a:buClr>
              <a:buFont typeface="Arial" panose="020B0604020202020204" pitchFamily="34" charset="0"/>
              <a:buChar char="•"/>
            </a:pPr>
            <a:r>
              <a:rPr lang="en-US" sz="1600"/>
              <a:t>NX-5948 showed broad antitumor activity in CLL, as demonstrated by significant lymph node reduction and ORR</a:t>
            </a:r>
          </a:p>
        </p:txBody>
      </p:sp>
      <p:sp>
        <p:nvSpPr>
          <p:cNvPr id="10" name="Rectangle 7">
            <a:extLst>
              <a:ext uri="{FF2B5EF4-FFF2-40B4-BE49-F238E27FC236}">
                <a16:creationId xmlns:a16="http://schemas.microsoft.com/office/drawing/2014/main" id="{19D97D06-DDD2-A374-F35F-5ADE03E372D7}"/>
              </a:ext>
            </a:extLst>
          </p:cNvPr>
          <p:cNvSpPr/>
          <p:nvPr/>
        </p:nvSpPr>
        <p:spPr>
          <a:xfrm>
            <a:off x="1274304" y="1912251"/>
            <a:ext cx="100683" cy="139797"/>
          </a:xfrm>
          <a:prstGeom prst="rect">
            <a:avLst/>
          </a:prstGeom>
          <a:solidFill>
            <a:srgbClr val="FFFFFF"/>
          </a:solidFill>
          <a:ln w="3175"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11" name="Rectangle 13">
            <a:extLst>
              <a:ext uri="{FF2B5EF4-FFF2-40B4-BE49-F238E27FC236}">
                <a16:creationId xmlns:a16="http://schemas.microsoft.com/office/drawing/2014/main" id="{9EF1558F-34F0-3660-0C91-2A8722AED04C}"/>
              </a:ext>
            </a:extLst>
          </p:cNvPr>
          <p:cNvSpPr/>
          <p:nvPr/>
        </p:nvSpPr>
        <p:spPr>
          <a:xfrm>
            <a:off x="1133307" y="1734206"/>
            <a:ext cx="86248" cy="284972"/>
          </a:xfrm>
          <a:prstGeom prst="rect">
            <a:avLst/>
          </a:prstGeom>
          <a:solidFill>
            <a:srgbClr val="FFFFFF"/>
          </a:solidFill>
          <a:ln w="3175"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12" name="Rectangle 15">
            <a:extLst>
              <a:ext uri="{FF2B5EF4-FFF2-40B4-BE49-F238E27FC236}">
                <a16:creationId xmlns:a16="http://schemas.microsoft.com/office/drawing/2014/main" id="{AA69AB2B-1B5C-6C1B-1D25-FD53805E6FB0}"/>
              </a:ext>
            </a:extLst>
          </p:cNvPr>
          <p:cNvSpPr/>
          <p:nvPr/>
        </p:nvSpPr>
        <p:spPr>
          <a:xfrm>
            <a:off x="1176431" y="4753708"/>
            <a:ext cx="86248" cy="284972"/>
          </a:xfrm>
          <a:prstGeom prst="rect">
            <a:avLst/>
          </a:prstGeom>
          <a:solidFill>
            <a:srgbClr val="FFFFFF"/>
          </a:solidFill>
          <a:ln w="3175"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13" name="TextBox 2">
            <a:extLst>
              <a:ext uri="{FF2B5EF4-FFF2-40B4-BE49-F238E27FC236}">
                <a16:creationId xmlns:a16="http://schemas.microsoft.com/office/drawing/2014/main" id="{14950F41-2E7D-B633-59FD-3566489130F9}"/>
              </a:ext>
            </a:extLst>
          </p:cNvPr>
          <p:cNvSpPr txBox="1"/>
          <p:nvPr/>
        </p:nvSpPr>
        <p:spPr>
          <a:xfrm rot="16200000">
            <a:off x="-1165199" y="3099248"/>
            <a:ext cx="3454267"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effectLst/>
                <a:uLnTx/>
                <a:uFillTx/>
                <a:latin typeface="Arial" panose="020B0604020202020204" pitchFamily="34" charset="0"/>
                <a:cs typeface="Arial" panose="020B0604020202020204" pitchFamily="34" charset="0"/>
              </a:rPr>
              <a:t>Lymph node size</a:t>
            </a:r>
            <a:br>
              <a:rPr kumimoji="0" lang="en-GB" sz="1200" b="0" i="0" u="none" strike="noStrike" kern="1200" cap="none" spc="0" normalizeH="0" baseline="0" noProof="0">
                <a:ln>
                  <a:noFill/>
                </a:ln>
                <a:effectLst/>
                <a:uLnTx/>
                <a:uFillTx/>
                <a:latin typeface="Arial" panose="020B0604020202020204" pitchFamily="34" charset="0"/>
                <a:cs typeface="Arial" panose="020B0604020202020204" pitchFamily="34" charset="0"/>
              </a:rPr>
            </a:br>
            <a:r>
              <a:rPr kumimoji="0" lang="en-GB" sz="1200" b="0" i="0" u="none" strike="noStrike" kern="1200" cap="none" spc="0" normalizeH="0" baseline="0" noProof="0">
                <a:ln>
                  <a:noFill/>
                </a:ln>
                <a:effectLst/>
                <a:uLnTx/>
                <a:uFillTx/>
                <a:latin typeface="Arial" panose="020B0604020202020204" pitchFamily="34" charset="0"/>
                <a:cs typeface="Arial" panose="020B0604020202020204" pitchFamily="34" charset="0"/>
              </a:rPr>
              <a:t>% change from baseline in SPD of target lesion</a:t>
            </a:r>
          </a:p>
        </p:txBody>
      </p:sp>
      <p:sp>
        <p:nvSpPr>
          <p:cNvPr id="14" name="Textfeld 13">
            <a:extLst>
              <a:ext uri="{FF2B5EF4-FFF2-40B4-BE49-F238E27FC236}">
                <a16:creationId xmlns:a16="http://schemas.microsoft.com/office/drawing/2014/main" id="{04BBB290-E5B1-0BC1-21D4-B531C8FD6DD8}"/>
              </a:ext>
            </a:extLst>
          </p:cNvPr>
          <p:cNvSpPr txBox="1"/>
          <p:nvPr/>
        </p:nvSpPr>
        <p:spPr>
          <a:xfrm>
            <a:off x="764711" y="1731956"/>
            <a:ext cx="543187" cy="204404"/>
          </a:xfrm>
          <a:prstGeom prst="rect">
            <a:avLst/>
          </a:prstGeom>
          <a:noFill/>
        </p:spPr>
        <p:txBody>
          <a:bodyPr wrap="square" rtlCol="0">
            <a:noAutofit/>
          </a:bodyPr>
          <a:lstStyle/>
          <a:p>
            <a:pPr algn="r">
              <a:spcBef>
                <a:spcPts val="0"/>
              </a:spcBef>
            </a:pPr>
            <a:r>
              <a:rPr lang="de-DE" sz="1050" noProof="1">
                <a:latin typeface="Arial" panose="020B0604020202020204" pitchFamily="34" charset="0"/>
                <a:cs typeface="Arial" panose="020B0604020202020204" pitchFamily="34" charset="0"/>
              </a:rPr>
              <a:t>80</a:t>
            </a:r>
            <a:endParaRPr lang="en-US" sz="1050" noProof="1">
              <a:latin typeface="Arial" panose="020B0604020202020204" pitchFamily="34" charset="0"/>
              <a:cs typeface="Arial" panose="020B0604020202020204" pitchFamily="34" charset="0"/>
            </a:endParaRPr>
          </a:p>
          <a:p>
            <a:endParaRPr lang="de-DE" sz="1050" noProof="1">
              <a:latin typeface="Arial" panose="020B0604020202020204" pitchFamily="34" charset="0"/>
              <a:cs typeface="Arial" panose="020B0604020202020204" pitchFamily="34" charset="0"/>
            </a:endParaRPr>
          </a:p>
        </p:txBody>
      </p:sp>
      <p:sp>
        <p:nvSpPr>
          <p:cNvPr id="88" name="TextBox 22">
            <a:extLst>
              <a:ext uri="{FF2B5EF4-FFF2-40B4-BE49-F238E27FC236}">
                <a16:creationId xmlns:a16="http://schemas.microsoft.com/office/drawing/2014/main" id="{C741EBDB-8EB3-6AB5-E79B-0D71C5A37EFE}"/>
              </a:ext>
            </a:extLst>
          </p:cNvPr>
          <p:cNvSpPr txBox="1"/>
          <p:nvPr/>
        </p:nvSpPr>
        <p:spPr>
          <a:xfrm>
            <a:off x="1856316" y="2895825"/>
            <a:ext cx="213784" cy="253916"/>
          </a:xfrm>
          <a:prstGeom prst="rect">
            <a:avLst/>
          </a:prstGeom>
          <a:noFill/>
        </p:spPr>
        <p:txBody>
          <a:bodyPr wrap="square" anchor="ctr">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1050">
                <a:latin typeface="Arial" panose="020B0604020202020204" pitchFamily="34" charset="0"/>
                <a:cs typeface="Arial" panose="020B0604020202020204" pitchFamily="34" charset="0"/>
              </a:rPr>
              <a:t>a</a:t>
            </a:r>
            <a:endParaRPr kumimoji="0" lang="en-US" sz="1050" b="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91" name="Textfeld 90">
            <a:extLst>
              <a:ext uri="{FF2B5EF4-FFF2-40B4-BE49-F238E27FC236}">
                <a16:creationId xmlns:a16="http://schemas.microsoft.com/office/drawing/2014/main" id="{BA03D2D0-1EB1-5E06-269D-A3FBF73E625B}"/>
              </a:ext>
            </a:extLst>
          </p:cNvPr>
          <p:cNvSpPr txBox="1"/>
          <p:nvPr/>
        </p:nvSpPr>
        <p:spPr>
          <a:xfrm>
            <a:off x="5640400" y="2904799"/>
            <a:ext cx="217132" cy="204404"/>
          </a:xfrm>
          <a:prstGeom prst="rect">
            <a:avLst/>
          </a:prstGeom>
          <a:solidFill>
            <a:schemeClr val="bg1"/>
          </a:solidFill>
        </p:spPr>
        <p:txBody>
          <a:bodyPr wrap="square" rtlCol="0" anchor="ctr">
            <a:noAutofit/>
          </a:bodyPr>
          <a:lstStyle/>
          <a:p>
            <a:pPr algn="ctr">
              <a:spcBef>
                <a:spcPts val="0"/>
              </a:spcBef>
            </a:pPr>
            <a:r>
              <a:rPr lang="de-DE" sz="1050" noProof="1">
                <a:latin typeface="Arial" panose="020B0604020202020204" pitchFamily="34" charset="0"/>
                <a:cs typeface="Arial" panose="020B0604020202020204" pitchFamily="34" charset="0"/>
              </a:rPr>
              <a:t>b</a:t>
            </a:r>
          </a:p>
        </p:txBody>
      </p:sp>
      <p:sp>
        <p:nvSpPr>
          <p:cNvPr id="92" name="Textfeld 91">
            <a:extLst>
              <a:ext uri="{FF2B5EF4-FFF2-40B4-BE49-F238E27FC236}">
                <a16:creationId xmlns:a16="http://schemas.microsoft.com/office/drawing/2014/main" id="{2A54DE35-8565-261E-B1F8-7DC7307BA0EF}"/>
              </a:ext>
            </a:extLst>
          </p:cNvPr>
          <p:cNvSpPr txBox="1"/>
          <p:nvPr/>
        </p:nvSpPr>
        <p:spPr>
          <a:xfrm>
            <a:off x="7416918" y="2904799"/>
            <a:ext cx="217132" cy="204404"/>
          </a:xfrm>
          <a:prstGeom prst="rect">
            <a:avLst/>
          </a:prstGeom>
          <a:solidFill>
            <a:schemeClr val="bg1"/>
          </a:solidFill>
        </p:spPr>
        <p:txBody>
          <a:bodyPr wrap="square" rtlCol="0" anchor="ctr">
            <a:noAutofit/>
          </a:bodyPr>
          <a:lstStyle/>
          <a:p>
            <a:pPr algn="ctr">
              <a:spcBef>
                <a:spcPts val="0"/>
              </a:spcBef>
            </a:pPr>
            <a:r>
              <a:rPr lang="de-DE" sz="1050" noProof="1">
                <a:latin typeface="Arial" panose="020B0604020202020204" pitchFamily="34" charset="0"/>
                <a:cs typeface="Arial" panose="020B0604020202020204" pitchFamily="34" charset="0"/>
              </a:rPr>
              <a:t>b</a:t>
            </a:r>
          </a:p>
        </p:txBody>
      </p:sp>
      <p:sp>
        <p:nvSpPr>
          <p:cNvPr id="93" name="Textfeld 92">
            <a:extLst>
              <a:ext uri="{FF2B5EF4-FFF2-40B4-BE49-F238E27FC236}">
                <a16:creationId xmlns:a16="http://schemas.microsoft.com/office/drawing/2014/main" id="{1B4F3C15-2E17-B85D-508D-F82B7ABE3F10}"/>
              </a:ext>
            </a:extLst>
          </p:cNvPr>
          <p:cNvSpPr txBox="1"/>
          <p:nvPr/>
        </p:nvSpPr>
        <p:spPr>
          <a:xfrm>
            <a:off x="1550891" y="4355088"/>
            <a:ext cx="1305871" cy="480541"/>
          </a:xfrm>
          <a:prstGeom prst="rect">
            <a:avLst/>
          </a:prstGeom>
          <a:solidFill>
            <a:schemeClr val="bg1"/>
          </a:solidFill>
        </p:spPr>
        <p:txBody>
          <a:bodyPr wrap="square" rtlCol="0">
            <a:spAutoFit/>
          </a:bodyPr>
          <a:lstStyle/>
          <a:p>
            <a:r>
              <a:rPr lang="de-DE" sz="1050" noProof="1">
                <a:latin typeface="Arial" panose="020B0604020202020204" pitchFamily="34" charset="0"/>
                <a:cs typeface="Arial" panose="020B0604020202020204" pitchFamily="34" charset="0"/>
              </a:rPr>
              <a:t>Ongoing treatment</a:t>
            </a:r>
          </a:p>
        </p:txBody>
      </p:sp>
      <p:sp>
        <p:nvSpPr>
          <p:cNvPr id="27" name="Rechteck 26">
            <a:extLst>
              <a:ext uri="{FF2B5EF4-FFF2-40B4-BE49-F238E27FC236}">
                <a16:creationId xmlns:a16="http://schemas.microsoft.com/office/drawing/2014/main" id="{B256FEA4-FAC4-C079-31F2-98CB47879861}"/>
              </a:ext>
            </a:extLst>
          </p:cNvPr>
          <p:cNvSpPr/>
          <p:nvPr/>
        </p:nvSpPr>
        <p:spPr>
          <a:xfrm>
            <a:off x="1386250" y="2019177"/>
            <a:ext cx="142912" cy="11283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solidFill>
                <a:schemeClr val="tx1"/>
              </a:solidFill>
              <a:latin typeface="Arial" panose="020B0604020202020204" pitchFamily="34" charset="0"/>
              <a:cs typeface="Arial" panose="020B0604020202020204" pitchFamily="34" charset="0"/>
            </a:endParaRPr>
          </a:p>
        </p:txBody>
      </p:sp>
      <p:sp>
        <p:nvSpPr>
          <p:cNvPr id="28" name="Rechteck 27">
            <a:extLst>
              <a:ext uri="{FF2B5EF4-FFF2-40B4-BE49-F238E27FC236}">
                <a16:creationId xmlns:a16="http://schemas.microsoft.com/office/drawing/2014/main" id="{86FFB034-AE34-CFDF-F789-740BA9E6B8A3}"/>
              </a:ext>
            </a:extLst>
          </p:cNvPr>
          <p:cNvSpPr/>
          <p:nvPr/>
        </p:nvSpPr>
        <p:spPr>
          <a:xfrm>
            <a:off x="1638924" y="3151352"/>
            <a:ext cx="142912" cy="20440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solidFill>
                <a:schemeClr val="tx1"/>
              </a:solidFill>
              <a:latin typeface="Arial" panose="020B0604020202020204" pitchFamily="34" charset="0"/>
              <a:cs typeface="Arial" panose="020B0604020202020204" pitchFamily="34" charset="0"/>
            </a:endParaRPr>
          </a:p>
        </p:txBody>
      </p:sp>
      <p:sp>
        <p:nvSpPr>
          <p:cNvPr id="29" name="Rechteck 28">
            <a:extLst>
              <a:ext uri="{FF2B5EF4-FFF2-40B4-BE49-F238E27FC236}">
                <a16:creationId xmlns:a16="http://schemas.microsoft.com/office/drawing/2014/main" id="{B22465FE-9669-B1FC-6AE8-2B1A5FAF0E6F}"/>
              </a:ext>
            </a:extLst>
          </p:cNvPr>
          <p:cNvSpPr/>
          <p:nvPr/>
        </p:nvSpPr>
        <p:spPr>
          <a:xfrm>
            <a:off x="1891597" y="3147546"/>
            <a:ext cx="142912" cy="21583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solidFill>
                <a:schemeClr val="tx1"/>
              </a:solidFill>
              <a:latin typeface="Arial" panose="020B0604020202020204" pitchFamily="34" charset="0"/>
              <a:cs typeface="Arial" panose="020B0604020202020204" pitchFamily="34" charset="0"/>
            </a:endParaRPr>
          </a:p>
        </p:txBody>
      </p:sp>
      <p:sp>
        <p:nvSpPr>
          <p:cNvPr id="30" name="Rechteck 29">
            <a:extLst>
              <a:ext uri="{FF2B5EF4-FFF2-40B4-BE49-F238E27FC236}">
                <a16:creationId xmlns:a16="http://schemas.microsoft.com/office/drawing/2014/main" id="{7DCF94AD-B8AB-2648-9067-508191387835}"/>
              </a:ext>
            </a:extLst>
          </p:cNvPr>
          <p:cNvSpPr/>
          <p:nvPr/>
        </p:nvSpPr>
        <p:spPr>
          <a:xfrm>
            <a:off x="2144271" y="3151352"/>
            <a:ext cx="142912" cy="61745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solidFill>
                <a:schemeClr val="tx1"/>
              </a:solidFill>
              <a:latin typeface="Arial" panose="020B0604020202020204" pitchFamily="34" charset="0"/>
              <a:cs typeface="Arial" panose="020B0604020202020204" pitchFamily="34" charset="0"/>
            </a:endParaRPr>
          </a:p>
        </p:txBody>
      </p:sp>
      <p:sp>
        <p:nvSpPr>
          <p:cNvPr id="31" name="Rechteck 30">
            <a:extLst>
              <a:ext uri="{FF2B5EF4-FFF2-40B4-BE49-F238E27FC236}">
                <a16:creationId xmlns:a16="http://schemas.microsoft.com/office/drawing/2014/main" id="{B5B86BFF-2FC8-4E73-91BD-BA57CD9268CD}"/>
              </a:ext>
            </a:extLst>
          </p:cNvPr>
          <p:cNvSpPr/>
          <p:nvPr/>
        </p:nvSpPr>
        <p:spPr>
          <a:xfrm>
            <a:off x="2396945" y="3151352"/>
            <a:ext cx="142912" cy="77179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solidFill>
                <a:schemeClr val="tx1"/>
              </a:solidFill>
              <a:latin typeface="Arial" panose="020B0604020202020204" pitchFamily="34" charset="0"/>
              <a:cs typeface="Arial" panose="020B0604020202020204" pitchFamily="34" charset="0"/>
            </a:endParaRPr>
          </a:p>
        </p:txBody>
      </p:sp>
      <p:sp>
        <p:nvSpPr>
          <p:cNvPr id="32" name="Rechteck 31">
            <a:extLst>
              <a:ext uri="{FF2B5EF4-FFF2-40B4-BE49-F238E27FC236}">
                <a16:creationId xmlns:a16="http://schemas.microsoft.com/office/drawing/2014/main" id="{1634CFDC-0247-2335-498A-4BC99FDECE45}"/>
              </a:ext>
            </a:extLst>
          </p:cNvPr>
          <p:cNvSpPr/>
          <p:nvPr/>
        </p:nvSpPr>
        <p:spPr>
          <a:xfrm>
            <a:off x="2649619" y="3151352"/>
            <a:ext cx="142912" cy="80991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solidFill>
                <a:schemeClr val="tx1"/>
              </a:solidFill>
              <a:latin typeface="Arial" panose="020B0604020202020204" pitchFamily="34" charset="0"/>
              <a:cs typeface="Arial" panose="020B0604020202020204" pitchFamily="34" charset="0"/>
            </a:endParaRPr>
          </a:p>
        </p:txBody>
      </p:sp>
      <p:sp>
        <p:nvSpPr>
          <p:cNvPr id="33" name="Rechteck 32">
            <a:extLst>
              <a:ext uri="{FF2B5EF4-FFF2-40B4-BE49-F238E27FC236}">
                <a16:creationId xmlns:a16="http://schemas.microsoft.com/office/drawing/2014/main" id="{283289B2-CC42-CD22-1FCA-FD43753CBDC9}"/>
              </a:ext>
            </a:extLst>
          </p:cNvPr>
          <p:cNvSpPr/>
          <p:nvPr/>
        </p:nvSpPr>
        <p:spPr>
          <a:xfrm>
            <a:off x="2902292" y="3151352"/>
            <a:ext cx="142912" cy="87587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solidFill>
                <a:schemeClr val="tx1"/>
              </a:solidFill>
              <a:latin typeface="Arial" panose="020B0604020202020204" pitchFamily="34" charset="0"/>
              <a:cs typeface="Arial" panose="020B0604020202020204" pitchFamily="34" charset="0"/>
            </a:endParaRPr>
          </a:p>
        </p:txBody>
      </p:sp>
      <p:sp>
        <p:nvSpPr>
          <p:cNvPr id="34" name="Rechteck 33">
            <a:extLst>
              <a:ext uri="{FF2B5EF4-FFF2-40B4-BE49-F238E27FC236}">
                <a16:creationId xmlns:a16="http://schemas.microsoft.com/office/drawing/2014/main" id="{D7FF204A-E315-592B-E922-F9BF72F042A2}"/>
              </a:ext>
            </a:extLst>
          </p:cNvPr>
          <p:cNvSpPr/>
          <p:nvPr/>
        </p:nvSpPr>
        <p:spPr>
          <a:xfrm>
            <a:off x="3154966" y="3151352"/>
            <a:ext cx="142912" cy="91157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solidFill>
                <a:schemeClr val="tx1"/>
              </a:solidFill>
              <a:latin typeface="Arial" panose="020B0604020202020204" pitchFamily="34" charset="0"/>
              <a:cs typeface="Arial" panose="020B0604020202020204" pitchFamily="34" charset="0"/>
            </a:endParaRPr>
          </a:p>
        </p:txBody>
      </p:sp>
      <p:sp>
        <p:nvSpPr>
          <p:cNvPr id="35" name="Rechteck 34">
            <a:extLst>
              <a:ext uri="{FF2B5EF4-FFF2-40B4-BE49-F238E27FC236}">
                <a16:creationId xmlns:a16="http://schemas.microsoft.com/office/drawing/2014/main" id="{2AEAE211-7671-4F79-19B9-945EFE6BED22}"/>
              </a:ext>
            </a:extLst>
          </p:cNvPr>
          <p:cNvSpPr/>
          <p:nvPr/>
        </p:nvSpPr>
        <p:spPr>
          <a:xfrm>
            <a:off x="3407640" y="3151352"/>
            <a:ext cx="142912" cy="99035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solidFill>
                <a:schemeClr val="tx1"/>
              </a:solidFill>
              <a:latin typeface="Arial" panose="020B0604020202020204" pitchFamily="34" charset="0"/>
              <a:cs typeface="Arial" panose="020B0604020202020204" pitchFamily="34" charset="0"/>
            </a:endParaRPr>
          </a:p>
        </p:txBody>
      </p:sp>
      <p:sp>
        <p:nvSpPr>
          <p:cNvPr id="36" name="Rechteck 35">
            <a:extLst>
              <a:ext uri="{FF2B5EF4-FFF2-40B4-BE49-F238E27FC236}">
                <a16:creationId xmlns:a16="http://schemas.microsoft.com/office/drawing/2014/main" id="{9C934B05-3C87-4145-47A3-494912EFDC0B}"/>
              </a:ext>
            </a:extLst>
          </p:cNvPr>
          <p:cNvSpPr/>
          <p:nvPr/>
        </p:nvSpPr>
        <p:spPr>
          <a:xfrm>
            <a:off x="3660314" y="3151352"/>
            <a:ext cx="142912" cy="104880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solidFill>
                <a:schemeClr val="tx1"/>
              </a:solidFill>
              <a:latin typeface="Arial" panose="020B0604020202020204" pitchFamily="34" charset="0"/>
              <a:cs typeface="Arial" panose="020B0604020202020204" pitchFamily="34" charset="0"/>
            </a:endParaRPr>
          </a:p>
        </p:txBody>
      </p:sp>
      <p:sp>
        <p:nvSpPr>
          <p:cNvPr id="37" name="Rechteck 36">
            <a:extLst>
              <a:ext uri="{FF2B5EF4-FFF2-40B4-BE49-F238E27FC236}">
                <a16:creationId xmlns:a16="http://schemas.microsoft.com/office/drawing/2014/main" id="{A1F24FC1-FA15-214D-9EB3-2DA89A7E0C18}"/>
              </a:ext>
            </a:extLst>
          </p:cNvPr>
          <p:cNvSpPr/>
          <p:nvPr/>
        </p:nvSpPr>
        <p:spPr>
          <a:xfrm>
            <a:off x="3912988" y="3151434"/>
            <a:ext cx="142912" cy="107159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solidFill>
                <a:schemeClr val="tx1"/>
              </a:solidFill>
              <a:latin typeface="Arial" panose="020B0604020202020204" pitchFamily="34" charset="0"/>
              <a:cs typeface="Arial" panose="020B0604020202020204" pitchFamily="34" charset="0"/>
            </a:endParaRPr>
          </a:p>
        </p:txBody>
      </p:sp>
      <p:sp>
        <p:nvSpPr>
          <p:cNvPr id="38" name="Rechteck 37">
            <a:extLst>
              <a:ext uri="{FF2B5EF4-FFF2-40B4-BE49-F238E27FC236}">
                <a16:creationId xmlns:a16="http://schemas.microsoft.com/office/drawing/2014/main" id="{92AE0120-FADA-6093-7D7C-6972129F3862}"/>
              </a:ext>
            </a:extLst>
          </p:cNvPr>
          <p:cNvSpPr/>
          <p:nvPr/>
        </p:nvSpPr>
        <p:spPr>
          <a:xfrm>
            <a:off x="4165661" y="3152755"/>
            <a:ext cx="142912" cy="114934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solidFill>
                <a:schemeClr val="tx1"/>
              </a:solidFill>
              <a:latin typeface="Arial" panose="020B0604020202020204" pitchFamily="34" charset="0"/>
              <a:cs typeface="Arial" panose="020B0604020202020204" pitchFamily="34" charset="0"/>
            </a:endParaRPr>
          </a:p>
        </p:txBody>
      </p:sp>
      <p:sp>
        <p:nvSpPr>
          <p:cNvPr id="39" name="Rechteck 38">
            <a:extLst>
              <a:ext uri="{FF2B5EF4-FFF2-40B4-BE49-F238E27FC236}">
                <a16:creationId xmlns:a16="http://schemas.microsoft.com/office/drawing/2014/main" id="{EBC65857-33A2-6042-D250-981A92E9FDDE}"/>
              </a:ext>
            </a:extLst>
          </p:cNvPr>
          <p:cNvSpPr/>
          <p:nvPr/>
        </p:nvSpPr>
        <p:spPr>
          <a:xfrm>
            <a:off x="4418335" y="3147547"/>
            <a:ext cx="142912" cy="118729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solidFill>
                <a:schemeClr val="tx1"/>
              </a:solidFill>
              <a:latin typeface="Arial" panose="020B0604020202020204" pitchFamily="34" charset="0"/>
              <a:cs typeface="Arial" panose="020B0604020202020204" pitchFamily="34" charset="0"/>
            </a:endParaRPr>
          </a:p>
        </p:txBody>
      </p:sp>
      <p:sp>
        <p:nvSpPr>
          <p:cNvPr id="40" name="Rechteck 39">
            <a:extLst>
              <a:ext uri="{FF2B5EF4-FFF2-40B4-BE49-F238E27FC236}">
                <a16:creationId xmlns:a16="http://schemas.microsoft.com/office/drawing/2014/main" id="{8D38E598-7053-33AB-76CE-127F4DD7D93E}"/>
              </a:ext>
            </a:extLst>
          </p:cNvPr>
          <p:cNvSpPr/>
          <p:nvPr/>
        </p:nvSpPr>
        <p:spPr>
          <a:xfrm>
            <a:off x="4671009" y="3151351"/>
            <a:ext cx="142912" cy="119415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solidFill>
                <a:schemeClr val="tx1"/>
              </a:solidFill>
              <a:latin typeface="Arial" panose="020B0604020202020204" pitchFamily="34" charset="0"/>
              <a:cs typeface="Arial" panose="020B0604020202020204" pitchFamily="34" charset="0"/>
            </a:endParaRPr>
          </a:p>
        </p:txBody>
      </p:sp>
      <p:sp>
        <p:nvSpPr>
          <p:cNvPr id="41" name="Rechteck 40">
            <a:extLst>
              <a:ext uri="{FF2B5EF4-FFF2-40B4-BE49-F238E27FC236}">
                <a16:creationId xmlns:a16="http://schemas.microsoft.com/office/drawing/2014/main" id="{35A74215-7039-5CD8-D40B-96B9A14132A8}"/>
              </a:ext>
            </a:extLst>
          </p:cNvPr>
          <p:cNvSpPr/>
          <p:nvPr/>
        </p:nvSpPr>
        <p:spPr>
          <a:xfrm>
            <a:off x="4923683" y="3147546"/>
            <a:ext cx="142912" cy="124410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solidFill>
                <a:schemeClr val="tx1"/>
              </a:solidFill>
              <a:latin typeface="Arial" panose="020B0604020202020204" pitchFamily="34" charset="0"/>
              <a:cs typeface="Arial" panose="020B0604020202020204" pitchFamily="34" charset="0"/>
            </a:endParaRPr>
          </a:p>
        </p:txBody>
      </p:sp>
      <p:sp>
        <p:nvSpPr>
          <p:cNvPr id="42" name="Rechteck 41">
            <a:extLst>
              <a:ext uri="{FF2B5EF4-FFF2-40B4-BE49-F238E27FC236}">
                <a16:creationId xmlns:a16="http://schemas.microsoft.com/office/drawing/2014/main" id="{7C736B33-33AE-A10A-7E6C-FBF10A43713A}"/>
              </a:ext>
            </a:extLst>
          </p:cNvPr>
          <p:cNvSpPr/>
          <p:nvPr/>
        </p:nvSpPr>
        <p:spPr>
          <a:xfrm>
            <a:off x="5176356" y="3149739"/>
            <a:ext cx="142912" cy="124191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solidFill>
                <a:schemeClr val="tx1"/>
              </a:solidFill>
              <a:latin typeface="Arial" panose="020B0604020202020204" pitchFamily="34" charset="0"/>
              <a:cs typeface="Arial" panose="020B0604020202020204" pitchFamily="34" charset="0"/>
            </a:endParaRPr>
          </a:p>
        </p:txBody>
      </p:sp>
      <p:sp>
        <p:nvSpPr>
          <p:cNvPr id="43" name="Rechteck 42">
            <a:extLst>
              <a:ext uri="{FF2B5EF4-FFF2-40B4-BE49-F238E27FC236}">
                <a16:creationId xmlns:a16="http://schemas.microsoft.com/office/drawing/2014/main" id="{030F8BBC-0922-CD71-C927-C9AA7CC73DFD}"/>
              </a:ext>
            </a:extLst>
          </p:cNvPr>
          <p:cNvSpPr/>
          <p:nvPr/>
        </p:nvSpPr>
        <p:spPr>
          <a:xfrm>
            <a:off x="5429030" y="3152862"/>
            <a:ext cx="142912" cy="124410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solidFill>
                <a:schemeClr val="tx1"/>
              </a:solidFill>
              <a:latin typeface="Arial" panose="020B0604020202020204" pitchFamily="34" charset="0"/>
              <a:cs typeface="Arial" panose="020B0604020202020204" pitchFamily="34" charset="0"/>
            </a:endParaRPr>
          </a:p>
        </p:txBody>
      </p:sp>
      <p:sp>
        <p:nvSpPr>
          <p:cNvPr id="44" name="Rechteck 43">
            <a:extLst>
              <a:ext uri="{FF2B5EF4-FFF2-40B4-BE49-F238E27FC236}">
                <a16:creationId xmlns:a16="http://schemas.microsoft.com/office/drawing/2014/main" id="{618140CD-68BB-306A-C9CC-AB9E2C2F20D1}"/>
              </a:ext>
            </a:extLst>
          </p:cNvPr>
          <p:cNvSpPr/>
          <p:nvPr/>
        </p:nvSpPr>
        <p:spPr>
          <a:xfrm>
            <a:off x="5681704" y="3147546"/>
            <a:ext cx="142912" cy="131939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solidFill>
                <a:schemeClr val="tx1"/>
              </a:solidFill>
              <a:latin typeface="Arial" panose="020B0604020202020204" pitchFamily="34" charset="0"/>
              <a:cs typeface="Arial" panose="020B0604020202020204" pitchFamily="34" charset="0"/>
            </a:endParaRPr>
          </a:p>
        </p:txBody>
      </p:sp>
      <p:sp>
        <p:nvSpPr>
          <p:cNvPr id="45" name="Rechteck 44">
            <a:extLst>
              <a:ext uri="{FF2B5EF4-FFF2-40B4-BE49-F238E27FC236}">
                <a16:creationId xmlns:a16="http://schemas.microsoft.com/office/drawing/2014/main" id="{B8E25669-C6EE-B4F4-5A1B-C049A61C893F}"/>
              </a:ext>
            </a:extLst>
          </p:cNvPr>
          <p:cNvSpPr/>
          <p:nvPr/>
        </p:nvSpPr>
        <p:spPr>
          <a:xfrm>
            <a:off x="5934378" y="3151351"/>
            <a:ext cx="142912" cy="131939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solidFill>
                <a:schemeClr val="tx1"/>
              </a:solidFill>
              <a:latin typeface="Arial" panose="020B0604020202020204" pitchFamily="34" charset="0"/>
              <a:cs typeface="Arial" panose="020B0604020202020204" pitchFamily="34" charset="0"/>
            </a:endParaRPr>
          </a:p>
        </p:txBody>
      </p:sp>
      <p:sp>
        <p:nvSpPr>
          <p:cNvPr id="46" name="Rechteck 45">
            <a:extLst>
              <a:ext uri="{FF2B5EF4-FFF2-40B4-BE49-F238E27FC236}">
                <a16:creationId xmlns:a16="http://schemas.microsoft.com/office/drawing/2014/main" id="{BAEC92FC-4AC5-F96C-549A-EC8F1928869A}"/>
              </a:ext>
            </a:extLst>
          </p:cNvPr>
          <p:cNvSpPr/>
          <p:nvPr/>
        </p:nvSpPr>
        <p:spPr>
          <a:xfrm>
            <a:off x="6187051" y="3147546"/>
            <a:ext cx="142912" cy="133336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solidFill>
                <a:schemeClr val="tx1"/>
              </a:solidFill>
              <a:latin typeface="Arial" panose="020B0604020202020204" pitchFamily="34" charset="0"/>
              <a:cs typeface="Arial" panose="020B0604020202020204" pitchFamily="34" charset="0"/>
            </a:endParaRPr>
          </a:p>
        </p:txBody>
      </p:sp>
      <p:sp>
        <p:nvSpPr>
          <p:cNvPr id="47" name="Rechteck 46">
            <a:extLst>
              <a:ext uri="{FF2B5EF4-FFF2-40B4-BE49-F238E27FC236}">
                <a16:creationId xmlns:a16="http://schemas.microsoft.com/office/drawing/2014/main" id="{BBCE2E4F-A7DF-C1C1-52DB-52228F7A9F35}"/>
              </a:ext>
            </a:extLst>
          </p:cNvPr>
          <p:cNvSpPr/>
          <p:nvPr/>
        </p:nvSpPr>
        <p:spPr>
          <a:xfrm>
            <a:off x="6439725" y="3147546"/>
            <a:ext cx="142912" cy="133336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solidFill>
                <a:schemeClr val="tx1"/>
              </a:solidFill>
              <a:latin typeface="Arial" panose="020B0604020202020204" pitchFamily="34" charset="0"/>
              <a:cs typeface="Arial" panose="020B0604020202020204" pitchFamily="34" charset="0"/>
            </a:endParaRPr>
          </a:p>
        </p:txBody>
      </p:sp>
      <p:sp>
        <p:nvSpPr>
          <p:cNvPr id="48" name="Rechteck 47">
            <a:extLst>
              <a:ext uri="{FF2B5EF4-FFF2-40B4-BE49-F238E27FC236}">
                <a16:creationId xmlns:a16="http://schemas.microsoft.com/office/drawing/2014/main" id="{A5C03281-9D2A-D982-EE36-3CB3B493809C}"/>
              </a:ext>
            </a:extLst>
          </p:cNvPr>
          <p:cNvSpPr/>
          <p:nvPr/>
        </p:nvSpPr>
        <p:spPr>
          <a:xfrm>
            <a:off x="6692399" y="3147546"/>
            <a:ext cx="142912" cy="135495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solidFill>
                <a:schemeClr val="tx1"/>
              </a:solidFill>
              <a:latin typeface="Arial" panose="020B0604020202020204" pitchFamily="34" charset="0"/>
              <a:cs typeface="Arial" panose="020B0604020202020204" pitchFamily="34" charset="0"/>
            </a:endParaRPr>
          </a:p>
        </p:txBody>
      </p:sp>
      <p:sp>
        <p:nvSpPr>
          <p:cNvPr id="49" name="Rechteck 48">
            <a:extLst>
              <a:ext uri="{FF2B5EF4-FFF2-40B4-BE49-F238E27FC236}">
                <a16:creationId xmlns:a16="http://schemas.microsoft.com/office/drawing/2014/main" id="{DA89BB70-AB38-9C2A-97E6-28C1F867FB65}"/>
              </a:ext>
            </a:extLst>
          </p:cNvPr>
          <p:cNvSpPr/>
          <p:nvPr/>
        </p:nvSpPr>
        <p:spPr>
          <a:xfrm>
            <a:off x="6945073" y="3147546"/>
            <a:ext cx="142912" cy="151376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solidFill>
                <a:schemeClr val="tx1"/>
              </a:solidFill>
              <a:latin typeface="Arial" panose="020B0604020202020204" pitchFamily="34" charset="0"/>
              <a:cs typeface="Arial" panose="020B0604020202020204" pitchFamily="34" charset="0"/>
            </a:endParaRPr>
          </a:p>
        </p:txBody>
      </p:sp>
      <p:sp>
        <p:nvSpPr>
          <p:cNvPr id="50" name="Rechteck 49">
            <a:extLst>
              <a:ext uri="{FF2B5EF4-FFF2-40B4-BE49-F238E27FC236}">
                <a16:creationId xmlns:a16="http://schemas.microsoft.com/office/drawing/2014/main" id="{A6DB85E3-4AA0-B5D1-9A5C-D4AF9A6332DA}"/>
              </a:ext>
            </a:extLst>
          </p:cNvPr>
          <p:cNvSpPr/>
          <p:nvPr/>
        </p:nvSpPr>
        <p:spPr>
          <a:xfrm>
            <a:off x="7197746" y="3151351"/>
            <a:ext cx="142912" cy="155282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solidFill>
                <a:schemeClr val="tx1"/>
              </a:solidFill>
              <a:latin typeface="Arial" panose="020B0604020202020204" pitchFamily="34" charset="0"/>
              <a:cs typeface="Arial" panose="020B0604020202020204" pitchFamily="34" charset="0"/>
            </a:endParaRPr>
          </a:p>
        </p:txBody>
      </p:sp>
      <p:sp>
        <p:nvSpPr>
          <p:cNvPr id="51" name="Rechteck 50">
            <a:extLst>
              <a:ext uri="{FF2B5EF4-FFF2-40B4-BE49-F238E27FC236}">
                <a16:creationId xmlns:a16="http://schemas.microsoft.com/office/drawing/2014/main" id="{EB53D590-21AF-5456-F039-724238047454}"/>
              </a:ext>
            </a:extLst>
          </p:cNvPr>
          <p:cNvSpPr/>
          <p:nvPr/>
        </p:nvSpPr>
        <p:spPr>
          <a:xfrm>
            <a:off x="7450416" y="3147546"/>
            <a:ext cx="142912" cy="163117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solidFill>
                <a:schemeClr val="tx1"/>
              </a:solidFill>
              <a:latin typeface="Arial" panose="020B0604020202020204" pitchFamily="34" charset="0"/>
              <a:cs typeface="Arial" panose="020B0604020202020204" pitchFamily="34" charset="0"/>
            </a:endParaRPr>
          </a:p>
        </p:txBody>
      </p:sp>
      <p:cxnSp>
        <p:nvCxnSpPr>
          <p:cNvPr id="52" name="Gerader Verbinder 51">
            <a:extLst>
              <a:ext uri="{FF2B5EF4-FFF2-40B4-BE49-F238E27FC236}">
                <a16:creationId xmlns:a16="http://schemas.microsoft.com/office/drawing/2014/main" id="{890A623D-9281-1655-2C15-20DF8CA93CDE}"/>
              </a:ext>
            </a:extLst>
          </p:cNvPr>
          <p:cNvCxnSpPr>
            <a:cxnSpLocks/>
          </p:cNvCxnSpPr>
          <p:nvPr/>
        </p:nvCxnSpPr>
        <p:spPr>
          <a:xfrm>
            <a:off x="1294632" y="3145297"/>
            <a:ext cx="6353623"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Gerader Verbinder 52">
            <a:extLst>
              <a:ext uri="{FF2B5EF4-FFF2-40B4-BE49-F238E27FC236}">
                <a16:creationId xmlns:a16="http://schemas.microsoft.com/office/drawing/2014/main" id="{5CD8F13D-302F-D305-5E7B-73AE1BEDEDFE}"/>
              </a:ext>
            </a:extLst>
          </p:cNvPr>
          <p:cNvCxnSpPr>
            <a:cxnSpLocks/>
          </p:cNvCxnSpPr>
          <p:nvPr/>
        </p:nvCxnSpPr>
        <p:spPr>
          <a:xfrm flipV="1">
            <a:off x="1326533" y="1665288"/>
            <a:ext cx="0" cy="3294465"/>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4" name="Gerader Verbinder 53">
            <a:extLst>
              <a:ext uri="{FF2B5EF4-FFF2-40B4-BE49-F238E27FC236}">
                <a16:creationId xmlns:a16="http://schemas.microsoft.com/office/drawing/2014/main" id="{117DEB91-DF8A-42B9-A9B7-2FBA7E1BF788}"/>
              </a:ext>
            </a:extLst>
          </p:cNvPr>
          <p:cNvCxnSpPr>
            <a:cxnSpLocks/>
          </p:cNvCxnSpPr>
          <p:nvPr/>
        </p:nvCxnSpPr>
        <p:spPr>
          <a:xfrm>
            <a:off x="1328227" y="3972162"/>
            <a:ext cx="6320007" cy="0"/>
          </a:xfrm>
          <a:prstGeom prst="line">
            <a:avLst/>
          </a:prstGeom>
          <a:ln w="19050">
            <a:solidFill>
              <a:schemeClr val="accent6"/>
            </a:solidFill>
            <a:prstDash val="dash"/>
          </a:ln>
        </p:spPr>
        <p:style>
          <a:lnRef idx="2">
            <a:schemeClr val="accent1"/>
          </a:lnRef>
          <a:fillRef idx="0">
            <a:schemeClr val="accent1"/>
          </a:fillRef>
          <a:effectRef idx="1">
            <a:schemeClr val="accent1"/>
          </a:effectRef>
          <a:fontRef idx="minor">
            <a:schemeClr val="tx1"/>
          </a:fontRef>
        </p:style>
      </p:cxnSp>
      <p:cxnSp>
        <p:nvCxnSpPr>
          <p:cNvPr id="55" name="Gerader Verbinder 54">
            <a:extLst>
              <a:ext uri="{FF2B5EF4-FFF2-40B4-BE49-F238E27FC236}">
                <a16:creationId xmlns:a16="http://schemas.microsoft.com/office/drawing/2014/main" id="{69287CF8-9799-F8C6-D8A0-9F5DF52274CA}"/>
              </a:ext>
            </a:extLst>
          </p:cNvPr>
          <p:cNvCxnSpPr>
            <a:cxnSpLocks/>
          </p:cNvCxnSpPr>
          <p:nvPr/>
        </p:nvCxnSpPr>
        <p:spPr>
          <a:xfrm>
            <a:off x="1294632" y="1815222"/>
            <a:ext cx="31901"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Gerader Verbinder 55">
            <a:extLst>
              <a:ext uri="{FF2B5EF4-FFF2-40B4-BE49-F238E27FC236}">
                <a16:creationId xmlns:a16="http://schemas.microsoft.com/office/drawing/2014/main" id="{8A4D7EF7-C35E-D2C1-FAAF-FFAE40D0F003}"/>
              </a:ext>
            </a:extLst>
          </p:cNvPr>
          <p:cNvCxnSpPr>
            <a:cxnSpLocks/>
          </p:cNvCxnSpPr>
          <p:nvPr/>
        </p:nvCxnSpPr>
        <p:spPr>
          <a:xfrm>
            <a:off x="1294632" y="2147741"/>
            <a:ext cx="31901"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7" name="Gerader Verbinder 56">
            <a:extLst>
              <a:ext uri="{FF2B5EF4-FFF2-40B4-BE49-F238E27FC236}">
                <a16:creationId xmlns:a16="http://schemas.microsoft.com/office/drawing/2014/main" id="{FDE67AA3-4377-466E-F47D-6DF59AA13F70}"/>
              </a:ext>
            </a:extLst>
          </p:cNvPr>
          <p:cNvCxnSpPr>
            <a:cxnSpLocks/>
          </p:cNvCxnSpPr>
          <p:nvPr/>
        </p:nvCxnSpPr>
        <p:spPr>
          <a:xfrm>
            <a:off x="1294632" y="2480259"/>
            <a:ext cx="31901"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8" name="Gerader Verbinder 57">
            <a:extLst>
              <a:ext uri="{FF2B5EF4-FFF2-40B4-BE49-F238E27FC236}">
                <a16:creationId xmlns:a16="http://schemas.microsoft.com/office/drawing/2014/main" id="{96A651B3-96C2-B272-0BC4-3C7C3804B676}"/>
              </a:ext>
            </a:extLst>
          </p:cNvPr>
          <p:cNvCxnSpPr>
            <a:cxnSpLocks/>
          </p:cNvCxnSpPr>
          <p:nvPr/>
        </p:nvCxnSpPr>
        <p:spPr>
          <a:xfrm>
            <a:off x="1294632" y="2812778"/>
            <a:ext cx="31901"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Gerader Verbinder 58">
            <a:extLst>
              <a:ext uri="{FF2B5EF4-FFF2-40B4-BE49-F238E27FC236}">
                <a16:creationId xmlns:a16="http://schemas.microsoft.com/office/drawing/2014/main" id="{B50FECD6-848D-5E8C-DC56-10EF96655BA6}"/>
              </a:ext>
            </a:extLst>
          </p:cNvPr>
          <p:cNvCxnSpPr>
            <a:cxnSpLocks/>
          </p:cNvCxnSpPr>
          <p:nvPr/>
        </p:nvCxnSpPr>
        <p:spPr>
          <a:xfrm>
            <a:off x="1294632" y="3477815"/>
            <a:ext cx="31901"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0" name="Gerader Verbinder 59">
            <a:extLst>
              <a:ext uri="{FF2B5EF4-FFF2-40B4-BE49-F238E27FC236}">
                <a16:creationId xmlns:a16="http://schemas.microsoft.com/office/drawing/2014/main" id="{B1A63DA5-B952-47AB-A72C-23981EECF234}"/>
              </a:ext>
            </a:extLst>
          </p:cNvPr>
          <p:cNvCxnSpPr>
            <a:cxnSpLocks/>
          </p:cNvCxnSpPr>
          <p:nvPr/>
        </p:nvCxnSpPr>
        <p:spPr>
          <a:xfrm>
            <a:off x="1294632" y="3810334"/>
            <a:ext cx="31901"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1" name="Gerader Verbinder 60">
            <a:extLst>
              <a:ext uri="{FF2B5EF4-FFF2-40B4-BE49-F238E27FC236}">
                <a16:creationId xmlns:a16="http://schemas.microsoft.com/office/drawing/2014/main" id="{742C3EA6-CD11-C1FF-6B25-90A52B5829BD}"/>
              </a:ext>
            </a:extLst>
          </p:cNvPr>
          <p:cNvCxnSpPr>
            <a:cxnSpLocks/>
          </p:cNvCxnSpPr>
          <p:nvPr/>
        </p:nvCxnSpPr>
        <p:spPr>
          <a:xfrm>
            <a:off x="1294632" y="4142853"/>
            <a:ext cx="31901"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2" name="Gerader Verbinder 61">
            <a:extLst>
              <a:ext uri="{FF2B5EF4-FFF2-40B4-BE49-F238E27FC236}">
                <a16:creationId xmlns:a16="http://schemas.microsoft.com/office/drawing/2014/main" id="{2BD81CFC-1CBD-5087-546D-02436F82A501}"/>
              </a:ext>
            </a:extLst>
          </p:cNvPr>
          <p:cNvCxnSpPr>
            <a:cxnSpLocks/>
          </p:cNvCxnSpPr>
          <p:nvPr/>
        </p:nvCxnSpPr>
        <p:spPr>
          <a:xfrm>
            <a:off x="1294632" y="4475371"/>
            <a:ext cx="31901"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3" name="Gerader Verbinder 62">
            <a:extLst>
              <a:ext uri="{FF2B5EF4-FFF2-40B4-BE49-F238E27FC236}">
                <a16:creationId xmlns:a16="http://schemas.microsoft.com/office/drawing/2014/main" id="{B74A9AC8-DDC1-00F4-20E2-582AF796511D}"/>
              </a:ext>
            </a:extLst>
          </p:cNvPr>
          <p:cNvCxnSpPr>
            <a:cxnSpLocks/>
          </p:cNvCxnSpPr>
          <p:nvPr/>
        </p:nvCxnSpPr>
        <p:spPr>
          <a:xfrm>
            <a:off x="1294632" y="4807890"/>
            <a:ext cx="31901"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64" name="Pfeil: nach unten 63">
            <a:extLst>
              <a:ext uri="{FF2B5EF4-FFF2-40B4-BE49-F238E27FC236}">
                <a16:creationId xmlns:a16="http://schemas.microsoft.com/office/drawing/2014/main" id="{FAAE9B39-E595-AA9A-18A5-05F59BE4FA26}"/>
              </a:ext>
            </a:extLst>
          </p:cNvPr>
          <p:cNvSpPr/>
          <p:nvPr/>
        </p:nvSpPr>
        <p:spPr>
          <a:xfrm>
            <a:off x="7477079" y="4827737"/>
            <a:ext cx="86248" cy="112816"/>
          </a:xfrm>
          <a:prstGeom prst="downArrow">
            <a:avLst>
              <a:gd name="adj1" fmla="val 50000"/>
              <a:gd name="adj2" fmla="val 61786"/>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solidFill>
                <a:schemeClr val="tx1"/>
              </a:solidFill>
              <a:latin typeface="Arial" panose="020B0604020202020204" pitchFamily="34" charset="0"/>
              <a:cs typeface="Arial" panose="020B0604020202020204" pitchFamily="34" charset="0"/>
            </a:endParaRPr>
          </a:p>
        </p:txBody>
      </p:sp>
      <p:sp>
        <p:nvSpPr>
          <p:cNvPr id="65" name="Pfeil: nach unten 64">
            <a:extLst>
              <a:ext uri="{FF2B5EF4-FFF2-40B4-BE49-F238E27FC236}">
                <a16:creationId xmlns:a16="http://schemas.microsoft.com/office/drawing/2014/main" id="{A89945D5-AC12-4E67-AE3D-8C02A47B2C9D}"/>
              </a:ext>
            </a:extLst>
          </p:cNvPr>
          <p:cNvSpPr/>
          <p:nvPr/>
        </p:nvSpPr>
        <p:spPr>
          <a:xfrm>
            <a:off x="7226702" y="4751123"/>
            <a:ext cx="86248" cy="112816"/>
          </a:xfrm>
          <a:prstGeom prst="downArrow">
            <a:avLst>
              <a:gd name="adj1" fmla="val 50000"/>
              <a:gd name="adj2" fmla="val 61786"/>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solidFill>
                <a:schemeClr val="tx1"/>
              </a:solidFill>
              <a:latin typeface="Arial" panose="020B0604020202020204" pitchFamily="34" charset="0"/>
              <a:cs typeface="Arial" panose="020B0604020202020204" pitchFamily="34" charset="0"/>
            </a:endParaRPr>
          </a:p>
        </p:txBody>
      </p:sp>
      <p:sp>
        <p:nvSpPr>
          <p:cNvPr id="66" name="Pfeil: nach unten 65">
            <a:extLst>
              <a:ext uri="{FF2B5EF4-FFF2-40B4-BE49-F238E27FC236}">
                <a16:creationId xmlns:a16="http://schemas.microsoft.com/office/drawing/2014/main" id="{F16D22FE-644F-314F-D0DE-92B465E2758B}"/>
              </a:ext>
            </a:extLst>
          </p:cNvPr>
          <p:cNvSpPr/>
          <p:nvPr/>
        </p:nvSpPr>
        <p:spPr>
          <a:xfrm>
            <a:off x="6971241" y="4714921"/>
            <a:ext cx="86248" cy="112816"/>
          </a:xfrm>
          <a:prstGeom prst="downArrow">
            <a:avLst>
              <a:gd name="adj1" fmla="val 50000"/>
              <a:gd name="adj2" fmla="val 61786"/>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solidFill>
                <a:schemeClr val="tx1"/>
              </a:solidFill>
              <a:latin typeface="Arial" panose="020B0604020202020204" pitchFamily="34" charset="0"/>
              <a:cs typeface="Arial" panose="020B0604020202020204" pitchFamily="34" charset="0"/>
            </a:endParaRPr>
          </a:p>
        </p:txBody>
      </p:sp>
      <p:sp>
        <p:nvSpPr>
          <p:cNvPr id="67" name="Pfeil: nach unten 66">
            <a:extLst>
              <a:ext uri="{FF2B5EF4-FFF2-40B4-BE49-F238E27FC236}">
                <a16:creationId xmlns:a16="http://schemas.microsoft.com/office/drawing/2014/main" id="{FAE19636-5EFE-DDCB-0B3C-760250438B21}"/>
              </a:ext>
            </a:extLst>
          </p:cNvPr>
          <p:cNvSpPr/>
          <p:nvPr/>
        </p:nvSpPr>
        <p:spPr>
          <a:xfrm>
            <a:off x="6718189" y="4554316"/>
            <a:ext cx="86248" cy="112816"/>
          </a:xfrm>
          <a:prstGeom prst="downArrow">
            <a:avLst>
              <a:gd name="adj1" fmla="val 50000"/>
              <a:gd name="adj2" fmla="val 61786"/>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solidFill>
                <a:schemeClr val="tx1"/>
              </a:solidFill>
              <a:latin typeface="Arial" panose="020B0604020202020204" pitchFamily="34" charset="0"/>
              <a:cs typeface="Arial" panose="020B0604020202020204" pitchFamily="34" charset="0"/>
            </a:endParaRPr>
          </a:p>
        </p:txBody>
      </p:sp>
      <p:sp>
        <p:nvSpPr>
          <p:cNvPr id="68" name="Pfeil: nach unten 67">
            <a:extLst>
              <a:ext uri="{FF2B5EF4-FFF2-40B4-BE49-F238E27FC236}">
                <a16:creationId xmlns:a16="http://schemas.microsoft.com/office/drawing/2014/main" id="{CF276BAB-C6F0-D42C-8C01-79CA65F722D5}"/>
              </a:ext>
            </a:extLst>
          </p:cNvPr>
          <p:cNvSpPr/>
          <p:nvPr/>
        </p:nvSpPr>
        <p:spPr>
          <a:xfrm>
            <a:off x="6467809" y="4533412"/>
            <a:ext cx="86248" cy="112816"/>
          </a:xfrm>
          <a:prstGeom prst="downArrow">
            <a:avLst>
              <a:gd name="adj1" fmla="val 50000"/>
              <a:gd name="adj2" fmla="val 61786"/>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solidFill>
                <a:schemeClr val="tx1"/>
              </a:solidFill>
              <a:latin typeface="Arial" panose="020B0604020202020204" pitchFamily="34" charset="0"/>
              <a:cs typeface="Arial" panose="020B0604020202020204" pitchFamily="34" charset="0"/>
            </a:endParaRPr>
          </a:p>
        </p:txBody>
      </p:sp>
      <p:sp>
        <p:nvSpPr>
          <p:cNvPr id="69" name="Pfeil: nach unten 68">
            <a:extLst>
              <a:ext uri="{FF2B5EF4-FFF2-40B4-BE49-F238E27FC236}">
                <a16:creationId xmlns:a16="http://schemas.microsoft.com/office/drawing/2014/main" id="{45485675-B0CF-6D2F-D678-256D23987D51}"/>
              </a:ext>
            </a:extLst>
          </p:cNvPr>
          <p:cNvSpPr/>
          <p:nvPr/>
        </p:nvSpPr>
        <p:spPr>
          <a:xfrm>
            <a:off x="6213170" y="4529919"/>
            <a:ext cx="86248" cy="112816"/>
          </a:xfrm>
          <a:prstGeom prst="downArrow">
            <a:avLst>
              <a:gd name="adj1" fmla="val 50000"/>
              <a:gd name="adj2" fmla="val 61786"/>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solidFill>
                <a:schemeClr val="tx1"/>
              </a:solidFill>
              <a:latin typeface="Arial" panose="020B0604020202020204" pitchFamily="34" charset="0"/>
              <a:cs typeface="Arial" panose="020B0604020202020204" pitchFamily="34" charset="0"/>
            </a:endParaRPr>
          </a:p>
        </p:txBody>
      </p:sp>
      <p:sp>
        <p:nvSpPr>
          <p:cNvPr id="70" name="Pfeil: nach unten 69">
            <a:extLst>
              <a:ext uri="{FF2B5EF4-FFF2-40B4-BE49-F238E27FC236}">
                <a16:creationId xmlns:a16="http://schemas.microsoft.com/office/drawing/2014/main" id="{C0AE692F-E5E5-B8A4-660C-FB8E3E3D0B25}"/>
              </a:ext>
            </a:extLst>
          </p:cNvPr>
          <p:cNvSpPr/>
          <p:nvPr/>
        </p:nvSpPr>
        <p:spPr>
          <a:xfrm>
            <a:off x="5963494" y="4519581"/>
            <a:ext cx="86248" cy="112816"/>
          </a:xfrm>
          <a:prstGeom prst="downArrow">
            <a:avLst>
              <a:gd name="adj1" fmla="val 50000"/>
              <a:gd name="adj2" fmla="val 61786"/>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solidFill>
                <a:schemeClr val="tx1"/>
              </a:solidFill>
              <a:latin typeface="Arial" panose="020B0604020202020204" pitchFamily="34" charset="0"/>
              <a:cs typeface="Arial" panose="020B0604020202020204" pitchFamily="34" charset="0"/>
            </a:endParaRPr>
          </a:p>
        </p:txBody>
      </p:sp>
      <p:sp>
        <p:nvSpPr>
          <p:cNvPr id="71" name="Pfeil: nach unten 70">
            <a:extLst>
              <a:ext uri="{FF2B5EF4-FFF2-40B4-BE49-F238E27FC236}">
                <a16:creationId xmlns:a16="http://schemas.microsoft.com/office/drawing/2014/main" id="{E82BDDA0-E873-B29D-33E6-4C3262F8D27D}"/>
              </a:ext>
            </a:extLst>
          </p:cNvPr>
          <p:cNvSpPr/>
          <p:nvPr/>
        </p:nvSpPr>
        <p:spPr>
          <a:xfrm>
            <a:off x="5708342" y="4515704"/>
            <a:ext cx="86248" cy="112816"/>
          </a:xfrm>
          <a:prstGeom prst="downArrow">
            <a:avLst>
              <a:gd name="adj1" fmla="val 50000"/>
              <a:gd name="adj2" fmla="val 61786"/>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solidFill>
                <a:schemeClr val="tx1"/>
              </a:solidFill>
              <a:latin typeface="Arial" panose="020B0604020202020204" pitchFamily="34" charset="0"/>
              <a:cs typeface="Arial" panose="020B0604020202020204" pitchFamily="34" charset="0"/>
            </a:endParaRPr>
          </a:p>
        </p:txBody>
      </p:sp>
      <p:sp>
        <p:nvSpPr>
          <p:cNvPr id="72" name="Pfeil: nach unten 71">
            <a:extLst>
              <a:ext uri="{FF2B5EF4-FFF2-40B4-BE49-F238E27FC236}">
                <a16:creationId xmlns:a16="http://schemas.microsoft.com/office/drawing/2014/main" id="{97751772-AB36-5530-0FDC-6615F43F923F}"/>
              </a:ext>
            </a:extLst>
          </p:cNvPr>
          <p:cNvSpPr/>
          <p:nvPr/>
        </p:nvSpPr>
        <p:spPr>
          <a:xfrm>
            <a:off x="5454883" y="4445634"/>
            <a:ext cx="86248" cy="112816"/>
          </a:xfrm>
          <a:prstGeom prst="downArrow">
            <a:avLst>
              <a:gd name="adj1" fmla="val 50000"/>
              <a:gd name="adj2" fmla="val 61786"/>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solidFill>
                <a:schemeClr val="tx1"/>
              </a:solidFill>
              <a:latin typeface="Arial" panose="020B0604020202020204" pitchFamily="34" charset="0"/>
              <a:cs typeface="Arial" panose="020B0604020202020204" pitchFamily="34" charset="0"/>
            </a:endParaRPr>
          </a:p>
        </p:txBody>
      </p:sp>
      <p:sp>
        <p:nvSpPr>
          <p:cNvPr id="73" name="Pfeil: nach unten 72">
            <a:extLst>
              <a:ext uri="{FF2B5EF4-FFF2-40B4-BE49-F238E27FC236}">
                <a16:creationId xmlns:a16="http://schemas.microsoft.com/office/drawing/2014/main" id="{AA34E8F9-47B7-730E-63E4-96E7C3CFF9B5}"/>
              </a:ext>
            </a:extLst>
          </p:cNvPr>
          <p:cNvSpPr/>
          <p:nvPr/>
        </p:nvSpPr>
        <p:spPr>
          <a:xfrm>
            <a:off x="5204441" y="4445504"/>
            <a:ext cx="86248" cy="112816"/>
          </a:xfrm>
          <a:prstGeom prst="downArrow">
            <a:avLst>
              <a:gd name="adj1" fmla="val 50000"/>
              <a:gd name="adj2" fmla="val 61786"/>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solidFill>
                <a:schemeClr val="tx1"/>
              </a:solidFill>
              <a:latin typeface="Arial" panose="020B0604020202020204" pitchFamily="34" charset="0"/>
              <a:cs typeface="Arial" panose="020B0604020202020204" pitchFamily="34" charset="0"/>
            </a:endParaRPr>
          </a:p>
        </p:txBody>
      </p:sp>
      <p:sp>
        <p:nvSpPr>
          <p:cNvPr id="74" name="Pfeil: nach unten 73">
            <a:extLst>
              <a:ext uri="{FF2B5EF4-FFF2-40B4-BE49-F238E27FC236}">
                <a16:creationId xmlns:a16="http://schemas.microsoft.com/office/drawing/2014/main" id="{B7456173-EEBF-3BB2-E255-45A6663187FE}"/>
              </a:ext>
            </a:extLst>
          </p:cNvPr>
          <p:cNvSpPr/>
          <p:nvPr/>
        </p:nvSpPr>
        <p:spPr>
          <a:xfrm>
            <a:off x="4950926" y="4443810"/>
            <a:ext cx="86248" cy="112816"/>
          </a:xfrm>
          <a:prstGeom prst="downArrow">
            <a:avLst>
              <a:gd name="adj1" fmla="val 50000"/>
              <a:gd name="adj2" fmla="val 61786"/>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solidFill>
                <a:schemeClr val="tx1"/>
              </a:solidFill>
              <a:latin typeface="Arial" panose="020B0604020202020204" pitchFamily="34" charset="0"/>
              <a:cs typeface="Arial" panose="020B0604020202020204" pitchFamily="34" charset="0"/>
            </a:endParaRPr>
          </a:p>
        </p:txBody>
      </p:sp>
      <p:sp>
        <p:nvSpPr>
          <p:cNvPr id="75" name="Pfeil: nach unten 74">
            <a:extLst>
              <a:ext uri="{FF2B5EF4-FFF2-40B4-BE49-F238E27FC236}">
                <a16:creationId xmlns:a16="http://schemas.microsoft.com/office/drawing/2014/main" id="{9D4E60AA-E418-9087-495A-3F93B59A1437}"/>
              </a:ext>
            </a:extLst>
          </p:cNvPr>
          <p:cNvSpPr/>
          <p:nvPr/>
        </p:nvSpPr>
        <p:spPr>
          <a:xfrm>
            <a:off x="4698947" y="4408665"/>
            <a:ext cx="86248" cy="112816"/>
          </a:xfrm>
          <a:prstGeom prst="downArrow">
            <a:avLst>
              <a:gd name="adj1" fmla="val 50000"/>
              <a:gd name="adj2" fmla="val 61786"/>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solidFill>
                <a:schemeClr val="tx1"/>
              </a:solidFill>
              <a:latin typeface="Arial" panose="020B0604020202020204" pitchFamily="34" charset="0"/>
              <a:cs typeface="Arial" panose="020B0604020202020204" pitchFamily="34" charset="0"/>
            </a:endParaRPr>
          </a:p>
        </p:txBody>
      </p:sp>
      <p:sp>
        <p:nvSpPr>
          <p:cNvPr id="76" name="Pfeil: nach unten 75">
            <a:extLst>
              <a:ext uri="{FF2B5EF4-FFF2-40B4-BE49-F238E27FC236}">
                <a16:creationId xmlns:a16="http://schemas.microsoft.com/office/drawing/2014/main" id="{AD8CA44E-5CF1-BB12-A700-50E7D04BD691}"/>
              </a:ext>
            </a:extLst>
          </p:cNvPr>
          <p:cNvSpPr/>
          <p:nvPr/>
        </p:nvSpPr>
        <p:spPr>
          <a:xfrm>
            <a:off x="4446969" y="4399615"/>
            <a:ext cx="86248" cy="112816"/>
          </a:xfrm>
          <a:prstGeom prst="downArrow">
            <a:avLst>
              <a:gd name="adj1" fmla="val 50000"/>
              <a:gd name="adj2" fmla="val 61786"/>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solidFill>
                <a:schemeClr val="tx1"/>
              </a:solidFill>
              <a:latin typeface="Arial" panose="020B0604020202020204" pitchFamily="34" charset="0"/>
              <a:cs typeface="Arial" panose="020B0604020202020204" pitchFamily="34" charset="0"/>
            </a:endParaRPr>
          </a:p>
        </p:txBody>
      </p:sp>
      <p:sp>
        <p:nvSpPr>
          <p:cNvPr id="77" name="Pfeil: nach unten 76">
            <a:extLst>
              <a:ext uri="{FF2B5EF4-FFF2-40B4-BE49-F238E27FC236}">
                <a16:creationId xmlns:a16="http://schemas.microsoft.com/office/drawing/2014/main" id="{31FEAC6C-B8D6-A786-BBDA-8C80414DEA1D}"/>
              </a:ext>
            </a:extLst>
          </p:cNvPr>
          <p:cNvSpPr/>
          <p:nvPr/>
        </p:nvSpPr>
        <p:spPr>
          <a:xfrm>
            <a:off x="4193296" y="4362962"/>
            <a:ext cx="86248" cy="112816"/>
          </a:xfrm>
          <a:prstGeom prst="downArrow">
            <a:avLst>
              <a:gd name="adj1" fmla="val 50000"/>
              <a:gd name="adj2" fmla="val 61786"/>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solidFill>
                <a:schemeClr val="tx1"/>
              </a:solidFill>
              <a:latin typeface="Arial" panose="020B0604020202020204" pitchFamily="34" charset="0"/>
              <a:cs typeface="Arial" panose="020B0604020202020204" pitchFamily="34" charset="0"/>
            </a:endParaRPr>
          </a:p>
        </p:txBody>
      </p:sp>
      <p:sp>
        <p:nvSpPr>
          <p:cNvPr id="78" name="Pfeil: nach unten 77">
            <a:extLst>
              <a:ext uri="{FF2B5EF4-FFF2-40B4-BE49-F238E27FC236}">
                <a16:creationId xmlns:a16="http://schemas.microsoft.com/office/drawing/2014/main" id="{7C9C20CA-DF63-65E9-5450-ED47F4C91351}"/>
              </a:ext>
            </a:extLst>
          </p:cNvPr>
          <p:cNvSpPr/>
          <p:nvPr/>
        </p:nvSpPr>
        <p:spPr>
          <a:xfrm>
            <a:off x="3941319" y="4276998"/>
            <a:ext cx="86248" cy="112816"/>
          </a:xfrm>
          <a:prstGeom prst="downArrow">
            <a:avLst>
              <a:gd name="adj1" fmla="val 50000"/>
              <a:gd name="adj2" fmla="val 61786"/>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solidFill>
                <a:schemeClr val="tx1"/>
              </a:solidFill>
              <a:latin typeface="Arial" panose="020B0604020202020204" pitchFamily="34" charset="0"/>
              <a:cs typeface="Arial" panose="020B0604020202020204" pitchFamily="34" charset="0"/>
            </a:endParaRPr>
          </a:p>
        </p:txBody>
      </p:sp>
      <p:sp>
        <p:nvSpPr>
          <p:cNvPr id="79" name="Pfeil: nach unten 78">
            <a:extLst>
              <a:ext uri="{FF2B5EF4-FFF2-40B4-BE49-F238E27FC236}">
                <a16:creationId xmlns:a16="http://schemas.microsoft.com/office/drawing/2014/main" id="{4F052D9B-E4D7-F1EE-8871-051F6DC1F947}"/>
              </a:ext>
            </a:extLst>
          </p:cNvPr>
          <p:cNvSpPr/>
          <p:nvPr/>
        </p:nvSpPr>
        <p:spPr>
          <a:xfrm>
            <a:off x="3687647" y="4268418"/>
            <a:ext cx="86248" cy="112816"/>
          </a:xfrm>
          <a:prstGeom prst="downArrow">
            <a:avLst>
              <a:gd name="adj1" fmla="val 50000"/>
              <a:gd name="adj2" fmla="val 61786"/>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solidFill>
                <a:schemeClr val="tx1"/>
              </a:solidFill>
              <a:latin typeface="Arial" panose="020B0604020202020204" pitchFamily="34" charset="0"/>
              <a:cs typeface="Arial" panose="020B0604020202020204" pitchFamily="34" charset="0"/>
            </a:endParaRPr>
          </a:p>
        </p:txBody>
      </p:sp>
      <p:sp>
        <p:nvSpPr>
          <p:cNvPr id="80" name="Pfeil: nach unten 79">
            <a:extLst>
              <a:ext uri="{FF2B5EF4-FFF2-40B4-BE49-F238E27FC236}">
                <a16:creationId xmlns:a16="http://schemas.microsoft.com/office/drawing/2014/main" id="{C20D3D1F-99B6-C36D-FA2C-CDEB1C11A4B4}"/>
              </a:ext>
            </a:extLst>
          </p:cNvPr>
          <p:cNvSpPr/>
          <p:nvPr/>
        </p:nvSpPr>
        <p:spPr>
          <a:xfrm>
            <a:off x="3436692" y="4205047"/>
            <a:ext cx="86248" cy="112816"/>
          </a:xfrm>
          <a:prstGeom prst="downArrow">
            <a:avLst>
              <a:gd name="adj1" fmla="val 50000"/>
              <a:gd name="adj2" fmla="val 61786"/>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solidFill>
                <a:schemeClr val="tx1"/>
              </a:solidFill>
              <a:latin typeface="Arial" panose="020B0604020202020204" pitchFamily="34" charset="0"/>
              <a:cs typeface="Arial" panose="020B0604020202020204" pitchFamily="34" charset="0"/>
            </a:endParaRPr>
          </a:p>
        </p:txBody>
      </p:sp>
      <p:sp>
        <p:nvSpPr>
          <p:cNvPr id="81" name="Pfeil: nach unten 80">
            <a:extLst>
              <a:ext uri="{FF2B5EF4-FFF2-40B4-BE49-F238E27FC236}">
                <a16:creationId xmlns:a16="http://schemas.microsoft.com/office/drawing/2014/main" id="{3EAE149E-96C7-5493-DAE6-D6AB00DEF634}"/>
              </a:ext>
            </a:extLst>
          </p:cNvPr>
          <p:cNvSpPr/>
          <p:nvPr/>
        </p:nvSpPr>
        <p:spPr>
          <a:xfrm>
            <a:off x="3183298" y="4125595"/>
            <a:ext cx="86248" cy="112816"/>
          </a:xfrm>
          <a:prstGeom prst="downArrow">
            <a:avLst>
              <a:gd name="adj1" fmla="val 50000"/>
              <a:gd name="adj2" fmla="val 61786"/>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solidFill>
                <a:schemeClr val="tx1"/>
              </a:solidFill>
              <a:latin typeface="Arial" panose="020B0604020202020204" pitchFamily="34" charset="0"/>
              <a:cs typeface="Arial" panose="020B0604020202020204" pitchFamily="34" charset="0"/>
            </a:endParaRPr>
          </a:p>
        </p:txBody>
      </p:sp>
      <p:sp>
        <p:nvSpPr>
          <p:cNvPr id="82" name="Pfeil: nach unten 81">
            <a:extLst>
              <a:ext uri="{FF2B5EF4-FFF2-40B4-BE49-F238E27FC236}">
                <a16:creationId xmlns:a16="http://schemas.microsoft.com/office/drawing/2014/main" id="{403AF928-9E91-B2D2-D9F2-D5AB8F2CF085}"/>
              </a:ext>
            </a:extLst>
          </p:cNvPr>
          <p:cNvSpPr/>
          <p:nvPr/>
        </p:nvSpPr>
        <p:spPr>
          <a:xfrm flipV="1">
            <a:off x="1493238" y="4433061"/>
            <a:ext cx="86248" cy="112816"/>
          </a:xfrm>
          <a:prstGeom prst="downArrow">
            <a:avLst>
              <a:gd name="adj1" fmla="val 50000"/>
              <a:gd name="adj2" fmla="val 61786"/>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solidFill>
                <a:schemeClr val="tx1"/>
              </a:solidFill>
              <a:latin typeface="Arial" panose="020B0604020202020204" pitchFamily="34" charset="0"/>
              <a:cs typeface="Arial" panose="020B0604020202020204" pitchFamily="34" charset="0"/>
            </a:endParaRPr>
          </a:p>
        </p:txBody>
      </p:sp>
      <p:sp>
        <p:nvSpPr>
          <p:cNvPr id="83" name="Pfeil: nach unten 82">
            <a:extLst>
              <a:ext uri="{FF2B5EF4-FFF2-40B4-BE49-F238E27FC236}">
                <a16:creationId xmlns:a16="http://schemas.microsoft.com/office/drawing/2014/main" id="{C1119A58-465E-AF61-7EA6-F4420D34CCA7}"/>
              </a:ext>
            </a:extLst>
          </p:cNvPr>
          <p:cNvSpPr/>
          <p:nvPr/>
        </p:nvSpPr>
        <p:spPr>
          <a:xfrm>
            <a:off x="2676680" y="4028583"/>
            <a:ext cx="86248" cy="112816"/>
          </a:xfrm>
          <a:prstGeom prst="downArrow">
            <a:avLst>
              <a:gd name="adj1" fmla="val 50000"/>
              <a:gd name="adj2" fmla="val 61786"/>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solidFill>
                <a:schemeClr val="tx1"/>
              </a:solidFill>
              <a:latin typeface="Arial" panose="020B0604020202020204" pitchFamily="34" charset="0"/>
              <a:cs typeface="Arial" panose="020B0604020202020204" pitchFamily="34" charset="0"/>
            </a:endParaRPr>
          </a:p>
        </p:txBody>
      </p:sp>
      <p:sp>
        <p:nvSpPr>
          <p:cNvPr id="84" name="Pfeil: nach unten 83">
            <a:extLst>
              <a:ext uri="{FF2B5EF4-FFF2-40B4-BE49-F238E27FC236}">
                <a16:creationId xmlns:a16="http://schemas.microsoft.com/office/drawing/2014/main" id="{362386CA-A041-6A03-6CB8-17A951346871}"/>
              </a:ext>
            </a:extLst>
          </p:cNvPr>
          <p:cNvSpPr/>
          <p:nvPr/>
        </p:nvSpPr>
        <p:spPr>
          <a:xfrm>
            <a:off x="2423383" y="3989794"/>
            <a:ext cx="86248" cy="112816"/>
          </a:xfrm>
          <a:prstGeom prst="downArrow">
            <a:avLst>
              <a:gd name="adj1" fmla="val 50000"/>
              <a:gd name="adj2" fmla="val 61786"/>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solidFill>
                <a:schemeClr val="tx1"/>
              </a:solidFill>
              <a:latin typeface="Arial" panose="020B0604020202020204" pitchFamily="34" charset="0"/>
              <a:cs typeface="Arial" panose="020B0604020202020204" pitchFamily="34" charset="0"/>
            </a:endParaRPr>
          </a:p>
        </p:txBody>
      </p:sp>
      <p:sp>
        <p:nvSpPr>
          <p:cNvPr id="85" name="Pfeil: nach unten 84">
            <a:extLst>
              <a:ext uri="{FF2B5EF4-FFF2-40B4-BE49-F238E27FC236}">
                <a16:creationId xmlns:a16="http://schemas.microsoft.com/office/drawing/2014/main" id="{DB0AC0DD-3D22-462E-7A2D-E1FCD1501343}"/>
              </a:ext>
            </a:extLst>
          </p:cNvPr>
          <p:cNvSpPr/>
          <p:nvPr/>
        </p:nvSpPr>
        <p:spPr>
          <a:xfrm>
            <a:off x="2172198" y="3834751"/>
            <a:ext cx="86248" cy="112816"/>
          </a:xfrm>
          <a:prstGeom prst="downArrow">
            <a:avLst>
              <a:gd name="adj1" fmla="val 50000"/>
              <a:gd name="adj2" fmla="val 61786"/>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solidFill>
                <a:schemeClr val="tx1"/>
              </a:solidFill>
              <a:latin typeface="Arial" panose="020B0604020202020204" pitchFamily="34" charset="0"/>
              <a:cs typeface="Arial" panose="020B0604020202020204" pitchFamily="34" charset="0"/>
            </a:endParaRPr>
          </a:p>
        </p:txBody>
      </p:sp>
      <p:sp>
        <p:nvSpPr>
          <p:cNvPr id="86" name="Pfeil: nach unten 85">
            <a:extLst>
              <a:ext uri="{FF2B5EF4-FFF2-40B4-BE49-F238E27FC236}">
                <a16:creationId xmlns:a16="http://schemas.microsoft.com/office/drawing/2014/main" id="{E9EC912D-964A-E116-8A74-0D25ED2944F1}"/>
              </a:ext>
            </a:extLst>
          </p:cNvPr>
          <p:cNvSpPr/>
          <p:nvPr/>
        </p:nvSpPr>
        <p:spPr>
          <a:xfrm>
            <a:off x="1663117" y="3422400"/>
            <a:ext cx="86248" cy="112816"/>
          </a:xfrm>
          <a:prstGeom prst="downArrow">
            <a:avLst>
              <a:gd name="adj1" fmla="val 50000"/>
              <a:gd name="adj2" fmla="val 61786"/>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solidFill>
                <a:schemeClr val="tx1"/>
              </a:solidFill>
              <a:latin typeface="Arial" panose="020B0604020202020204" pitchFamily="34" charset="0"/>
              <a:cs typeface="Arial" panose="020B0604020202020204" pitchFamily="34" charset="0"/>
            </a:endParaRPr>
          </a:p>
        </p:txBody>
      </p:sp>
      <p:sp>
        <p:nvSpPr>
          <p:cNvPr id="87" name="Pfeil: nach unten 86">
            <a:extLst>
              <a:ext uri="{FF2B5EF4-FFF2-40B4-BE49-F238E27FC236}">
                <a16:creationId xmlns:a16="http://schemas.microsoft.com/office/drawing/2014/main" id="{49E627AE-213D-804E-5704-661B5C841119}"/>
              </a:ext>
            </a:extLst>
          </p:cNvPr>
          <p:cNvSpPr/>
          <p:nvPr/>
        </p:nvSpPr>
        <p:spPr>
          <a:xfrm>
            <a:off x="1416383" y="3191313"/>
            <a:ext cx="86248" cy="112816"/>
          </a:xfrm>
          <a:prstGeom prst="downArrow">
            <a:avLst>
              <a:gd name="adj1" fmla="val 50000"/>
              <a:gd name="adj2" fmla="val 61786"/>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solidFill>
                <a:schemeClr val="tx1"/>
              </a:solidFill>
              <a:latin typeface="Arial" panose="020B0604020202020204" pitchFamily="34" charset="0"/>
              <a:cs typeface="Arial" panose="020B0604020202020204" pitchFamily="34" charset="0"/>
            </a:endParaRPr>
          </a:p>
        </p:txBody>
      </p:sp>
      <p:sp>
        <p:nvSpPr>
          <p:cNvPr id="16" name="Textfeld 15">
            <a:extLst>
              <a:ext uri="{FF2B5EF4-FFF2-40B4-BE49-F238E27FC236}">
                <a16:creationId xmlns:a16="http://schemas.microsoft.com/office/drawing/2014/main" id="{6FF67F16-2340-8C9B-826F-01A38893B767}"/>
              </a:ext>
            </a:extLst>
          </p:cNvPr>
          <p:cNvSpPr txBox="1"/>
          <p:nvPr/>
        </p:nvSpPr>
        <p:spPr>
          <a:xfrm>
            <a:off x="764711" y="2061681"/>
            <a:ext cx="543187" cy="204404"/>
          </a:xfrm>
          <a:prstGeom prst="rect">
            <a:avLst/>
          </a:prstGeom>
          <a:noFill/>
        </p:spPr>
        <p:txBody>
          <a:bodyPr wrap="square" rtlCol="0">
            <a:noAutofit/>
          </a:bodyPr>
          <a:lstStyle/>
          <a:p>
            <a:pPr algn="r">
              <a:spcBef>
                <a:spcPts val="0"/>
              </a:spcBef>
            </a:pPr>
            <a:r>
              <a:rPr lang="de-DE" sz="1050" noProof="1">
                <a:latin typeface="Arial" panose="020B0604020202020204" pitchFamily="34" charset="0"/>
                <a:cs typeface="Arial" panose="020B0604020202020204" pitchFamily="34" charset="0"/>
              </a:rPr>
              <a:t>60</a:t>
            </a:r>
            <a:endParaRPr lang="en-US" sz="1050" noProof="1">
              <a:latin typeface="Arial" panose="020B0604020202020204" pitchFamily="34" charset="0"/>
              <a:cs typeface="Arial" panose="020B0604020202020204" pitchFamily="34" charset="0"/>
            </a:endParaRPr>
          </a:p>
          <a:p>
            <a:endParaRPr lang="de-DE" sz="1050" noProof="1">
              <a:latin typeface="Arial" panose="020B0604020202020204" pitchFamily="34" charset="0"/>
              <a:cs typeface="Arial" panose="020B0604020202020204" pitchFamily="34" charset="0"/>
            </a:endParaRPr>
          </a:p>
        </p:txBody>
      </p:sp>
      <p:sp>
        <p:nvSpPr>
          <p:cNvPr id="17" name="Textfeld 16">
            <a:extLst>
              <a:ext uri="{FF2B5EF4-FFF2-40B4-BE49-F238E27FC236}">
                <a16:creationId xmlns:a16="http://schemas.microsoft.com/office/drawing/2014/main" id="{4E210978-D2BB-8DFA-0BB5-E0C57856EB3C}"/>
              </a:ext>
            </a:extLst>
          </p:cNvPr>
          <p:cNvSpPr txBox="1"/>
          <p:nvPr/>
        </p:nvSpPr>
        <p:spPr>
          <a:xfrm>
            <a:off x="764711" y="2391405"/>
            <a:ext cx="543187" cy="204404"/>
          </a:xfrm>
          <a:prstGeom prst="rect">
            <a:avLst/>
          </a:prstGeom>
          <a:noFill/>
        </p:spPr>
        <p:txBody>
          <a:bodyPr wrap="square" rtlCol="0">
            <a:noAutofit/>
          </a:bodyPr>
          <a:lstStyle/>
          <a:p>
            <a:pPr algn="r">
              <a:spcBef>
                <a:spcPts val="0"/>
              </a:spcBef>
            </a:pPr>
            <a:r>
              <a:rPr lang="de-DE" sz="1050" noProof="1">
                <a:latin typeface="Arial" panose="020B0604020202020204" pitchFamily="34" charset="0"/>
                <a:cs typeface="Arial" panose="020B0604020202020204" pitchFamily="34" charset="0"/>
              </a:rPr>
              <a:t>40</a:t>
            </a:r>
            <a:endParaRPr lang="en-US" sz="1050" noProof="1">
              <a:latin typeface="Arial" panose="020B0604020202020204" pitchFamily="34" charset="0"/>
              <a:cs typeface="Arial" panose="020B0604020202020204" pitchFamily="34" charset="0"/>
            </a:endParaRPr>
          </a:p>
          <a:p>
            <a:endParaRPr lang="de-DE" sz="1050" noProof="1">
              <a:latin typeface="Arial" panose="020B0604020202020204" pitchFamily="34" charset="0"/>
              <a:cs typeface="Arial" panose="020B0604020202020204" pitchFamily="34" charset="0"/>
            </a:endParaRPr>
          </a:p>
        </p:txBody>
      </p:sp>
      <p:sp>
        <p:nvSpPr>
          <p:cNvPr id="18" name="Textfeld 17">
            <a:extLst>
              <a:ext uri="{FF2B5EF4-FFF2-40B4-BE49-F238E27FC236}">
                <a16:creationId xmlns:a16="http://schemas.microsoft.com/office/drawing/2014/main" id="{D1F5F5C6-E69B-6901-4C97-E867518D10FB}"/>
              </a:ext>
            </a:extLst>
          </p:cNvPr>
          <p:cNvSpPr txBox="1"/>
          <p:nvPr/>
        </p:nvSpPr>
        <p:spPr>
          <a:xfrm>
            <a:off x="764711" y="2721130"/>
            <a:ext cx="543187" cy="204404"/>
          </a:xfrm>
          <a:prstGeom prst="rect">
            <a:avLst/>
          </a:prstGeom>
          <a:noFill/>
        </p:spPr>
        <p:txBody>
          <a:bodyPr wrap="square" rtlCol="0">
            <a:noAutofit/>
          </a:bodyPr>
          <a:lstStyle/>
          <a:p>
            <a:pPr algn="r">
              <a:spcBef>
                <a:spcPts val="0"/>
              </a:spcBef>
            </a:pPr>
            <a:r>
              <a:rPr lang="de-DE" sz="1050" noProof="1">
                <a:latin typeface="Arial" panose="020B0604020202020204" pitchFamily="34" charset="0"/>
                <a:cs typeface="Arial" panose="020B0604020202020204" pitchFamily="34" charset="0"/>
              </a:rPr>
              <a:t>20</a:t>
            </a:r>
            <a:endParaRPr lang="en-US" sz="1050" noProof="1">
              <a:latin typeface="Arial" panose="020B0604020202020204" pitchFamily="34" charset="0"/>
              <a:cs typeface="Arial" panose="020B0604020202020204" pitchFamily="34" charset="0"/>
            </a:endParaRPr>
          </a:p>
          <a:p>
            <a:endParaRPr lang="de-DE" sz="1050" noProof="1">
              <a:latin typeface="Arial" panose="020B0604020202020204" pitchFamily="34" charset="0"/>
              <a:cs typeface="Arial" panose="020B0604020202020204" pitchFamily="34" charset="0"/>
            </a:endParaRPr>
          </a:p>
        </p:txBody>
      </p:sp>
      <p:sp>
        <p:nvSpPr>
          <p:cNvPr id="19" name="Textfeld 18">
            <a:extLst>
              <a:ext uri="{FF2B5EF4-FFF2-40B4-BE49-F238E27FC236}">
                <a16:creationId xmlns:a16="http://schemas.microsoft.com/office/drawing/2014/main" id="{606FD381-98EF-30F9-5D66-2B220268310B}"/>
              </a:ext>
            </a:extLst>
          </p:cNvPr>
          <p:cNvSpPr txBox="1"/>
          <p:nvPr/>
        </p:nvSpPr>
        <p:spPr>
          <a:xfrm>
            <a:off x="764711" y="3050855"/>
            <a:ext cx="543187" cy="204404"/>
          </a:xfrm>
          <a:prstGeom prst="rect">
            <a:avLst/>
          </a:prstGeom>
          <a:noFill/>
        </p:spPr>
        <p:txBody>
          <a:bodyPr wrap="square" rtlCol="0">
            <a:noAutofit/>
          </a:bodyPr>
          <a:lstStyle/>
          <a:p>
            <a:pPr algn="r">
              <a:spcBef>
                <a:spcPts val="0"/>
              </a:spcBef>
            </a:pPr>
            <a:r>
              <a:rPr lang="de-DE" sz="1050" noProof="1">
                <a:latin typeface="Arial" panose="020B0604020202020204" pitchFamily="34" charset="0"/>
                <a:cs typeface="Arial" panose="020B0604020202020204" pitchFamily="34" charset="0"/>
              </a:rPr>
              <a:t>0</a:t>
            </a:r>
            <a:endParaRPr lang="en-US" sz="1050" noProof="1">
              <a:latin typeface="Arial" panose="020B0604020202020204" pitchFamily="34" charset="0"/>
              <a:cs typeface="Arial" panose="020B0604020202020204" pitchFamily="34" charset="0"/>
            </a:endParaRPr>
          </a:p>
          <a:p>
            <a:endParaRPr lang="de-DE" sz="1050" noProof="1">
              <a:latin typeface="Arial" panose="020B0604020202020204" pitchFamily="34" charset="0"/>
              <a:cs typeface="Arial" panose="020B0604020202020204" pitchFamily="34" charset="0"/>
            </a:endParaRPr>
          </a:p>
        </p:txBody>
      </p:sp>
      <p:sp>
        <p:nvSpPr>
          <p:cNvPr id="20" name="Textfeld 19">
            <a:extLst>
              <a:ext uri="{FF2B5EF4-FFF2-40B4-BE49-F238E27FC236}">
                <a16:creationId xmlns:a16="http://schemas.microsoft.com/office/drawing/2014/main" id="{F972E3B0-93E1-CA2B-60EA-5F5D435B3F07}"/>
              </a:ext>
            </a:extLst>
          </p:cNvPr>
          <p:cNvSpPr txBox="1"/>
          <p:nvPr/>
        </p:nvSpPr>
        <p:spPr>
          <a:xfrm>
            <a:off x="764711" y="3380580"/>
            <a:ext cx="543187" cy="204404"/>
          </a:xfrm>
          <a:prstGeom prst="rect">
            <a:avLst/>
          </a:prstGeom>
          <a:noFill/>
        </p:spPr>
        <p:txBody>
          <a:bodyPr wrap="square" rtlCol="0">
            <a:noAutofit/>
          </a:bodyPr>
          <a:lstStyle/>
          <a:p>
            <a:pPr algn="r">
              <a:spcBef>
                <a:spcPts val="0"/>
              </a:spcBef>
            </a:pPr>
            <a:r>
              <a:rPr lang="de-DE" sz="1050" noProof="1">
                <a:latin typeface="Arial" panose="020B0604020202020204" pitchFamily="34" charset="0"/>
                <a:cs typeface="Arial" panose="020B0604020202020204" pitchFamily="34" charset="0"/>
              </a:rPr>
              <a:t>-20</a:t>
            </a:r>
            <a:endParaRPr lang="en-US" sz="1050" noProof="1">
              <a:latin typeface="Arial" panose="020B0604020202020204" pitchFamily="34" charset="0"/>
              <a:cs typeface="Arial" panose="020B0604020202020204" pitchFamily="34" charset="0"/>
            </a:endParaRPr>
          </a:p>
          <a:p>
            <a:endParaRPr lang="de-DE" sz="1050" noProof="1">
              <a:latin typeface="Arial" panose="020B0604020202020204" pitchFamily="34" charset="0"/>
              <a:cs typeface="Arial" panose="020B0604020202020204" pitchFamily="34" charset="0"/>
            </a:endParaRPr>
          </a:p>
        </p:txBody>
      </p:sp>
      <p:sp>
        <p:nvSpPr>
          <p:cNvPr id="21" name="Textfeld 20">
            <a:extLst>
              <a:ext uri="{FF2B5EF4-FFF2-40B4-BE49-F238E27FC236}">
                <a16:creationId xmlns:a16="http://schemas.microsoft.com/office/drawing/2014/main" id="{A0D97529-580D-10D7-1CD3-589DA86C6FAB}"/>
              </a:ext>
            </a:extLst>
          </p:cNvPr>
          <p:cNvSpPr txBox="1"/>
          <p:nvPr/>
        </p:nvSpPr>
        <p:spPr>
          <a:xfrm>
            <a:off x="764711" y="3710304"/>
            <a:ext cx="543187" cy="204404"/>
          </a:xfrm>
          <a:prstGeom prst="rect">
            <a:avLst/>
          </a:prstGeom>
          <a:noFill/>
        </p:spPr>
        <p:txBody>
          <a:bodyPr wrap="square" rtlCol="0">
            <a:noAutofit/>
          </a:bodyPr>
          <a:lstStyle/>
          <a:p>
            <a:pPr algn="r">
              <a:spcBef>
                <a:spcPts val="0"/>
              </a:spcBef>
            </a:pPr>
            <a:r>
              <a:rPr lang="de-DE" sz="1050" noProof="1">
                <a:latin typeface="Arial" panose="020B0604020202020204" pitchFamily="34" charset="0"/>
                <a:cs typeface="Arial" panose="020B0604020202020204" pitchFamily="34" charset="0"/>
              </a:rPr>
              <a:t>-40</a:t>
            </a:r>
            <a:endParaRPr lang="en-US" sz="1050" noProof="1">
              <a:latin typeface="Arial" panose="020B0604020202020204" pitchFamily="34" charset="0"/>
              <a:cs typeface="Arial" panose="020B0604020202020204" pitchFamily="34" charset="0"/>
            </a:endParaRPr>
          </a:p>
          <a:p>
            <a:endParaRPr lang="de-DE" sz="1050" noProof="1">
              <a:latin typeface="Arial" panose="020B0604020202020204" pitchFamily="34" charset="0"/>
              <a:cs typeface="Arial" panose="020B0604020202020204" pitchFamily="34" charset="0"/>
            </a:endParaRPr>
          </a:p>
        </p:txBody>
      </p:sp>
      <p:sp>
        <p:nvSpPr>
          <p:cNvPr id="22" name="Textfeld 21">
            <a:extLst>
              <a:ext uri="{FF2B5EF4-FFF2-40B4-BE49-F238E27FC236}">
                <a16:creationId xmlns:a16="http://schemas.microsoft.com/office/drawing/2014/main" id="{752406E1-D037-2E53-67EA-35891AAFD30C}"/>
              </a:ext>
            </a:extLst>
          </p:cNvPr>
          <p:cNvSpPr txBox="1"/>
          <p:nvPr/>
        </p:nvSpPr>
        <p:spPr>
          <a:xfrm>
            <a:off x="764711" y="4040029"/>
            <a:ext cx="543187" cy="204404"/>
          </a:xfrm>
          <a:prstGeom prst="rect">
            <a:avLst/>
          </a:prstGeom>
          <a:noFill/>
        </p:spPr>
        <p:txBody>
          <a:bodyPr wrap="square" rtlCol="0">
            <a:noAutofit/>
          </a:bodyPr>
          <a:lstStyle/>
          <a:p>
            <a:pPr algn="r">
              <a:spcBef>
                <a:spcPts val="0"/>
              </a:spcBef>
            </a:pPr>
            <a:r>
              <a:rPr lang="de-DE" sz="1050" noProof="1">
                <a:latin typeface="Arial" panose="020B0604020202020204" pitchFamily="34" charset="0"/>
                <a:cs typeface="Arial" panose="020B0604020202020204" pitchFamily="34" charset="0"/>
              </a:rPr>
              <a:t>-60</a:t>
            </a:r>
            <a:endParaRPr lang="en-US" sz="1050" noProof="1">
              <a:latin typeface="Arial" panose="020B0604020202020204" pitchFamily="34" charset="0"/>
              <a:cs typeface="Arial" panose="020B0604020202020204" pitchFamily="34" charset="0"/>
            </a:endParaRPr>
          </a:p>
          <a:p>
            <a:endParaRPr lang="de-DE" sz="1050" noProof="1">
              <a:latin typeface="Arial" panose="020B0604020202020204" pitchFamily="34" charset="0"/>
              <a:cs typeface="Arial" panose="020B0604020202020204" pitchFamily="34" charset="0"/>
            </a:endParaRPr>
          </a:p>
        </p:txBody>
      </p:sp>
      <p:sp>
        <p:nvSpPr>
          <p:cNvPr id="23" name="Textfeld 22">
            <a:extLst>
              <a:ext uri="{FF2B5EF4-FFF2-40B4-BE49-F238E27FC236}">
                <a16:creationId xmlns:a16="http://schemas.microsoft.com/office/drawing/2014/main" id="{22741574-6C23-A46F-1F9C-3C9595AE38C9}"/>
              </a:ext>
            </a:extLst>
          </p:cNvPr>
          <p:cNvSpPr txBox="1"/>
          <p:nvPr/>
        </p:nvSpPr>
        <p:spPr>
          <a:xfrm>
            <a:off x="764711" y="4369754"/>
            <a:ext cx="543187" cy="204404"/>
          </a:xfrm>
          <a:prstGeom prst="rect">
            <a:avLst/>
          </a:prstGeom>
          <a:noFill/>
        </p:spPr>
        <p:txBody>
          <a:bodyPr wrap="square" rtlCol="0">
            <a:noAutofit/>
          </a:bodyPr>
          <a:lstStyle/>
          <a:p>
            <a:pPr algn="r">
              <a:spcBef>
                <a:spcPts val="0"/>
              </a:spcBef>
            </a:pPr>
            <a:r>
              <a:rPr lang="de-DE" sz="1050" noProof="1">
                <a:latin typeface="Arial" panose="020B0604020202020204" pitchFamily="34" charset="0"/>
                <a:cs typeface="Arial" panose="020B0604020202020204" pitchFamily="34" charset="0"/>
              </a:rPr>
              <a:t>-80</a:t>
            </a:r>
            <a:endParaRPr lang="en-US" sz="1050" noProof="1">
              <a:latin typeface="Arial" panose="020B0604020202020204" pitchFamily="34" charset="0"/>
              <a:cs typeface="Arial" panose="020B0604020202020204" pitchFamily="34" charset="0"/>
            </a:endParaRPr>
          </a:p>
          <a:p>
            <a:endParaRPr lang="de-DE" sz="1050" noProof="1">
              <a:latin typeface="Arial" panose="020B0604020202020204" pitchFamily="34" charset="0"/>
              <a:cs typeface="Arial" panose="020B0604020202020204" pitchFamily="34" charset="0"/>
            </a:endParaRPr>
          </a:p>
        </p:txBody>
      </p:sp>
      <p:sp>
        <p:nvSpPr>
          <p:cNvPr id="24" name="Textfeld 23">
            <a:extLst>
              <a:ext uri="{FF2B5EF4-FFF2-40B4-BE49-F238E27FC236}">
                <a16:creationId xmlns:a16="http://schemas.microsoft.com/office/drawing/2014/main" id="{192897B8-BAD3-B55D-F77F-95B32CE793C4}"/>
              </a:ext>
            </a:extLst>
          </p:cNvPr>
          <p:cNvSpPr txBox="1"/>
          <p:nvPr/>
        </p:nvSpPr>
        <p:spPr>
          <a:xfrm>
            <a:off x="764711" y="4699478"/>
            <a:ext cx="543187" cy="204404"/>
          </a:xfrm>
          <a:prstGeom prst="rect">
            <a:avLst/>
          </a:prstGeom>
          <a:noFill/>
        </p:spPr>
        <p:txBody>
          <a:bodyPr wrap="square" rtlCol="0">
            <a:noAutofit/>
          </a:bodyPr>
          <a:lstStyle/>
          <a:p>
            <a:pPr algn="r">
              <a:spcBef>
                <a:spcPts val="0"/>
              </a:spcBef>
            </a:pPr>
            <a:r>
              <a:rPr lang="de-DE" sz="1050" noProof="1">
                <a:latin typeface="Arial" panose="020B0604020202020204" pitchFamily="34" charset="0"/>
                <a:cs typeface="Arial" panose="020B0604020202020204" pitchFamily="34" charset="0"/>
              </a:rPr>
              <a:t>-100</a:t>
            </a:r>
            <a:endParaRPr lang="en-US" sz="1050" noProof="1">
              <a:latin typeface="Arial" panose="020B0604020202020204" pitchFamily="34" charset="0"/>
              <a:cs typeface="Arial" panose="020B0604020202020204" pitchFamily="34" charset="0"/>
            </a:endParaRPr>
          </a:p>
          <a:p>
            <a:endParaRPr lang="de-DE" sz="1050" noProof="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764884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8DCBFDF-8ECF-49F9-8A9D-635B84E9FA54}"/>
              </a:ext>
            </a:extLst>
          </p:cNvPr>
          <p:cNvSpPr>
            <a:spLocks noGrp="1"/>
          </p:cNvSpPr>
          <p:nvPr>
            <p:ph type="ftr" sz="quarter" idx="10"/>
          </p:nvPr>
        </p:nvSpPr>
        <p:spPr/>
        <p:txBody>
          <a:bodyPr/>
          <a:lstStyle/>
          <a:p>
            <a:r>
              <a:rPr lang="en-GB"/>
              <a:t>Data cutoff: 17 April 2024.</a:t>
            </a:r>
          </a:p>
          <a:p>
            <a:r>
              <a:rPr lang="en-US"/>
              <a:t>*Patient with Richter’s transformation to Hodgkin's on biopsy. </a:t>
            </a:r>
          </a:p>
          <a:p>
            <a:r>
              <a:rPr lang="en-GB"/>
              <a:t>BCL2i, B-cell lymphoma 2 inhibitor; BTKi, Bruton´s tyrosine kinase inhibitor; </a:t>
            </a:r>
            <a:r>
              <a:rPr lang="en-GB" err="1"/>
              <a:t>cBTKi</a:t>
            </a:r>
            <a:r>
              <a:rPr lang="en-GB"/>
              <a:t>, covalent BTKi; CLL, chronic lymphocytic </a:t>
            </a:r>
            <a:r>
              <a:rPr lang="en-GB" err="1"/>
              <a:t>leukemia</a:t>
            </a:r>
            <a:r>
              <a:rPr lang="en-GB"/>
              <a:t>; </a:t>
            </a:r>
            <a:r>
              <a:rPr lang="en-GB" err="1"/>
              <a:t>ncBTKi</a:t>
            </a:r>
            <a:r>
              <a:rPr lang="en-GB"/>
              <a:t>, non-covalent BTKi; PD, progressive disease; PR, partial response; PR-L, partial response with lymphocytosis; SD, stable disease.</a:t>
            </a:r>
          </a:p>
          <a:p>
            <a:r>
              <a:rPr lang="en-GB" b="1"/>
              <a:t>Linton et al. Abstract #S155 presented at EHA2024. </a:t>
            </a:r>
          </a:p>
        </p:txBody>
      </p:sp>
      <p:sp>
        <p:nvSpPr>
          <p:cNvPr id="3" name="Title 2">
            <a:extLst>
              <a:ext uri="{FF2B5EF4-FFF2-40B4-BE49-F238E27FC236}">
                <a16:creationId xmlns:a16="http://schemas.microsoft.com/office/drawing/2014/main" id="{E83A155A-3D23-D184-E2AF-5498ECD503BC}"/>
              </a:ext>
            </a:extLst>
          </p:cNvPr>
          <p:cNvSpPr>
            <a:spLocks noGrp="1"/>
          </p:cNvSpPr>
          <p:nvPr>
            <p:ph type="title"/>
          </p:nvPr>
        </p:nvSpPr>
        <p:spPr/>
        <p:txBody>
          <a:bodyPr/>
          <a:lstStyle/>
          <a:p>
            <a:r>
              <a:rPr lang="en-US"/>
              <a:t>Treatment duration</a:t>
            </a:r>
            <a:endParaRPr lang="en-DE"/>
          </a:p>
        </p:txBody>
      </p:sp>
      <p:sp>
        <p:nvSpPr>
          <p:cNvPr id="19" name="TextBox 18">
            <a:extLst>
              <a:ext uri="{FF2B5EF4-FFF2-40B4-BE49-F238E27FC236}">
                <a16:creationId xmlns:a16="http://schemas.microsoft.com/office/drawing/2014/main" id="{2DDF1947-E4EE-D483-3FB7-EE526671DFF8}"/>
              </a:ext>
            </a:extLst>
          </p:cNvPr>
          <p:cNvSpPr txBox="1"/>
          <p:nvPr/>
        </p:nvSpPr>
        <p:spPr>
          <a:xfrm>
            <a:off x="9117534" y="1665289"/>
            <a:ext cx="2666480" cy="1330026"/>
          </a:xfrm>
          <a:prstGeom prst="rect">
            <a:avLst/>
          </a:prstGeom>
          <a:solidFill>
            <a:schemeClr val="bg2"/>
          </a:solidFill>
        </p:spPr>
        <p:txBody>
          <a:bodyPr wrap="square" rtlCol="0" anchor="ctr" anchorCtr="0">
            <a:noAutofit/>
          </a:bodyPr>
          <a:lstStyle/>
          <a:p>
            <a:pPr marL="177800" indent="-177800">
              <a:buClr>
                <a:schemeClr val="accent2"/>
              </a:buClr>
              <a:buFont typeface="Arial" panose="020B0604020202020204" pitchFamily="34" charset="0"/>
              <a:buChar char="•"/>
            </a:pPr>
            <a:r>
              <a:rPr lang="en-US"/>
              <a:t>Durable responses seen in heavily pretreated patients with CLL</a:t>
            </a:r>
          </a:p>
        </p:txBody>
      </p:sp>
      <p:graphicFrame>
        <p:nvGraphicFramePr>
          <p:cNvPr id="4" name="Tabelle 3">
            <a:extLst>
              <a:ext uri="{FF2B5EF4-FFF2-40B4-BE49-F238E27FC236}">
                <a16:creationId xmlns:a16="http://schemas.microsoft.com/office/drawing/2014/main" id="{476E5AAD-AAC4-7C28-541C-63996DF157B7}"/>
              </a:ext>
            </a:extLst>
          </p:cNvPr>
          <p:cNvGraphicFramePr>
            <a:graphicFrameLocks noGrp="1"/>
          </p:cNvGraphicFramePr>
          <p:nvPr>
            <p:extLst>
              <p:ext uri="{D42A27DB-BD31-4B8C-83A1-F6EECF244321}">
                <p14:modId xmlns:p14="http://schemas.microsoft.com/office/powerpoint/2010/main" val="636606146"/>
              </p:ext>
            </p:extLst>
          </p:nvPr>
        </p:nvGraphicFramePr>
        <p:xfrm>
          <a:off x="401243" y="1711008"/>
          <a:ext cx="1905352" cy="4001867"/>
        </p:xfrm>
        <a:graphic>
          <a:graphicData uri="http://schemas.openxmlformats.org/drawingml/2006/table">
            <a:tbl>
              <a:tblPr firstRow="1" bandRow="1">
                <a:tableStyleId>{5C22544A-7EE6-4342-B048-85BDC9FD1C3A}</a:tableStyleId>
              </a:tblPr>
              <a:tblGrid>
                <a:gridCol w="476338">
                  <a:extLst>
                    <a:ext uri="{9D8B030D-6E8A-4147-A177-3AD203B41FA5}">
                      <a16:colId xmlns:a16="http://schemas.microsoft.com/office/drawing/2014/main" val="3923751155"/>
                    </a:ext>
                  </a:extLst>
                </a:gridCol>
                <a:gridCol w="476338">
                  <a:extLst>
                    <a:ext uri="{9D8B030D-6E8A-4147-A177-3AD203B41FA5}">
                      <a16:colId xmlns:a16="http://schemas.microsoft.com/office/drawing/2014/main" val="1016336064"/>
                    </a:ext>
                  </a:extLst>
                </a:gridCol>
                <a:gridCol w="476338">
                  <a:extLst>
                    <a:ext uri="{9D8B030D-6E8A-4147-A177-3AD203B41FA5}">
                      <a16:colId xmlns:a16="http://schemas.microsoft.com/office/drawing/2014/main" val="585482002"/>
                    </a:ext>
                  </a:extLst>
                </a:gridCol>
                <a:gridCol w="476338">
                  <a:extLst>
                    <a:ext uri="{9D8B030D-6E8A-4147-A177-3AD203B41FA5}">
                      <a16:colId xmlns:a16="http://schemas.microsoft.com/office/drawing/2014/main" val="1779148212"/>
                    </a:ext>
                  </a:extLst>
                </a:gridCol>
              </a:tblGrid>
              <a:tr h="300250">
                <a:tc>
                  <a:txBody>
                    <a:bodyPr/>
                    <a:lstStyle/>
                    <a:p>
                      <a:pPr algn="ctr"/>
                      <a:r>
                        <a:rPr lang="de-DE" sz="600" b="0"/>
                        <a:t>BCL2i</a:t>
                      </a:r>
                    </a:p>
                  </a:txBody>
                  <a:tcPr marT="0" marB="0" anchor="ctr"/>
                </a:tc>
                <a:tc>
                  <a:txBody>
                    <a:bodyPr/>
                    <a:lstStyle/>
                    <a:p>
                      <a:pPr algn="ctr"/>
                      <a:r>
                        <a:rPr lang="de-DE" sz="600" b="0"/>
                        <a:t>cBTKi</a:t>
                      </a:r>
                    </a:p>
                  </a:txBody>
                  <a:tcPr marT="0" marB="0" anchor="ctr"/>
                </a:tc>
                <a:tc>
                  <a:txBody>
                    <a:bodyPr/>
                    <a:lstStyle/>
                    <a:p>
                      <a:pPr algn="ctr"/>
                      <a:r>
                        <a:rPr lang="de-DE" sz="600" b="0"/>
                        <a:t>ncBTKi</a:t>
                      </a:r>
                    </a:p>
                  </a:txBody>
                  <a:tcPr marT="0" marB="0" anchor="ctr"/>
                </a:tc>
                <a:tc>
                  <a:txBody>
                    <a:bodyPr/>
                    <a:lstStyle/>
                    <a:p>
                      <a:pPr algn="ctr"/>
                      <a:r>
                        <a:rPr lang="de-DE" sz="600" b="0"/>
                        <a:t>≥2 prior BTKi</a:t>
                      </a:r>
                    </a:p>
                  </a:txBody>
                  <a:tcPr marT="0" marB="0" anchor="ctr"/>
                </a:tc>
                <a:extLst>
                  <a:ext uri="{0D108BD9-81ED-4DB2-BD59-A6C34878D82A}">
                    <a16:rowId xmlns:a16="http://schemas.microsoft.com/office/drawing/2014/main" val="2703954696"/>
                  </a:ext>
                </a:extLst>
              </a:tr>
              <a:tr h="119407">
                <a:tc>
                  <a:txBody>
                    <a:bodyPr/>
                    <a:lstStyle/>
                    <a:p>
                      <a:endParaRPr lang="de-DE" sz="100"/>
                    </a:p>
                  </a:txBody>
                  <a:tcPr>
                    <a:solidFill>
                      <a:schemeClr val="tx2"/>
                    </a:solidFill>
                  </a:tcPr>
                </a:tc>
                <a:tc>
                  <a:txBody>
                    <a:bodyPr/>
                    <a:lstStyle/>
                    <a:p>
                      <a:endParaRPr lang="de-DE" sz="100"/>
                    </a:p>
                  </a:txBody>
                  <a:tcPr>
                    <a:solidFill>
                      <a:schemeClr val="tx2"/>
                    </a:solidFill>
                  </a:tcPr>
                </a:tc>
                <a:tc>
                  <a:txBody>
                    <a:bodyPr/>
                    <a:lstStyle/>
                    <a:p>
                      <a:endParaRPr lang="de-DE" sz="100"/>
                    </a:p>
                  </a:txBody>
                  <a:tcPr>
                    <a:solidFill>
                      <a:schemeClr val="tx2">
                        <a:lumMod val="20000"/>
                        <a:lumOff val="80000"/>
                      </a:schemeClr>
                    </a:solidFill>
                  </a:tcPr>
                </a:tc>
                <a:tc>
                  <a:txBody>
                    <a:bodyPr/>
                    <a:lstStyle/>
                    <a:p>
                      <a:endParaRPr lang="de-DE" sz="100"/>
                    </a:p>
                  </a:txBody>
                  <a:tcPr>
                    <a:solidFill>
                      <a:schemeClr val="tx2">
                        <a:lumMod val="20000"/>
                        <a:lumOff val="80000"/>
                      </a:schemeClr>
                    </a:solidFill>
                  </a:tcPr>
                </a:tc>
                <a:extLst>
                  <a:ext uri="{0D108BD9-81ED-4DB2-BD59-A6C34878D82A}">
                    <a16:rowId xmlns:a16="http://schemas.microsoft.com/office/drawing/2014/main" val="3575102825"/>
                  </a:ext>
                </a:extLst>
              </a:tr>
              <a:tr h="119407">
                <a:tc>
                  <a:txBody>
                    <a:bodyPr/>
                    <a:lstStyle/>
                    <a:p>
                      <a:endParaRPr lang="de-DE" sz="100"/>
                    </a:p>
                  </a:txBody>
                  <a:tcPr>
                    <a:solidFill>
                      <a:schemeClr val="tx2">
                        <a:lumMod val="20000"/>
                        <a:lumOff val="80000"/>
                      </a:schemeClr>
                    </a:solidFill>
                  </a:tcPr>
                </a:tc>
                <a:tc>
                  <a:txBody>
                    <a:bodyPr/>
                    <a:lstStyle/>
                    <a:p>
                      <a:endParaRPr lang="de-DE" sz="100"/>
                    </a:p>
                  </a:txBody>
                  <a:tcPr>
                    <a:solidFill>
                      <a:schemeClr val="tx2"/>
                    </a:solidFill>
                  </a:tcPr>
                </a:tc>
                <a:tc>
                  <a:txBody>
                    <a:bodyPr/>
                    <a:lstStyle/>
                    <a:p>
                      <a:endParaRPr lang="de-DE" sz="100"/>
                    </a:p>
                  </a:txBody>
                  <a:tcPr>
                    <a:solidFill>
                      <a:schemeClr val="tx2">
                        <a:lumMod val="20000"/>
                        <a:lumOff val="80000"/>
                      </a:schemeClr>
                    </a:solidFill>
                  </a:tcPr>
                </a:tc>
                <a:tc>
                  <a:txBody>
                    <a:bodyPr/>
                    <a:lstStyle/>
                    <a:p>
                      <a:endParaRPr lang="de-DE" sz="100"/>
                    </a:p>
                  </a:txBody>
                  <a:tcPr>
                    <a:solidFill>
                      <a:schemeClr val="tx2">
                        <a:lumMod val="20000"/>
                        <a:lumOff val="80000"/>
                      </a:schemeClr>
                    </a:solidFill>
                  </a:tcPr>
                </a:tc>
                <a:extLst>
                  <a:ext uri="{0D108BD9-81ED-4DB2-BD59-A6C34878D82A}">
                    <a16:rowId xmlns:a16="http://schemas.microsoft.com/office/drawing/2014/main" val="3370657698"/>
                  </a:ext>
                </a:extLst>
              </a:tr>
              <a:tr h="119407">
                <a:tc>
                  <a:txBody>
                    <a:bodyPr/>
                    <a:lstStyle/>
                    <a:p>
                      <a:endParaRPr lang="de-DE" sz="100"/>
                    </a:p>
                  </a:txBody>
                  <a:tcPr>
                    <a:solidFill>
                      <a:schemeClr val="tx2"/>
                    </a:solidFill>
                  </a:tcPr>
                </a:tc>
                <a:tc>
                  <a:txBody>
                    <a:bodyPr/>
                    <a:lstStyle/>
                    <a:p>
                      <a:endParaRPr lang="de-DE" sz="100"/>
                    </a:p>
                  </a:txBody>
                  <a:tcPr>
                    <a:solidFill>
                      <a:schemeClr val="tx2"/>
                    </a:solidFill>
                  </a:tcPr>
                </a:tc>
                <a:tc>
                  <a:txBody>
                    <a:bodyPr/>
                    <a:lstStyle/>
                    <a:p>
                      <a:endParaRPr lang="de-DE" sz="100"/>
                    </a:p>
                  </a:txBody>
                  <a:tcPr>
                    <a:solidFill>
                      <a:schemeClr val="tx2">
                        <a:lumMod val="20000"/>
                        <a:lumOff val="80000"/>
                      </a:schemeClr>
                    </a:solidFill>
                  </a:tcPr>
                </a:tc>
                <a:tc>
                  <a:txBody>
                    <a:bodyPr/>
                    <a:lstStyle/>
                    <a:p>
                      <a:endParaRPr lang="de-DE" sz="100"/>
                    </a:p>
                  </a:txBody>
                  <a:tcPr>
                    <a:solidFill>
                      <a:schemeClr val="tx2">
                        <a:lumMod val="20000"/>
                        <a:lumOff val="80000"/>
                      </a:schemeClr>
                    </a:solidFill>
                  </a:tcPr>
                </a:tc>
                <a:extLst>
                  <a:ext uri="{0D108BD9-81ED-4DB2-BD59-A6C34878D82A}">
                    <a16:rowId xmlns:a16="http://schemas.microsoft.com/office/drawing/2014/main" val="2326503994"/>
                  </a:ext>
                </a:extLst>
              </a:tr>
              <a:tr h="119407">
                <a:tc>
                  <a:txBody>
                    <a:bodyPr/>
                    <a:lstStyle/>
                    <a:p>
                      <a:endParaRPr lang="de-DE" sz="100"/>
                    </a:p>
                  </a:txBody>
                  <a:tcPr>
                    <a:solidFill>
                      <a:schemeClr val="tx2"/>
                    </a:solidFill>
                  </a:tcPr>
                </a:tc>
                <a:tc>
                  <a:txBody>
                    <a:bodyPr/>
                    <a:lstStyle/>
                    <a:p>
                      <a:endParaRPr lang="de-DE" sz="100"/>
                    </a:p>
                  </a:txBody>
                  <a:tcPr>
                    <a:solidFill>
                      <a:schemeClr val="tx2"/>
                    </a:solidFill>
                  </a:tcPr>
                </a:tc>
                <a:tc>
                  <a:txBody>
                    <a:bodyPr/>
                    <a:lstStyle/>
                    <a:p>
                      <a:endParaRPr lang="de-DE" sz="100"/>
                    </a:p>
                  </a:txBody>
                  <a:tcPr>
                    <a:solidFill>
                      <a:schemeClr val="tx2">
                        <a:lumMod val="20000"/>
                        <a:lumOff val="80000"/>
                      </a:schemeClr>
                    </a:solidFill>
                  </a:tcPr>
                </a:tc>
                <a:tc>
                  <a:txBody>
                    <a:bodyPr/>
                    <a:lstStyle/>
                    <a:p>
                      <a:endParaRPr lang="de-DE" sz="100"/>
                    </a:p>
                  </a:txBody>
                  <a:tcPr>
                    <a:solidFill>
                      <a:schemeClr val="tx2"/>
                    </a:solidFill>
                  </a:tcPr>
                </a:tc>
                <a:extLst>
                  <a:ext uri="{0D108BD9-81ED-4DB2-BD59-A6C34878D82A}">
                    <a16:rowId xmlns:a16="http://schemas.microsoft.com/office/drawing/2014/main" val="201357747"/>
                  </a:ext>
                </a:extLst>
              </a:tr>
              <a:tr h="119407">
                <a:tc>
                  <a:txBody>
                    <a:bodyPr/>
                    <a:lstStyle/>
                    <a:p>
                      <a:endParaRPr lang="de-DE" sz="100"/>
                    </a:p>
                  </a:txBody>
                  <a:tcPr>
                    <a:solidFill>
                      <a:schemeClr val="tx2"/>
                    </a:solidFill>
                  </a:tcPr>
                </a:tc>
                <a:tc>
                  <a:txBody>
                    <a:bodyPr/>
                    <a:lstStyle/>
                    <a:p>
                      <a:endParaRPr lang="de-DE" sz="100"/>
                    </a:p>
                  </a:txBody>
                  <a:tcPr>
                    <a:solidFill>
                      <a:schemeClr val="tx2"/>
                    </a:solidFill>
                  </a:tcPr>
                </a:tc>
                <a:tc>
                  <a:txBody>
                    <a:bodyPr/>
                    <a:lstStyle/>
                    <a:p>
                      <a:endParaRPr lang="de-DE" sz="100"/>
                    </a:p>
                  </a:txBody>
                  <a:tcPr>
                    <a:solidFill>
                      <a:schemeClr val="tx2">
                        <a:lumMod val="20000"/>
                        <a:lumOff val="80000"/>
                      </a:schemeClr>
                    </a:solidFill>
                  </a:tcPr>
                </a:tc>
                <a:tc>
                  <a:txBody>
                    <a:bodyPr/>
                    <a:lstStyle/>
                    <a:p>
                      <a:endParaRPr lang="de-DE" sz="100"/>
                    </a:p>
                  </a:txBody>
                  <a:tcPr>
                    <a:solidFill>
                      <a:schemeClr val="tx2">
                        <a:lumMod val="20000"/>
                        <a:lumOff val="80000"/>
                      </a:schemeClr>
                    </a:solidFill>
                  </a:tcPr>
                </a:tc>
                <a:extLst>
                  <a:ext uri="{0D108BD9-81ED-4DB2-BD59-A6C34878D82A}">
                    <a16:rowId xmlns:a16="http://schemas.microsoft.com/office/drawing/2014/main" val="3476409709"/>
                  </a:ext>
                </a:extLst>
              </a:tr>
              <a:tr h="119407">
                <a:tc>
                  <a:txBody>
                    <a:bodyPr/>
                    <a:lstStyle/>
                    <a:p>
                      <a:endParaRPr lang="de-DE" sz="100"/>
                    </a:p>
                  </a:txBody>
                  <a:tcPr>
                    <a:solidFill>
                      <a:schemeClr val="tx2"/>
                    </a:solidFill>
                  </a:tcPr>
                </a:tc>
                <a:tc>
                  <a:txBody>
                    <a:bodyPr/>
                    <a:lstStyle/>
                    <a:p>
                      <a:endParaRPr lang="de-DE" sz="100"/>
                    </a:p>
                  </a:txBody>
                  <a:tcPr>
                    <a:solidFill>
                      <a:schemeClr val="tx2"/>
                    </a:solidFill>
                  </a:tcPr>
                </a:tc>
                <a:tc>
                  <a:txBody>
                    <a:bodyPr/>
                    <a:lstStyle/>
                    <a:p>
                      <a:endParaRPr lang="de-DE" sz="100"/>
                    </a:p>
                  </a:txBody>
                  <a:tcPr>
                    <a:solidFill>
                      <a:schemeClr val="tx2">
                        <a:lumMod val="20000"/>
                        <a:lumOff val="80000"/>
                      </a:schemeClr>
                    </a:solidFill>
                  </a:tcPr>
                </a:tc>
                <a:tc>
                  <a:txBody>
                    <a:bodyPr/>
                    <a:lstStyle/>
                    <a:p>
                      <a:endParaRPr lang="de-DE" sz="100"/>
                    </a:p>
                  </a:txBody>
                  <a:tcPr>
                    <a:solidFill>
                      <a:schemeClr val="tx2"/>
                    </a:solidFill>
                  </a:tcPr>
                </a:tc>
                <a:extLst>
                  <a:ext uri="{0D108BD9-81ED-4DB2-BD59-A6C34878D82A}">
                    <a16:rowId xmlns:a16="http://schemas.microsoft.com/office/drawing/2014/main" val="3323384259"/>
                  </a:ext>
                </a:extLst>
              </a:tr>
              <a:tr h="119407">
                <a:tc>
                  <a:txBody>
                    <a:bodyPr/>
                    <a:lstStyle/>
                    <a:p>
                      <a:endParaRPr lang="de-DE" sz="100"/>
                    </a:p>
                  </a:txBody>
                  <a:tcPr>
                    <a:solidFill>
                      <a:schemeClr val="tx2"/>
                    </a:solidFill>
                  </a:tcPr>
                </a:tc>
                <a:tc>
                  <a:txBody>
                    <a:bodyPr/>
                    <a:lstStyle/>
                    <a:p>
                      <a:endParaRPr lang="de-DE" sz="100"/>
                    </a:p>
                  </a:txBody>
                  <a:tcPr>
                    <a:solidFill>
                      <a:schemeClr val="tx2"/>
                    </a:solidFill>
                  </a:tcPr>
                </a:tc>
                <a:tc>
                  <a:txBody>
                    <a:bodyPr/>
                    <a:lstStyle/>
                    <a:p>
                      <a:endParaRPr lang="de-DE" sz="100"/>
                    </a:p>
                  </a:txBody>
                  <a:tcPr>
                    <a:solidFill>
                      <a:schemeClr val="tx2">
                        <a:lumMod val="20000"/>
                        <a:lumOff val="80000"/>
                      </a:schemeClr>
                    </a:solidFill>
                  </a:tcPr>
                </a:tc>
                <a:tc>
                  <a:txBody>
                    <a:bodyPr/>
                    <a:lstStyle/>
                    <a:p>
                      <a:endParaRPr lang="de-DE" sz="100"/>
                    </a:p>
                  </a:txBody>
                  <a:tcPr>
                    <a:solidFill>
                      <a:schemeClr val="tx2">
                        <a:lumMod val="20000"/>
                        <a:lumOff val="80000"/>
                      </a:schemeClr>
                    </a:solidFill>
                  </a:tcPr>
                </a:tc>
                <a:extLst>
                  <a:ext uri="{0D108BD9-81ED-4DB2-BD59-A6C34878D82A}">
                    <a16:rowId xmlns:a16="http://schemas.microsoft.com/office/drawing/2014/main" val="1500135088"/>
                  </a:ext>
                </a:extLst>
              </a:tr>
              <a:tr h="119407">
                <a:tc>
                  <a:txBody>
                    <a:bodyPr/>
                    <a:lstStyle/>
                    <a:p>
                      <a:endParaRPr lang="de-DE" sz="100"/>
                    </a:p>
                  </a:txBody>
                  <a:tcPr>
                    <a:solidFill>
                      <a:schemeClr val="tx2"/>
                    </a:solidFill>
                  </a:tcPr>
                </a:tc>
                <a:tc>
                  <a:txBody>
                    <a:bodyPr/>
                    <a:lstStyle/>
                    <a:p>
                      <a:endParaRPr lang="de-DE" sz="100"/>
                    </a:p>
                  </a:txBody>
                  <a:tcPr>
                    <a:solidFill>
                      <a:schemeClr val="tx2"/>
                    </a:solidFill>
                  </a:tcPr>
                </a:tc>
                <a:tc>
                  <a:txBody>
                    <a:bodyPr/>
                    <a:lstStyle/>
                    <a:p>
                      <a:endParaRPr lang="de-DE" sz="100"/>
                    </a:p>
                  </a:txBody>
                  <a:tcPr>
                    <a:solidFill>
                      <a:schemeClr val="tx2"/>
                    </a:solidFill>
                  </a:tcPr>
                </a:tc>
                <a:tc>
                  <a:txBody>
                    <a:bodyPr/>
                    <a:lstStyle/>
                    <a:p>
                      <a:endParaRPr lang="de-DE" sz="100"/>
                    </a:p>
                  </a:txBody>
                  <a:tcPr>
                    <a:solidFill>
                      <a:schemeClr val="tx2"/>
                    </a:solidFill>
                  </a:tcPr>
                </a:tc>
                <a:extLst>
                  <a:ext uri="{0D108BD9-81ED-4DB2-BD59-A6C34878D82A}">
                    <a16:rowId xmlns:a16="http://schemas.microsoft.com/office/drawing/2014/main" val="1732775812"/>
                  </a:ext>
                </a:extLst>
              </a:tr>
              <a:tr h="119407">
                <a:tc>
                  <a:txBody>
                    <a:bodyPr/>
                    <a:lstStyle/>
                    <a:p>
                      <a:endParaRPr lang="de-DE" sz="100"/>
                    </a:p>
                  </a:txBody>
                  <a:tcPr>
                    <a:solidFill>
                      <a:schemeClr val="tx2"/>
                    </a:solidFill>
                  </a:tcPr>
                </a:tc>
                <a:tc>
                  <a:txBody>
                    <a:bodyPr/>
                    <a:lstStyle/>
                    <a:p>
                      <a:endParaRPr lang="de-DE" sz="100"/>
                    </a:p>
                  </a:txBody>
                  <a:tcPr>
                    <a:solidFill>
                      <a:schemeClr val="tx2"/>
                    </a:solidFill>
                  </a:tcPr>
                </a:tc>
                <a:tc>
                  <a:txBody>
                    <a:bodyPr/>
                    <a:lstStyle/>
                    <a:p>
                      <a:endParaRPr lang="de-DE" sz="100"/>
                    </a:p>
                  </a:txBody>
                  <a:tcPr>
                    <a:solidFill>
                      <a:schemeClr val="tx2">
                        <a:lumMod val="20000"/>
                        <a:lumOff val="80000"/>
                      </a:schemeClr>
                    </a:solidFill>
                  </a:tcPr>
                </a:tc>
                <a:tc>
                  <a:txBody>
                    <a:bodyPr/>
                    <a:lstStyle/>
                    <a:p>
                      <a:endParaRPr lang="de-DE" sz="100"/>
                    </a:p>
                  </a:txBody>
                  <a:tcPr>
                    <a:solidFill>
                      <a:schemeClr val="tx2"/>
                    </a:solidFill>
                  </a:tcPr>
                </a:tc>
                <a:extLst>
                  <a:ext uri="{0D108BD9-81ED-4DB2-BD59-A6C34878D82A}">
                    <a16:rowId xmlns:a16="http://schemas.microsoft.com/office/drawing/2014/main" val="2257040132"/>
                  </a:ext>
                </a:extLst>
              </a:tr>
              <a:tr h="119407">
                <a:tc>
                  <a:txBody>
                    <a:bodyPr/>
                    <a:lstStyle/>
                    <a:p>
                      <a:endParaRPr lang="de-DE" sz="100"/>
                    </a:p>
                  </a:txBody>
                  <a:tcPr>
                    <a:solidFill>
                      <a:schemeClr val="tx2"/>
                    </a:solidFill>
                  </a:tcPr>
                </a:tc>
                <a:tc>
                  <a:txBody>
                    <a:bodyPr/>
                    <a:lstStyle/>
                    <a:p>
                      <a:endParaRPr lang="de-DE" sz="100"/>
                    </a:p>
                  </a:txBody>
                  <a:tcPr>
                    <a:solidFill>
                      <a:schemeClr val="tx2"/>
                    </a:solidFill>
                  </a:tcPr>
                </a:tc>
                <a:tc>
                  <a:txBody>
                    <a:bodyPr/>
                    <a:lstStyle/>
                    <a:p>
                      <a:endParaRPr lang="de-DE" sz="100"/>
                    </a:p>
                  </a:txBody>
                  <a:tcPr>
                    <a:solidFill>
                      <a:schemeClr val="tx2"/>
                    </a:solidFill>
                  </a:tcPr>
                </a:tc>
                <a:tc>
                  <a:txBody>
                    <a:bodyPr/>
                    <a:lstStyle/>
                    <a:p>
                      <a:endParaRPr lang="de-DE" sz="100"/>
                    </a:p>
                  </a:txBody>
                  <a:tcPr>
                    <a:solidFill>
                      <a:schemeClr val="tx2"/>
                    </a:solidFill>
                  </a:tcPr>
                </a:tc>
                <a:extLst>
                  <a:ext uri="{0D108BD9-81ED-4DB2-BD59-A6C34878D82A}">
                    <a16:rowId xmlns:a16="http://schemas.microsoft.com/office/drawing/2014/main" val="2676276197"/>
                  </a:ext>
                </a:extLst>
              </a:tr>
              <a:tr h="119407">
                <a:tc>
                  <a:txBody>
                    <a:bodyPr/>
                    <a:lstStyle/>
                    <a:p>
                      <a:endParaRPr lang="de-DE" sz="100"/>
                    </a:p>
                  </a:txBody>
                  <a:tcPr>
                    <a:solidFill>
                      <a:schemeClr val="tx2"/>
                    </a:solidFill>
                  </a:tcPr>
                </a:tc>
                <a:tc>
                  <a:txBody>
                    <a:bodyPr/>
                    <a:lstStyle/>
                    <a:p>
                      <a:endParaRPr lang="de-DE" sz="100"/>
                    </a:p>
                  </a:txBody>
                  <a:tcPr>
                    <a:solidFill>
                      <a:schemeClr val="tx2"/>
                    </a:solidFill>
                  </a:tcPr>
                </a:tc>
                <a:tc>
                  <a:txBody>
                    <a:bodyPr/>
                    <a:lstStyle/>
                    <a:p>
                      <a:endParaRPr lang="de-DE" sz="100"/>
                    </a:p>
                  </a:txBody>
                  <a:tcPr>
                    <a:solidFill>
                      <a:schemeClr val="tx2">
                        <a:lumMod val="20000"/>
                        <a:lumOff val="80000"/>
                      </a:schemeClr>
                    </a:solidFill>
                  </a:tcPr>
                </a:tc>
                <a:tc>
                  <a:txBody>
                    <a:bodyPr/>
                    <a:lstStyle/>
                    <a:p>
                      <a:endParaRPr lang="de-DE" sz="100"/>
                    </a:p>
                  </a:txBody>
                  <a:tcPr>
                    <a:solidFill>
                      <a:schemeClr val="tx2">
                        <a:lumMod val="20000"/>
                        <a:lumOff val="80000"/>
                      </a:schemeClr>
                    </a:solidFill>
                  </a:tcPr>
                </a:tc>
                <a:extLst>
                  <a:ext uri="{0D108BD9-81ED-4DB2-BD59-A6C34878D82A}">
                    <a16:rowId xmlns:a16="http://schemas.microsoft.com/office/drawing/2014/main" val="2557313487"/>
                  </a:ext>
                </a:extLst>
              </a:tr>
              <a:tr h="119407">
                <a:tc>
                  <a:txBody>
                    <a:bodyPr/>
                    <a:lstStyle/>
                    <a:p>
                      <a:endParaRPr lang="de-DE" sz="100"/>
                    </a:p>
                  </a:txBody>
                  <a:tcPr>
                    <a:solidFill>
                      <a:schemeClr val="tx2"/>
                    </a:solidFill>
                  </a:tcPr>
                </a:tc>
                <a:tc>
                  <a:txBody>
                    <a:bodyPr/>
                    <a:lstStyle/>
                    <a:p>
                      <a:endParaRPr lang="de-DE" sz="100"/>
                    </a:p>
                  </a:txBody>
                  <a:tcPr>
                    <a:solidFill>
                      <a:schemeClr val="tx2"/>
                    </a:solidFill>
                  </a:tcPr>
                </a:tc>
                <a:tc>
                  <a:txBody>
                    <a:bodyPr/>
                    <a:lstStyle/>
                    <a:p>
                      <a:endParaRPr lang="de-DE" sz="100"/>
                    </a:p>
                  </a:txBody>
                  <a:tcPr>
                    <a:solidFill>
                      <a:schemeClr val="tx2">
                        <a:lumMod val="20000"/>
                        <a:lumOff val="80000"/>
                      </a:schemeClr>
                    </a:solidFill>
                  </a:tcPr>
                </a:tc>
                <a:tc>
                  <a:txBody>
                    <a:bodyPr/>
                    <a:lstStyle/>
                    <a:p>
                      <a:endParaRPr lang="de-DE" sz="100"/>
                    </a:p>
                  </a:txBody>
                  <a:tcPr>
                    <a:solidFill>
                      <a:schemeClr val="tx2"/>
                    </a:solidFill>
                  </a:tcPr>
                </a:tc>
                <a:extLst>
                  <a:ext uri="{0D108BD9-81ED-4DB2-BD59-A6C34878D82A}">
                    <a16:rowId xmlns:a16="http://schemas.microsoft.com/office/drawing/2014/main" val="2543394496"/>
                  </a:ext>
                </a:extLst>
              </a:tr>
              <a:tr h="119407">
                <a:tc>
                  <a:txBody>
                    <a:bodyPr/>
                    <a:lstStyle/>
                    <a:p>
                      <a:endParaRPr lang="de-DE" sz="100"/>
                    </a:p>
                  </a:txBody>
                  <a:tcPr>
                    <a:solidFill>
                      <a:schemeClr val="tx2">
                        <a:lumMod val="20000"/>
                        <a:lumOff val="80000"/>
                      </a:schemeClr>
                    </a:solidFill>
                  </a:tcPr>
                </a:tc>
                <a:tc>
                  <a:txBody>
                    <a:bodyPr/>
                    <a:lstStyle/>
                    <a:p>
                      <a:endParaRPr lang="de-DE" sz="100"/>
                    </a:p>
                  </a:txBody>
                  <a:tcPr>
                    <a:solidFill>
                      <a:schemeClr val="tx2"/>
                    </a:solidFill>
                  </a:tcPr>
                </a:tc>
                <a:tc>
                  <a:txBody>
                    <a:bodyPr/>
                    <a:lstStyle/>
                    <a:p>
                      <a:endParaRPr lang="de-DE" sz="100"/>
                    </a:p>
                  </a:txBody>
                  <a:tcPr>
                    <a:solidFill>
                      <a:schemeClr val="tx2">
                        <a:lumMod val="20000"/>
                        <a:lumOff val="80000"/>
                      </a:schemeClr>
                    </a:solidFill>
                  </a:tcPr>
                </a:tc>
                <a:tc>
                  <a:txBody>
                    <a:bodyPr/>
                    <a:lstStyle/>
                    <a:p>
                      <a:endParaRPr lang="de-DE" sz="100"/>
                    </a:p>
                  </a:txBody>
                  <a:tcPr>
                    <a:solidFill>
                      <a:schemeClr val="tx2">
                        <a:lumMod val="20000"/>
                        <a:lumOff val="80000"/>
                      </a:schemeClr>
                    </a:solidFill>
                  </a:tcPr>
                </a:tc>
                <a:extLst>
                  <a:ext uri="{0D108BD9-81ED-4DB2-BD59-A6C34878D82A}">
                    <a16:rowId xmlns:a16="http://schemas.microsoft.com/office/drawing/2014/main" val="936952094"/>
                  </a:ext>
                </a:extLst>
              </a:tr>
              <a:tr h="119407">
                <a:tc>
                  <a:txBody>
                    <a:bodyPr/>
                    <a:lstStyle/>
                    <a:p>
                      <a:endParaRPr lang="de-DE" sz="100"/>
                    </a:p>
                  </a:txBody>
                  <a:tcPr>
                    <a:solidFill>
                      <a:schemeClr val="tx2"/>
                    </a:solidFill>
                  </a:tcPr>
                </a:tc>
                <a:tc>
                  <a:txBody>
                    <a:bodyPr/>
                    <a:lstStyle/>
                    <a:p>
                      <a:endParaRPr lang="de-DE" sz="100"/>
                    </a:p>
                  </a:txBody>
                  <a:tcPr>
                    <a:solidFill>
                      <a:schemeClr val="tx2"/>
                    </a:solidFill>
                  </a:tcPr>
                </a:tc>
                <a:tc>
                  <a:txBody>
                    <a:bodyPr/>
                    <a:lstStyle/>
                    <a:p>
                      <a:endParaRPr lang="de-DE" sz="100"/>
                    </a:p>
                  </a:txBody>
                  <a:tcPr>
                    <a:solidFill>
                      <a:schemeClr val="tx2">
                        <a:lumMod val="20000"/>
                        <a:lumOff val="80000"/>
                      </a:schemeClr>
                    </a:solidFill>
                  </a:tcPr>
                </a:tc>
                <a:tc>
                  <a:txBody>
                    <a:bodyPr/>
                    <a:lstStyle/>
                    <a:p>
                      <a:endParaRPr lang="de-DE" sz="100"/>
                    </a:p>
                  </a:txBody>
                  <a:tcPr>
                    <a:solidFill>
                      <a:schemeClr val="tx2">
                        <a:lumMod val="20000"/>
                        <a:lumOff val="80000"/>
                      </a:schemeClr>
                    </a:solidFill>
                  </a:tcPr>
                </a:tc>
                <a:extLst>
                  <a:ext uri="{0D108BD9-81ED-4DB2-BD59-A6C34878D82A}">
                    <a16:rowId xmlns:a16="http://schemas.microsoft.com/office/drawing/2014/main" val="1969910460"/>
                  </a:ext>
                </a:extLst>
              </a:tr>
              <a:tr h="119407">
                <a:tc>
                  <a:txBody>
                    <a:bodyPr/>
                    <a:lstStyle/>
                    <a:p>
                      <a:endParaRPr lang="de-DE" sz="100"/>
                    </a:p>
                  </a:txBody>
                  <a:tcPr>
                    <a:solidFill>
                      <a:schemeClr val="tx2"/>
                    </a:solidFill>
                  </a:tcPr>
                </a:tc>
                <a:tc>
                  <a:txBody>
                    <a:bodyPr/>
                    <a:lstStyle/>
                    <a:p>
                      <a:endParaRPr lang="de-DE" sz="100"/>
                    </a:p>
                  </a:txBody>
                  <a:tcPr>
                    <a:solidFill>
                      <a:schemeClr val="tx2"/>
                    </a:solidFill>
                  </a:tcPr>
                </a:tc>
                <a:tc>
                  <a:txBody>
                    <a:bodyPr/>
                    <a:lstStyle/>
                    <a:p>
                      <a:endParaRPr lang="de-DE" sz="100"/>
                    </a:p>
                  </a:txBody>
                  <a:tcPr>
                    <a:solidFill>
                      <a:schemeClr val="tx2">
                        <a:lumMod val="20000"/>
                        <a:lumOff val="80000"/>
                      </a:schemeClr>
                    </a:solidFill>
                  </a:tcPr>
                </a:tc>
                <a:tc>
                  <a:txBody>
                    <a:bodyPr/>
                    <a:lstStyle/>
                    <a:p>
                      <a:endParaRPr lang="de-DE" sz="100"/>
                    </a:p>
                  </a:txBody>
                  <a:tcPr>
                    <a:solidFill>
                      <a:schemeClr val="tx2">
                        <a:lumMod val="20000"/>
                        <a:lumOff val="80000"/>
                      </a:schemeClr>
                    </a:solidFill>
                  </a:tcPr>
                </a:tc>
                <a:extLst>
                  <a:ext uri="{0D108BD9-81ED-4DB2-BD59-A6C34878D82A}">
                    <a16:rowId xmlns:a16="http://schemas.microsoft.com/office/drawing/2014/main" val="1214228289"/>
                  </a:ext>
                </a:extLst>
              </a:tr>
              <a:tr h="119407">
                <a:tc>
                  <a:txBody>
                    <a:bodyPr/>
                    <a:lstStyle/>
                    <a:p>
                      <a:endParaRPr lang="de-DE" sz="100"/>
                    </a:p>
                  </a:txBody>
                  <a:tcPr>
                    <a:solidFill>
                      <a:schemeClr val="tx2"/>
                    </a:solidFill>
                  </a:tcPr>
                </a:tc>
                <a:tc>
                  <a:txBody>
                    <a:bodyPr/>
                    <a:lstStyle/>
                    <a:p>
                      <a:endParaRPr lang="de-DE" sz="100"/>
                    </a:p>
                  </a:txBody>
                  <a:tcPr>
                    <a:solidFill>
                      <a:schemeClr val="tx2"/>
                    </a:solidFill>
                  </a:tcPr>
                </a:tc>
                <a:tc>
                  <a:txBody>
                    <a:bodyPr/>
                    <a:lstStyle/>
                    <a:p>
                      <a:endParaRPr lang="de-DE" sz="100"/>
                    </a:p>
                  </a:txBody>
                  <a:tcPr>
                    <a:solidFill>
                      <a:schemeClr val="tx2">
                        <a:lumMod val="20000"/>
                        <a:lumOff val="80000"/>
                      </a:schemeClr>
                    </a:solidFill>
                  </a:tcPr>
                </a:tc>
                <a:tc>
                  <a:txBody>
                    <a:bodyPr/>
                    <a:lstStyle/>
                    <a:p>
                      <a:endParaRPr lang="de-DE" sz="100"/>
                    </a:p>
                  </a:txBody>
                  <a:tcPr>
                    <a:solidFill>
                      <a:schemeClr val="tx2">
                        <a:lumMod val="20000"/>
                        <a:lumOff val="80000"/>
                      </a:schemeClr>
                    </a:solidFill>
                  </a:tcPr>
                </a:tc>
                <a:extLst>
                  <a:ext uri="{0D108BD9-81ED-4DB2-BD59-A6C34878D82A}">
                    <a16:rowId xmlns:a16="http://schemas.microsoft.com/office/drawing/2014/main" val="2855464273"/>
                  </a:ext>
                </a:extLst>
              </a:tr>
              <a:tr h="119407">
                <a:tc>
                  <a:txBody>
                    <a:bodyPr/>
                    <a:lstStyle/>
                    <a:p>
                      <a:endParaRPr lang="de-DE" sz="100"/>
                    </a:p>
                  </a:txBody>
                  <a:tcPr>
                    <a:solidFill>
                      <a:schemeClr val="tx2"/>
                    </a:solidFill>
                  </a:tcPr>
                </a:tc>
                <a:tc>
                  <a:txBody>
                    <a:bodyPr/>
                    <a:lstStyle/>
                    <a:p>
                      <a:endParaRPr lang="de-DE" sz="100"/>
                    </a:p>
                  </a:txBody>
                  <a:tcPr>
                    <a:solidFill>
                      <a:schemeClr val="tx2"/>
                    </a:solidFill>
                  </a:tcPr>
                </a:tc>
                <a:tc>
                  <a:txBody>
                    <a:bodyPr/>
                    <a:lstStyle/>
                    <a:p>
                      <a:endParaRPr lang="de-DE" sz="100"/>
                    </a:p>
                  </a:txBody>
                  <a:tcPr>
                    <a:solidFill>
                      <a:schemeClr val="tx2"/>
                    </a:solidFill>
                  </a:tcPr>
                </a:tc>
                <a:tc>
                  <a:txBody>
                    <a:bodyPr/>
                    <a:lstStyle/>
                    <a:p>
                      <a:endParaRPr lang="de-DE" sz="100"/>
                    </a:p>
                  </a:txBody>
                  <a:tcPr>
                    <a:solidFill>
                      <a:schemeClr val="tx2"/>
                    </a:solidFill>
                  </a:tcPr>
                </a:tc>
                <a:extLst>
                  <a:ext uri="{0D108BD9-81ED-4DB2-BD59-A6C34878D82A}">
                    <a16:rowId xmlns:a16="http://schemas.microsoft.com/office/drawing/2014/main" val="3888242340"/>
                  </a:ext>
                </a:extLst>
              </a:tr>
              <a:tr h="119407">
                <a:tc>
                  <a:txBody>
                    <a:bodyPr/>
                    <a:lstStyle/>
                    <a:p>
                      <a:endParaRPr lang="de-DE" sz="100"/>
                    </a:p>
                  </a:txBody>
                  <a:tcPr>
                    <a:solidFill>
                      <a:schemeClr val="tx2"/>
                    </a:solidFill>
                  </a:tcPr>
                </a:tc>
                <a:tc>
                  <a:txBody>
                    <a:bodyPr/>
                    <a:lstStyle/>
                    <a:p>
                      <a:endParaRPr lang="de-DE" sz="100"/>
                    </a:p>
                  </a:txBody>
                  <a:tcPr>
                    <a:solidFill>
                      <a:schemeClr val="tx2"/>
                    </a:solidFill>
                  </a:tcPr>
                </a:tc>
                <a:tc>
                  <a:txBody>
                    <a:bodyPr/>
                    <a:lstStyle/>
                    <a:p>
                      <a:endParaRPr lang="de-DE" sz="100"/>
                    </a:p>
                  </a:txBody>
                  <a:tcPr>
                    <a:solidFill>
                      <a:schemeClr val="tx2">
                        <a:lumMod val="20000"/>
                        <a:lumOff val="80000"/>
                      </a:schemeClr>
                    </a:solidFill>
                  </a:tcPr>
                </a:tc>
                <a:tc>
                  <a:txBody>
                    <a:bodyPr/>
                    <a:lstStyle/>
                    <a:p>
                      <a:endParaRPr lang="de-DE" sz="100"/>
                    </a:p>
                  </a:txBody>
                  <a:tcPr>
                    <a:solidFill>
                      <a:schemeClr val="tx2">
                        <a:lumMod val="20000"/>
                        <a:lumOff val="80000"/>
                      </a:schemeClr>
                    </a:solidFill>
                  </a:tcPr>
                </a:tc>
                <a:extLst>
                  <a:ext uri="{0D108BD9-81ED-4DB2-BD59-A6C34878D82A}">
                    <a16:rowId xmlns:a16="http://schemas.microsoft.com/office/drawing/2014/main" val="777740608"/>
                  </a:ext>
                </a:extLst>
              </a:tr>
              <a:tr h="119407">
                <a:tc>
                  <a:txBody>
                    <a:bodyPr/>
                    <a:lstStyle/>
                    <a:p>
                      <a:endParaRPr lang="de-DE" sz="100"/>
                    </a:p>
                  </a:txBody>
                  <a:tcPr>
                    <a:solidFill>
                      <a:schemeClr val="tx2"/>
                    </a:solidFill>
                  </a:tcPr>
                </a:tc>
                <a:tc>
                  <a:txBody>
                    <a:bodyPr/>
                    <a:lstStyle/>
                    <a:p>
                      <a:endParaRPr lang="de-DE" sz="100"/>
                    </a:p>
                  </a:txBody>
                  <a:tcPr>
                    <a:solidFill>
                      <a:schemeClr val="tx2"/>
                    </a:solidFill>
                  </a:tcPr>
                </a:tc>
                <a:tc>
                  <a:txBody>
                    <a:bodyPr/>
                    <a:lstStyle/>
                    <a:p>
                      <a:endParaRPr lang="de-DE" sz="100"/>
                    </a:p>
                  </a:txBody>
                  <a:tcPr>
                    <a:solidFill>
                      <a:schemeClr val="tx2">
                        <a:lumMod val="20000"/>
                        <a:lumOff val="80000"/>
                      </a:schemeClr>
                    </a:solidFill>
                  </a:tcPr>
                </a:tc>
                <a:tc>
                  <a:txBody>
                    <a:bodyPr/>
                    <a:lstStyle/>
                    <a:p>
                      <a:endParaRPr lang="de-DE" sz="100"/>
                    </a:p>
                  </a:txBody>
                  <a:tcPr>
                    <a:solidFill>
                      <a:schemeClr val="tx2">
                        <a:lumMod val="20000"/>
                        <a:lumOff val="80000"/>
                      </a:schemeClr>
                    </a:solidFill>
                  </a:tcPr>
                </a:tc>
                <a:extLst>
                  <a:ext uri="{0D108BD9-81ED-4DB2-BD59-A6C34878D82A}">
                    <a16:rowId xmlns:a16="http://schemas.microsoft.com/office/drawing/2014/main" val="536017866"/>
                  </a:ext>
                </a:extLst>
              </a:tr>
              <a:tr h="119407">
                <a:tc>
                  <a:txBody>
                    <a:bodyPr/>
                    <a:lstStyle/>
                    <a:p>
                      <a:endParaRPr lang="de-DE" sz="100"/>
                    </a:p>
                  </a:txBody>
                  <a:tcPr>
                    <a:solidFill>
                      <a:schemeClr val="tx2"/>
                    </a:solidFill>
                  </a:tcPr>
                </a:tc>
                <a:tc>
                  <a:txBody>
                    <a:bodyPr/>
                    <a:lstStyle/>
                    <a:p>
                      <a:endParaRPr lang="de-DE" sz="100"/>
                    </a:p>
                  </a:txBody>
                  <a:tcPr>
                    <a:solidFill>
                      <a:schemeClr val="tx2"/>
                    </a:solidFill>
                  </a:tcPr>
                </a:tc>
                <a:tc>
                  <a:txBody>
                    <a:bodyPr/>
                    <a:lstStyle/>
                    <a:p>
                      <a:endParaRPr lang="de-DE" sz="100"/>
                    </a:p>
                  </a:txBody>
                  <a:tcPr>
                    <a:solidFill>
                      <a:schemeClr val="tx2"/>
                    </a:solidFill>
                  </a:tcPr>
                </a:tc>
                <a:tc>
                  <a:txBody>
                    <a:bodyPr/>
                    <a:lstStyle/>
                    <a:p>
                      <a:endParaRPr lang="de-DE" sz="100"/>
                    </a:p>
                  </a:txBody>
                  <a:tcPr>
                    <a:solidFill>
                      <a:schemeClr val="tx2"/>
                    </a:solidFill>
                  </a:tcPr>
                </a:tc>
                <a:extLst>
                  <a:ext uri="{0D108BD9-81ED-4DB2-BD59-A6C34878D82A}">
                    <a16:rowId xmlns:a16="http://schemas.microsoft.com/office/drawing/2014/main" val="1311906858"/>
                  </a:ext>
                </a:extLst>
              </a:tr>
              <a:tr h="119407">
                <a:tc>
                  <a:txBody>
                    <a:bodyPr/>
                    <a:lstStyle/>
                    <a:p>
                      <a:endParaRPr lang="de-DE" sz="100"/>
                    </a:p>
                  </a:txBody>
                  <a:tcPr>
                    <a:solidFill>
                      <a:schemeClr val="tx2"/>
                    </a:solidFill>
                  </a:tcPr>
                </a:tc>
                <a:tc>
                  <a:txBody>
                    <a:bodyPr/>
                    <a:lstStyle/>
                    <a:p>
                      <a:endParaRPr lang="de-DE" sz="100"/>
                    </a:p>
                  </a:txBody>
                  <a:tcPr>
                    <a:solidFill>
                      <a:schemeClr val="tx2"/>
                    </a:solidFill>
                  </a:tcPr>
                </a:tc>
                <a:tc>
                  <a:txBody>
                    <a:bodyPr/>
                    <a:lstStyle/>
                    <a:p>
                      <a:endParaRPr lang="de-DE" sz="100"/>
                    </a:p>
                  </a:txBody>
                  <a:tcPr>
                    <a:solidFill>
                      <a:schemeClr val="tx2"/>
                    </a:solidFill>
                  </a:tcPr>
                </a:tc>
                <a:tc>
                  <a:txBody>
                    <a:bodyPr/>
                    <a:lstStyle/>
                    <a:p>
                      <a:endParaRPr lang="de-DE" sz="100"/>
                    </a:p>
                  </a:txBody>
                  <a:tcPr>
                    <a:solidFill>
                      <a:schemeClr val="tx2"/>
                    </a:solidFill>
                  </a:tcPr>
                </a:tc>
                <a:extLst>
                  <a:ext uri="{0D108BD9-81ED-4DB2-BD59-A6C34878D82A}">
                    <a16:rowId xmlns:a16="http://schemas.microsoft.com/office/drawing/2014/main" val="3789063311"/>
                  </a:ext>
                </a:extLst>
              </a:tr>
              <a:tr h="119407">
                <a:tc>
                  <a:txBody>
                    <a:bodyPr/>
                    <a:lstStyle/>
                    <a:p>
                      <a:endParaRPr lang="de-DE" sz="100"/>
                    </a:p>
                  </a:txBody>
                  <a:tcPr>
                    <a:solidFill>
                      <a:schemeClr val="tx2">
                        <a:lumMod val="20000"/>
                        <a:lumOff val="80000"/>
                      </a:schemeClr>
                    </a:solidFill>
                  </a:tcPr>
                </a:tc>
                <a:tc>
                  <a:txBody>
                    <a:bodyPr/>
                    <a:lstStyle/>
                    <a:p>
                      <a:endParaRPr lang="de-DE" sz="100"/>
                    </a:p>
                  </a:txBody>
                  <a:tcPr>
                    <a:solidFill>
                      <a:schemeClr val="tx2"/>
                    </a:solidFill>
                  </a:tcPr>
                </a:tc>
                <a:tc>
                  <a:txBody>
                    <a:bodyPr/>
                    <a:lstStyle/>
                    <a:p>
                      <a:endParaRPr lang="de-DE" sz="100"/>
                    </a:p>
                  </a:txBody>
                  <a:tcPr>
                    <a:solidFill>
                      <a:schemeClr val="tx2"/>
                    </a:solidFill>
                  </a:tcPr>
                </a:tc>
                <a:tc>
                  <a:txBody>
                    <a:bodyPr/>
                    <a:lstStyle/>
                    <a:p>
                      <a:endParaRPr lang="de-DE" sz="100"/>
                    </a:p>
                  </a:txBody>
                  <a:tcPr>
                    <a:solidFill>
                      <a:schemeClr val="tx2"/>
                    </a:solidFill>
                  </a:tcPr>
                </a:tc>
                <a:extLst>
                  <a:ext uri="{0D108BD9-81ED-4DB2-BD59-A6C34878D82A}">
                    <a16:rowId xmlns:a16="http://schemas.microsoft.com/office/drawing/2014/main" val="1530625235"/>
                  </a:ext>
                </a:extLst>
              </a:tr>
              <a:tr h="119407">
                <a:tc>
                  <a:txBody>
                    <a:bodyPr/>
                    <a:lstStyle/>
                    <a:p>
                      <a:endParaRPr lang="de-DE" sz="100"/>
                    </a:p>
                  </a:txBody>
                  <a:tcPr>
                    <a:solidFill>
                      <a:schemeClr val="tx2"/>
                    </a:solidFill>
                  </a:tcPr>
                </a:tc>
                <a:tc>
                  <a:txBody>
                    <a:bodyPr/>
                    <a:lstStyle/>
                    <a:p>
                      <a:endParaRPr lang="de-DE" sz="100"/>
                    </a:p>
                  </a:txBody>
                  <a:tcPr>
                    <a:solidFill>
                      <a:schemeClr val="tx2"/>
                    </a:solidFill>
                  </a:tcPr>
                </a:tc>
                <a:tc>
                  <a:txBody>
                    <a:bodyPr/>
                    <a:lstStyle/>
                    <a:p>
                      <a:endParaRPr lang="de-DE" sz="100"/>
                    </a:p>
                  </a:txBody>
                  <a:tcPr>
                    <a:solidFill>
                      <a:schemeClr val="tx2">
                        <a:lumMod val="20000"/>
                        <a:lumOff val="80000"/>
                      </a:schemeClr>
                    </a:solidFill>
                  </a:tcPr>
                </a:tc>
                <a:tc>
                  <a:txBody>
                    <a:bodyPr/>
                    <a:lstStyle/>
                    <a:p>
                      <a:endParaRPr lang="de-DE" sz="100"/>
                    </a:p>
                  </a:txBody>
                  <a:tcPr>
                    <a:solidFill>
                      <a:schemeClr val="tx2">
                        <a:lumMod val="20000"/>
                        <a:lumOff val="80000"/>
                      </a:schemeClr>
                    </a:solidFill>
                  </a:tcPr>
                </a:tc>
                <a:extLst>
                  <a:ext uri="{0D108BD9-81ED-4DB2-BD59-A6C34878D82A}">
                    <a16:rowId xmlns:a16="http://schemas.microsoft.com/office/drawing/2014/main" val="3692278528"/>
                  </a:ext>
                </a:extLst>
              </a:tr>
              <a:tr h="119407">
                <a:tc>
                  <a:txBody>
                    <a:bodyPr/>
                    <a:lstStyle/>
                    <a:p>
                      <a:endParaRPr lang="de-DE" sz="100"/>
                    </a:p>
                  </a:txBody>
                  <a:tcPr>
                    <a:solidFill>
                      <a:schemeClr val="tx2"/>
                    </a:solidFill>
                  </a:tcPr>
                </a:tc>
                <a:tc>
                  <a:txBody>
                    <a:bodyPr/>
                    <a:lstStyle/>
                    <a:p>
                      <a:endParaRPr lang="de-DE" sz="100"/>
                    </a:p>
                  </a:txBody>
                  <a:tcPr>
                    <a:solidFill>
                      <a:schemeClr val="tx2"/>
                    </a:solidFill>
                  </a:tcPr>
                </a:tc>
                <a:tc>
                  <a:txBody>
                    <a:bodyPr/>
                    <a:lstStyle/>
                    <a:p>
                      <a:endParaRPr lang="de-DE" sz="100"/>
                    </a:p>
                  </a:txBody>
                  <a:tcPr>
                    <a:solidFill>
                      <a:schemeClr val="tx2">
                        <a:lumMod val="20000"/>
                        <a:lumOff val="80000"/>
                      </a:schemeClr>
                    </a:solidFill>
                  </a:tcPr>
                </a:tc>
                <a:tc>
                  <a:txBody>
                    <a:bodyPr/>
                    <a:lstStyle/>
                    <a:p>
                      <a:endParaRPr lang="de-DE" sz="100"/>
                    </a:p>
                  </a:txBody>
                  <a:tcPr>
                    <a:solidFill>
                      <a:schemeClr val="tx2">
                        <a:lumMod val="20000"/>
                        <a:lumOff val="80000"/>
                      </a:schemeClr>
                    </a:solidFill>
                  </a:tcPr>
                </a:tc>
                <a:extLst>
                  <a:ext uri="{0D108BD9-81ED-4DB2-BD59-A6C34878D82A}">
                    <a16:rowId xmlns:a16="http://schemas.microsoft.com/office/drawing/2014/main" val="2627914006"/>
                  </a:ext>
                </a:extLst>
              </a:tr>
              <a:tr h="119407">
                <a:tc>
                  <a:txBody>
                    <a:bodyPr/>
                    <a:lstStyle/>
                    <a:p>
                      <a:endParaRPr lang="de-DE" sz="100"/>
                    </a:p>
                  </a:txBody>
                  <a:tcPr>
                    <a:solidFill>
                      <a:schemeClr val="tx2"/>
                    </a:solidFill>
                  </a:tcPr>
                </a:tc>
                <a:tc>
                  <a:txBody>
                    <a:bodyPr/>
                    <a:lstStyle/>
                    <a:p>
                      <a:endParaRPr lang="de-DE" sz="100"/>
                    </a:p>
                  </a:txBody>
                  <a:tcPr>
                    <a:solidFill>
                      <a:schemeClr val="tx2"/>
                    </a:solidFill>
                  </a:tcPr>
                </a:tc>
                <a:tc>
                  <a:txBody>
                    <a:bodyPr/>
                    <a:lstStyle/>
                    <a:p>
                      <a:endParaRPr lang="de-DE" sz="100"/>
                    </a:p>
                  </a:txBody>
                  <a:tcPr>
                    <a:solidFill>
                      <a:schemeClr val="tx2">
                        <a:lumMod val="20000"/>
                        <a:lumOff val="80000"/>
                      </a:schemeClr>
                    </a:solidFill>
                  </a:tcPr>
                </a:tc>
                <a:tc>
                  <a:txBody>
                    <a:bodyPr/>
                    <a:lstStyle/>
                    <a:p>
                      <a:endParaRPr lang="de-DE" sz="100"/>
                    </a:p>
                  </a:txBody>
                  <a:tcPr>
                    <a:solidFill>
                      <a:schemeClr val="tx2">
                        <a:lumMod val="20000"/>
                        <a:lumOff val="80000"/>
                      </a:schemeClr>
                    </a:solidFill>
                  </a:tcPr>
                </a:tc>
                <a:extLst>
                  <a:ext uri="{0D108BD9-81ED-4DB2-BD59-A6C34878D82A}">
                    <a16:rowId xmlns:a16="http://schemas.microsoft.com/office/drawing/2014/main" val="3200479178"/>
                  </a:ext>
                </a:extLst>
              </a:tr>
              <a:tr h="119407">
                <a:tc>
                  <a:txBody>
                    <a:bodyPr/>
                    <a:lstStyle/>
                    <a:p>
                      <a:endParaRPr lang="de-DE" sz="100"/>
                    </a:p>
                  </a:txBody>
                  <a:tcPr>
                    <a:solidFill>
                      <a:schemeClr val="tx2"/>
                    </a:solidFill>
                  </a:tcPr>
                </a:tc>
                <a:tc>
                  <a:txBody>
                    <a:bodyPr/>
                    <a:lstStyle/>
                    <a:p>
                      <a:endParaRPr lang="de-DE" sz="100"/>
                    </a:p>
                  </a:txBody>
                  <a:tcPr>
                    <a:solidFill>
                      <a:schemeClr val="tx2"/>
                    </a:solidFill>
                  </a:tcPr>
                </a:tc>
                <a:tc>
                  <a:txBody>
                    <a:bodyPr/>
                    <a:lstStyle/>
                    <a:p>
                      <a:endParaRPr lang="de-DE" sz="100"/>
                    </a:p>
                  </a:txBody>
                  <a:tcPr>
                    <a:solidFill>
                      <a:schemeClr val="tx2">
                        <a:lumMod val="20000"/>
                        <a:lumOff val="80000"/>
                      </a:schemeClr>
                    </a:solidFill>
                  </a:tcPr>
                </a:tc>
                <a:tc>
                  <a:txBody>
                    <a:bodyPr/>
                    <a:lstStyle/>
                    <a:p>
                      <a:endParaRPr lang="de-DE" sz="100"/>
                    </a:p>
                  </a:txBody>
                  <a:tcPr>
                    <a:solidFill>
                      <a:schemeClr val="tx2">
                        <a:lumMod val="20000"/>
                        <a:lumOff val="80000"/>
                      </a:schemeClr>
                    </a:solidFill>
                  </a:tcPr>
                </a:tc>
                <a:extLst>
                  <a:ext uri="{0D108BD9-81ED-4DB2-BD59-A6C34878D82A}">
                    <a16:rowId xmlns:a16="http://schemas.microsoft.com/office/drawing/2014/main" val="1834476864"/>
                  </a:ext>
                </a:extLst>
              </a:tr>
              <a:tr h="119407">
                <a:tc>
                  <a:txBody>
                    <a:bodyPr/>
                    <a:lstStyle/>
                    <a:p>
                      <a:endParaRPr lang="de-DE" sz="100"/>
                    </a:p>
                  </a:txBody>
                  <a:tcPr>
                    <a:solidFill>
                      <a:schemeClr val="tx2"/>
                    </a:solidFill>
                  </a:tcPr>
                </a:tc>
                <a:tc>
                  <a:txBody>
                    <a:bodyPr/>
                    <a:lstStyle/>
                    <a:p>
                      <a:endParaRPr lang="de-DE" sz="100"/>
                    </a:p>
                  </a:txBody>
                  <a:tcPr>
                    <a:solidFill>
                      <a:schemeClr val="tx2">
                        <a:lumMod val="20000"/>
                        <a:lumOff val="80000"/>
                      </a:schemeClr>
                    </a:solidFill>
                  </a:tcPr>
                </a:tc>
                <a:tc>
                  <a:txBody>
                    <a:bodyPr/>
                    <a:lstStyle/>
                    <a:p>
                      <a:endParaRPr lang="de-DE" sz="100"/>
                    </a:p>
                  </a:txBody>
                  <a:tcPr>
                    <a:solidFill>
                      <a:schemeClr val="tx2">
                        <a:lumMod val="20000"/>
                        <a:lumOff val="80000"/>
                      </a:schemeClr>
                    </a:solidFill>
                  </a:tcPr>
                </a:tc>
                <a:tc>
                  <a:txBody>
                    <a:bodyPr/>
                    <a:lstStyle/>
                    <a:p>
                      <a:endParaRPr lang="de-DE" sz="100"/>
                    </a:p>
                  </a:txBody>
                  <a:tcPr>
                    <a:solidFill>
                      <a:schemeClr val="tx2">
                        <a:lumMod val="20000"/>
                        <a:lumOff val="80000"/>
                      </a:schemeClr>
                    </a:solidFill>
                  </a:tcPr>
                </a:tc>
                <a:extLst>
                  <a:ext uri="{0D108BD9-81ED-4DB2-BD59-A6C34878D82A}">
                    <a16:rowId xmlns:a16="http://schemas.microsoft.com/office/drawing/2014/main" val="3433638806"/>
                  </a:ext>
                </a:extLst>
              </a:tr>
              <a:tr h="119407">
                <a:tc>
                  <a:txBody>
                    <a:bodyPr/>
                    <a:lstStyle/>
                    <a:p>
                      <a:endParaRPr lang="de-DE" sz="100"/>
                    </a:p>
                  </a:txBody>
                  <a:tcPr>
                    <a:solidFill>
                      <a:schemeClr val="tx2"/>
                    </a:solidFill>
                  </a:tcPr>
                </a:tc>
                <a:tc>
                  <a:txBody>
                    <a:bodyPr/>
                    <a:lstStyle/>
                    <a:p>
                      <a:endParaRPr lang="de-DE" sz="100"/>
                    </a:p>
                  </a:txBody>
                  <a:tcPr>
                    <a:solidFill>
                      <a:schemeClr val="tx2"/>
                    </a:solidFill>
                  </a:tcPr>
                </a:tc>
                <a:tc>
                  <a:txBody>
                    <a:bodyPr/>
                    <a:lstStyle/>
                    <a:p>
                      <a:endParaRPr lang="de-DE" sz="100"/>
                    </a:p>
                  </a:txBody>
                  <a:tcPr>
                    <a:solidFill>
                      <a:schemeClr val="tx2">
                        <a:lumMod val="20000"/>
                        <a:lumOff val="80000"/>
                      </a:schemeClr>
                    </a:solidFill>
                  </a:tcPr>
                </a:tc>
                <a:tc>
                  <a:txBody>
                    <a:bodyPr/>
                    <a:lstStyle/>
                    <a:p>
                      <a:endParaRPr lang="de-DE" sz="100"/>
                    </a:p>
                  </a:txBody>
                  <a:tcPr>
                    <a:solidFill>
                      <a:schemeClr val="tx2">
                        <a:lumMod val="20000"/>
                        <a:lumOff val="80000"/>
                      </a:schemeClr>
                    </a:solidFill>
                  </a:tcPr>
                </a:tc>
                <a:extLst>
                  <a:ext uri="{0D108BD9-81ED-4DB2-BD59-A6C34878D82A}">
                    <a16:rowId xmlns:a16="http://schemas.microsoft.com/office/drawing/2014/main" val="2420745578"/>
                  </a:ext>
                </a:extLst>
              </a:tr>
              <a:tr h="119407">
                <a:tc>
                  <a:txBody>
                    <a:bodyPr/>
                    <a:lstStyle/>
                    <a:p>
                      <a:endParaRPr lang="de-DE" sz="100"/>
                    </a:p>
                  </a:txBody>
                  <a:tcPr>
                    <a:solidFill>
                      <a:schemeClr val="tx2"/>
                    </a:solidFill>
                  </a:tcPr>
                </a:tc>
                <a:tc>
                  <a:txBody>
                    <a:bodyPr/>
                    <a:lstStyle/>
                    <a:p>
                      <a:endParaRPr lang="de-DE" sz="100"/>
                    </a:p>
                  </a:txBody>
                  <a:tcPr>
                    <a:solidFill>
                      <a:schemeClr val="tx2"/>
                    </a:solidFill>
                  </a:tcPr>
                </a:tc>
                <a:tc>
                  <a:txBody>
                    <a:bodyPr/>
                    <a:lstStyle/>
                    <a:p>
                      <a:endParaRPr lang="de-DE" sz="100"/>
                    </a:p>
                  </a:txBody>
                  <a:tcPr>
                    <a:solidFill>
                      <a:schemeClr val="tx2"/>
                    </a:solidFill>
                  </a:tcPr>
                </a:tc>
                <a:tc>
                  <a:txBody>
                    <a:bodyPr/>
                    <a:lstStyle/>
                    <a:p>
                      <a:endParaRPr lang="de-DE" sz="100"/>
                    </a:p>
                  </a:txBody>
                  <a:tcPr>
                    <a:solidFill>
                      <a:schemeClr val="tx2">
                        <a:lumMod val="20000"/>
                        <a:lumOff val="80000"/>
                      </a:schemeClr>
                    </a:solidFill>
                  </a:tcPr>
                </a:tc>
                <a:extLst>
                  <a:ext uri="{0D108BD9-81ED-4DB2-BD59-A6C34878D82A}">
                    <a16:rowId xmlns:a16="http://schemas.microsoft.com/office/drawing/2014/main" val="3924766765"/>
                  </a:ext>
                </a:extLst>
              </a:tr>
              <a:tr h="119407">
                <a:tc>
                  <a:txBody>
                    <a:bodyPr/>
                    <a:lstStyle/>
                    <a:p>
                      <a:endParaRPr lang="de-DE" sz="100"/>
                    </a:p>
                  </a:txBody>
                  <a:tcPr>
                    <a:solidFill>
                      <a:schemeClr val="tx2"/>
                    </a:solidFill>
                  </a:tcPr>
                </a:tc>
                <a:tc>
                  <a:txBody>
                    <a:bodyPr/>
                    <a:lstStyle/>
                    <a:p>
                      <a:endParaRPr lang="de-DE" sz="100"/>
                    </a:p>
                  </a:txBody>
                  <a:tcPr>
                    <a:solidFill>
                      <a:schemeClr val="tx2"/>
                    </a:solidFill>
                  </a:tcPr>
                </a:tc>
                <a:tc>
                  <a:txBody>
                    <a:bodyPr/>
                    <a:lstStyle/>
                    <a:p>
                      <a:endParaRPr lang="de-DE" sz="100"/>
                    </a:p>
                  </a:txBody>
                  <a:tcPr>
                    <a:solidFill>
                      <a:schemeClr val="tx2">
                        <a:lumMod val="20000"/>
                        <a:lumOff val="80000"/>
                      </a:schemeClr>
                    </a:solidFill>
                  </a:tcPr>
                </a:tc>
                <a:tc>
                  <a:txBody>
                    <a:bodyPr/>
                    <a:lstStyle/>
                    <a:p>
                      <a:endParaRPr lang="de-DE" sz="100"/>
                    </a:p>
                  </a:txBody>
                  <a:tcPr>
                    <a:solidFill>
                      <a:schemeClr val="tx2">
                        <a:lumMod val="20000"/>
                        <a:lumOff val="80000"/>
                      </a:schemeClr>
                    </a:solidFill>
                  </a:tcPr>
                </a:tc>
                <a:extLst>
                  <a:ext uri="{0D108BD9-81ED-4DB2-BD59-A6C34878D82A}">
                    <a16:rowId xmlns:a16="http://schemas.microsoft.com/office/drawing/2014/main" val="4282523378"/>
                  </a:ext>
                </a:extLst>
              </a:tr>
              <a:tr h="119407">
                <a:tc>
                  <a:txBody>
                    <a:bodyPr/>
                    <a:lstStyle/>
                    <a:p>
                      <a:endParaRPr lang="de-DE" sz="100"/>
                    </a:p>
                  </a:txBody>
                  <a:tcPr>
                    <a:solidFill>
                      <a:schemeClr val="tx2"/>
                    </a:solidFill>
                  </a:tcPr>
                </a:tc>
                <a:tc>
                  <a:txBody>
                    <a:bodyPr/>
                    <a:lstStyle/>
                    <a:p>
                      <a:endParaRPr lang="de-DE" sz="100"/>
                    </a:p>
                  </a:txBody>
                  <a:tcPr>
                    <a:solidFill>
                      <a:schemeClr val="tx2"/>
                    </a:solidFill>
                  </a:tcPr>
                </a:tc>
                <a:tc>
                  <a:txBody>
                    <a:bodyPr/>
                    <a:lstStyle/>
                    <a:p>
                      <a:endParaRPr lang="de-DE" sz="100"/>
                    </a:p>
                  </a:txBody>
                  <a:tcPr>
                    <a:solidFill>
                      <a:schemeClr val="tx2"/>
                    </a:solidFill>
                  </a:tcPr>
                </a:tc>
                <a:tc>
                  <a:txBody>
                    <a:bodyPr/>
                    <a:lstStyle/>
                    <a:p>
                      <a:endParaRPr lang="de-DE" sz="100"/>
                    </a:p>
                  </a:txBody>
                  <a:tcPr>
                    <a:solidFill>
                      <a:schemeClr val="tx2"/>
                    </a:solidFill>
                  </a:tcPr>
                </a:tc>
                <a:extLst>
                  <a:ext uri="{0D108BD9-81ED-4DB2-BD59-A6C34878D82A}">
                    <a16:rowId xmlns:a16="http://schemas.microsoft.com/office/drawing/2014/main" val="733977334"/>
                  </a:ext>
                </a:extLst>
              </a:tr>
            </a:tbl>
          </a:graphicData>
        </a:graphic>
      </p:graphicFrame>
      <p:sp>
        <p:nvSpPr>
          <p:cNvPr id="5" name="Rechteck 4">
            <a:extLst>
              <a:ext uri="{FF2B5EF4-FFF2-40B4-BE49-F238E27FC236}">
                <a16:creationId xmlns:a16="http://schemas.microsoft.com/office/drawing/2014/main" id="{7F57450B-51CD-2546-89FD-553A57BE623C}"/>
              </a:ext>
            </a:extLst>
          </p:cNvPr>
          <p:cNvSpPr/>
          <p:nvPr/>
        </p:nvSpPr>
        <p:spPr>
          <a:xfrm>
            <a:off x="407988" y="5774813"/>
            <a:ext cx="261863" cy="12227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feld 5">
            <a:extLst>
              <a:ext uri="{FF2B5EF4-FFF2-40B4-BE49-F238E27FC236}">
                <a16:creationId xmlns:a16="http://schemas.microsoft.com/office/drawing/2014/main" id="{001EDBAA-10D1-F85B-B6A9-0E5BBC80D03A}"/>
              </a:ext>
            </a:extLst>
          </p:cNvPr>
          <p:cNvSpPr txBox="1"/>
          <p:nvPr/>
        </p:nvSpPr>
        <p:spPr>
          <a:xfrm>
            <a:off x="669851" y="5727623"/>
            <a:ext cx="637953" cy="230832"/>
          </a:xfrm>
          <a:prstGeom prst="rect">
            <a:avLst/>
          </a:prstGeom>
          <a:noFill/>
        </p:spPr>
        <p:txBody>
          <a:bodyPr wrap="square" rtlCol="0">
            <a:spAutoFit/>
          </a:bodyPr>
          <a:lstStyle/>
          <a:p>
            <a:r>
              <a:rPr lang="de-DE" sz="900"/>
              <a:t>Yes</a:t>
            </a:r>
          </a:p>
        </p:txBody>
      </p:sp>
      <p:sp>
        <p:nvSpPr>
          <p:cNvPr id="8" name="Rechteck 7">
            <a:extLst>
              <a:ext uri="{FF2B5EF4-FFF2-40B4-BE49-F238E27FC236}">
                <a16:creationId xmlns:a16="http://schemas.microsoft.com/office/drawing/2014/main" id="{00C72838-E8E2-192D-CBC8-04EAB93621D9}"/>
              </a:ext>
            </a:extLst>
          </p:cNvPr>
          <p:cNvSpPr/>
          <p:nvPr/>
        </p:nvSpPr>
        <p:spPr>
          <a:xfrm>
            <a:off x="2502721" y="2046642"/>
            <a:ext cx="6221507" cy="81878"/>
          </a:xfrm>
          <a:prstGeom prst="rect">
            <a:avLst/>
          </a:prstGeom>
          <a:solidFill>
            <a:schemeClr val="accent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71F8DE43-76F6-A5FD-86CF-6264E79573A6}"/>
              </a:ext>
            </a:extLst>
          </p:cNvPr>
          <p:cNvSpPr/>
          <p:nvPr/>
        </p:nvSpPr>
        <p:spPr>
          <a:xfrm>
            <a:off x="2502722" y="2165226"/>
            <a:ext cx="5361754" cy="81878"/>
          </a:xfrm>
          <a:prstGeom prst="rect">
            <a:avLst/>
          </a:prstGeom>
          <a:solidFill>
            <a:schemeClr val="accent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5B9DA710-F3FC-189C-A0ED-29182385EB5F}"/>
              </a:ext>
            </a:extLst>
          </p:cNvPr>
          <p:cNvSpPr/>
          <p:nvPr/>
        </p:nvSpPr>
        <p:spPr>
          <a:xfrm>
            <a:off x="2502722" y="2283810"/>
            <a:ext cx="4421954" cy="81878"/>
          </a:xfrm>
          <a:prstGeom prst="rect">
            <a:avLst/>
          </a:prstGeom>
          <a:solidFill>
            <a:schemeClr val="accent1">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8A500F6B-91AC-2AEA-B1F6-F342DC0767B8}"/>
              </a:ext>
            </a:extLst>
          </p:cNvPr>
          <p:cNvSpPr/>
          <p:nvPr/>
        </p:nvSpPr>
        <p:spPr>
          <a:xfrm>
            <a:off x="2502721" y="2402394"/>
            <a:ext cx="4044129" cy="81878"/>
          </a:xfrm>
          <a:prstGeom prst="rect">
            <a:avLst/>
          </a:prstGeom>
          <a:solidFill>
            <a:schemeClr val="accent1">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27445140-8636-DD39-1602-F10636E515CD}"/>
              </a:ext>
            </a:extLst>
          </p:cNvPr>
          <p:cNvSpPr/>
          <p:nvPr/>
        </p:nvSpPr>
        <p:spPr>
          <a:xfrm>
            <a:off x="2502722" y="2520978"/>
            <a:ext cx="3964754" cy="81878"/>
          </a:xfrm>
          <a:prstGeom prst="rect">
            <a:avLst/>
          </a:prstGeom>
          <a:solidFill>
            <a:schemeClr val="accent1">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C17F404B-A6A7-9976-04C4-240181468B4B}"/>
              </a:ext>
            </a:extLst>
          </p:cNvPr>
          <p:cNvSpPr/>
          <p:nvPr/>
        </p:nvSpPr>
        <p:spPr>
          <a:xfrm>
            <a:off x="2502722" y="2639562"/>
            <a:ext cx="2243903" cy="81878"/>
          </a:xfrm>
          <a:prstGeom prst="rect">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9AFCC4BD-02C9-611E-BD37-A8D4105B8B87}"/>
              </a:ext>
            </a:extLst>
          </p:cNvPr>
          <p:cNvSpPr/>
          <p:nvPr/>
        </p:nvSpPr>
        <p:spPr>
          <a:xfrm>
            <a:off x="2502721" y="2758146"/>
            <a:ext cx="2177229" cy="81878"/>
          </a:xfrm>
          <a:prstGeom prst="rect">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975071E4-4FD2-7121-DC3E-10135F77BA3E}"/>
              </a:ext>
            </a:extLst>
          </p:cNvPr>
          <p:cNvSpPr/>
          <p:nvPr/>
        </p:nvSpPr>
        <p:spPr>
          <a:xfrm>
            <a:off x="2502721" y="2876730"/>
            <a:ext cx="2050229" cy="81878"/>
          </a:xfrm>
          <a:prstGeom prst="rect">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Rechteck 16">
            <a:extLst>
              <a:ext uri="{FF2B5EF4-FFF2-40B4-BE49-F238E27FC236}">
                <a16:creationId xmlns:a16="http://schemas.microsoft.com/office/drawing/2014/main" id="{06E078AD-EB62-199F-A587-10C04FB51AFA}"/>
              </a:ext>
            </a:extLst>
          </p:cNvPr>
          <p:cNvSpPr/>
          <p:nvPr/>
        </p:nvSpPr>
        <p:spPr>
          <a:xfrm>
            <a:off x="2502721" y="2995314"/>
            <a:ext cx="1890061" cy="81878"/>
          </a:xfrm>
          <a:prstGeom prst="rect">
            <a:avLst/>
          </a:prstGeom>
          <a:solidFill>
            <a:schemeClr val="accent1">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a:extLst>
              <a:ext uri="{FF2B5EF4-FFF2-40B4-BE49-F238E27FC236}">
                <a16:creationId xmlns:a16="http://schemas.microsoft.com/office/drawing/2014/main" id="{BB307E35-ABEF-5C4A-C7CC-DD8828592A72}"/>
              </a:ext>
            </a:extLst>
          </p:cNvPr>
          <p:cNvSpPr/>
          <p:nvPr/>
        </p:nvSpPr>
        <p:spPr>
          <a:xfrm>
            <a:off x="2502721" y="3113898"/>
            <a:ext cx="1866079" cy="81878"/>
          </a:xfrm>
          <a:prstGeom prst="rect">
            <a:avLst/>
          </a:prstGeom>
          <a:solidFill>
            <a:schemeClr val="accent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a:extLst>
              <a:ext uri="{FF2B5EF4-FFF2-40B4-BE49-F238E27FC236}">
                <a16:creationId xmlns:a16="http://schemas.microsoft.com/office/drawing/2014/main" id="{E8326105-D116-975B-A3EE-29C221643D5B}"/>
              </a:ext>
            </a:extLst>
          </p:cNvPr>
          <p:cNvSpPr/>
          <p:nvPr/>
        </p:nvSpPr>
        <p:spPr>
          <a:xfrm>
            <a:off x="2502721" y="3232482"/>
            <a:ext cx="1866079" cy="81878"/>
          </a:xfrm>
          <a:prstGeom prst="rect">
            <a:avLst/>
          </a:prstGeom>
          <a:solidFill>
            <a:schemeClr val="accent1">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Rechteck 21">
            <a:extLst>
              <a:ext uri="{FF2B5EF4-FFF2-40B4-BE49-F238E27FC236}">
                <a16:creationId xmlns:a16="http://schemas.microsoft.com/office/drawing/2014/main" id="{7B19F4E0-4A8A-E8FE-8E13-AAD6AE59BF6F}"/>
              </a:ext>
            </a:extLst>
          </p:cNvPr>
          <p:cNvSpPr/>
          <p:nvPr/>
        </p:nvSpPr>
        <p:spPr>
          <a:xfrm>
            <a:off x="2502721" y="3351066"/>
            <a:ext cx="1408879" cy="81878"/>
          </a:xfrm>
          <a:prstGeom prst="rect">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Rechteck 22">
            <a:extLst>
              <a:ext uri="{FF2B5EF4-FFF2-40B4-BE49-F238E27FC236}">
                <a16:creationId xmlns:a16="http://schemas.microsoft.com/office/drawing/2014/main" id="{56342479-3ADA-6075-815B-980FF3F2866E}"/>
              </a:ext>
            </a:extLst>
          </p:cNvPr>
          <p:cNvSpPr/>
          <p:nvPr/>
        </p:nvSpPr>
        <p:spPr>
          <a:xfrm>
            <a:off x="2502722" y="3469650"/>
            <a:ext cx="1335854" cy="81878"/>
          </a:xfrm>
          <a:prstGeom prst="rect">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Rechteck 23">
            <a:extLst>
              <a:ext uri="{FF2B5EF4-FFF2-40B4-BE49-F238E27FC236}">
                <a16:creationId xmlns:a16="http://schemas.microsoft.com/office/drawing/2014/main" id="{94D049D8-6873-0EE1-6967-3886F1A7D0E2}"/>
              </a:ext>
            </a:extLst>
          </p:cNvPr>
          <p:cNvSpPr/>
          <p:nvPr/>
        </p:nvSpPr>
        <p:spPr>
          <a:xfrm>
            <a:off x="2502721" y="3588234"/>
            <a:ext cx="1218379" cy="81878"/>
          </a:xfrm>
          <a:prstGeom prst="rect">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24">
            <a:extLst>
              <a:ext uri="{FF2B5EF4-FFF2-40B4-BE49-F238E27FC236}">
                <a16:creationId xmlns:a16="http://schemas.microsoft.com/office/drawing/2014/main" id="{58AA0711-2BA4-35B4-C646-3118091BCB0F}"/>
              </a:ext>
            </a:extLst>
          </p:cNvPr>
          <p:cNvSpPr/>
          <p:nvPr/>
        </p:nvSpPr>
        <p:spPr>
          <a:xfrm>
            <a:off x="2502721" y="3706818"/>
            <a:ext cx="1218379" cy="81878"/>
          </a:xfrm>
          <a:prstGeom prst="rect">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Rechteck 25">
            <a:extLst>
              <a:ext uri="{FF2B5EF4-FFF2-40B4-BE49-F238E27FC236}">
                <a16:creationId xmlns:a16="http://schemas.microsoft.com/office/drawing/2014/main" id="{FEE552C3-1C10-3D82-A144-B2CB98876CFA}"/>
              </a:ext>
            </a:extLst>
          </p:cNvPr>
          <p:cNvSpPr/>
          <p:nvPr/>
        </p:nvSpPr>
        <p:spPr>
          <a:xfrm>
            <a:off x="2502722" y="3825402"/>
            <a:ext cx="1126304" cy="81878"/>
          </a:xfrm>
          <a:prstGeom prst="rect">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hteck 26">
            <a:extLst>
              <a:ext uri="{FF2B5EF4-FFF2-40B4-BE49-F238E27FC236}">
                <a16:creationId xmlns:a16="http://schemas.microsoft.com/office/drawing/2014/main" id="{1EBE422C-43F0-433B-9786-34E34EE468C9}"/>
              </a:ext>
            </a:extLst>
          </p:cNvPr>
          <p:cNvSpPr/>
          <p:nvPr/>
        </p:nvSpPr>
        <p:spPr>
          <a:xfrm>
            <a:off x="2502722" y="3943986"/>
            <a:ext cx="1050103" cy="81878"/>
          </a:xfrm>
          <a:prstGeom prst="rect">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hteck 27">
            <a:extLst>
              <a:ext uri="{FF2B5EF4-FFF2-40B4-BE49-F238E27FC236}">
                <a16:creationId xmlns:a16="http://schemas.microsoft.com/office/drawing/2014/main" id="{EF01B59C-F1E4-18FD-4A30-78B8A6689D1C}"/>
              </a:ext>
            </a:extLst>
          </p:cNvPr>
          <p:cNvSpPr/>
          <p:nvPr/>
        </p:nvSpPr>
        <p:spPr>
          <a:xfrm>
            <a:off x="2502721" y="4062570"/>
            <a:ext cx="1024703" cy="81878"/>
          </a:xfrm>
          <a:prstGeom prst="rect">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Rechteck 28">
            <a:extLst>
              <a:ext uri="{FF2B5EF4-FFF2-40B4-BE49-F238E27FC236}">
                <a16:creationId xmlns:a16="http://schemas.microsoft.com/office/drawing/2014/main" id="{DF74DC77-42A4-7EF3-EE76-5E87FBD0F6F8}"/>
              </a:ext>
            </a:extLst>
          </p:cNvPr>
          <p:cNvSpPr/>
          <p:nvPr/>
        </p:nvSpPr>
        <p:spPr>
          <a:xfrm>
            <a:off x="2502722" y="4181154"/>
            <a:ext cx="862778" cy="81878"/>
          </a:xfrm>
          <a:prstGeom prst="rect">
            <a:avLst/>
          </a:prstGeom>
          <a:solidFill>
            <a:schemeClr val="accent1">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Rechteck 29">
            <a:extLst>
              <a:ext uri="{FF2B5EF4-FFF2-40B4-BE49-F238E27FC236}">
                <a16:creationId xmlns:a16="http://schemas.microsoft.com/office/drawing/2014/main" id="{779999CB-49CF-B843-ACF7-882A0904EBDC}"/>
              </a:ext>
            </a:extLst>
          </p:cNvPr>
          <p:cNvSpPr/>
          <p:nvPr/>
        </p:nvSpPr>
        <p:spPr>
          <a:xfrm>
            <a:off x="2502722" y="4299738"/>
            <a:ext cx="827853" cy="81878"/>
          </a:xfrm>
          <a:prstGeom prst="rect">
            <a:avLst/>
          </a:prstGeom>
          <a:solidFill>
            <a:schemeClr val="accent1">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Rechteck 30">
            <a:extLst>
              <a:ext uri="{FF2B5EF4-FFF2-40B4-BE49-F238E27FC236}">
                <a16:creationId xmlns:a16="http://schemas.microsoft.com/office/drawing/2014/main" id="{62A5FE74-79AC-EECC-4222-F5E6632ABA66}"/>
              </a:ext>
            </a:extLst>
          </p:cNvPr>
          <p:cNvSpPr/>
          <p:nvPr/>
        </p:nvSpPr>
        <p:spPr>
          <a:xfrm>
            <a:off x="2502722" y="4418322"/>
            <a:ext cx="732603" cy="81878"/>
          </a:xfrm>
          <a:prstGeom prst="rect">
            <a:avLst/>
          </a:prstGeom>
          <a:solidFill>
            <a:schemeClr val="accent1">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Rechteck 31">
            <a:extLst>
              <a:ext uri="{FF2B5EF4-FFF2-40B4-BE49-F238E27FC236}">
                <a16:creationId xmlns:a16="http://schemas.microsoft.com/office/drawing/2014/main" id="{22815FD1-0C2D-5557-C3D8-35B0CB485ED6}"/>
              </a:ext>
            </a:extLst>
          </p:cNvPr>
          <p:cNvSpPr/>
          <p:nvPr/>
        </p:nvSpPr>
        <p:spPr>
          <a:xfrm>
            <a:off x="2502722" y="4536906"/>
            <a:ext cx="777053" cy="81878"/>
          </a:xfrm>
          <a:prstGeom prst="rect">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Rechteck 32">
            <a:extLst>
              <a:ext uri="{FF2B5EF4-FFF2-40B4-BE49-F238E27FC236}">
                <a16:creationId xmlns:a16="http://schemas.microsoft.com/office/drawing/2014/main" id="{99A417E4-095B-9C2F-D1D3-B2AB74DDE893}"/>
              </a:ext>
            </a:extLst>
          </p:cNvPr>
          <p:cNvSpPr/>
          <p:nvPr/>
        </p:nvSpPr>
        <p:spPr>
          <a:xfrm>
            <a:off x="2502722" y="4655490"/>
            <a:ext cx="754828" cy="81878"/>
          </a:xfrm>
          <a:prstGeom prst="rect">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Rechteck 33">
            <a:extLst>
              <a:ext uri="{FF2B5EF4-FFF2-40B4-BE49-F238E27FC236}">
                <a16:creationId xmlns:a16="http://schemas.microsoft.com/office/drawing/2014/main" id="{A761939F-5BAD-2664-DFE5-26E2BD246B04}"/>
              </a:ext>
            </a:extLst>
          </p:cNvPr>
          <p:cNvSpPr/>
          <p:nvPr/>
        </p:nvSpPr>
        <p:spPr>
          <a:xfrm>
            <a:off x="2502722" y="4774074"/>
            <a:ext cx="754828" cy="81878"/>
          </a:xfrm>
          <a:prstGeom prst="rect">
            <a:avLst/>
          </a:prstGeom>
          <a:solidFill>
            <a:schemeClr val="accent1">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Rechteck 34">
            <a:extLst>
              <a:ext uri="{FF2B5EF4-FFF2-40B4-BE49-F238E27FC236}">
                <a16:creationId xmlns:a16="http://schemas.microsoft.com/office/drawing/2014/main" id="{EDC0152D-4736-FDA8-FBED-D15E56BF537C}"/>
              </a:ext>
            </a:extLst>
          </p:cNvPr>
          <p:cNvSpPr/>
          <p:nvPr/>
        </p:nvSpPr>
        <p:spPr>
          <a:xfrm>
            <a:off x="2502722" y="4892658"/>
            <a:ext cx="732603" cy="81878"/>
          </a:xfrm>
          <a:prstGeom prst="rect">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Rechteck 35">
            <a:extLst>
              <a:ext uri="{FF2B5EF4-FFF2-40B4-BE49-F238E27FC236}">
                <a16:creationId xmlns:a16="http://schemas.microsoft.com/office/drawing/2014/main" id="{97D9366F-630F-B820-E122-4F2C89106091}"/>
              </a:ext>
            </a:extLst>
          </p:cNvPr>
          <p:cNvSpPr/>
          <p:nvPr/>
        </p:nvSpPr>
        <p:spPr>
          <a:xfrm>
            <a:off x="2502722" y="5011242"/>
            <a:ext cx="611953" cy="81878"/>
          </a:xfrm>
          <a:prstGeom prst="rect">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Rechteck 36">
            <a:extLst>
              <a:ext uri="{FF2B5EF4-FFF2-40B4-BE49-F238E27FC236}">
                <a16:creationId xmlns:a16="http://schemas.microsoft.com/office/drawing/2014/main" id="{D5E0BFA8-4704-E976-8104-57844FC3BCEF}"/>
              </a:ext>
            </a:extLst>
          </p:cNvPr>
          <p:cNvSpPr/>
          <p:nvPr/>
        </p:nvSpPr>
        <p:spPr>
          <a:xfrm>
            <a:off x="2502722" y="5129826"/>
            <a:ext cx="573853" cy="81878"/>
          </a:xfrm>
          <a:prstGeom prst="rect">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Rechteck 37">
            <a:extLst>
              <a:ext uri="{FF2B5EF4-FFF2-40B4-BE49-F238E27FC236}">
                <a16:creationId xmlns:a16="http://schemas.microsoft.com/office/drawing/2014/main" id="{D345170B-D86F-24BE-8628-EA71FCB8D01E}"/>
              </a:ext>
            </a:extLst>
          </p:cNvPr>
          <p:cNvSpPr/>
          <p:nvPr/>
        </p:nvSpPr>
        <p:spPr>
          <a:xfrm>
            <a:off x="2502722" y="5248410"/>
            <a:ext cx="469078" cy="81878"/>
          </a:xfrm>
          <a:prstGeom prst="rect">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Rechteck 38">
            <a:extLst>
              <a:ext uri="{FF2B5EF4-FFF2-40B4-BE49-F238E27FC236}">
                <a16:creationId xmlns:a16="http://schemas.microsoft.com/office/drawing/2014/main" id="{23E17811-7CB1-B4D9-624F-2353ADEA2DEC}"/>
              </a:ext>
            </a:extLst>
          </p:cNvPr>
          <p:cNvSpPr/>
          <p:nvPr/>
        </p:nvSpPr>
        <p:spPr>
          <a:xfrm>
            <a:off x="2502722" y="5366994"/>
            <a:ext cx="370653" cy="8187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Rechteck 39">
            <a:extLst>
              <a:ext uri="{FF2B5EF4-FFF2-40B4-BE49-F238E27FC236}">
                <a16:creationId xmlns:a16="http://schemas.microsoft.com/office/drawing/2014/main" id="{1309E294-B81C-1EF4-F861-B6E2A18BD3F5}"/>
              </a:ext>
            </a:extLst>
          </p:cNvPr>
          <p:cNvSpPr/>
          <p:nvPr/>
        </p:nvSpPr>
        <p:spPr>
          <a:xfrm>
            <a:off x="2502722" y="5485578"/>
            <a:ext cx="370653" cy="8187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Rechteck 40">
            <a:extLst>
              <a:ext uri="{FF2B5EF4-FFF2-40B4-BE49-F238E27FC236}">
                <a16:creationId xmlns:a16="http://schemas.microsoft.com/office/drawing/2014/main" id="{05CD5249-70FB-793A-9523-941AAEC9524C}"/>
              </a:ext>
            </a:extLst>
          </p:cNvPr>
          <p:cNvSpPr/>
          <p:nvPr/>
        </p:nvSpPr>
        <p:spPr>
          <a:xfrm>
            <a:off x="2502722" y="5604158"/>
            <a:ext cx="97603" cy="81878"/>
          </a:xfrm>
          <a:prstGeom prst="rect">
            <a:avLst/>
          </a:prstGeom>
          <a:solidFill>
            <a:srgbClr val="005A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4" name="Gerade Verbindung 43">
            <a:extLst>
              <a:ext uri="{FF2B5EF4-FFF2-40B4-BE49-F238E27FC236}">
                <a16:creationId xmlns:a16="http://schemas.microsoft.com/office/drawing/2014/main" id="{635CAC72-7B01-2052-4804-61610F42E6BF}"/>
              </a:ext>
            </a:extLst>
          </p:cNvPr>
          <p:cNvCxnSpPr>
            <a:cxnSpLocks/>
          </p:cNvCxnSpPr>
          <p:nvPr/>
        </p:nvCxnSpPr>
        <p:spPr>
          <a:xfrm>
            <a:off x="2494543" y="1996312"/>
            <a:ext cx="0" cy="37856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45">
            <a:extLst>
              <a:ext uri="{FF2B5EF4-FFF2-40B4-BE49-F238E27FC236}">
                <a16:creationId xmlns:a16="http://schemas.microsoft.com/office/drawing/2014/main" id="{D51C95B8-9EEE-71C4-A866-8C7535A01FB8}"/>
              </a:ext>
            </a:extLst>
          </p:cNvPr>
          <p:cNvCxnSpPr>
            <a:cxnSpLocks/>
          </p:cNvCxnSpPr>
          <p:nvPr/>
        </p:nvCxnSpPr>
        <p:spPr>
          <a:xfrm flipH="1">
            <a:off x="2440759" y="5728285"/>
            <a:ext cx="650004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0" name="Gruppieren 69">
            <a:extLst>
              <a:ext uri="{FF2B5EF4-FFF2-40B4-BE49-F238E27FC236}">
                <a16:creationId xmlns:a16="http://schemas.microsoft.com/office/drawing/2014/main" id="{83A65EAA-3CC7-5E84-7315-F1E9E187E7E1}"/>
              </a:ext>
            </a:extLst>
          </p:cNvPr>
          <p:cNvGrpSpPr/>
          <p:nvPr/>
        </p:nvGrpSpPr>
        <p:grpSpPr>
          <a:xfrm>
            <a:off x="2874740" y="5728285"/>
            <a:ext cx="6025415" cy="53700"/>
            <a:chOff x="2820956" y="5521736"/>
            <a:chExt cx="6025415" cy="214529"/>
          </a:xfrm>
        </p:grpSpPr>
        <p:cxnSp>
          <p:nvCxnSpPr>
            <p:cNvPr id="51" name="Gerade Verbindung 50">
              <a:extLst>
                <a:ext uri="{FF2B5EF4-FFF2-40B4-BE49-F238E27FC236}">
                  <a16:creationId xmlns:a16="http://schemas.microsoft.com/office/drawing/2014/main" id="{1DD57AE4-0D8F-9B85-010B-F054BE7D3540}"/>
                </a:ext>
              </a:extLst>
            </p:cNvPr>
            <p:cNvCxnSpPr>
              <a:cxnSpLocks/>
            </p:cNvCxnSpPr>
            <p:nvPr/>
          </p:nvCxnSpPr>
          <p:spPr>
            <a:xfrm>
              <a:off x="2820956" y="5521736"/>
              <a:ext cx="0" cy="2145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53">
              <a:extLst>
                <a:ext uri="{FF2B5EF4-FFF2-40B4-BE49-F238E27FC236}">
                  <a16:creationId xmlns:a16="http://schemas.microsoft.com/office/drawing/2014/main" id="{3A66A500-8909-7A13-13D2-25F13C361107}"/>
                </a:ext>
              </a:extLst>
            </p:cNvPr>
            <p:cNvCxnSpPr>
              <a:cxnSpLocks/>
            </p:cNvCxnSpPr>
            <p:nvPr/>
          </p:nvCxnSpPr>
          <p:spPr>
            <a:xfrm>
              <a:off x="3196341" y="5521736"/>
              <a:ext cx="0" cy="2145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 Verbindung 54">
              <a:extLst>
                <a:ext uri="{FF2B5EF4-FFF2-40B4-BE49-F238E27FC236}">
                  <a16:creationId xmlns:a16="http://schemas.microsoft.com/office/drawing/2014/main" id="{B931A444-D561-EF72-4B46-B46034CF1307}"/>
                </a:ext>
              </a:extLst>
            </p:cNvPr>
            <p:cNvCxnSpPr>
              <a:cxnSpLocks/>
            </p:cNvCxnSpPr>
            <p:nvPr/>
          </p:nvCxnSpPr>
          <p:spPr>
            <a:xfrm>
              <a:off x="3576539" y="5521736"/>
              <a:ext cx="0" cy="2145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 Verbindung 55">
              <a:extLst>
                <a:ext uri="{FF2B5EF4-FFF2-40B4-BE49-F238E27FC236}">
                  <a16:creationId xmlns:a16="http://schemas.microsoft.com/office/drawing/2014/main" id="{B7E45891-2FC3-A3FF-D79F-FF6D57F1E860}"/>
                </a:ext>
              </a:extLst>
            </p:cNvPr>
            <p:cNvCxnSpPr>
              <a:cxnSpLocks/>
            </p:cNvCxnSpPr>
            <p:nvPr/>
          </p:nvCxnSpPr>
          <p:spPr>
            <a:xfrm>
              <a:off x="3951924" y="5521736"/>
              <a:ext cx="0" cy="2145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56">
              <a:extLst>
                <a:ext uri="{FF2B5EF4-FFF2-40B4-BE49-F238E27FC236}">
                  <a16:creationId xmlns:a16="http://schemas.microsoft.com/office/drawing/2014/main" id="{BC1121A3-F0C6-70E6-15D6-89BC59652371}"/>
                </a:ext>
              </a:extLst>
            </p:cNvPr>
            <p:cNvCxnSpPr>
              <a:cxnSpLocks/>
            </p:cNvCxnSpPr>
            <p:nvPr/>
          </p:nvCxnSpPr>
          <p:spPr>
            <a:xfrm>
              <a:off x="4332122" y="5521736"/>
              <a:ext cx="0" cy="2145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 Verbindung 57">
              <a:extLst>
                <a:ext uri="{FF2B5EF4-FFF2-40B4-BE49-F238E27FC236}">
                  <a16:creationId xmlns:a16="http://schemas.microsoft.com/office/drawing/2014/main" id="{2016F09F-A95E-015A-A008-BC54645FFDAA}"/>
                </a:ext>
              </a:extLst>
            </p:cNvPr>
            <p:cNvCxnSpPr>
              <a:cxnSpLocks/>
            </p:cNvCxnSpPr>
            <p:nvPr/>
          </p:nvCxnSpPr>
          <p:spPr>
            <a:xfrm>
              <a:off x="4707508" y="5521736"/>
              <a:ext cx="0" cy="2145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 Verbindung 58">
              <a:extLst>
                <a:ext uri="{FF2B5EF4-FFF2-40B4-BE49-F238E27FC236}">
                  <a16:creationId xmlns:a16="http://schemas.microsoft.com/office/drawing/2014/main" id="{05719AE2-3764-45C5-348C-1EC174B22DEE}"/>
                </a:ext>
              </a:extLst>
            </p:cNvPr>
            <p:cNvCxnSpPr>
              <a:cxnSpLocks/>
            </p:cNvCxnSpPr>
            <p:nvPr/>
          </p:nvCxnSpPr>
          <p:spPr>
            <a:xfrm>
              <a:off x="5082893" y="5521736"/>
              <a:ext cx="0" cy="2145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 Verbindung 59">
              <a:extLst>
                <a:ext uri="{FF2B5EF4-FFF2-40B4-BE49-F238E27FC236}">
                  <a16:creationId xmlns:a16="http://schemas.microsoft.com/office/drawing/2014/main" id="{9F417732-F9E2-6CE7-44E7-D17C7A9E1881}"/>
                </a:ext>
              </a:extLst>
            </p:cNvPr>
            <p:cNvCxnSpPr>
              <a:cxnSpLocks/>
            </p:cNvCxnSpPr>
            <p:nvPr/>
          </p:nvCxnSpPr>
          <p:spPr>
            <a:xfrm>
              <a:off x="5458278" y="5521736"/>
              <a:ext cx="0" cy="2145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Gerade Verbindung 60">
              <a:extLst>
                <a:ext uri="{FF2B5EF4-FFF2-40B4-BE49-F238E27FC236}">
                  <a16:creationId xmlns:a16="http://schemas.microsoft.com/office/drawing/2014/main" id="{EB04CC01-D2A3-503B-9482-25A12D13257F}"/>
                </a:ext>
              </a:extLst>
            </p:cNvPr>
            <p:cNvCxnSpPr>
              <a:cxnSpLocks/>
            </p:cNvCxnSpPr>
            <p:nvPr/>
          </p:nvCxnSpPr>
          <p:spPr>
            <a:xfrm>
              <a:off x="5838476" y="5521736"/>
              <a:ext cx="0" cy="2145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Gerade Verbindung 61">
              <a:extLst>
                <a:ext uri="{FF2B5EF4-FFF2-40B4-BE49-F238E27FC236}">
                  <a16:creationId xmlns:a16="http://schemas.microsoft.com/office/drawing/2014/main" id="{4C243F92-0FE5-98FD-9B61-74E6E5D062A3}"/>
                </a:ext>
              </a:extLst>
            </p:cNvPr>
            <p:cNvCxnSpPr>
              <a:cxnSpLocks/>
            </p:cNvCxnSpPr>
            <p:nvPr/>
          </p:nvCxnSpPr>
          <p:spPr>
            <a:xfrm>
              <a:off x="6209049" y="5521736"/>
              <a:ext cx="0" cy="2145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Gerade Verbindung 62">
              <a:extLst>
                <a:ext uri="{FF2B5EF4-FFF2-40B4-BE49-F238E27FC236}">
                  <a16:creationId xmlns:a16="http://schemas.microsoft.com/office/drawing/2014/main" id="{E87FF021-F2DB-D033-8BD2-CF085E399B5E}"/>
                </a:ext>
              </a:extLst>
            </p:cNvPr>
            <p:cNvCxnSpPr>
              <a:cxnSpLocks/>
            </p:cNvCxnSpPr>
            <p:nvPr/>
          </p:nvCxnSpPr>
          <p:spPr>
            <a:xfrm>
              <a:off x="6589247" y="5521736"/>
              <a:ext cx="0" cy="2145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Gerade Verbindung 63">
              <a:extLst>
                <a:ext uri="{FF2B5EF4-FFF2-40B4-BE49-F238E27FC236}">
                  <a16:creationId xmlns:a16="http://schemas.microsoft.com/office/drawing/2014/main" id="{3BA49B23-1C3F-1A54-9A91-7E713C7C659E}"/>
                </a:ext>
              </a:extLst>
            </p:cNvPr>
            <p:cNvCxnSpPr>
              <a:cxnSpLocks/>
            </p:cNvCxnSpPr>
            <p:nvPr/>
          </p:nvCxnSpPr>
          <p:spPr>
            <a:xfrm>
              <a:off x="6964632" y="5521736"/>
              <a:ext cx="0" cy="2145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Gerade Verbindung 64">
              <a:extLst>
                <a:ext uri="{FF2B5EF4-FFF2-40B4-BE49-F238E27FC236}">
                  <a16:creationId xmlns:a16="http://schemas.microsoft.com/office/drawing/2014/main" id="{D43C9A3A-D8A1-905B-1F8E-3EABC5BCEBEA}"/>
                </a:ext>
              </a:extLst>
            </p:cNvPr>
            <p:cNvCxnSpPr>
              <a:cxnSpLocks/>
            </p:cNvCxnSpPr>
            <p:nvPr/>
          </p:nvCxnSpPr>
          <p:spPr>
            <a:xfrm>
              <a:off x="7340018" y="5521736"/>
              <a:ext cx="0" cy="2145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Gerade Verbindung 65">
              <a:extLst>
                <a:ext uri="{FF2B5EF4-FFF2-40B4-BE49-F238E27FC236}">
                  <a16:creationId xmlns:a16="http://schemas.microsoft.com/office/drawing/2014/main" id="{B92CB29B-DBA9-C26D-9800-3A43A46773BD}"/>
                </a:ext>
              </a:extLst>
            </p:cNvPr>
            <p:cNvCxnSpPr>
              <a:cxnSpLocks/>
            </p:cNvCxnSpPr>
            <p:nvPr/>
          </p:nvCxnSpPr>
          <p:spPr>
            <a:xfrm>
              <a:off x="7725028" y="5521736"/>
              <a:ext cx="0" cy="2145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Gerade Verbindung 66">
              <a:extLst>
                <a:ext uri="{FF2B5EF4-FFF2-40B4-BE49-F238E27FC236}">
                  <a16:creationId xmlns:a16="http://schemas.microsoft.com/office/drawing/2014/main" id="{39EB1D76-2839-A8A1-7E46-531B204A4F23}"/>
                </a:ext>
              </a:extLst>
            </p:cNvPr>
            <p:cNvCxnSpPr>
              <a:cxnSpLocks/>
            </p:cNvCxnSpPr>
            <p:nvPr/>
          </p:nvCxnSpPr>
          <p:spPr>
            <a:xfrm>
              <a:off x="8095601" y="5521736"/>
              <a:ext cx="0" cy="2145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Gerade Verbindung 67">
              <a:extLst>
                <a:ext uri="{FF2B5EF4-FFF2-40B4-BE49-F238E27FC236}">
                  <a16:creationId xmlns:a16="http://schemas.microsoft.com/office/drawing/2014/main" id="{60D4BC82-DD7B-FB23-1985-744C1AACF263}"/>
                </a:ext>
              </a:extLst>
            </p:cNvPr>
            <p:cNvCxnSpPr>
              <a:cxnSpLocks/>
            </p:cNvCxnSpPr>
            <p:nvPr/>
          </p:nvCxnSpPr>
          <p:spPr>
            <a:xfrm>
              <a:off x="8470986" y="5521736"/>
              <a:ext cx="0" cy="2145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Gerade Verbindung 68">
              <a:extLst>
                <a:ext uri="{FF2B5EF4-FFF2-40B4-BE49-F238E27FC236}">
                  <a16:creationId xmlns:a16="http://schemas.microsoft.com/office/drawing/2014/main" id="{8A249322-4724-BBBF-3FCF-CA06B4185DBD}"/>
                </a:ext>
              </a:extLst>
            </p:cNvPr>
            <p:cNvCxnSpPr>
              <a:cxnSpLocks/>
            </p:cNvCxnSpPr>
            <p:nvPr/>
          </p:nvCxnSpPr>
          <p:spPr>
            <a:xfrm>
              <a:off x="8846371" y="5521736"/>
              <a:ext cx="0" cy="2145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72" name="Gerade Verbindung 71">
            <a:extLst>
              <a:ext uri="{FF2B5EF4-FFF2-40B4-BE49-F238E27FC236}">
                <a16:creationId xmlns:a16="http://schemas.microsoft.com/office/drawing/2014/main" id="{7CDC1E4F-4551-24A4-4682-CC850AAFD09A}"/>
              </a:ext>
            </a:extLst>
          </p:cNvPr>
          <p:cNvCxnSpPr/>
          <p:nvPr/>
        </p:nvCxnSpPr>
        <p:spPr>
          <a:xfrm flipH="1">
            <a:off x="2421599" y="2083234"/>
            <a:ext cx="7294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Gerade Verbindung 72">
            <a:extLst>
              <a:ext uri="{FF2B5EF4-FFF2-40B4-BE49-F238E27FC236}">
                <a16:creationId xmlns:a16="http://schemas.microsoft.com/office/drawing/2014/main" id="{61B9A1D3-AEA8-FC1D-7A2D-557FE4AD1B22}"/>
              </a:ext>
            </a:extLst>
          </p:cNvPr>
          <p:cNvCxnSpPr/>
          <p:nvPr/>
        </p:nvCxnSpPr>
        <p:spPr>
          <a:xfrm flipH="1">
            <a:off x="2421599" y="2202175"/>
            <a:ext cx="7294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Gerade Verbindung 73">
            <a:extLst>
              <a:ext uri="{FF2B5EF4-FFF2-40B4-BE49-F238E27FC236}">
                <a16:creationId xmlns:a16="http://schemas.microsoft.com/office/drawing/2014/main" id="{55BF89F7-A07F-7876-F500-E4352456D16F}"/>
              </a:ext>
            </a:extLst>
          </p:cNvPr>
          <p:cNvCxnSpPr/>
          <p:nvPr/>
        </p:nvCxnSpPr>
        <p:spPr>
          <a:xfrm flipH="1">
            <a:off x="2421599" y="2321116"/>
            <a:ext cx="7294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Gerade Verbindung 74">
            <a:extLst>
              <a:ext uri="{FF2B5EF4-FFF2-40B4-BE49-F238E27FC236}">
                <a16:creationId xmlns:a16="http://schemas.microsoft.com/office/drawing/2014/main" id="{A26BED68-ED78-05F7-1E69-DD2C1467B139}"/>
              </a:ext>
            </a:extLst>
          </p:cNvPr>
          <p:cNvCxnSpPr/>
          <p:nvPr/>
        </p:nvCxnSpPr>
        <p:spPr>
          <a:xfrm flipH="1">
            <a:off x="2421599" y="2440057"/>
            <a:ext cx="7294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Gerade Verbindung 75">
            <a:extLst>
              <a:ext uri="{FF2B5EF4-FFF2-40B4-BE49-F238E27FC236}">
                <a16:creationId xmlns:a16="http://schemas.microsoft.com/office/drawing/2014/main" id="{2B72137F-5206-5C94-93E3-98B06F42C7B9}"/>
              </a:ext>
            </a:extLst>
          </p:cNvPr>
          <p:cNvCxnSpPr/>
          <p:nvPr/>
        </p:nvCxnSpPr>
        <p:spPr>
          <a:xfrm flipH="1">
            <a:off x="2421599" y="2558998"/>
            <a:ext cx="7294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Gerade Verbindung 76">
            <a:extLst>
              <a:ext uri="{FF2B5EF4-FFF2-40B4-BE49-F238E27FC236}">
                <a16:creationId xmlns:a16="http://schemas.microsoft.com/office/drawing/2014/main" id="{0A644593-2502-F92E-F258-96EB57436248}"/>
              </a:ext>
            </a:extLst>
          </p:cNvPr>
          <p:cNvCxnSpPr/>
          <p:nvPr/>
        </p:nvCxnSpPr>
        <p:spPr>
          <a:xfrm flipH="1">
            <a:off x="2421599" y="2677939"/>
            <a:ext cx="7294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Gerade Verbindung 77">
            <a:extLst>
              <a:ext uri="{FF2B5EF4-FFF2-40B4-BE49-F238E27FC236}">
                <a16:creationId xmlns:a16="http://schemas.microsoft.com/office/drawing/2014/main" id="{AE83EC78-51F6-2865-FE41-DB022B01FF73}"/>
              </a:ext>
            </a:extLst>
          </p:cNvPr>
          <p:cNvCxnSpPr/>
          <p:nvPr/>
        </p:nvCxnSpPr>
        <p:spPr>
          <a:xfrm flipH="1">
            <a:off x="2421599" y="2798253"/>
            <a:ext cx="7294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Gerade Verbindung 78">
            <a:extLst>
              <a:ext uri="{FF2B5EF4-FFF2-40B4-BE49-F238E27FC236}">
                <a16:creationId xmlns:a16="http://schemas.microsoft.com/office/drawing/2014/main" id="{E0DD7515-546B-C0CC-6FC6-CDEF621C4A90}"/>
              </a:ext>
            </a:extLst>
          </p:cNvPr>
          <p:cNvCxnSpPr/>
          <p:nvPr/>
        </p:nvCxnSpPr>
        <p:spPr>
          <a:xfrm flipH="1">
            <a:off x="2421599" y="2917194"/>
            <a:ext cx="7294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Gerade Verbindung 79">
            <a:extLst>
              <a:ext uri="{FF2B5EF4-FFF2-40B4-BE49-F238E27FC236}">
                <a16:creationId xmlns:a16="http://schemas.microsoft.com/office/drawing/2014/main" id="{E49AE362-D86D-7A00-8E69-647C3CCF5C4D}"/>
              </a:ext>
            </a:extLst>
          </p:cNvPr>
          <p:cNvCxnSpPr/>
          <p:nvPr/>
        </p:nvCxnSpPr>
        <p:spPr>
          <a:xfrm flipH="1">
            <a:off x="2421599" y="3036135"/>
            <a:ext cx="7294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Gerade Verbindung 80">
            <a:extLst>
              <a:ext uri="{FF2B5EF4-FFF2-40B4-BE49-F238E27FC236}">
                <a16:creationId xmlns:a16="http://schemas.microsoft.com/office/drawing/2014/main" id="{DC843836-CD09-F1BC-C732-3F72E4BEF60C}"/>
              </a:ext>
            </a:extLst>
          </p:cNvPr>
          <p:cNvCxnSpPr/>
          <p:nvPr/>
        </p:nvCxnSpPr>
        <p:spPr>
          <a:xfrm flipH="1">
            <a:off x="2421599" y="3155076"/>
            <a:ext cx="7294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Gerade Verbindung 81">
            <a:extLst>
              <a:ext uri="{FF2B5EF4-FFF2-40B4-BE49-F238E27FC236}">
                <a16:creationId xmlns:a16="http://schemas.microsoft.com/office/drawing/2014/main" id="{C5C374D8-9743-B456-5C8F-B3E0B27B57D1}"/>
              </a:ext>
            </a:extLst>
          </p:cNvPr>
          <p:cNvCxnSpPr/>
          <p:nvPr/>
        </p:nvCxnSpPr>
        <p:spPr>
          <a:xfrm flipH="1">
            <a:off x="2421599" y="3274017"/>
            <a:ext cx="7294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Gerade Verbindung 82">
            <a:extLst>
              <a:ext uri="{FF2B5EF4-FFF2-40B4-BE49-F238E27FC236}">
                <a16:creationId xmlns:a16="http://schemas.microsoft.com/office/drawing/2014/main" id="{3A5714C7-7CD1-E338-07BB-D52A7F2FD8A9}"/>
              </a:ext>
            </a:extLst>
          </p:cNvPr>
          <p:cNvCxnSpPr/>
          <p:nvPr/>
        </p:nvCxnSpPr>
        <p:spPr>
          <a:xfrm flipH="1">
            <a:off x="2421599" y="3392958"/>
            <a:ext cx="7294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Gerade Verbindung 83">
            <a:extLst>
              <a:ext uri="{FF2B5EF4-FFF2-40B4-BE49-F238E27FC236}">
                <a16:creationId xmlns:a16="http://schemas.microsoft.com/office/drawing/2014/main" id="{7FDD6B9C-FED4-56DA-3046-D1570E72BD40}"/>
              </a:ext>
            </a:extLst>
          </p:cNvPr>
          <p:cNvCxnSpPr/>
          <p:nvPr/>
        </p:nvCxnSpPr>
        <p:spPr>
          <a:xfrm flipH="1">
            <a:off x="2421599" y="3513272"/>
            <a:ext cx="7294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Gerade Verbindung 84">
            <a:extLst>
              <a:ext uri="{FF2B5EF4-FFF2-40B4-BE49-F238E27FC236}">
                <a16:creationId xmlns:a16="http://schemas.microsoft.com/office/drawing/2014/main" id="{4EC4686E-AD88-179E-6C04-9956D43AEC28}"/>
              </a:ext>
            </a:extLst>
          </p:cNvPr>
          <p:cNvCxnSpPr/>
          <p:nvPr/>
        </p:nvCxnSpPr>
        <p:spPr>
          <a:xfrm flipH="1">
            <a:off x="2421599" y="3632213"/>
            <a:ext cx="7294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Gerade Verbindung 85">
            <a:extLst>
              <a:ext uri="{FF2B5EF4-FFF2-40B4-BE49-F238E27FC236}">
                <a16:creationId xmlns:a16="http://schemas.microsoft.com/office/drawing/2014/main" id="{B412DF73-F095-9110-5065-4D1C8EB01EB1}"/>
              </a:ext>
            </a:extLst>
          </p:cNvPr>
          <p:cNvCxnSpPr/>
          <p:nvPr/>
        </p:nvCxnSpPr>
        <p:spPr>
          <a:xfrm flipH="1">
            <a:off x="2421599" y="3751154"/>
            <a:ext cx="7294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Gerade Verbindung 86">
            <a:extLst>
              <a:ext uri="{FF2B5EF4-FFF2-40B4-BE49-F238E27FC236}">
                <a16:creationId xmlns:a16="http://schemas.microsoft.com/office/drawing/2014/main" id="{AE7010CC-0D2D-B8ED-4548-8B128453AF5D}"/>
              </a:ext>
            </a:extLst>
          </p:cNvPr>
          <p:cNvCxnSpPr/>
          <p:nvPr/>
        </p:nvCxnSpPr>
        <p:spPr>
          <a:xfrm flipH="1">
            <a:off x="2421599" y="3870095"/>
            <a:ext cx="7294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Gerade Verbindung 87">
            <a:extLst>
              <a:ext uri="{FF2B5EF4-FFF2-40B4-BE49-F238E27FC236}">
                <a16:creationId xmlns:a16="http://schemas.microsoft.com/office/drawing/2014/main" id="{EDE4D8F4-FC35-3E64-47AB-B4D73785A729}"/>
              </a:ext>
            </a:extLst>
          </p:cNvPr>
          <p:cNvCxnSpPr/>
          <p:nvPr/>
        </p:nvCxnSpPr>
        <p:spPr>
          <a:xfrm flipH="1">
            <a:off x="2421599" y="3989036"/>
            <a:ext cx="7294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Gerade Verbindung 88">
            <a:extLst>
              <a:ext uri="{FF2B5EF4-FFF2-40B4-BE49-F238E27FC236}">
                <a16:creationId xmlns:a16="http://schemas.microsoft.com/office/drawing/2014/main" id="{7AE04893-87F9-C9CE-BAB2-EEC79517845D}"/>
              </a:ext>
            </a:extLst>
          </p:cNvPr>
          <p:cNvCxnSpPr/>
          <p:nvPr/>
        </p:nvCxnSpPr>
        <p:spPr>
          <a:xfrm flipH="1">
            <a:off x="2421599" y="4107977"/>
            <a:ext cx="7294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Gerade Verbindung 89">
            <a:extLst>
              <a:ext uri="{FF2B5EF4-FFF2-40B4-BE49-F238E27FC236}">
                <a16:creationId xmlns:a16="http://schemas.microsoft.com/office/drawing/2014/main" id="{A04532AC-CADE-7924-C208-6499C174C352}"/>
              </a:ext>
            </a:extLst>
          </p:cNvPr>
          <p:cNvCxnSpPr/>
          <p:nvPr/>
        </p:nvCxnSpPr>
        <p:spPr>
          <a:xfrm flipH="1">
            <a:off x="2421599" y="4224854"/>
            <a:ext cx="7294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Gerade Verbindung 90">
            <a:extLst>
              <a:ext uri="{FF2B5EF4-FFF2-40B4-BE49-F238E27FC236}">
                <a16:creationId xmlns:a16="http://schemas.microsoft.com/office/drawing/2014/main" id="{17F23E6E-BFA3-C07A-AE3A-1CC0673CE464}"/>
              </a:ext>
            </a:extLst>
          </p:cNvPr>
          <p:cNvCxnSpPr/>
          <p:nvPr/>
        </p:nvCxnSpPr>
        <p:spPr>
          <a:xfrm flipH="1">
            <a:off x="2421599" y="4343795"/>
            <a:ext cx="7294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Gerade Verbindung 91">
            <a:extLst>
              <a:ext uri="{FF2B5EF4-FFF2-40B4-BE49-F238E27FC236}">
                <a16:creationId xmlns:a16="http://schemas.microsoft.com/office/drawing/2014/main" id="{F4D17111-17C8-5A05-CDA1-3521C893FEBC}"/>
              </a:ext>
            </a:extLst>
          </p:cNvPr>
          <p:cNvCxnSpPr/>
          <p:nvPr/>
        </p:nvCxnSpPr>
        <p:spPr>
          <a:xfrm flipH="1">
            <a:off x="2421599" y="4462736"/>
            <a:ext cx="7294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Gerade Verbindung 92">
            <a:extLst>
              <a:ext uri="{FF2B5EF4-FFF2-40B4-BE49-F238E27FC236}">
                <a16:creationId xmlns:a16="http://schemas.microsoft.com/office/drawing/2014/main" id="{C1A4832F-D630-88B4-F81F-3885E94B921D}"/>
              </a:ext>
            </a:extLst>
          </p:cNvPr>
          <p:cNvCxnSpPr/>
          <p:nvPr/>
        </p:nvCxnSpPr>
        <p:spPr>
          <a:xfrm flipH="1">
            <a:off x="2421599" y="4581677"/>
            <a:ext cx="7294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Gerade Verbindung 93">
            <a:extLst>
              <a:ext uri="{FF2B5EF4-FFF2-40B4-BE49-F238E27FC236}">
                <a16:creationId xmlns:a16="http://schemas.microsoft.com/office/drawing/2014/main" id="{5B18642D-8CE8-18FF-E1E6-F84D092FB25C}"/>
              </a:ext>
            </a:extLst>
          </p:cNvPr>
          <p:cNvCxnSpPr/>
          <p:nvPr/>
        </p:nvCxnSpPr>
        <p:spPr>
          <a:xfrm flipH="1">
            <a:off x="2421599" y="4700618"/>
            <a:ext cx="7294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Gerade Verbindung 94">
            <a:extLst>
              <a:ext uri="{FF2B5EF4-FFF2-40B4-BE49-F238E27FC236}">
                <a16:creationId xmlns:a16="http://schemas.microsoft.com/office/drawing/2014/main" id="{5552289B-1C43-5D2A-6D65-3866D809D943}"/>
              </a:ext>
            </a:extLst>
          </p:cNvPr>
          <p:cNvCxnSpPr/>
          <p:nvPr/>
        </p:nvCxnSpPr>
        <p:spPr>
          <a:xfrm flipH="1">
            <a:off x="2421599" y="4819559"/>
            <a:ext cx="7294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Gerade Verbindung 95">
            <a:extLst>
              <a:ext uri="{FF2B5EF4-FFF2-40B4-BE49-F238E27FC236}">
                <a16:creationId xmlns:a16="http://schemas.microsoft.com/office/drawing/2014/main" id="{4C81A22E-7406-5D29-FFC5-1FC33A048650}"/>
              </a:ext>
            </a:extLst>
          </p:cNvPr>
          <p:cNvCxnSpPr/>
          <p:nvPr/>
        </p:nvCxnSpPr>
        <p:spPr>
          <a:xfrm flipH="1">
            <a:off x="2421599" y="4936436"/>
            <a:ext cx="7294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Gerade Verbindung 96">
            <a:extLst>
              <a:ext uri="{FF2B5EF4-FFF2-40B4-BE49-F238E27FC236}">
                <a16:creationId xmlns:a16="http://schemas.microsoft.com/office/drawing/2014/main" id="{78F903DA-97F6-2529-D801-A56B8BE148A5}"/>
              </a:ext>
            </a:extLst>
          </p:cNvPr>
          <p:cNvCxnSpPr/>
          <p:nvPr/>
        </p:nvCxnSpPr>
        <p:spPr>
          <a:xfrm flipH="1">
            <a:off x="2421599" y="5055377"/>
            <a:ext cx="7294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Gerade Verbindung 97">
            <a:extLst>
              <a:ext uri="{FF2B5EF4-FFF2-40B4-BE49-F238E27FC236}">
                <a16:creationId xmlns:a16="http://schemas.microsoft.com/office/drawing/2014/main" id="{63AA9EFA-0C84-15D9-10F8-5AE54EC97922}"/>
              </a:ext>
            </a:extLst>
          </p:cNvPr>
          <p:cNvCxnSpPr/>
          <p:nvPr/>
        </p:nvCxnSpPr>
        <p:spPr>
          <a:xfrm flipH="1">
            <a:off x="2421599" y="5174318"/>
            <a:ext cx="7294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Gerade Verbindung 98">
            <a:extLst>
              <a:ext uri="{FF2B5EF4-FFF2-40B4-BE49-F238E27FC236}">
                <a16:creationId xmlns:a16="http://schemas.microsoft.com/office/drawing/2014/main" id="{8520355C-048C-11A5-5969-8ADABE3CC368}"/>
              </a:ext>
            </a:extLst>
          </p:cNvPr>
          <p:cNvCxnSpPr/>
          <p:nvPr/>
        </p:nvCxnSpPr>
        <p:spPr>
          <a:xfrm flipH="1">
            <a:off x="2421599" y="5293259"/>
            <a:ext cx="7294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Gerade Verbindung 99">
            <a:extLst>
              <a:ext uri="{FF2B5EF4-FFF2-40B4-BE49-F238E27FC236}">
                <a16:creationId xmlns:a16="http://schemas.microsoft.com/office/drawing/2014/main" id="{A7F2DC88-25D7-BBE0-B785-988D1DC2445C}"/>
              </a:ext>
            </a:extLst>
          </p:cNvPr>
          <p:cNvCxnSpPr/>
          <p:nvPr/>
        </p:nvCxnSpPr>
        <p:spPr>
          <a:xfrm flipH="1">
            <a:off x="2421599" y="5412200"/>
            <a:ext cx="7294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Gerade Verbindung 100">
            <a:extLst>
              <a:ext uri="{FF2B5EF4-FFF2-40B4-BE49-F238E27FC236}">
                <a16:creationId xmlns:a16="http://schemas.microsoft.com/office/drawing/2014/main" id="{76829785-0A27-B304-94AF-70629F42DB19}"/>
              </a:ext>
            </a:extLst>
          </p:cNvPr>
          <p:cNvCxnSpPr/>
          <p:nvPr/>
        </p:nvCxnSpPr>
        <p:spPr>
          <a:xfrm flipH="1">
            <a:off x="2421599" y="5531141"/>
            <a:ext cx="7294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Gerade Verbindung 101">
            <a:extLst>
              <a:ext uri="{FF2B5EF4-FFF2-40B4-BE49-F238E27FC236}">
                <a16:creationId xmlns:a16="http://schemas.microsoft.com/office/drawing/2014/main" id="{0D37A24A-93D8-CD86-B98E-A7D62FB23D39}"/>
              </a:ext>
            </a:extLst>
          </p:cNvPr>
          <p:cNvCxnSpPr/>
          <p:nvPr/>
        </p:nvCxnSpPr>
        <p:spPr>
          <a:xfrm flipH="1">
            <a:off x="2421599" y="5648019"/>
            <a:ext cx="7294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Textfeld 102">
            <a:extLst>
              <a:ext uri="{FF2B5EF4-FFF2-40B4-BE49-F238E27FC236}">
                <a16:creationId xmlns:a16="http://schemas.microsoft.com/office/drawing/2014/main" id="{34225948-94E4-D45C-FD8C-B97D4D06FED9}"/>
              </a:ext>
            </a:extLst>
          </p:cNvPr>
          <p:cNvSpPr txBox="1"/>
          <p:nvPr/>
        </p:nvSpPr>
        <p:spPr>
          <a:xfrm>
            <a:off x="2374576" y="5728246"/>
            <a:ext cx="306273" cy="246221"/>
          </a:xfrm>
          <a:prstGeom prst="rect">
            <a:avLst/>
          </a:prstGeom>
          <a:noFill/>
        </p:spPr>
        <p:txBody>
          <a:bodyPr wrap="square" rtlCol="0">
            <a:spAutoFit/>
          </a:bodyPr>
          <a:lstStyle/>
          <a:p>
            <a:r>
              <a:rPr lang="de-DE" sz="1000"/>
              <a:t>0</a:t>
            </a:r>
          </a:p>
        </p:txBody>
      </p:sp>
      <p:sp>
        <p:nvSpPr>
          <p:cNvPr id="104" name="Textfeld 103">
            <a:extLst>
              <a:ext uri="{FF2B5EF4-FFF2-40B4-BE49-F238E27FC236}">
                <a16:creationId xmlns:a16="http://schemas.microsoft.com/office/drawing/2014/main" id="{DB9F0CE2-8629-3A71-54B6-591F49F6C440}"/>
              </a:ext>
            </a:extLst>
          </p:cNvPr>
          <p:cNvSpPr txBox="1"/>
          <p:nvPr/>
        </p:nvSpPr>
        <p:spPr>
          <a:xfrm>
            <a:off x="2745148" y="5728246"/>
            <a:ext cx="306273" cy="246221"/>
          </a:xfrm>
          <a:prstGeom prst="rect">
            <a:avLst/>
          </a:prstGeom>
          <a:noFill/>
        </p:spPr>
        <p:txBody>
          <a:bodyPr wrap="square" rtlCol="0">
            <a:spAutoFit/>
          </a:bodyPr>
          <a:lstStyle/>
          <a:p>
            <a:r>
              <a:rPr lang="de-DE" sz="1000"/>
              <a:t>1</a:t>
            </a:r>
          </a:p>
        </p:txBody>
      </p:sp>
      <p:sp>
        <p:nvSpPr>
          <p:cNvPr id="105" name="Textfeld 104">
            <a:extLst>
              <a:ext uri="{FF2B5EF4-FFF2-40B4-BE49-F238E27FC236}">
                <a16:creationId xmlns:a16="http://schemas.microsoft.com/office/drawing/2014/main" id="{BF57F759-BC88-79C3-5F62-C6138B1027DA}"/>
              </a:ext>
            </a:extLst>
          </p:cNvPr>
          <p:cNvSpPr txBox="1"/>
          <p:nvPr/>
        </p:nvSpPr>
        <p:spPr>
          <a:xfrm>
            <a:off x="3122604" y="5728246"/>
            <a:ext cx="306273" cy="246221"/>
          </a:xfrm>
          <a:prstGeom prst="rect">
            <a:avLst/>
          </a:prstGeom>
          <a:noFill/>
        </p:spPr>
        <p:txBody>
          <a:bodyPr wrap="square" rtlCol="0">
            <a:spAutoFit/>
          </a:bodyPr>
          <a:lstStyle/>
          <a:p>
            <a:r>
              <a:rPr lang="de-DE" sz="1000"/>
              <a:t>2</a:t>
            </a:r>
          </a:p>
        </p:txBody>
      </p:sp>
      <p:sp>
        <p:nvSpPr>
          <p:cNvPr id="106" name="Textfeld 105">
            <a:extLst>
              <a:ext uri="{FF2B5EF4-FFF2-40B4-BE49-F238E27FC236}">
                <a16:creationId xmlns:a16="http://schemas.microsoft.com/office/drawing/2014/main" id="{E6F2DAAD-0F39-6C86-F5FF-3313F484D487}"/>
              </a:ext>
            </a:extLst>
          </p:cNvPr>
          <p:cNvSpPr txBox="1"/>
          <p:nvPr/>
        </p:nvSpPr>
        <p:spPr>
          <a:xfrm>
            <a:off x="3505376" y="5728246"/>
            <a:ext cx="306273" cy="246221"/>
          </a:xfrm>
          <a:prstGeom prst="rect">
            <a:avLst/>
          </a:prstGeom>
          <a:noFill/>
        </p:spPr>
        <p:txBody>
          <a:bodyPr wrap="square" rtlCol="0">
            <a:spAutoFit/>
          </a:bodyPr>
          <a:lstStyle/>
          <a:p>
            <a:r>
              <a:rPr lang="de-DE" sz="1000"/>
              <a:t>3</a:t>
            </a:r>
          </a:p>
        </p:txBody>
      </p:sp>
      <p:sp>
        <p:nvSpPr>
          <p:cNvPr id="107" name="Textfeld 106">
            <a:extLst>
              <a:ext uri="{FF2B5EF4-FFF2-40B4-BE49-F238E27FC236}">
                <a16:creationId xmlns:a16="http://schemas.microsoft.com/office/drawing/2014/main" id="{D41ACF55-F52E-8B78-B563-4FE5DAA4E5EB}"/>
              </a:ext>
            </a:extLst>
          </p:cNvPr>
          <p:cNvSpPr txBox="1"/>
          <p:nvPr/>
        </p:nvSpPr>
        <p:spPr>
          <a:xfrm>
            <a:off x="3877515" y="5728246"/>
            <a:ext cx="306273" cy="246221"/>
          </a:xfrm>
          <a:prstGeom prst="rect">
            <a:avLst/>
          </a:prstGeom>
          <a:noFill/>
        </p:spPr>
        <p:txBody>
          <a:bodyPr wrap="square" rtlCol="0">
            <a:spAutoFit/>
          </a:bodyPr>
          <a:lstStyle/>
          <a:p>
            <a:r>
              <a:rPr lang="de-DE" sz="1000"/>
              <a:t>4</a:t>
            </a:r>
          </a:p>
        </p:txBody>
      </p:sp>
      <p:sp>
        <p:nvSpPr>
          <p:cNvPr id="108" name="Textfeld 107">
            <a:extLst>
              <a:ext uri="{FF2B5EF4-FFF2-40B4-BE49-F238E27FC236}">
                <a16:creationId xmlns:a16="http://schemas.microsoft.com/office/drawing/2014/main" id="{1073333D-5030-0126-663B-FE1DC361E125}"/>
              </a:ext>
            </a:extLst>
          </p:cNvPr>
          <p:cNvSpPr txBox="1"/>
          <p:nvPr/>
        </p:nvSpPr>
        <p:spPr>
          <a:xfrm>
            <a:off x="4270919" y="5728246"/>
            <a:ext cx="306273" cy="246221"/>
          </a:xfrm>
          <a:prstGeom prst="rect">
            <a:avLst/>
          </a:prstGeom>
          <a:noFill/>
        </p:spPr>
        <p:txBody>
          <a:bodyPr wrap="square" rtlCol="0">
            <a:spAutoFit/>
          </a:bodyPr>
          <a:lstStyle/>
          <a:p>
            <a:r>
              <a:rPr lang="de-DE" sz="1000"/>
              <a:t>5</a:t>
            </a:r>
          </a:p>
        </p:txBody>
      </p:sp>
      <p:sp>
        <p:nvSpPr>
          <p:cNvPr id="109" name="Textfeld 108">
            <a:extLst>
              <a:ext uri="{FF2B5EF4-FFF2-40B4-BE49-F238E27FC236}">
                <a16:creationId xmlns:a16="http://schemas.microsoft.com/office/drawing/2014/main" id="{69DFCABA-517C-CDFE-6786-AEFC74A9A79E}"/>
              </a:ext>
            </a:extLst>
          </p:cNvPr>
          <p:cNvSpPr txBox="1"/>
          <p:nvPr/>
        </p:nvSpPr>
        <p:spPr>
          <a:xfrm>
            <a:off x="4637742" y="5728246"/>
            <a:ext cx="306273" cy="246221"/>
          </a:xfrm>
          <a:prstGeom prst="rect">
            <a:avLst/>
          </a:prstGeom>
          <a:noFill/>
        </p:spPr>
        <p:txBody>
          <a:bodyPr wrap="square" rtlCol="0">
            <a:spAutoFit/>
          </a:bodyPr>
          <a:lstStyle/>
          <a:p>
            <a:r>
              <a:rPr lang="de-DE" sz="1000"/>
              <a:t>6</a:t>
            </a:r>
          </a:p>
        </p:txBody>
      </p:sp>
      <p:sp>
        <p:nvSpPr>
          <p:cNvPr id="110" name="Textfeld 109">
            <a:extLst>
              <a:ext uri="{FF2B5EF4-FFF2-40B4-BE49-F238E27FC236}">
                <a16:creationId xmlns:a16="http://schemas.microsoft.com/office/drawing/2014/main" id="{7CC40F83-51D3-48D3-898E-EA141A41835B}"/>
              </a:ext>
            </a:extLst>
          </p:cNvPr>
          <p:cNvSpPr txBox="1"/>
          <p:nvPr/>
        </p:nvSpPr>
        <p:spPr>
          <a:xfrm>
            <a:off x="5009881" y="5728246"/>
            <a:ext cx="306273" cy="246221"/>
          </a:xfrm>
          <a:prstGeom prst="rect">
            <a:avLst/>
          </a:prstGeom>
          <a:noFill/>
        </p:spPr>
        <p:txBody>
          <a:bodyPr wrap="square" rtlCol="0">
            <a:spAutoFit/>
          </a:bodyPr>
          <a:lstStyle/>
          <a:p>
            <a:r>
              <a:rPr lang="de-DE" sz="1000"/>
              <a:t>7</a:t>
            </a:r>
          </a:p>
        </p:txBody>
      </p:sp>
      <p:sp>
        <p:nvSpPr>
          <p:cNvPr id="111" name="Textfeld 110">
            <a:extLst>
              <a:ext uri="{FF2B5EF4-FFF2-40B4-BE49-F238E27FC236}">
                <a16:creationId xmlns:a16="http://schemas.microsoft.com/office/drawing/2014/main" id="{D098454F-1C7D-F893-F57C-77E3938A0B59}"/>
              </a:ext>
            </a:extLst>
          </p:cNvPr>
          <p:cNvSpPr txBox="1"/>
          <p:nvPr/>
        </p:nvSpPr>
        <p:spPr>
          <a:xfrm>
            <a:off x="5392653" y="5728246"/>
            <a:ext cx="306273" cy="246221"/>
          </a:xfrm>
          <a:prstGeom prst="rect">
            <a:avLst/>
          </a:prstGeom>
          <a:noFill/>
        </p:spPr>
        <p:txBody>
          <a:bodyPr wrap="square" rtlCol="0">
            <a:spAutoFit/>
          </a:bodyPr>
          <a:lstStyle/>
          <a:p>
            <a:r>
              <a:rPr lang="de-DE" sz="1000"/>
              <a:t>8</a:t>
            </a:r>
          </a:p>
        </p:txBody>
      </p:sp>
      <p:sp>
        <p:nvSpPr>
          <p:cNvPr id="112" name="Textfeld 111">
            <a:extLst>
              <a:ext uri="{FF2B5EF4-FFF2-40B4-BE49-F238E27FC236}">
                <a16:creationId xmlns:a16="http://schemas.microsoft.com/office/drawing/2014/main" id="{4D1A3DCF-E520-AA38-E422-A54ED0CF4495}"/>
              </a:ext>
            </a:extLst>
          </p:cNvPr>
          <p:cNvSpPr txBox="1"/>
          <p:nvPr/>
        </p:nvSpPr>
        <p:spPr>
          <a:xfrm>
            <a:off x="5770109" y="5728246"/>
            <a:ext cx="306273" cy="246221"/>
          </a:xfrm>
          <a:prstGeom prst="rect">
            <a:avLst/>
          </a:prstGeom>
          <a:noFill/>
        </p:spPr>
        <p:txBody>
          <a:bodyPr wrap="square" rtlCol="0">
            <a:spAutoFit/>
          </a:bodyPr>
          <a:lstStyle/>
          <a:p>
            <a:r>
              <a:rPr lang="de-DE" sz="1000"/>
              <a:t>9</a:t>
            </a:r>
          </a:p>
        </p:txBody>
      </p:sp>
      <p:sp>
        <p:nvSpPr>
          <p:cNvPr id="113" name="Textfeld 112">
            <a:extLst>
              <a:ext uri="{FF2B5EF4-FFF2-40B4-BE49-F238E27FC236}">
                <a16:creationId xmlns:a16="http://schemas.microsoft.com/office/drawing/2014/main" id="{D77C2DD4-0460-4F1F-2AE1-26D5B1BE213D}"/>
              </a:ext>
            </a:extLst>
          </p:cNvPr>
          <p:cNvSpPr txBox="1"/>
          <p:nvPr/>
        </p:nvSpPr>
        <p:spPr>
          <a:xfrm>
            <a:off x="6116044" y="5728246"/>
            <a:ext cx="306273" cy="246221"/>
          </a:xfrm>
          <a:prstGeom prst="rect">
            <a:avLst/>
          </a:prstGeom>
          <a:noFill/>
        </p:spPr>
        <p:txBody>
          <a:bodyPr wrap="square" lIns="0" rIns="0" rtlCol="0">
            <a:spAutoFit/>
          </a:bodyPr>
          <a:lstStyle/>
          <a:p>
            <a:pPr algn="ctr"/>
            <a:r>
              <a:rPr lang="de-DE" sz="1000"/>
              <a:t>10</a:t>
            </a:r>
          </a:p>
        </p:txBody>
      </p:sp>
      <p:sp>
        <p:nvSpPr>
          <p:cNvPr id="121" name="Textfeld 120">
            <a:extLst>
              <a:ext uri="{FF2B5EF4-FFF2-40B4-BE49-F238E27FC236}">
                <a16:creationId xmlns:a16="http://schemas.microsoft.com/office/drawing/2014/main" id="{883C07CA-F561-D505-2088-554D068C56B0}"/>
              </a:ext>
            </a:extLst>
          </p:cNvPr>
          <p:cNvSpPr txBox="1"/>
          <p:nvPr/>
        </p:nvSpPr>
        <p:spPr>
          <a:xfrm>
            <a:off x="6488184" y="5728246"/>
            <a:ext cx="306273" cy="246221"/>
          </a:xfrm>
          <a:prstGeom prst="rect">
            <a:avLst/>
          </a:prstGeom>
          <a:noFill/>
        </p:spPr>
        <p:txBody>
          <a:bodyPr wrap="square" lIns="0" rIns="0" rtlCol="0">
            <a:spAutoFit/>
          </a:bodyPr>
          <a:lstStyle/>
          <a:p>
            <a:pPr algn="ctr"/>
            <a:r>
              <a:rPr lang="de-DE" sz="1000"/>
              <a:t>11</a:t>
            </a:r>
          </a:p>
        </p:txBody>
      </p:sp>
      <p:sp>
        <p:nvSpPr>
          <p:cNvPr id="122" name="Textfeld 121">
            <a:extLst>
              <a:ext uri="{FF2B5EF4-FFF2-40B4-BE49-F238E27FC236}">
                <a16:creationId xmlns:a16="http://schemas.microsoft.com/office/drawing/2014/main" id="{3323DDAC-9217-DBA1-A665-D39377FF1A65}"/>
              </a:ext>
            </a:extLst>
          </p:cNvPr>
          <p:cNvSpPr txBox="1"/>
          <p:nvPr/>
        </p:nvSpPr>
        <p:spPr>
          <a:xfrm>
            <a:off x="6881589" y="5728246"/>
            <a:ext cx="306273" cy="246221"/>
          </a:xfrm>
          <a:prstGeom prst="rect">
            <a:avLst/>
          </a:prstGeom>
          <a:noFill/>
        </p:spPr>
        <p:txBody>
          <a:bodyPr wrap="square" lIns="0" rIns="0" rtlCol="0">
            <a:spAutoFit/>
          </a:bodyPr>
          <a:lstStyle/>
          <a:p>
            <a:pPr algn="ctr"/>
            <a:r>
              <a:rPr lang="de-DE" sz="1000"/>
              <a:t>12</a:t>
            </a:r>
          </a:p>
        </p:txBody>
      </p:sp>
      <p:sp>
        <p:nvSpPr>
          <p:cNvPr id="123" name="Textfeld 122">
            <a:extLst>
              <a:ext uri="{FF2B5EF4-FFF2-40B4-BE49-F238E27FC236}">
                <a16:creationId xmlns:a16="http://schemas.microsoft.com/office/drawing/2014/main" id="{4871C8CD-C63B-9CA6-8CC1-E956FC55666C}"/>
              </a:ext>
            </a:extLst>
          </p:cNvPr>
          <p:cNvSpPr txBox="1"/>
          <p:nvPr/>
        </p:nvSpPr>
        <p:spPr>
          <a:xfrm>
            <a:off x="7253729" y="5728246"/>
            <a:ext cx="306273" cy="246221"/>
          </a:xfrm>
          <a:prstGeom prst="rect">
            <a:avLst/>
          </a:prstGeom>
          <a:noFill/>
        </p:spPr>
        <p:txBody>
          <a:bodyPr wrap="square" lIns="0" rIns="0" rtlCol="0">
            <a:spAutoFit/>
          </a:bodyPr>
          <a:lstStyle/>
          <a:p>
            <a:pPr algn="ctr"/>
            <a:r>
              <a:rPr lang="de-DE" sz="1000"/>
              <a:t>13</a:t>
            </a:r>
          </a:p>
        </p:txBody>
      </p:sp>
      <p:sp>
        <p:nvSpPr>
          <p:cNvPr id="124" name="Textfeld 123">
            <a:extLst>
              <a:ext uri="{FF2B5EF4-FFF2-40B4-BE49-F238E27FC236}">
                <a16:creationId xmlns:a16="http://schemas.microsoft.com/office/drawing/2014/main" id="{D80B2BE6-AE5E-B4A7-C121-A7A45CFA0F25}"/>
              </a:ext>
            </a:extLst>
          </p:cNvPr>
          <p:cNvSpPr txBox="1"/>
          <p:nvPr/>
        </p:nvSpPr>
        <p:spPr>
          <a:xfrm>
            <a:off x="7631185" y="5728246"/>
            <a:ext cx="306273" cy="246221"/>
          </a:xfrm>
          <a:prstGeom prst="rect">
            <a:avLst/>
          </a:prstGeom>
          <a:noFill/>
        </p:spPr>
        <p:txBody>
          <a:bodyPr wrap="square" lIns="0" rIns="0" rtlCol="0">
            <a:spAutoFit/>
          </a:bodyPr>
          <a:lstStyle/>
          <a:p>
            <a:pPr algn="ctr"/>
            <a:r>
              <a:rPr lang="de-DE" sz="1000"/>
              <a:t>14</a:t>
            </a:r>
          </a:p>
        </p:txBody>
      </p:sp>
      <p:sp>
        <p:nvSpPr>
          <p:cNvPr id="125" name="Textfeld 124">
            <a:extLst>
              <a:ext uri="{FF2B5EF4-FFF2-40B4-BE49-F238E27FC236}">
                <a16:creationId xmlns:a16="http://schemas.microsoft.com/office/drawing/2014/main" id="{8CAF64BD-D4E4-52FC-D0F3-2116F036F5E7}"/>
              </a:ext>
            </a:extLst>
          </p:cNvPr>
          <p:cNvSpPr txBox="1"/>
          <p:nvPr/>
        </p:nvSpPr>
        <p:spPr>
          <a:xfrm>
            <a:off x="7998008" y="5728246"/>
            <a:ext cx="306273" cy="246221"/>
          </a:xfrm>
          <a:prstGeom prst="rect">
            <a:avLst/>
          </a:prstGeom>
          <a:noFill/>
        </p:spPr>
        <p:txBody>
          <a:bodyPr wrap="square" lIns="0" rIns="0" rtlCol="0">
            <a:spAutoFit/>
          </a:bodyPr>
          <a:lstStyle/>
          <a:p>
            <a:pPr algn="ctr"/>
            <a:r>
              <a:rPr lang="de-DE" sz="1000"/>
              <a:t>15</a:t>
            </a:r>
          </a:p>
        </p:txBody>
      </p:sp>
      <p:sp>
        <p:nvSpPr>
          <p:cNvPr id="126" name="Textfeld 125">
            <a:extLst>
              <a:ext uri="{FF2B5EF4-FFF2-40B4-BE49-F238E27FC236}">
                <a16:creationId xmlns:a16="http://schemas.microsoft.com/office/drawing/2014/main" id="{686B9C57-5719-1A97-D462-A94E637A2564}"/>
              </a:ext>
            </a:extLst>
          </p:cNvPr>
          <p:cNvSpPr txBox="1"/>
          <p:nvPr/>
        </p:nvSpPr>
        <p:spPr>
          <a:xfrm>
            <a:off x="8386096" y="5728246"/>
            <a:ext cx="306273" cy="246221"/>
          </a:xfrm>
          <a:prstGeom prst="rect">
            <a:avLst/>
          </a:prstGeom>
          <a:noFill/>
        </p:spPr>
        <p:txBody>
          <a:bodyPr wrap="square" lIns="0" rIns="0" rtlCol="0">
            <a:spAutoFit/>
          </a:bodyPr>
          <a:lstStyle/>
          <a:p>
            <a:pPr algn="ctr"/>
            <a:r>
              <a:rPr lang="de-DE" sz="1000"/>
              <a:t>16</a:t>
            </a:r>
          </a:p>
        </p:txBody>
      </p:sp>
      <p:sp>
        <p:nvSpPr>
          <p:cNvPr id="127" name="Textfeld 126">
            <a:extLst>
              <a:ext uri="{FF2B5EF4-FFF2-40B4-BE49-F238E27FC236}">
                <a16:creationId xmlns:a16="http://schemas.microsoft.com/office/drawing/2014/main" id="{672081C3-E54F-BDAE-7733-02B87E6AF6F0}"/>
              </a:ext>
            </a:extLst>
          </p:cNvPr>
          <p:cNvSpPr txBox="1"/>
          <p:nvPr/>
        </p:nvSpPr>
        <p:spPr>
          <a:xfrm>
            <a:off x="8747603" y="5728246"/>
            <a:ext cx="306273" cy="246221"/>
          </a:xfrm>
          <a:prstGeom prst="rect">
            <a:avLst/>
          </a:prstGeom>
          <a:noFill/>
        </p:spPr>
        <p:txBody>
          <a:bodyPr wrap="square" lIns="0" rIns="0" rtlCol="0">
            <a:spAutoFit/>
          </a:bodyPr>
          <a:lstStyle/>
          <a:p>
            <a:pPr algn="ctr"/>
            <a:r>
              <a:rPr lang="de-DE" sz="1000"/>
              <a:t>17</a:t>
            </a:r>
          </a:p>
        </p:txBody>
      </p:sp>
      <p:sp>
        <p:nvSpPr>
          <p:cNvPr id="128" name="Textfeld 127">
            <a:extLst>
              <a:ext uri="{FF2B5EF4-FFF2-40B4-BE49-F238E27FC236}">
                <a16:creationId xmlns:a16="http://schemas.microsoft.com/office/drawing/2014/main" id="{ABD594E4-8AD2-B1E0-0C3F-7DEBC147888C}"/>
              </a:ext>
            </a:extLst>
          </p:cNvPr>
          <p:cNvSpPr txBox="1"/>
          <p:nvPr/>
        </p:nvSpPr>
        <p:spPr>
          <a:xfrm>
            <a:off x="5421684" y="5903557"/>
            <a:ext cx="1263950" cy="246221"/>
          </a:xfrm>
          <a:prstGeom prst="rect">
            <a:avLst/>
          </a:prstGeom>
          <a:noFill/>
        </p:spPr>
        <p:txBody>
          <a:bodyPr wrap="square" rtlCol="0">
            <a:spAutoFit/>
          </a:bodyPr>
          <a:lstStyle/>
          <a:p>
            <a:r>
              <a:rPr lang="de-DE" sz="1000"/>
              <a:t>Cycle (28 </a:t>
            </a:r>
            <a:r>
              <a:rPr lang="de-DE" sz="1000" err="1"/>
              <a:t>days</a:t>
            </a:r>
            <a:r>
              <a:rPr lang="de-DE" sz="1000"/>
              <a:t>)</a:t>
            </a:r>
          </a:p>
        </p:txBody>
      </p:sp>
      <p:sp>
        <p:nvSpPr>
          <p:cNvPr id="129" name="Rechteck 128">
            <a:extLst>
              <a:ext uri="{FF2B5EF4-FFF2-40B4-BE49-F238E27FC236}">
                <a16:creationId xmlns:a16="http://schemas.microsoft.com/office/drawing/2014/main" id="{BB8CEB44-3F5D-1B61-277A-F01B0025C53C}"/>
              </a:ext>
            </a:extLst>
          </p:cNvPr>
          <p:cNvSpPr/>
          <p:nvPr/>
        </p:nvSpPr>
        <p:spPr>
          <a:xfrm>
            <a:off x="7944224" y="4317499"/>
            <a:ext cx="151377" cy="158069"/>
          </a:xfrm>
          <a:prstGeom prst="rect">
            <a:avLst/>
          </a:prstGeom>
          <a:solidFill>
            <a:schemeClr val="accent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0" name="Rechteck 129">
            <a:extLst>
              <a:ext uri="{FF2B5EF4-FFF2-40B4-BE49-F238E27FC236}">
                <a16:creationId xmlns:a16="http://schemas.microsoft.com/office/drawing/2014/main" id="{28F6FBE7-8FA3-A23E-011B-53C3EE329379}"/>
              </a:ext>
            </a:extLst>
          </p:cNvPr>
          <p:cNvSpPr/>
          <p:nvPr/>
        </p:nvSpPr>
        <p:spPr>
          <a:xfrm>
            <a:off x="7944224" y="4517391"/>
            <a:ext cx="151377" cy="158069"/>
          </a:xfrm>
          <a:prstGeom prst="rect">
            <a:avLst/>
          </a:prstGeom>
          <a:solidFill>
            <a:schemeClr val="accent1">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1" name="Rechteck 130">
            <a:extLst>
              <a:ext uri="{FF2B5EF4-FFF2-40B4-BE49-F238E27FC236}">
                <a16:creationId xmlns:a16="http://schemas.microsoft.com/office/drawing/2014/main" id="{F553BBD4-9E2A-D82F-F321-4B0BE3467F77}"/>
              </a:ext>
            </a:extLst>
          </p:cNvPr>
          <p:cNvSpPr/>
          <p:nvPr/>
        </p:nvSpPr>
        <p:spPr>
          <a:xfrm>
            <a:off x="7944224" y="4717283"/>
            <a:ext cx="151377" cy="158069"/>
          </a:xfrm>
          <a:prstGeom prst="rect">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2" name="Rechteck 131">
            <a:extLst>
              <a:ext uri="{FF2B5EF4-FFF2-40B4-BE49-F238E27FC236}">
                <a16:creationId xmlns:a16="http://schemas.microsoft.com/office/drawing/2014/main" id="{BE2E9471-FCB9-C16F-4885-538BD7EB014A}"/>
              </a:ext>
            </a:extLst>
          </p:cNvPr>
          <p:cNvSpPr/>
          <p:nvPr/>
        </p:nvSpPr>
        <p:spPr>
          <a:xfrm>
            <a:off x="7944224" y="4917175"/>
            <a:ext cx="151377" cy="158069"/>
          </a:xfrm>
          <a:prstGeom prst="rect">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3" name="Rechteck 132">
            <a:extLst>
              <a:ext uri="{FF2B5EF4-FFF2-40B4-BE49-F238E27FC236}">
                <a16:creationId xmlns:a16="http://schemas.microsoft.com/office/drawing/2014/main" id="{949621AB-489A-F240-AFB4-D1CB1AC6F0BA}"/>
              </a:ext>
            </a:extLst>
          </p:cNvPr>
          <p:cNvSpPr/>
          <p:nvPr/>
        </p:nvSpPr>
        <p:spPr>
          <a:xfrm>
            <a:off x="7944224" y="5117067"/>
            <a:ext cx="151377" cy="158069"/>
          </a:xfrm>
          <a:prstGeom prst="rect">
            <a:avLst/>
          </a:prstGeom>
          <a:solidFill>
            <a:schemeClr val="accent1">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4" name="Rechteck 133">
            <a:extLst>
              <a:ext uri="{FF2B5EF4-FFF2-40B4-BE49-F238E27FC236}">
                <a16:creationId xmlns:a16="http://schemas.microsoft.com/office/drawing/2014/main" id="{CF06A78B-9864-2C11-3DCF-2E5CE4C8E6BE}"/>
              </a:ext>
            </a:extLst>
          </p:cNvPr>
          <p:cNvSpPr/>
          <p:nvPr/>
        </p:nvSpPr>
        <p:spPr>
          <a:xfrm>
            <a:off x="7944224" y="5316961"/>
            <a:ext cx="151377" cy="15806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5" name="Dreieck 134">
            <a:extLst>
              <a:ext uri="{FF2B5EF4-FFF2-40B4-BE49-F238E27FC236}">
                <a16:creationId xmlns:a16="http://schemas.microsoft.com/office/drawing/2014/main" id="{91D17ABE-009D-A364-EADB-6CB8B91F40C9}"/>
              </a:ext>
            </a:extLst>
          </p:cNvPr>
          <p:cNvSpPr/>
          <p:nvPr/>
        </p:nvSpPr>
        <p:spPr>
          <a:xfrm>
            <a:off x="3215762" y="2039959"/>
            <a:ext cx="73025" cy="86089"/>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6" name="Dreieck 135">
            <a:extLst>
              <a:ext uri="{FF2B5EF4-FFF2-40B4-BE49-F238E27FC236}">
                <a16:creationId xmlns:a16="http://schemas.microsoft.com/office/drawing/2014/main" id="{FA558548-9429-6189-CCC7-ED86A9DC68AB}"/>
              </a:ext>
            </a:extLst>
          </p:cNvPr>
          <p:cNvSpPr/>
          <p:nvPr/>
        </p:nvSpPr>
        <p:spPr>
          <a:xfrm>
            <a:off x="3974587" y="2039959"/>
            <a:ext cx="73025" cy="86089"/>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7" name="Dreieck 136">
            <a:extLst>
              <a:ext uri="{FF2B5EF4-FFF2-40B4-BE49-F238E27FC236}">
                <a16:creationId xmlns:a16="http://schemas.microsoft.com/office/drawing/2014/main" id="{5A06CB61-A21C-B864-325F-35F39DE3F051}"/>
              </a:ext>
            </a:extLst>
          </p:cNvPr>
          <p:cNvSpPr/>
          <p:nvPr/>
        </p:nvSpPr>
        <p:spPr>
          <a:xfrm>
            <a:off x="4720712" y="2039959"/>
            <a:ext cx="73025" cy="86089"/>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8" name="Dreieck 137">
            <a:extLst>
              <a:ext uri="{FF2B5EF4-FFF2-40B4-BE49-F238E27FC236}">
                <a16:creationId xmlns:a16="http://schemas.microsoft.com/office/drawing/2014/main" id="{0F1C7C32-A75D-FBAF-3C3E-08209DB5E639}"/>
              </a:ext>
            </a:extLst>
          </p:cNvPr>
          <p:cNvSpPr/>
          <p:nvPr/>
        </p:nvSpPr>
        <p:spPr>
          <a:xfrm>
            <a:off x="5854187" y="2039959"/>
            <a:ext cx="73025" cy="86089"/>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9" name="Dreieck 138">
            <a:extLst>
              <a:ext uri="{FF2B5EF4-FFF2-40B4-BE49-F238E27FC236}">
                <a16:creationId xmlns:a16="http://schemas.microsoft.com/office/drawing/2014/main" id="{C36E6C33-EF95-DDDF-7463-755CF72AC235}"/>
              </a:ext>
            </a:extLst>
          </p:cNvPr>
          <p:cNvSpPr/>
          <p:nvPr/>
        </p:nvSpPr>
        <p:spPr>
          <a:xfrm>
            <a:off x="6987662" y="2039959"/>
            <a:ext cx="73025" cy="86089"/>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0" name="Dreieck 139">
            <a:extLst>
              <a:ext uri="{FF2B5EF4-FFF2-40B4-BE49-F238E27FC236}">
                <a16:creationId xmlns:a16="http://schemas.microsoft.com/office/drawing/2014/main" id="{745C3F1C-0C9F-FF2F-BEBD-5554B0E09FDE}"/>
              </a:ext>
            </a:extLst>
          </p:cNvPr>
          <p:cNvSpPr/>
          <p:nvPr/>
        </p:nvSpPr>
        <p:spPr>
          <a:xfrm>
            <a:off x="8295762" y="2039959"/>
            <a:ext cx="73025" cy="86089"/>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1" name="Oval 140">
            <a:extLst>
              <a:ext uri="{FF2B5EF4-FFF2-40B4-BE49-F238E27FC236}">
                <a16:creationId xmlns:a16="http://schemas.microsoft.com/office/drawing/2014/main" id="{E5F404F9-0616-8560-FD20-882B07D5B47F}"/>
              </a:ext>
            </a:extLst>
          </p:cNvPr>
          <p:cNvSpPr/>
          <p:nvPr/>
        </p:nvSpPr>
        <p:spPr>
          <a:xfrm>
            <a:off x="3054760" y="2161716"/>
            <a:ext cx="78444" cy="78444"/>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2" name="Oval 141">
            <a:extLst>
              <a:ext uri="{FF2B5EF4-FFF2-40B4-BE49-F238E27FC236}">
                <a16:creationId xmlns:a16="http://schemas.microsoft.com/office/drawing/2014/main" id="{9E9A75B0-813D-01A8-211F-6BFDC4723C21}"/>
              </a:ext>
            </a:extLst>
          </p:cNvPr>
          <p:cNvSpPr/>
          <p:nvPr/>
        </p:nvSpPr>
        <p:spPr>
          <a:xfrm>
            <a:off x="3851685" y="2161716"/>
            <a:ext cx="78444" cy="78444"/>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3" name="Oval 142">
            <a:extLst>
              <a:ext uri="{FF2B5EF4-FFF2-40B4-BE49-F238E27FC236}">
                <a16:creationId xmlns:a16="http://schemas.microsoft.com/office/drawing/2014/main" id="{570F00BB-8D1D-1AE1-C2EB-72FAB0B22FB2}"/>
              </a:ext>
            </a:extLst>
          </p:cNvPr>
          <p:cNvSpPr/>
          <p:nvPr/>
        </p:nvSpPr>
        <p:spPr>
          <a:xfrm>
            <a:off x="4521610" y="2161716"/>
            <a:ext cx="78444" cy="78444"/>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4" name="Dreieck 143">
            <a:extLst>
              <a:ext uri="{FF2B5EF4-FFF2-40B4-BE49-F238E27FC236}">
                <a16:creationId xmlns:a16="http://schemas.microsoft.com/office/drawing/2014/main" id="{F57E2286-3E7F-4527-0C26-4157FB86B59B}"/>
              </a:ext>
            </a:extLst>
          </p:cNvPr>
          <p:cNvSpPr/>
          <p:nvPr/>
        </p:nvSpPr>
        <p:spPr>
          <a:xfrm>
            <a:off x="5416037" y="2155235"/>
            <a:ext cx="73025" cy="86089"/>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5" name="Dreieck 144">
            <a:extLst>
              <a:ext uri="{FF2B5EF4-FFF2-40B4-BE49-F238E27FC236}">
                <a16:creationId xmlns:a16="http://schemas.microsoft.com/office/drawing/2014/main" id="{77D035CA-1BF9-3753-0B5C-DCC6EBDDC04A}"/>
              </a:ext>
            </a:extLst>
          </p:cNvPr>
          <p:cNvSpPr/>
          <p:nvPr/>
        </p:nvSpPr>
        <p:spPr>
          <a:xfrm>
            <a:off x="6581262" y="2155235"/>
            <a:ext cx="73025" cy="86089"/>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6" name="Dreieck 145">
            <a:extLst>
              <a:ext uri="{FF2B5EF4-FFF2-40B4-BE49-F238E27FC236}">
                <a16:creationId xmlns:a16="http://schemas.microsoft.com/office/drawing/2014/main" id="{136616CD-00C1-FEAF-93B8-B27264709066}"/>
              </a:ext>
            </a:extLst>
          </p:cNvPr>
          <p:cNvSpPr/>
          <p:nvPr/>
        </p:nvSpPr>
        <p:spPr>
          <a:xfrm>
            <a:off x="3266562" y="2279793"/>
            <a:ext cx="73025" cy="86089"/>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7" name="Dreieck 146">
            <a:extLst>
              <a:ext uri="{FF2B5EF4-FFF2-40B4-BE49-F238E27FC236}">
                <a16:creationId xmlns:a16="http://schemas.microsoft.com/office/drawing/2014/main" id="{B1160252-2951-85C2-4835-F74627D4B3A8}"/>
              </a:ext>
            </a:extLst>
          </p:cNvPr>
          <p:cNvSpPr/>
          <p:nvPr/>
        </p:nvSpPr>
        <p:spPr>
          <a:xfrm>
            <a:off x="3977762" y="2279793"/>
            <a:ext cx="73025" cy="86089"/>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8" name="Dreieck 147">
            <a:extLst>
              <a:ext uri="{FF2B5EF4-FFF2-40B4-BE49-F238E27FC236}">
                <a16:creationId xmlns:a16="http://schemas.microsoft.com/office/drawing/2014/main" id="{48635D97-E32A-24FC-1C2E-17536DD718D1}"/>
              </a:ext>
            </a:extLst>
          </p:cNvPr>
          <p:cNvSpPr/>
          <p:nvPr/>
        </p:nvSpPr>
        <p:spPr>
          <a:xfrm>
            <a:off x="4730237" y="2279793"/>
            <a:ext cx="73025" cy="86089"/>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9" name="Dreieck 148">
            <a:extLst>
              <a:ext uri="{FF2B5EF4-FFF2-40B4-BE49-F238E27FC236}">
                <a16:creationId xmlns:a16="http://schemas.microsoft.com/office/drawing/2014/main" id="{BD78D8AF-9508-13A1-05B8-6D5E5F41C461}"/>
              </a:ext>
            </a:extLst>
          </p:cNvPr>
          <p:cNvSpPr/>
          <p:nvPr/>
        </p:nvSpPr>
        <p:spPr>
          <a:xfrm>
            <a:off x="5955787" y="2279793"/>
            <a:ext cx="73025" cy="86089"/>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0" name="Dreieck 149">
            <a:extLst>
              <a:ext uri="{FF2B5EF4-FFF2-40B4-BE49-F238E27FC236}">
                <a16:creationId xmlns:a16="http://schemas.microsoft.com/office/drawing/2014/main" id="{4B1B9FE0-403F-EC5D-3EC6-E7E3D0CFD32D}"/>
              </a:ext>
            </a:extLst>
          </p:cNvPr>
          <p:cNvSpPr/>
          <p:nvPr/>
        </p:nvSpPr>
        <p:spPr>
          <a:xfrm>
            <a:off x="6762694" y="4358787"/>
            <a:ext cx="73025" cy="86089"/>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1" name="Dreieck 150">
            <a:extLst>
              <a:ext uri="{FF2B5EF4-FFF2-40B4-BE49-F238E27FC236}">
                <a16:creationId xmlns:a16="http://schemas.microsoft.com/office/drawing/2014/main" id="{4F408CAE-4036-61E0-8855-60866D64CFF4}"/>
              </a:ext>
            </a:extLst>
          </p:cNvPr>
          <p:cNvSpPr/>
          <p:nvPr/>
        </p:nvSpPr>
        <p:spPr>
          <a:xfrm>
            <a:off x="4920737" y="2397268"/>
            <a:ext cx="73025" cy="86089"/>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2" name="Oval 151">
            <a:extLst>
              <a:ext uri="{FF2B5EF4-FFF2-40B4-BE49-F238E27FC236}">
                <a16:creationId xmlns:a16="http://schemas.microsoft.com/office/drawing/2014/main" id="{D60083D4-D3EA-7179-EB1D-86DEC308C0F9}"/>
              </a:ext>
            </a:extLst>
          </p:cNvPr>
          <p:cNvSpPr/>
          <p:nvPr/>
        </p:nvSpPr>
        <p:spPr>
          <a:xfrm>
            <a:off x="3975510" y="2400574"/>
            <a:ext cx="78444" cy="78444"/>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3" name="Oval 152">
            <a:extLst>
              <a:ext uri="{FF2B5EF4-FFF2-40B4-BE49-F238E27FC236}">
                <a16:creationId xmlns:a16="http://schemas.microsoft.com/office/drawing/2014/main" id="{181CBFEE-5E97-2F8D-B522-DBE6BE60B7A0}"/>
              </a:ext>
            </a:extLst>
          </p:cNvPr>
          <p:cNvSpPr/>
          <p:nvPr/>
        </p:nvSpPr>
        <p:spPr>
          <a:xfrm>
            <a:off x="3216685" y="2400574"/>
            <a:ext cx="78444" cy="78444"/>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4" name="Oval 153">
            <a:extLst>
              <a:ext uri="{FF2B5EF4-FFF2-40B4-BE49-F238E27FC236}">
                <a16:creationId xmlns:a16="http://schemas.microsoft.com/office/drawing/2014/main" id="{5D2E3B65-8621-3CBE-09EF-E07374AE1160}"/>
              </a:ext>
            </a:extLst>
          </p:cNvPr>
          <p:cNvSpPr/>
          <p:nvPr/>
        </p:nvSpPr>
        <p:spPr>
          <a:xfrm>
            <a:off x="3216685" y="2521224"/>
            <a:ext cx="78444" cy="78444"/>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5" name="Dreieck 154">
            <a:extLst>
              <a:ext uri="{FF2B5EF4-FFF2-40B4-BE49-F238E27FC236}">
                <a16:creationId xmlns:a16="http://schemas.microsoft.com/office/drawing/2014/main" id="{524CB2C0-2510-47D9-707F-7FA2CC320214}"/>
              </a:ext>
            </a:extLst>
          </p:cNvPr>
          <p:cNvSpPr/>
          <p:nvPr/>
        </p:nvSpPr>
        <p:spPr>
          <a:xfrm>
            <a:off x="3968237" y="2514743"/>
            <a:ext cx="73025" cy="86089"/>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6" name="Dreieck 155">
            <a:extLst>
              <a:ext uri="{FF2B5EF4-FFF2-40B4-BE49-F238E27FC236}">
                <a16:creationId xmlns:a16="http://schemas.microsoft.com/office/drawing/2014/main" id="{0348EDF6-CC39-418C-7CFA-CF42FE2BA035}"/>
              </a:ext>
            </a:extLst>
          </p:cNvPr>
          <p:cNvSpPr/>
          <p:nvPr/>
        </p:nvSpPr>
        <p:spPr>
          <a:xfrm>
            <a:off x="4730237" y="2514743"/>
            <a:ext cx="73025" cy="86089"/>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7" name="Dreieck 156">
            <a:extLst>
              <a:ext uri="{FF2B5EF4-FFF2-40B4-BE49-F238E27FC236}">
                <a16:creationId xmlns:a16="http://schemas.microsoft.com/office/drawing/2014/main" id="{F01A571B-2C2B-6493-61F2-4DF1A8884226}"/>
              </a:ext>
            </a:extLst>
          </p:cNvPr>
          <p:cNvSpPr/>
          <p:nvPr/>
        </p:nvSpPr>
        <p:spPr>
          <a:xfrm>
            <a:off x="3942837" y="2632951"/>
            <a:ext cx="73025" cy="86089"/>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8" name="Dreieck 157">
            <a:extLst>
              <a:ext uri="{FF2B5EF4-FFF2-40B4-BE49-F238E27FC236}">
                <a16:creationId xmlns:a16="http://schemas.microsoft.com/office/drawing/2014/main" id="{E46B4BEC-0A2D-634C-3494-67B1F918E1D7}"/>
              </a:ext>
            </a:extLst>
          </p:cNvPr>
          <p:cNvSpPr/>
          <p:nvPr/>
        </p:nvSpPr>
        <p:spPr>
          <a:xfrm>
            <a:off x="3203062" y="2632951"/>
            <a:ext cx="73025" cy="86089"/>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9" name="Dreieck 158">
            <a:extLst>
              <a:ext uri="{FF2B5EF4-FFF2-40B4-BE49-F238E27FC236}">
                <a16:creationId xmlns:a16="http://schemas.microsoft.com/office/drawing/2014/main" id="{1801399D-0779-91CC-AC5B-CB531EFB857E}"/>
              </a:ext>
            </a:extLst>
          </p:cNvPr>
          <p:cNvSpPr/>
          <p:nvPr/>
        </p:nvSpPr>
        <p:spPr>
          <a:xfrm>
            <a:off x="3272912" y="2752868"/>
            <a:ext cx="73025" cy="86089"/>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0" name="Raute 159">
            <a:extLst>
              <a:ext uri="{FF2B5EF4-FFF2-40B4-BE49-F238E27FC236}">
                <a16:creationId xmlns:a16="http://schemas.microsoft.com/office/drawing/2014/main" id="{AC0EA5D9-45D2-9680-D98B-12E4B0963252}"/>
              </a:ext>
            </a:extLst>
          </p:cNvPr>
          <p:cNvSpPr/>
          <p:nvPr/>
        </p:nvSpPr>
        <p:spPr>
          <a:xfrm>
            <a:off x="3954732" y="2750277"/>
            <a:ext cx="89996" cy="89996"/>
          </a:xfrm>
          <a:prstGeom prst="diamond">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1" name="Dreieck 160">
            <a:extLst>
              <a:ext uri="{FF2B5EF4-FFF2-40B4-BE49-F238E27FC236}">
                <a16:creationId xmlns:a16="http://schemas.microsoft.com/office/drawing/2014/main" id="{AAF67B9F-3CD1-9FBE-29D6-938EE6E57336}"/>
              </a:ext>
            </a:extLst>
          </p:cNvPr>
          <p:cNvSpPr/>
          <p:nvPr/>
        </p:nvSpPr>
        <p:spPr>
          <a:xfrm>
            <a:off x="3203062" y="2868877"/>
            <a:ext cx="73025" cy="86089"/>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2" name="Dreieck 161">
            <a:extLst>
              <a:ext uri="{FF2B5EF4-FFF2-40B4-BE49-F238E27FC236}">
                <a16:creationId xmlns:a16="http://schemas.microsoft.com/office/drawing/2014/main" id="{440A935B-E7DE-CE9A-F7A8-EAADC25029B3}"/>
              </a:ext>
            </a:extLst>
          </p:cNvPr>
          <p:cNvSpPr/>
          <p:nvPr/>
        </p:nvSpPr>
        <p:spPr>
          <a:xfrm>
            <a:off x="3958712" y="2868877"/>
            <a:ext cx="73025" cy="86089"/>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3" name="Dreieck 162">
            <a:extLst>
              <a:ext uri="{FF2B5EF4-FFF2-40B4-BE49-F238E27FC236}">
                <a16:creationId xmlns:a16="http://schemas.microsoft.com/office/drawing/2014/main" id="{D99ABF30-BDC5-4DEE-60E6-8A45F12BB55D}"/>
              </a:ext>
            </a:extLst>
          </p:cNvPr>
          <p:cNvSpPr/>
          <p:nvPr/>
        </p:nvSpPr>
        <p:spPr>
          <a:xfrm>
            <a:off x="3412612" y="2989527"/>
            <a:ext cx="73025" cy="86089"/>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4" name="Dreieck 163">
            <a:extLst>
              <a:ext uri="{FF2B5EF4-FFF2-40B4-BE49-F238E27FC236}">
                <a16:creationId xmlns:a16="http://schemas.microsoft.com/office/drawing/2014/main" id="{19F610DD-2DB0-7517-FFDD-0FEC97235D32}"/>
              </a:ext>
            </a:extLst>
          </p:cNvPr>
          <p:cNvSpPr/>
          <p:nvPr/>
        </p:nvSpPr>
        <p:spPr>
          <a:xfrm>
            <a:off x="3892037" y="2989527"/>
            <a:ext cx="73025" cy="86089"/>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5" name="Oval 164">
            <a:extLst>
              <a:ext uri="{FF2B5EF4-FFF2-40B4-BE49-F238E27FC236}">
                <a16:creationId xmlns:a16="http://schemas.microsoft.com/office/drawing/2014/main" id="{42078BEB-BAA8-B91E-1896-771CBC264F2F}"/>
              </a:ext>
            </a:extLst>
          </p:cNvPr>
          <p:cNvSpPr/>
          <p:nvPr/>
        </p:nvSpPr>
        <p:spPr>
          <a:xfrm>
            <a:off x="3127785" y="3113483"/>
            <a:ext cx="78444" cy="78444"/>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6" name="Dreieck 165">
            <a:extLst>
              <a:ext uri="{FF2B5EF4-FFF2-40B4-BE49-F238E27FC236}">
                <a16:creationId xmlns:a16="http://schemas.microsoft.com/office/drawing/2014/main" id="{E6D5075B-6D80-0D6C-6572-B4D0C2FC32DE}"/>
              </a:ext>
            </a:extLst>
          </p:cNvPr>
          <p:cNvSpPr/>
          <p:nvPr/>
        </p:nvSpPr>
        <p:spPr>
          <a:xfrm rot="10800000">
            <a:off x="3974587" y="3113211"/>
            <a:ext cx="73025" cy="86089"/>
          </a:xfrm>
          <a:prstGeom prs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7" name="Dreieck 166">
            <a:extLst>
              <a:ext uri="{FF2B5EF4-FFF2-40B4-BE49-F238E27FC236}">
                <a16:creationId xmlns:a16="http://schemas.microsoft.com/office/drawing/2014/main" id="{1E32FF95-920C-ECE0-C088-F67E58118D56}"/>
              </a:ext>
            </a:extLst>
          </p:cNvPr>
          <p:cNvSpPr/>
          <p:nvPr/>
        </p:nvSpPr>
        <p:spPr>
          <a:xfrm>
            <a:off x="3193537" y="3227652"/>
            <a:ext cx="73025" cy="86089"/>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8" name="Dreieck 167">
            <a:extLst>
              <a:ext uri="{FF2B5EF4-FFF2-40B4-BE49-F238E27FC236}">
                <a16:creationId xmlns:a16="http://schemas.microsoft.com/office/drawing/2014/main" id="{D9E141F6-E02D-882D-3ABA-426E475B54FE}"/>
              </a:ext>
            </a:extLst>
          </p:cNvPr>
          <p:cNvSpPr/>
          <p:nvPr/>
        </p:nvSpPr>
        <p:spPr>
          <a:xfrm>
            <a:off x="3872987" y="3227652"/>
            <a:ext cx="73025" cy="86089"/>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9" name="Raute 168">
            <a:extLst>
              <a:ext uri="{FF2B5EF4-FFF2-40B4-BE49-F238E27FC236}">
                <a16:creationId xmlns:a16="http://schemas.microsoft.com/office/drawing/2014/main" id="{70672CA4-0D36-E5C3-FB97-C94E6358A037}"/>
              </a:ext>
            </a:extLst>
          </p:cNvPr>
          <p:cNvSpPr/>
          <p:nvPr/>
        </p:nvSpPr>
        <p:spPr>
          <a:xfrm>
            <a:off x="3183207" y="3347177"/>
            <a:ext cx="89996" cy="89996"/>
          </a:xfrm>
          <a:prstGeom prst="diamond">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0" name="Oval 169">
            <a:extLst>
              <a:ext uri="{FF2B5EF4-FFF2-40B4-BE49-F238E27FC236}">
                <a16:creationId xmlns:a16="http://schemas.microsoft.com/office/drawing/2014/main" id="{C5FFE254-CD7F-A123-7E77-4608654F022B}"/>
              </a:ext>
            </a:extLst>
          </p:cNvPr>
          <p:cNvSpPr/>
          <p:nvPr/>
        </p:nvSpPr>
        <p:spPr>
          <a:xfrm>
            <a:off x="3232560" y="3469083"/>
            <a:ext cx="78444" cy="78444"/>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1" name="Dreieck 170">
            <a:extLst>
              <a:ext uri="{FF2B5EF4-FFF2-40B4-BE49-F238E27FC236}">
                <a16:creationId xmlns:a16="http://schemas.microsoft.com/office/drawing/2014/main" id="{15832996-53BF-E7F7-8F8F-EA3D3A473163}"/>
              </a:ext>
            </a:extLst>
          </p:cNvPr>
          <p:cNvSpPr/>
          <p:nvPr/>
        </p:nvSpPr>
        <p:spPr>
          <a:xfrm>
            <a:off x="3190362" y="3583252"/>
            <a:ext cx="73025" cy="86089"/>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2" name="Dreieck 171">
            <a:extLst>
              <a:ext uri="{FF2B5EF4-FFF2-40B4-BE49-F238E27FC236}">
                <a16:creationId xmlns:a16="http://schemas.microsoft.com/office/drawing/2014/main" id="{6850AC08-7426-7F82-AF0F-1B6FBC3400C6}"/>
              </a:ext>
            </a:extLst>
          </p:cNvPr>
          <p:cNvSpPr/>
          <p:nvPr/>
        </p:nvSpPr>
        <p:spPr>
          <a:xfrm>
            <a:off x="3190362" y="3700727"/>
            <a:ext cx="73025" cy="86089"/>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3" name="Dreieck 172">
            <a:extLst>
              <a:ext uri="{FF2B5EF4-FFF2-40B4-BE49-F238E27FC236}">
                <a16:creationId xmlns:a16="http://schemas.microsoft.com/office/drawing/2014/main" id="{8649D76A-8940-CE13-4D1A-171D75F254FE}"/>
              </a:ext>
            </a:extLst>
          </p:cNvPr>
          <p:cNvSpPr/>
          <p:nvPr/>
        </p:nvSpPr>
        <p:spPr>
          <a:xfrm>
            <a:off x="3190362" y="3820644"/>
            <a:ext cx="73025" cy="86089"/>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4" name="Oval 173">
            <a:extLst>
              <a:ext uri="{FF2B5EF4-FFF2-40B4-BE49-F238E27FC236}">
                <a16:creationId xmlns:a16="http://schemas.microsoft.com/office/drawing/2014/main" id="{B6524B63-AEB6-EC67-5B96-8A963158E901}"/>
              </a:ext>
            </a:extLst>
          </p:cNvPr>
          <p:cNvSpPr/>
          <p:nvPr/>
        </p:nvSpPr>
        <p:spPr>
          <a:xfrm>
            <a:off x="3200810" y="3948508"/>
            <a:ext cx="78444" cy="78444"/>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5" name="Oval 174">
            <a:extLst>
              <a:ext uri="{FF2B5EF4-FFF2-40B4-BE49-F238E27FC236}">
                <a16:creationId xmlns:a16="http://schemas.microsoft.com/office/drawing/2014/main" id="{C73E3702-832A-E354-9E1A-47DDCDB0BD20}"/>
              </a:ext>
            </a:extLst>
          </p:cNvPr>
          <p:cNvSpPr/>
          <p:nvPr/>
        </p:nvSpPr>
        <p:spPr>
          <a:xfrm>
            <a:off x="3092860" y="4069158"/>
            <a:ext cx="78444" cy="78444"/>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6" name="Oval 175">
            <a:extLst>
              <a:ext uri="{FF2B5EF4-FFF2-40B4-BE49-F238E27FC236}">
                <a16:creationId xmlns:a16="http://schemas.microsoft.com/office/drawing/2014/main" id="{09FE982E-83E3-FCE5-6636-AC72FA6982BA}"/>
              </a:ext>
            </a:extLst>
          </p:cNvPr>
          <p:cNvSpPr/>
          <p:nvPr/>
        </p:nvSpPr>
        <p:spPr>
          <a:xfrm>
            <a:off x="3216685" y="4186633"/>
            <a:ext cx="78444" cy="78444"/>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7" name="Raute 176">
            <a:extLst>
              <a:ext uri="{FF2B5EF4-FFF2-40B4-BE49-F238E27FC236}">
                <a16:creationId xmlns:a16="http://schemas.microsoft.com/office/drawing/2014/main" id="{33A1BE94-E530-3E49-CDA2-4F27B621B997}"/>
              </a:ext>
            </a:extLst>
          </p:cNvPr>
          <p:cNvSpPr/>
          <p:nvPr/>
        </p:nvSpPr>
        <p:spPr>
          <a:xfrm>
            <a:off x="3265757" y="4299677"/>
            <a:ext cx="89996" cy="89996"/>
          </a:xfrm>
          <a:prstGeom prst="diamond">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8" name="Oval 177">
            <a:extLst>
              <a:ext uri="{FF2B5EF4-FFF2-40B4-BE49-F238E27FC236}">
                <a16:creationId xmlns:a16="http://schemas.microsoft.com/office/drawing/2014/main" id="{45B901C4-2DD9-3D7D-0896-BCD59DFFB229}"/>
              </a:ext>
            </a:extLst>
          </p:cNvPr>
          <p:cNvSpPr/>
          <p:nvPr/>
        </p:nvSpPr>
        <p:spPr>
          <a:xfrm>
            <a:off x="3219860" y="4415522"/>
            <a:ext cx="78444" cy="78444"/>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9" name="Dreieck 178">
            <a:extLst>
              <a:ext uri="{FF2B5EF4-FFF2-40B4-BE49-F238E27FC236}">
                <a16:creationId xmlns:a16="http://schemas.microsoft.com/office/drawing/2014/main" id="{8059596E-3228-78B3-F2BF-BFC47A10A970}"/>
              </a:ext>
            </a:extLst>
          </p:cNvPr>
          <p:cNvSpPr/>
          <p:nvPr/>
        </p:nvSpPr>
        <p:spPr>
          <a:xfrm>
            <a:off x="3177662" y="4532577"/>
            <a:ext cx="73025" cy="86089"/>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0" name="Dreieck 179">
            <a:extLst>
              <a:ext uri="{FF2B5EF4-FFF2-40B4-BE49-F238E27FC236}">
                <a16:creationId xmlns:a16="http://schemas.microsoft.com/office/drawing/2014/main" id="{AC2FD907-9C16-E81E-78FD-0A81CAFEDBA0}"/>
              </a:ext>
            </a:extLst>
          </p:cNvPr>
          <p:cNvSpPr/>
          <p:nvPr/>
        </p:nvSpPr>
        <p:spPr>
          <a:xfrm>
            <a:off x="3225287" y="4653227"/>
            <a:ext cx="73025" cy="86089"/>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1" name="Dreieck 180">
            <a:extLst>
              <a:ext uri="{FF2B5EF4-FFF2-40B4-BE49-F238E27FC236}">
                <a16:creationId xmlns:a16="http://schemas.microsoft.com/office/drawing/2014/main" id="{A84F1764-D58A-AC8F-2DB0-701847DC0DAF}"/>
              </a:ext>
            </a:extLst>
          </p:cNvPr>
          <p:cNvSpPr/>
          <p:nvPr/>
        </p:nvSpPr>
        <p:spPr>
          <a:xfrm>
            <a:off x="3209412" y="4769969"/>
            <a:ext cx="73025" cy="86089"/>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2" name="Dreieck 181">
            <a:extLst>
              <a:ext uri="{FF2B5EF4-FFF2-40B4-BE49-F238E27FC236}">
                <a16:creationId xmlns:a16="http://schemas.microsoft.com/office/drawing/2014/main" id="{3633E27B-0667-855C-121C-A4871F9A5CD3}"/>
              </a:ext>
            </a:extLst>
          </p:cNvPr>
          <p:cNvSpPr/>
          <p:nvPr/>
        </p:nvSpPr>
        <p:spPr>
          <a:xfrm rot="10800000">
            <a:off x="3107812" y="4896828"/>
            <a:ext cx="73025" cy="86089"/>
          </a:xfrm>
          <a:prstGeom prs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3" name="Dreieck 182">
            <a:extLst>
              <a:ext uri="{FF2B5EF4-FFF2-40B4-BE49-F238E27FC236}">
                <a16:creationId xmlns:a16="http://schemas.microsoft.com/office/drawing/2014/main" id="{A88A6DA5-D932-BE32-CC1B-AF982FF23BAC}"/>
              </a:ext>
            </a:extLst>
          </p:cNvPr>
          <p:cNvSpPr/>
          <p:nvPr/>
        </p:nvSpPr>
        <p:spPr>
          <a:xfrm rot="10800000">
            <a:off x="2574412" y="5608317"/>
            <a:ext cx="73025" cy="86089"/>
          </a:xfrm>
          <a:prstGeom prs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4" name="Pfeil nach rechts 183">
            <a:extLst>
              <a:ext uri="{FF2B5EF4-FFF2-40B4-BE49-F238E27FC236}">
                <a16:creationId xmlns:a16="http://schemas.microsoft.com/office/drawing/2014/main" id="{3AD2DDA6-79B7-0825-2F30-4F09275A1A3A}"/>
              </a:ext>
            </a:extLst>
          </p:cNvPr>
          <p:cNvSpPr/>
          <p:nvPr/>
        </p:nvSpPr>
        <p:spPr>
          <a:xfrm>
            <a:off x="8826068" y="2042417"/>
            <a:ext cx="73025" cy="81633"/>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5" name="Pfeil nach rechts 184">
            <a:extLst>
              <a:ext uri="{FF2B5EF4-FFF2-40B4-BE49-F238E27FC236}">
                <a16:creationId xmlns:a16="http://schemas.microsoft.com/office/drawing/2014/main" id="{07B0ED6A-353E-50ED-8ED4-CBFFE1E32647}"/>
              </a:ext>
            </a:extLst>
          </p:cNvPr>
          <p:cNvSpPr/>
          <p:nvPr/>
        </p:nvSpPr>
        <p:spPr>
          <a:xfrm>
            <a:off x="7956118" y="2156717"/>
            <a:ext cx="73025" cy="81633"/>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6" name="Pfeil nach rechts 185">
            <a:extLst>
              <a:ext uri="{FF2B5EF4-FFF2-40B4-BE49-F238E27FC236}">
                <a16:creationId xmlns:a16="http://schemas.microsoft.com/office/drawing/2014/main" id="{B15B3144-65CE-458B-6160-B5E76716159E}"/>
              </a:ext>
            </a:extLst>
          </p:cNvPr>
          <p:cNvSpPr/>
          <p:nvPr/>
        </p:nvSpPr>
        <p:spPr>
          <a:xfrm>
            <a:off x="7013143" y="2277367"/>
            <a:ext cx="73025" cy="81633"/>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7" name="Pfeil nach rechts 186">
            <a:extLst>
              <a:ext uri="{FF2B5EF4-FFF2-40B4-BE49-F238E27FC236}">
                <a16:creationId xmlns:a16="http://schemas.microsoft.com/office/drawing/2014/main" id="{29799982-ABCE-EA52-96B7-7ED48545D871}"/>
              </a:ext>
            </a:extLst>
          </p:cNvPr>
          <p:cNvSpPr/>
          <p:nvPr/>
        </p:nvSpPr>
        <p:spPr>
          <a:xfrm>
            <a:off x="6648018" y="2394842"/>
            <a:ext cx="73025" cy="81633"/>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8" name="Pfeil nach rechts 187">
            <a:extLst>
              <a:ext uri="{FF2B5EF4-FFF2-40B4-BE49-F238E27FC236}">
                <a16:creationId xmlns:a16="http://schemas.microsoft.com/office/drawing/2014/main" id="{88D88A6C-5F22-A643-5EB6-EDB683B15188}"/>
              </a:ext>
            </a:extLst>
          </p:cNvPr>
          <p:cNvSpPr/>
          <p:nvPr/>
        </p:nvSpPr>
        <p:spPr>
          <a:xfrm>
            <a:off x="6559118" y="2518667"/>
            <a:ext cx="73025" cy="81633"/>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9" name="Dreieck 188">
            <a:extLst>
              <a:ext uri="{FF2B5EF4-FFF2-40B4-BE49-F238E27FC236}">
                <a16:creationId xmlns:a16="http://schemas.microsoft.com/office/drawing/2014/main" id="{6DAB8E64-447C-1917-72E2-4509B079BD2B}"/>
              </a:ext>
            </a:extLst>
          </p:cNvPr>
          <p:cNvSpPr/>
          <p:nvPr/>
        </p:nvSpPr>
        <p:spPr>
          <a:xfrm>
            <a:off x="5854187" y="2514743"/>
            <a:ext cx="73025" cy="86089"/>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0" name="Pfeil nach rechts 189">
            <a:extLst>
              <a:ext uri="{FF2B5EF4-FFF2-40B4-BE49-F238E27FC236}">
                <a16:creationId xmlns:a16="http://schemas.microsoft.com/office/drawing/2014/main" id="{BADBFF20-CCD1-64E7-953F-D6717C6F2AB7}"/>
              </a:ext>
            </a:extLst>
          </p:cNvPr>
          <p:cNvSpPr/>
          <p:nvPr/>
        </p:nvSpPr>
        <p:spPr>
          <a:xfrm>
            <a:off x="4841443" y="2636142"/>
            <a:ext cx="73025" cy="81633"/>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1" name="Pfeil nach rechts 190">
            <a:extLst>
              <a:ext uri="{FF2B5EF4-FFF2-40B4-BE49-F238E27FC236}">
                <a16:creationId xmlns:a16="http://schemas.microsoft.com/office/drawing/2014/main" id="{5746FF33-6129-AECB-074D-C649D9AA84C8}"/>
              </a:ext>
            </a:extLst>
          </p:cNvPr>
          <p:cNvSpPr/>
          <p:nvPr/>
        </p:nvSpPr>
        <p:spPr>
          <a:xfrm>
            <a:off x="4771593" y="2747267"/>
            <a:ext cx="73025" cy="81633"/>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2" name="Pfeil nach rechts 191">
            <a:extLst>
              <a:ext uri="{FF2B5EF4-FFF2-40B4-BE49-F238E27FC236}">
                <a16:creationId xmlns:a16="http://schemas.microsoft.com/office/drawing/2014/main" id="{834F21A6-0244-7BD1-04BF-06948E8D5B43}"/>
              </a:ext>
            </a:extLst>
          </p:cNvPr>
          <p:cNvSpPr/>
          <p:nvPr/>
        </p:nvSpPr>
        <p:spPr>
          <a:xfrm>
            <a:off x="4654118" y="2871092"/>
            <a:ext cx="73025" cy="81633"/>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3" name="Pfeil nach rechts 192">
            <a:extLst>
              <a:ext uri="{FF2B5EF4-FFF2-40B4-BE49-F238E27FC236}">
                <a16:creationId xmlns:a16="http://schemas.microsoft.com/office/drawing/2014/main" id="{EB571A40-5A66-3819-D666-63CD813DEE37}"/>
              </a:ext>
            </a:extLst>
          </p:cNvPr>
          <p:cNvSpPr/>
          <p:nvPr/>
        </p:nvSpPr>
        <p:spPr>
          <a:xfrm>
            <a:off x="4489018" y="2985392"/>
            <a:ext cx="73025" cy="81633"/>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4" name="Pfeil nach rechts 193">
            <a:extLst>
              <a:ext uri="{FF2B5EF4-FFF2-40B4-BE49-F238E27FC236}">
                <a16:creationId xmlns:a16="http://schemas.microsoft.com/office/drawing/2014/main" id="{149F9204-57BC-97BE-8240-88AF3E7D3326}"/>
              </a:ext>
            </a:extLst>
          </p:cNvPr>
          <p:cNvSpPr/>
          <p:nvPr/>
        </p:nvSpPr>
        <p:spPr>
          <a:xfrm>
            <a:off x="4463618" y="3226692"/>
            <a:ext cx="73025" cy="81633"/>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5" name="Pfeil nach rechts 194">
            <a:extLst>
              <a:ext uri="{FF2B5EF4-FFF2-40B4-BE49-F238E27FC236}">
                <a16:creationId xmlns:a16="http://schemas.microsoft.com/office/drawing/2014/main" id="{AFAA2EEE-D4C4-2F51-E441-F75D76FAF86E}"/>
              </a:ext>
            </a:extLst>
          </p:cNvPr>
          <p:cNvSpPr/>
          <p:nvPr/>
        </p:nvSpPr>
        <p:spPr>
          <a:xfrm>
            <a:off x="4000068" y="3350517"/>
            <a:ext cx="73025" cy="81633"/>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6" name="Pfeil nach rechts 195">
            <a:extLst>
              <a:ext uri="{FF2B5EF4-FFF2-40B4-BE49-F238E27FC236}">
                <a16:creationId xmlns:a16="http://schemas.microsoft.com/office/drawing/2014/main" id="{8B67E8F2-EB2A-89C6-4BCD-D00A26F39621}"/>
              </a:ext>
            </a:extLst>
          </p:cNvPr>
          <p:cNvSpPr/>
          <p:nvPr/>
        </p:nvSpPr>
        <p:spPr>
          <a:xfrm>
            <a:off x="3942918" y="3467992"/>
            <a:ext cx="73025" cy="81633"/>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7" name="Pfeil nach rechts 196">
            <a:extLst>
              <a:ext uri="{FF2B5EF4-FFF2-40B4-BE49-F238E27FC236}">
                <a16:creationId xmlns:a16="http://schemas.microsoft.com/office/drawing/2014/main" id="{E54ED1FC-E8A8-A2B2-C54A-92A0CB30AB9A}"/>
              </a:ext>
            </a:extLst>
          </p:cNvPr>
          <p:cNvSpPr/>
          <p:nvPr/>
        </p:nvSpPr>
        <p:spPr>
          <a:xfrm>
            <a:off x="3819093" y="3579117"/>
            <a:ext cx="73025" cy="81633"/>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8" name="Pfeil nach rechts 197">
            <a:extLst>
              <a:ext uri="{FF2B5EF4-FFF2-40B4-BE49-F238E27FC236}">
                <a16:creationId xmlns:a16="http://schemas.microsoft.com/office/drawing/2014/main" id="{740423AC-09BD-7FA2-3D74-CA39CB7DE06F}"/>
              </a:ext>
            </a:extLst>
          </p:cNvPr>
          <p:cNvSpPr/>
          <p:nvPr/>
        </p:nvSpPr>
        <p:spPr>
          <a:xfrm>
            <a:off x="3806393" y="3712467"/>
            <a:ext cx="73025" cy="81633"/>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9" name="Pfeil nach rechts 198">
            <a:extLst>
              <a:ext uri="{FF2B5EF4-FFF2-40B4-BE49-F238E27FC236}">
                <a16:creationId xmlns:a16="http://schemas.microsoft.com/office/drawing/2014/main" id="{082699DD-DB39-ACF8-BC13-55CB80FC04C9}"/>
              </a:ext>
            </a:extLst>
          </p:cNvPr>
          <p:cNvSpPr/>
          <p:nvPr/>
        </p:nvSpPr>
        <p:spPr>
          <a:xfrm>
            <a:off x="3720668" y="3833117"/>
            <a:ext cx="73025" cy="81633"/>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0" name="Pfeil nach rechts 199">
            <a:extLst>
              <a:ext uri="{FF2B5EF4-FFF2-40B4-BE49-F238E27FC236}">
                <a16:creationId xmlns:a16="http://schemas.microsoft.com/office/drawing/2014/main" id="{628DD6AE-1AC9-F804-1C13-2D3D43929777}"/>
              </a:ext>
            </a:extLst>
          </p:cNvPr>
          <p:cNvSpPr/>
          <p:nvPr/>
        </p:nvSpPr>
        <p:spPr>
          <a:xfrm>
            <a:off x="3644468" y="3950592"/>
            <a:ext cx="73025" cy="81633"/>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1" name="Pfeil nach rechts 200">
            <a:extLst>
              <a:ext uri="{FF2B5EF4-FFF2-40B4-BE49-F238E27FC236}">
                <a16:creationId xmlns:a16="http://schemas.microsoft.com/office/drawing/2014/main" id="{87FE86E9-9DB7-E666-01E3-8599F16F7C55}"/>
              </a:ext>
            </a:extLst>
          </p:cNvPr>
          <p:cNvSpPr/>
          <p:nvPr/>
        </p:nvSpPr>
        <p:spPr>
          <a:xfrm>
            <a:off x="3628593" y="4064892"/>
            <a:ext cx="73025" cy="81633"/>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2" name="Pfeil nach rechts 201">
            <a:extLst>
              <a:ext uri="{FF2B5EF4-FFF2-40B4-BE49-F238E27FC236}">
                <a16:creationId xmlns:a16="http://schemas.microsoft.com/office/drawing/2014/main" id="{7F0054C2-C3E9-580D-F5BD-D5676866BF3A}"/>
              </a:ext>
            </a:extLst>
          </p:cNvPr>
          <p:cNvSpPr/>
          <p:nvPr/>
        </p:nvSpPr>
        <p:spPr>
          <a:xfrm>
            <a:off x="3453968" y="4182367"/>
            <a:ext cx="73025" cy="81633"/>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3" name="Pfeil nach rechts 202">
            <a:extLst>
              <a:ext uri="{FF2B5EF4-FFF2-40B4-BE49-F238E27FC236}">
                <a16:creationId xmlns:a16="http://schemas.microsoft.com/office/drawing/2014/main" id="{B4DE1A07-7773-F27B-73DA-30DF1E943076}"/>
              </a:ext>
            </a:extLst>
          </p:cNvPr>
          <p:cNvSpPr/>
          <p:nvPr/>
        </p:nvSpPr>
        <p:spPr>
          <a:xfrm>
            <a:off x="3425393" y="4306192"/>
            <a:ext cx="73025" cy="81633"/>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4" name="Pfeil nach rechts 203">
            <a:extLst>
              <a:ext uri="{FF2B5EF4-FFF2-40B4-BE49-F238E27FC236}">
                <a16:creationId xmlns:a16="http://schemas.microsoft.com/office/drawing/2014/main" id="{B4EB4A00-6BF8-442C-FCEC-3799C7279F92}"/>
              </a:ext>
            </a:extLst>
          </p:cNvPr>
          <p:cNvSpPr/>
          <p:nvPr/>
        </p:nvSpPr>
        <p:spPr>
          <a:xfrm>
            <a:off x="3377768" y="4423667"/>
            <a:ext cx="73025" cy="81633"/>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5" name="Pfeil nach rechts 204">
            <a:extLst>
              <a:ext uri="{FF2B5EF4-FFF2-40B4-BE49-F238E27FC236}">
                <a16:creationId xmlns:a16="http://schemas.microsoft.com/office/drawing/2014/main" id="{5D3E0D5F-B587-2DCC-DCA9-86B85DA3C75F}"/>
              </a:ext>
            </a:extLst>
          </p:cNvPr>
          <p:cNvSpPr/>
          <p:nvPr/>
        </p:nvSpPr>
        <p:spPr>
          <a:xfrm>
            <a:off x="3377768" y="4544317"/>
            <a:ext cx="73025" cy="81633"/>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6" name="Pfeil nach rechts 205">
            <a:extLst>
              <a:ext uri="{FF2B5EF4-FFF2-40B4-BE49-F238E27FC236}">
                <a16:creationId xmlns:a16="http://schemas.microsoft.com/office/drawing/2014/main" id="{B5A1B5CA-1A24-B562-D0DC-0CC04EDA935C}"/>
              </a:ext>
            </a:extLst>
          </p:cNvPr>
          <p:cNvSpPr/>
          <p:nvPr/>
        </p:nvSpPr>
        <p:spPr>
          <a:xfrm>
            <a:off x="3361893" y="4664967"/>
            <a:ext cx="73025" cy="81633"/>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7" name="Pfeil nach rechts 206">
            <a:extLst>
              <a:ext uri="{FF2B5EF4-FFF2-40B4-BE49-F238E27FC236}">
                <a16:creationId xmlns:a16="http://schemas.microsoft.com/office/drawing/2014/main" id="{15BEB5F7-08B9-A396-2BCB-BB384087BB1F}"/>
              </a:ext>
            </a:extLst>
          </p:cNvPr>
          <p:cNvSpPr/>
          <p:nvPr/>
        </p:nvSpPr>
        <p:spPr>
          <a:xfrm>
            <a:off x="3361893" y="4785617"/>
            <a:ext cx="73025" cy="81633"/>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8" name="Pfeil nach rechts 207">
            <a:extLst>
              <a:ext uri="{FF2B5EF4-FFF2-40B4-BE49-F238E27FC236}">
                <a16:creationId xmlns:a16="http://schemas.microsoft.com/office/drawing/2014/main" id="{13634F63-2DB5-E2B2-5971-F3FCEC7F4301}"/>
              </a:ext>
            </a:extLst>
          </p:cNvPr>
          <p:cNvSpPr/>
          <p:nvPr/>
        </p:nvSpPr>
        <p:spPr>
          <a:xfrm>
            <a:off x="3165043" y="5144392"/>
            <a:ext cx="73025" cy="81633"/>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9" name="Pfeil nach rechts 208">
            <a:extLst>
              <a:ext uri="{FF2B5EF4-FFF2-40B4-BE49-F238E27FC236}">
                <a16:creationId xmlns:a16="http://schemas.microsoft.com/office/drawing/2014/main" id="{FF1CE5F0-3DCD-548D-5442-17CD06C64CC3}"/>
              </a:ext>
            </a:extLst>
          </p:cNvPr>
          <p:cNvSpPr/>
          <p:nvPr/>
        </p:nvSpPr>
        <p:spPr>
          <a:xfrm>
            <a:off x="3063443" y="5261867"/>
            <a:ext cx="73025" cy="81633"/>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0" name="Pfeil nach rechts 209">
            <a:extLst>
              <a:ext uri="{FF2B5EF4-FFF2-40B4-BE49-F238E27FC236}">
                <a16:creationId xmlns:a16="http://schemas.microsoft.com/office/drawing/2014/main" id="{95A31812-EA96-FE7B-D353-92C2A08F4F66}"/>
              </a:ext>
            </a:extLst>
          </p:cNvPr>
          <p:cNvSpPr/>
          <p:nvPr/>
        </p:nvSpPr>
        <p:spPr>
          <a:xfrm>
            <a:off x="2971368" y="5379342"/>
            <a:ext cx="73025" cy="81633"/>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1" name="Pfeil nach rechts 210">
            <a:extLst>
              <a:ext uri="{FF2B5EF4-FFF2-40B4-BE49-F238E27FC236}">
                <a16:creationId xmlns:a16="http://schemas.microsoft.com/office/drawing/2014/main" id="{25E43898-A250-6E5E-866A-6B31737D6B98}"/>
              </a:ext>
            </a:extLst>
          </p:cNvPr>
          <p:cNvSpPr/>
          <p:nvPr/>
        </p:nvSpPr>
        <p:spPr>
          <a:xfrm>
            <a:off x="2971368" y="5499992"/>
            <a:ext cx="73025" cy="81633"/>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3" name="Textfeld 212">
            <a:extLst>
              <a:ext uri="{FF2B5EF4-FFF2-40B4-BE49-F238E27FC236}">
                <a16:creationId xmlns:a16="http://schemas.microsoft.com/office/drawing/2014/main" id="{3EE00041-F87C-E6A5-E7D6-578A39DC9A33}"/>
              </a:ext>
            </a:extLst>
          </p:cNvPr>
          <p:cNvSpPr txBox="1"/>
          <p:nvPr/>
        </p:nvSpPr>
        <p:spPr>
          <a:xfrm>
            <a:off x="4848714" y="3144590"/>
            <a:ext cx="3246884" cy="612091"/>
          </a:xfrm>
          <a:prstGeom prst="rect">
            <a:avLst/>
          </a:prstGeom>
          <a:noFill/>
        </p:spPr>
        <p:txBody>
          <a:bodyPr wrap="square" rtlCol="0">
            <a:spAutoFit/>
          </a:bodyPr>
          <a:lstStyle/>
          <a:p>
            <a:pPr>
              <a:lnSpc>
                <a:spcPct val="150000"/>
              </a:lnSpc>
            </a:pPr>
            <a:r>
              <a:rPr lang="de-DE" sz="1200"/>
              <a:t>Median </a:t>
            </a:r>
            <a:r>
              <a:rPr lang="de-DE" sz="1200" err="1"/>
              <a:t>duration</a:t>
            </a:r>
            <a:r>
              <a:rPr lang="de-DE" sz="1200"/>
              <a:t> </a:t>
            </a:r>
            <a:r>
              <a:rPr lang="de-DE" sz="1200" err="1"/>
              <a:t>of</a:t>
            </a:r>
            <a:r>
              <a:rPr lang="de-DE" sz="1200"/>
              <a:t> </a:t>
            </a:r>
            <a:r>
              <a:rPr lang="de-DE" sz="1200" err="1"/>
              <a:t>treatment</a:t>
            </a:r>
            <a:r>
              <a:rPr lang="de-DE" sz="1200"/>
              <a:t>, </a:t>
            </a:r>
            <a:r>
              <a:rPr lang="de-DE" sz="1200" err="1"/>
              <a:t>months</a:t>
            </a:r>
            <a:r>
              <a:rPr lang="de-DE" sz="1200"/>
              <a:t> (</a:t>
            </a:r>
            <a:r>
              <a:rPr lang="de-DE" sz="1200" err="1"/>
              <a:t>range</a:t>
            </a:r>
            <a:r>
              <a:rPr lang="de-DE" sz="1200"/>
              <a:t>)</a:t>
            </a:r>
            <a:br>
              <a:rPr lang="de-DE" sz="1200"/>
            </a:br>
            <a:r>
              <a:rPr lang="de-DE" sz="1200" err="1"/>
              <a:t>Patients</a:t>
            </a:r>
            <a:r>
              <a:rPr lang="de-DE" sz="1200"/>
              <a:t> dose </a:t>
            </a:r>
            <a:r>
              <a:rPr lang="de-DE" sz="1200" err="1"/>
              <a:t>escalated</a:t>
            </a:r>
            <a:r>
              <a:rPr lang="de-DE" sz="1200"/>
              <a:t> </a:t>
            </a:r>
            <a:r>
              <a:rPr lang="de-DE" sz="1200" err="1"/>
              <a:t>during</a:t>
            </a:r>
            <a:r>
              <a:rPr lang="de-DE" sz="1200"/>
              <a:t> </a:t>
            </a:r>
            <a:r>
              <a:rPr lang="de-DE" sz="1200" err="1"/>
              <a:t>treatment</a:t>
            </a:r>
            <a:r>
              <a:rPr lang="de-DE" sz="1200"/>
              <a:t>, </a:t>
            </a:r>
            <a:r>
              <a:rPr lang="de-DE" sz="1200" err="1"/>
              <a:t>n</a:t>
            </a:r>
            <a:endParaRPr lang="de-DE" sz="1200"/>
          </a:p>
        </p:txBody>
      </p:sp>
      <p:sp>
        <p:nvSpPr>
          <p:cNvPr id="214" name="Textfeld 213">
            <a:extLst>
              <a:ext uri="{FF2B5EF4-FFF2-40B4-BE49-F238E27FC236}">
                <a16:creationId xmlns:a16="http://schemas.microsoft.com/office/drawing/2014/main" id="{5A616E08-B260-E615-4D92-374DD31C6A07}"/>
              </a:ext>
            </a:extLst>
          </p:cNvPr>
          <p:cNvSpPr txBox="1"/>
          <p:nvPr/>
        </p:nvSpPr>
        <p:spPr>
          <a:xfrm>
            <a:off x="8029143" y="3144590"/>
            <a:ext cx="1229356" cy="612091"/>
          </a:xfrm>
          <a:prstGeom prst="rect">
            <a:avLst/>
          </a:prstGeom>
          <a:noFill/>
        </p:spPr>
        <p:txBody>
          <a:bodyPr wrap="square" rtlCol="0">
            <a:spAutoFit/>
          </a:bodyPr>
          <a:lstStyle/>
          <a:p>
            <a:pPr>
              <a:lnSpc>
                <a:spcPct val="150000"/>
              </a:lnSpc>
            </a:pPr>
            <a:r>
              <a:rPr lang="de-DE" sz="1200"/>
              <a:t>2.8 (0.2–15.2)</a:t>
            </a:r>
          </a:p>
          <a:p>
            <a:pPr>
              <a:lnSpc>
                <a:spcPct val="150000"/>
              </a:lnSpc>
            </a:pPr>
            <a:r>
              <a:rPr lang="de-DE" sz="1200"/>
              <a:t>9</a:t>
            </a:r>
          </a:p>
        </p:txBody>
      </p:sp>
      <p:sp>
        <p:nvSpPr>
          <p:cNvPr id="216" name="Textfeld 215">
            <a:extLst>
              <a:ext uri="{FF2B5EF4-FFF2-40B4-BE49-F238E27FC236}">
                <a16:creationId xmlns:a16="http://schemas.microsoft.com/office/drawing/2014/main" id="{42CEC998-DEB9-7D19-B18C-7EDAF1CF615A}"/>
              </a:ext>
            </a:extLst>
          </p:cNvPr>
          <p:cNvSpPr txBox="1"/>
          <p:nvPr/>
        </p:nvSpPr>
        <p:spPr>
          <a:xfrm>
            <a:off x="7864476" y="4034479"/>
            <a:ext cx="1319322" cy="246221"/>
          </a:xfrm>
          <a:prstGeom prst="rect">
            <a:avLst/>
          </a:prstGeom>
          <a:noFill/>
        </p:spPr>
        <p:txBody>
          <a:bodyPr wrap="square" rtlCol="0">
            <a:spAutoFit/>
          </a:bodyPr>
          <a:lstStyle/>
          <a:p>
            <a:r>
              <a:rPr lang="de-DE" sz="1000" err="1"/>
              <a:t>Assigned</a:t>
            </a:r>
            <a:r>
              <a:rPr lang="de-DE" sz="1000"/>
              <a:t> dose </a:t>
            </a:r>
            <a:r>
              <a:rPr lang="de-DE" sz="1000" err="1"/>
              <a:t>level</a:t>
            </a:r>
            <a:endParaRPr lang="de-DE" sz="1000"/>
          </a:p>
        </p:txBody>
      </p:sp>
      <p:sp>
        <p:nvSpPr>
          <p:cNvPr id="217" name="Textfeld 216">
            <a:extLst>
              <a:ext uri="{FF2B5EF4-FFF2-40B4-BE49-F238E27FC236}">
                <a16:creationId xmlns:a16="http://schemas.microsoft.com/office/drawing/2014/main" id="{47D62152-B2DC-553D-4D6B-E19BA8BA7FAD}"/>
              </a:ext>
            </a:extLst>
          </p:cNvPr>
          <p:cNvSpPr txBox="1"/>
          <p:nvPr/>
        </p:nvSpPr>
        <p:spPr>
          <a:xfrm>
            <a:off x="8067171" y="4285491"/>
            <a:ext cx="566905" cy="246221"/>
          </a:xfrm>
          <a:prstGeom prst="rect">
            <a:avLst/>
          </a:prstGeom>
          <a:noFill/>
        </p:spPr>
        <p:txBody>
          <a:bodyPr wrap="square" rtlCol="0">
            <a:spAutoFit/>
          </a:bodyPr>
          <a:lstStyle/>
          <a:p>
            <a:r>
              <a:rPr lang="de-DE" sz="1000"/>
              <a:t>50</a:t>
            </a:r>
          </a:p>
        </p:txBody>
      </p:sp>
      <p:sp>
        <p:nvSpPr>
          <p:cNvPr id="218" name="Textfeld 217">
            <a:extLst>
              <a:ext uri="{FF2B5EF4-FFF2-40B4-BE49-F238E27FC236}">
                <a16:creationId xmlns:a16="http://schemas.microsoft.com/office/drawing/2014/main" id="{8AAC0210-84B0-4473-D894-58B119E8AD0D}"/>
              </a:ext>
            </a:extLst>
          </p:cNvPr>
          <p:cNvSpPr txBox="1"/>
          <p:nvPr/>
        </p:nvSpPr>
        <p:spPr>
          <a:xfrm>
            <a:off x="8067171" y="4481519"/>
            <a:ext cx="566905" cy="246221"/>
          </a:xfrm>
          <a:prstGeom prst="rect">
            <a:avLst/>
          </a:prstGeom>
          <a:noFill/>
        </p:spPr>
        <p:txBody>
          <a:bodyPr wrap="square" rtlCol="0">
            <a:spAutoFit/>
          </a:bodyPr>
          <a:lstStyle/>
          <a:p>
            <a:r>
              <a:rPr lang="de-DE" sz="1000"/>
              <a:t>100</a:t>
            </a:r>
          </a:p>
        </p:txBody>
      </p:sp>
      <p:sp>
        <p:nvSpPr>
          <p:cNvPr id="219" name="Textfeld 218">
            <a:extLst>
              <a:ext uri="{FF2B5EF4-FFF2-40B4-BE49-F238E27FC236}">
                <a16:creationId xmlns:a16="http://schemas.microsoft.com/office/drawing/2014/main" id="{32437BBD-1A9C-FB47-8CAF-53FB6B0B1663}"/>
              </a:ext>
            </a:extLst>
          </p:cNvPr>
          <p:cNvSpPr txBox="1"/>
          <p:nvPr/>
        </p:nvSpPr>
        <p:spPr>
          <a:xfrm>
            <a:off x="8067171" y="4677547"/>
            <a:ext cx="566905" cy="246221"/>
          </a:xfrm>
          <a:prstGeom prst="rect">
            <a:avLst/>
          </a:prstGeom>
          <a:noFill/>
        </p:spPr>
        <p:txBody>
          <a:bodyPr wrap="square" rtlCol="0">
            <a:spAutoFit/>
          </a:bodyPr>
          <a:lstStyle/>
          <a:p>
            <a:r>
              <a:rPr lang="de-DE" sz="1000"/>
              <a:t>200</a:t>
            </a:r>
          </a:p>
        </p:txBody>
      </p:sp>
      <p:sp>
        <p:nvSpPr>
          <p:cNvPr id="220" name="Textfeld 219">
            <a:extLst>
              <a:ext uri="{FF2B5EF4-FFF2-40B4-BE49-F238E27FC236}">
                <a16:creationId xmlns:a16="http://schemas.microsoft.com/office/drawing/2014/main" id="{C53E68CC-9F62-7964-8803-31FA2330D593}"/>
              </a:ext>
            </a:extLst>
          </p:cNvPr>
          <p:cNvSpPr txBox="1"/>
          <p:nvPr/>
        </p:nvSpPr>
        <p:spPr>
          <a:xfrm>
            <a:off x="8067171" y="4873575"/>
            <a:ext cx="566905" cy="246221"/>
          </a:xfrm>
          <a:prstGeom prst="rect">
            <a:avLst/>
          </a:prstGeom>
          <a:noFill/>
        </p:spPr>
        <p:txBody>
          <a:bodyPr wrap="square" rtlCol="0">
            <a:spAutoFit/>
          </a:bodyPr>
          <a:lstStyle/>
          <a:p>
            <a:r>
              <a:rPr lang="de-DE" sz="1000"/>
              <a:t>300</a:t>
            </a:r>
          </a:p>
        </p:txBody>
      </p:sp>
      <p:sp>
        <p:nvSpPr>
          <p:cNvPr id="221" name="Textfeld 220">
            <a:extLst>
              <a:ext uri="{FF2B5EF4-FFF2-40B4-BE49-F238E27FC236}">
                <a16:creationId xmlns:a16="http://schemas.microsoft.com/office/drawing/2014/main" id="{1D4603BE-1042-3E51-5AA1-C3A833365068}"/>
              </a:ext>
            </a:extLst>
          </p:cNvPr>
          <p:cNvSpPr txBox="1"/>
          <p:nvPr/>
        </p:nvSpPr>
        <p:spPr>
          <a:xfrm>
            <a:off x="8067171" y="5265631"/>
            <a:ext cx="566905" cy="246221"/>
          </a:xfrm>
          <a:prstGeom prst="rect">
            <a:avLst/>
          </a:prstGeom>
          <a:noFill/>
        </p:spPr>
        <p:txBody>
          <a:bodyPr wrap="square" rtlCol="0">
            <a:spAutoFit/>
          </a:bodyPr>
          <a:lstStyle/>
          <a:p>
            <a:r>
              <a:rPr lang="de-DE" sz="1000"/>
              <a:t>600</a:t>
            </a:r>
          </a:p>
        </p:txBody>
      </p:sp>
      <p:sp>
        <p:nvSpPr>
          <p:cNvPr id="222" name="Textfeld 221">
            <a:extLst>
              <a:ext uri="{FF2B5EF4-FFF2-40B4-BE49-F238E27FC236}">
                <a16:creationId xmlns:a16="http://schemas.microsoft.com/office/drawing/2014/main" id="{8F5B752A-00CD-7BD2-A846-2F79056364F7}"/>
              </a:ext>
            </a:extLst>
          </p:cNvPr>
          <p:cNvSpPr txBox="1"/>
          <p:nvPr/>
        </p:nvSpPr>
        <p:spPr>
          <a:xfrm>
            <a:off x="8067171" y="5069603"/>
            <a:ext cx="566905" cy="246221"/>
          </a:xfrm>
          <a:prstGeom prst="rect">
            <a:avLst/>
          </a:prstGeom>
          <a:noFill/>
        </p:spPr>
        <p:txBody>
          <a:bodyPr wrap="square" rtlCol="0">
            <a:spAutoFit/>
          </a:bodyPr>
          <a:lstStyle/>
          <a:p>
            <a:r>
              <a:rPr lang="de-DE" sz="1000"/>
              <a:t>450</a:t>
            </a:r>
          </a:p>
        </p:txBody>
      </p:sp>
      <p:sp>
        <p:nvSpPr>
          <p:cNvPr id="223" name="Textfeld 222">
            <a:extLst>
              <a:ext uri="{FF2B5EF4-FFF2-40B4-BE49-F238E27FC236}">
                <a16:creationId xmlns:a16="http://schemas.microsoft.com/office/drawing/2014/main" id="{828FA1E7-982F-BF14-7470-3D5C5670D34D}"/>
              </a:ext>
            </a:extLst>
          </p:cNvPr>
          <p:cNvSpPr txBox="1"/>
          <p:nvPr/>
        </p:nvSpPr>
        <p:spPr>
          <a:xfrm>
            <a:off x="6546849" y="4034479"/>
            <a:ext cx="1196619" cy="246221"/>
          </a:xfrm>
          <a:prstGeom prst="rect">
            <a:avLst/>
          </a:prstGeom>
          <a:noFill/>
        </p:spPr>
        <p:txBody>
          <a:bodyPr wrap="square" rtlCol="0">
            <a:spAutoFit/>
          </a:bodyPr>
          <a:lstStyle/>
          <a:p>
            <a:r>
              <a:rPr lang="de-DE" sz="1000"/>
              <a:t>Response</a:t>
            </a:r>
          </a:p>
        </p:txBody>
      </p:sp>
      <p:sp>
        <p:nvSpPr>
          <p:cNvPr id="224" name="Textfeld 223">
            <a:extLst>
              <a:ext uri="{FF2B5EF4-FFF2-40B4-BE49-F238E27FC236}">
                <a16:creationId xmlns:a16="http://schemas.microsoft.com/office/drawing/2014/main" id="{C83C4805-DD0A-9FC8-2435-E133115373DF}"/>
              </a:ext>
            </a:extLst>
          </p:cNvPr>
          <p:cNvSpPr txBox="1"/>
          <p:nvPr/>
        </p:nvSpPr>
        <p:spPr>
          <a:xfrm>
            <a:off x="6846296" y="4285491"/>
            <a:ext cx="566905" cy="246221"/>
          </a:xfrm>
          <a:prstGeom prst="rect">
            <a:avLst/>
          </a:prstGeom>
          <a:noFill/>
        </p:spPr>
        <p:txBody>
          <a:bodyPr wrap="square" rtlCol="0">
            <a:spAutoFit/>
          </a:bodyPr>
          <a:lstStyle/>
          <a:p>
            <a:r>
              <a:rPr lang="de-DE" sz="1000"/>
              <a:t>PR</a:t>
            </a:r>
          </a:p>
        </p:txBody>
      </p:sp>
      <p:sp>
        <p:nvSpPr>
          <p:cNvPr id="225" name="Textfeld 224">
            <a:extLst>
              <a:ext uri="{FF2B5EF4-FFF2-40B4-BE49-F238E27FC236}">
                <a16:creationId xmlns:a16="http://schemas.microsoft.com/office/drawing/2014/main" id="{CB50F978-95CF-DB53-5CB8-DA2B3D99AC2B}"/>
              </a:ext>
            </a:extLst>
          </p:cNvPr>
          <p:cNvSpPr txBox="1"/>
          <p:nvPr/>
        </p:nvSpPr>
        <p:spPr>
          <a:xfrm>
            <a:off x="6846296" y="4481519"/>
            <a:ext cx="566905" cy="246221"/>
          </a:xfrm>
          <a:prstGeom prst="rect">
            <a:avLst/>
          </a:prstGeom>
          <a:noFill/>
        </p:spPr>
        <p:txBody>
          <a:bodyPr wrap="square" rtlCol="0">
            <a:spAutoFit/>
          </a:bodyPr>
          <a:lstStyle/>
          <a:p>
            <a:r>
              <a:rPr lang="de-DE" sz="1000"/>
              <a:t>PR-L</a:t>
            </a:r>
          </a:p>
        </p:txBody>
      </p:sp>
      <p:sp>
        <p:nvSpPr>
          <p:cNvPr id="226" name="Textfeld 225">
            <a:extLst>
              <a:ext uri="{FF2B5EF4-FFF2-40B4-BE49-F238E27FC236}">
                <a16:creationId xmlns:a16="http://schemas.microsoft.com/office/drawing/2014/main" id="{F08CCF59-AAFF-37EE-C480-5FF428452179}"/>
              </a:ext>
            </a:extLst>
          </p:cNvPr>
          <p:cNvSpPr txBox="1"/>
          <p:nvPr/>
        </p:nvSpPr>
        <p:spPr>
          <a:xfrm>
            <a:off x="6846296" y="4677547"/>
            <a:ext cx="566905" cy="246221"/>
          </a:xfrm>
          <a:prstGeom prst="rect">
            <a:avLst/>
          </a:prstGeom>
          <a:noFill/>
        </p:spPr>
        <p:txBody>
          <a:bodyPr wrap="square" rtlCol="0">
            <a:spAutoFit/>
          </a:bodyPr>
          <a:lstStyle/>
          <a:p>
            <a:r>
              <a:rPr lang="de-DE" sz="1000"/>
              <a:t>SD</a:t>
            </a:r>
          </a:p>
        </p:txBody>
      </p:sp>
      <p:sp>
        <p:nvSpPr>
          <p:cNvPr id="227" name="Textfeld 226">
            <a:extLst>
              <a:ext uri="{FF2B5EF4-FFF2-40B4-BE49-F238E27FC236}">
                <a16:creationId xmlns:a16="http://schemas.microsoft.com/office/drawing/2014/main" id="{5BFAD996-0452-E0C5-338F-5C5B4441E7F0}"/>
              </a:ext>
            </a:extLst>
          </p:cNvPr>
          <p:cNvSpPr txBox="1"/>
          <p:nvPr/>
        </p:nvSpPr>
        <p:spPr>
          <a:xfrm>
            <a:off x="6846296" y="4873575"/>
            <a:ext cx="566905" cy="246221"/>
          </a:xfrm>
          <a:prstGeom prst="rect">
            <a:avLst/>
          </a:prstGeom>
          <a:noFill/>
        </p:spPr>
        <p:txBody>
          <a:bodyPr wrap="square" rtlCol="0">
            <a:spAutoFit/>
          </a:bodyPr>
          <a:lstStyle/>
          <a:p>
            <a:r>
              <a:rPr lang="de-DE" sz="1000"/>
              <a:t>PD</a:t>
            </a:r>
          </a:p>
        </p:txBody>
      </p:sp>
      <p:sp>
        <p:nvSpPr>
          <p:cNvPr id="229" name="Textfeld 228">
            <a:extLst>
              <a:ext uri="{FF2B5EF4-FFF2-40B4-BE49-F238E27FC236}">
                <a16:creationId xmlns:a16="http://schemas.microsoft.com/office/drawing/2014/main" id="{4D47B021-76EB-8DAB-E543-750E90DB5DB9}"/>
              </a:ext>
            </a:extLst>
          </p:cNvPr>
          <p:cNvSpPr txBox="1"/>
          <p:nvPr/>
        </p:nvSpPr>
        <p:spPr>
          <a:xfrm>
            <a:off x="6846296" y="5069603"/>
            <a:ext cx="779865" cy="246221"/>
          </a:xfrm>
          <a:prstGeom prst="rect">
            <a:avLst/>
          </a:prstGeom>
          <a:noFill/>
        </p:spPr>
        <p:txBody>
          <a:bodyPr wrap="square" rtlCol="0">
            <a:spAutoFit/>
          </a:bodyPr>
          <a:lstStyle/>
          <a:p>
            <a:r>
              <a:rPr lang="de-DE" sz="1000" err="1"/>
              <a:t>Ongoing</a:t>
            </a:r>
            <a:endParaRPr lang="de-DE" sz="1000"/>
          </a:p>
        </p:txBody>
      </p:sp>
      <p:sp>
        <p:nvSpPr>
          <p:cNvPr id="230" name="Raute 229">
            <a:extLst>
              <a:ext uri="{FF2B5EF4-FFF2-40B4-BE49-F238E27FC236}">
                <a16:creationId xmlns:a16="http://schemas.microsoft.com/office/drawing/2014/main" id="{433768F3-A09E-150F-0D84-313DA0D5BD31}"/>
              </a:ext>
            </a:extLst>
          </p:cNvPr>
          <p:cNvSpPr/>
          <p:nvPr/>
        </p:nvSpPr>
        <p:spPr>
          <a:xfrm>
            <a:off x="6758222" y="4564004"/>
            <a:ext cx="89996" cy="89996"/>
          </a:xfrm>
          <a:prstGeom prst="diamond">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1" name="Oval 230">
            <a:extLst>
              <a:ext uri="{FF2B5EF4-FFF2-40B4-BE49-F238E27FC236}">
                <a16:creationId xmlns:a16="http://schemas.microsoft.com/office/drawing/2014/main" id="{41A6AC23-DE2D-3299-B95D-DFF240B430BB}"/>
              </a:ext>
            </a:extLst>
          </p:cNvPr>
          <p:cNvSpPr/>
          <p:nvPr/>
        </p:nvSpPr>
        <p:spPr>
          <a:xfrm>
            <a:off x="6758904" y="4754121"/>
            <a:ext cx="78444" cy="78444"/>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2" name="Dreieck 231">
            <a:extLst>
              <a:ext uri="{FF2B5EF4-FFF2-40B4-BE49-F238E27FC236}">
                <a16:creationId xmlns:a16="http://schemas.microsoft.com/office/drawing/2014/main" id="{E291D56E-2E07-05C8-819E-EB973E15A744}"/>
              </a:ext>
            </a:extLst>
          </p:cNvPr>
          <p:cNvSpPr/>
          <p:nvPr/>
        </p:nvSpPr>
        <p:spPr>
          <a:xfrm rot="10800000">
            <a:off x="6757981" y="4960992"/>
            <a:ext cx="73025" cy="86089"/>
          </a:xfrm>
          <a:prstGeom prs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3" name="Pfeil nach rechts 232">
            <a:extLst>
              <a:ext uri="{FF2B5EF4-FFF2-40B4-BE49-F238E27FC236}">
                <a16:creationId xmlns:a16="http://schemas.microsoft.com/office/drawing/2014/main" id="{CE2798BE-6F9C-2383-8F50-9863C7F353C4}"/>
              </a:ext>
            </a:extLst>
          </p:cNvPr>
          <p:cNvSpPr/>
          <p:nvPr/>
        </p:nvSpPr>
        <p:spPr>
          <a:xfrm>
            <a:off x="6769645" y="5153324"/>
            <a:ext cx="73025" cy="81633"/>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4" name="Text Placeholder 1">
            <a:extLst>
              <a:ext uri="{FF2B5EF4-FFF2-40B4-BE49-F238E27FC236}">
                <a16:creationId xmlns:a16="http://schemas.microsoft.com/office/drawing/2014/main" id="{DEB88E1B-3BB1-9444-BFA4-507BC889198E}"/>
              </a:ext>
            </a:extLst>
          </p:cNvPr>
          <p:cNvSpPr txBox="1">
            <a:spLocks/>
          </p:cNvSpPr>
          <p:nvPr/>
        </p:nvSpPr>
        <p:spPr>
          <a:xfrm>
            <a:off x="416533" y="1280567"/>
            <a:ext cx="2553396" cy="647700"/>
          </a:xfrm>
          <a:prstGeom prst="rect">
            <a:avLst/>
          </a:prstGeom>
        </p:spPr>
        <p:txBody>
          <a:bodyPr vert="horz" lIns="0" tIns="0" rIns="0" bIns="0" rtlCol="0" anchor="ctr" anchorCtr="0">
            <a:normAutofit/>
          </a:bodyPr>
          <a:lstStyle>
            <a:lvl1pPr marL="0" indent="0" algn="l" defTabSz="914400" rtl="0" eaLnBrk="1" latinLnBrk="0" hangingPunct="1">
              <a:lnSpc>
                <a:spcPct val="90000"/>
              </a:lnSpc>
              <a:spcBef>
                <a:spcPts val="0"/>
              </a:spcBef>
              <a:buClr>
                <a:schemeClr val="accent2"/>
              </a:buClr>
              <a:buFont typeface="Arial" panose="020B0604020202020204" pitchFamily="34" charset="0"/>
              <a:buNone/>
              <a:defRPr sz="18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2"/>
              </a:buClr>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2"/>
              </a:buClr>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2"/>
              </a:buClr>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450"/>
              <a:t>Select </a:t>
            </a:r>
            <a:r>
              <a:rPr lang="de-DE" sz="1450" err="1"/>
              <a:t>prior</a:t>
            </a:r>
            <a:r>
              <a:rPr lang="de-DE" sz="1450"/>
              <a:t> </a:t>
            </a:r>
            <a:r>
              <a:rPr lang="de-DE" sz="1450" err="1"/>
              <a:t>therapies</a:t>
            </a:r>
            <a:endParaRPr lang="de-DE" sz="1450"/>
          </a:p>
        </p:txBody>
      </p:sp>
      <p:sp>
        <p:nvSpPr>
          <p:cNvPr id="7" name="TextBox 6">
            <a:extLst>
              <a:ext uri="{FF2B5EF4-FFF2-40B4-BE49-F238E27FC236}">
                <a16:creationId xmlns:a16="http://schemas.microsoft.com/office/drawing/2014/main" id="{6B2CB793-B507-E90E-8FB1-EB2831768568}"/>
              </a:ext>
            </a:extLst>
          </p:cNvPr>
          <p:cNvSpPr txBox="1"/>
          <p:nvPr/>
        </p:nvSpPr>
        <p:spPr>
          <a:xfrm>
            <a:off x="3173715" y="4802697"/>
            <a:ext cx="193205" cy="307777"/>
          </a:xfrm>
          <a:prstGeom prst="rect">
            <a:avLst/>
          </a:prstGeom>
          <a:noFill/>
        </p:spPr>
        <p:txBody>
          <a:bodyPr wrap="square" rtlCol="0">
            <a:spAutoFit/>
          </a:bodyPr>
          <a:lstStyle/>
          <a:p>
            <a:r>
              <a:rPr lang="en-US" sz="1400"/>
              <a:t>*</a:t>
            </a:r>
          </a:p>
        </p:txBody>
      </p:sp>
    </p:spTree>
    <p:extLst>
      <p:ext uri="{BB962C8B-B14F-4D97-AF65-F5344CB8AC3E}">
        <p14:creationId xmlns:p14="http://schemas.microsoft.com/office/powerpoint/2010/main" val="420957452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45E2400-8A16-FBCB-4C23-91BCE5031DAA}"/>
              </a:ext>
            </a:extLst>
          </p:cNvPr>
          <p:cNvSpPr>
            <a:spLocks noGrp="1"/>
          </p:cNvSpPr>
          <p:nvPr>
            <p:ph type="ftr" sz="quarter" idx="10"/>
          </p:nvPr>
        </p:nvSpPr>
        <p:spPr>
          <a:xfrm>
            <a:off x="407989" y="6025896"/>
            <a:ext cx="8532812" cy="643192"/>
          </a:xfrm>
        </p:spPr>
        <p:txBody>
          <a:bodyPr/>
          <a:lstStyle/>
          <a:p>
            <a:r>
              <a:rPr lang="en-GB"/>
              <a:t>Data cutoff: 17 April 2024.</a:t>
            </a:r>
            <a:endParaRPr lang="en-US" baseline="30000"/>
          </a:p>
          <a:p>
            <a:r>
              <a:rPr lang="en-US" baseline="30000" err="1"/>
              <a:t>a</a:t>
            </a:r>
            <a:r>
              <a:rPr lang="en-US" err="1"/>
              <a:t>Patients</a:t>
            </a:r>
            <a:r>
              <a:rPr lang="en-US"/>
              <a:t> could have multiple BTK mutations; BTK mutations were tested at baseline by NGS centrally ≥5% allelic frequency is reported; </a:t>
            </a:r>
            <a:r>
              <a:rPr lang="en-US" baseline="30000"/>
              <a:t>b</a:t>
            </a:r>
            <a:r>
              <a:rPr lang="en-US"/>
              <a:t>L528W, L528S; </a:t>
            </a:r>
            <a:r>
              <a:rPr lang="en-US" baseline="30000"/>
              <a:t>c</a:t>
            </a:r>
            <a:r>
              <a:rPr lang="en-US"/>
              <a:t>T474F, T474I; </a:t>
            </a:r>
            <a:r>
              <a:rPr lang="en-US" baseline="30000"/>
              <a:t>d</a:t>
            </a:r>
            <a:r>
              <a:rPr lang="en-US"/>
              <a:t>V416L, V416M.</a:t>
            </a:r>
            <a:endParaRPr lang="en-GB"/>
          </a:p>
          <a:p>
            <a:r>
              <a:rPr lang="en-GB"/>
              <a:t>AE, adverse event; BTK, Bruton’s tyrosine kinase; DLT, dose-limiting toxicity; MFI, mean fluorescence intensity; NGS, next-generation sequencing; R/R, relapsed/refractory; SAE, serious adverse event; TEAE, treatment-emergent adverse event; TLS, </a:t>
            </a:r>
            <a:r>
              <a:rPr lang="en-GB" err="1"/>
              <a:t>tumor</a:t>
            </a:r>
            <a:r>
              <a:rPr lang="en-GB"/>
              <a:t> lysis syndrome. </a:t>
            </a:r>
          </a:p>
          <a:p>
            <a:r>
              <a:rPr lang="en-GB" b="1"/>
              <a:t>Linton et al. Abstract #S155 presented at EHA2024. </a:t>
            </a:r>
          </a:p>
        </p:txBody>
      </p:sp>
      <p:sp>
        <p:nvSpPr>
          <p:cNvPr id="3" name="Title 2">
            <a:extLst>
              <a:ext uri="{FF2B5EF4-FFF2-40B4-BE49-F238E27FC236}">
                <a16:creationId xmlns:a16="http://schemas.microsoft.com/office/drawing/2014/main" id="{BE1C618F-F5EA-17C6-9EE6-4BFC326AD700}"/>
              </a:ext>
            </a:extLst>
          </p:cNvPr>
          <p:cNvSpPr>
            <a:spLocks noGrp="1"/>
          </p:cNvSpPr>
          <p:nvPr>
            <p:ph type="title"/>
          </p:nvPr>
        </p:nvSpPr>
        <p:spPr/>
        <p:txBody>
          <a:bodyPr/>
          <a:lstStyle/>
          <a:p>
            <a:r>
              <a:rPr lang="en-US"/>
              <a:t>Mutation status and BTK degradation</a:t>
            </a:r>
            <a:endParaRPr lang="en-DE"/>
          </a:p>
        </p:txBody>
      </p:sp>
      <p:graphicFrame>
        <p:nvGraphicFramePr>
          <p:cNvPr id="5" name="Table 1">
            <a:extLst>
              <a:ext uri="{FF2B5EF4-FFF2-40B4-BE49-F238E27FC236}">
                <a16:creationId xmlns:a16="http://schemas.microsoft.com/office/drawing/2014/main" id="{9AD804C1-C564-3CC8-69BF-6920C24C6BCD}"/>
              </a:ext>
            </a:extLst>
          </p:cNvPr>
          <p:cNvGraphicFramePr>
            <a:graphicFrameLocks noGrp="1"/>
          </p:cNvGraphicFramePr>
          <p:nvPr>
            <p:extLst>
              <p:ext uri="{D42A27DB-BD31-4B8C-83A1-F6EECF244321}">
                <p14:modId xmlns:p14="http://schemas.microsoft.com/office/powerpoint/2010/main" val="3764208979"/>
              </p:ext>
            </p:extLst>
          </p:nvPr>
        </p:nvGraphicFramePr>
        <p:xfrm>
          <a:off x="416534" y="1677728"/>
          <a:ext cx="3586804" cy="2809353"/>
        </p:xfrm>
        <a:graphic>
          <a:graphicData uri="http://schemas.openxmlformats.org/drawingml/2006/table">
            <a:tbl>
              <a:tblPr firstRow="1" bandRow="1">
                <a:tableStyleId>{5C22544A-7EE6-4342-B048-85BDC9FD1C3A}</a:tableStyleId>
              </a:tblPr>
              <a:tblGrid>
                <a:gridCol w="1793402">
                  <a:extLst>
                    <a:ext uri="{9D8B030D-6E8A-4147-A177-3AD203B41FA5}">
                      <a16:colId xmlns:a16="http://schemas.microsoft.com/office/drawing/2014/main" val="3107899804"/>
                    </a:ext>
                  </a:extLst>
                </a:gridCol>
                <a:gridCol w="1793402">
                  <a:extLst>
                    <a:ext uri="{9D8B030D-6E8A-4147-A177-3AD203B41FA5}">
                      <a16:colId xmlns:a16="http://schemas.microsoft.com/office/drawing/2014/main" val="1518413806"/>
                    </a:ext>
                  </a:extLst>
                </a:gridCol>
              </a:tblGrid>
              <a:tr h="540275">
                <a:tc>
                  <a:txBody>
                    <a:bodyPr/>
                    <a:lstStyle/>
                    <a:p>
                      <a:pPr algn="l">
                        <a:lnSpc>
                          <a:spcPct val="100000"/>
                        </a:lnSpc>
                      </a:pPr>
                      <a:br>
                        <a:rPr lang="en-US" sz="1200">
                          <a:solidFill>
                            <a:schemeClr val="bg1"/>
                          </a:solidFill>
                          <a:latin typeface="+mj-lt"/>
                        </a:rPr>
                      </a:br>
                      <a:endParaRPr lang="en-US" sz="1200">
                        <a:solidFill>
                          <a:schemeClr val="bg1"/>
                        </a:solidFill>
                        <a:latin typeface="+mj-lt"/>
                      </a:endParaRPr>
                    </a:p>
                  </a:txBody>
                  <a:tcPr marL="91416" marR="91416" marT="45708" marB="45708" anchor="ctr"/>
                </a:tc>
                <a:tc>
                  <a:txBody>
                    <a:bodyPr/>
                    <a:lstStyle/>
                    <a:p>
                      <a:pPr algn="ctr">
                        <a:lnSpc>
                          <a:spcPct val="100000"/>
                        </a:lnSpc>
                      </a:pPr>
                      <a:r>
                        <a:rPr lang="en-US" sz="1200" b="1">
                          <a:solidFill>
                            <a:schemeClr val="bg1"/>
                          </a:solidFill>
                          <a:latin typeface="+mj-lt"/>
                        </a:rPr>
                        <a:t>Patients with CLL</a:t>
                      </a:r>
                      <a:r>
                        <a:rPr lang="en-US" sz="1200">
                          <a:solidFill>
                            <a:schemeClr val="bg1"/>
                          </a:solidFill>
                          <a:latin typeface="+mj-lt"/>
                        </a:rPr>
                        <a:t> </a:t>
                      </a:r>
                    </a:p>
                    <a:p>
                      <a:pPr algn="ctr">
                        <a:lnSpc>
                          <a:spcPct val="100000"/>
                        </a:lnSpc>
                      </a:pPr>
                      <a:r>
                        <a:rPr lang="en-US" sz="1200" b="0">
                          <a:solidFill>
                            <a:schemeClr val="bg1"/>
                          </a:solidFill>
                          <a:latin typeface="+mj-lt"/>
                        </a:rPr>
                        <a:t>(n=30)</a:t>
                      </a:r>
                      <a:endParaRPr lang="en-US" sz="1200" b="0">
                        <a:solidFill>
                          <a:schemeClr val="bg1"/>
                        </a:solidFill>
                        <a:latin typeface="+mj-lt"/>
                        <a:cs typeface="Arial"/>
                      </a:endParaRPr>
                    </a:p>
                  </a:txBody>
                  <a:tcPr marL="91416" marR="91416" marT="45708" marB="45708" anchor="ctr"/>
                </a:tc>
                <a:extLst>
                  <a:ext uri="{0D108BD9-81ED-4DB2-BD59-A6C34878D82A}">
                    <a16:rowId xmlns:a16="http://schemas.microsoft.com/office/drawing/2014/main" val="3793732762"/>
                  </a:ext>
                </a:extLst>
              </a:tr>
              <a:tr h="3241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tx1"/>
                          </a:solidFill>
                          <a:latin typeface="+mj-lt"/>
                        </a:rPr>
                        <a:t>Mutation status</a:t>
                      </a:r>
                      <a:r>
                        <a:rPr lang="en-US" sz="1200">
                          <a:solidFill>
                            <a:schemeClr val="tx1"/>
                          </a:solidFill>
                          <a:latin typeface="+mj-lt"/>
                        </a:rPr>
                        <a:t>, n (%)</a:t>
                      </a:r>
                      <a:endParaRPr lang="en-US" sz="1200">
                        <a:solidFill>
                          <a:schemeClr val="tx1"/>
                        </a:solidFill>
                        <a:latin typeface="+mj-lt"/>
                        <a:cs typeface="Arial"/>
                      </a:endParaRPr>
                    </a:p>
                  </a:txBody>
                  <a:tcPr marL="91416" marR="91416" marT="45708" marB="45708" anchor="ctr"/>
                </a:tc>
                <a:tc>
                  <a:txBody>
                    <a:bodyPr/>
                    <a:lstStyle/>
                    <a:p>
                      <a:pPr>
                        <a:lnSpc>
                          <a:spcPct val="100000"/>
                        </a:lnSpc>
                      </a:pPr>
                      <a:endParaRPr lang="en-US" sz="1200">
                        <a:latin typeface="+mj-lt"/>
                      </a:endParaRPr>
                    </a:p>
                  </a:txBody>
                  <a:tcPr marL="91416" marR="91416" marT="45708" marB="45708" anchor="ctr"/>
                </a:tc>
                <a:extLst>
                  <a:ext uri="{0D108BD9-81ED-4DB2-BD59-A6C34878D82A}">
                    <a16:rowId xmlns:a16="http://schemas.microsoft.com/office/drawing/2014/main" val="2239533648"/>
                  </a:ext>
                </a:extLst>
              </a:tr>
              <a:tr h="3241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tx1"/>
                          </a:solidFill>
                          <a:latin typeface="+mj-lt"/>
                        </a:rPr>
                        <a:t>BTK</a:t>
                      </a:r>
                      <a:r>
                        <a:rPr kumimoji="0" lang="en-US" sz="1200" b="1" u="none" strike="noStrike" kern="1200" cap="none" spc="0" normalizeH="0" baseline="30000" noProof="0">
                          <a:ln>
                            <a:noFill/>
                          </a:ln>
                          <a:solidFill>
                            <a:schemeClr val="tx1"/>
                          </a:solidFill>
                          <a:effectLst/>
                          <a:uLnTx/>
                          <a:uFillTx/>
                          <a:latin typeface="+mj-lt"/>
                        </a:rPr>
                        <a:t>a</a:t>
                      </a:r>
                      <a:endParaRPr lang="en-US" sz="1200" b="1">
                        <a:solidFill>
                          <a:schemeClr val="tx1"/>
                        </a:solidFill>
                        <a:latin typeface="+mj-lt"/>
                        <a:cs typeface="Arial"/>
                      </a:endParaRPr>
                    </a:p>
                  </a:txBody>
                  <a:tcPr marL="91416" marR="91416" marT="45708" marB="45708" anchor="ctr"/>
                </a:tc>
                <a:tc>
                  <a:txBody>
                    <a:bodyPr/>
                    <a:lstStyle/>
                    <a:p>
                      <a:pPr algn="ctr">
                        <a:lnSpc>
                          <a:spcPct val="100000"/>
                        </a:lnSpc>
                      </a:pPr>
                      <a:r>
                        <a:rPr lang="en-US" sz="1200" b="1">
                          <a:solidFill>
                            <a:schemeClr val="tx1"/>
                          </a:solidFill>
                          <a:latin typeface="+mj-lt"/>
                        </a:rPr>
                        <a:t>13 (43.3)</a:t>
                      </a:r>
                    </a:p>
                  </a:txBody>
                  <a:tcPr marL="91416" marR="91416" marT="45708" marB="45708" anchor="ctr"/>
                </a:tc>
                <a:extLst>
                  <a:ext uri="{0D108BD9-81ED-4DB2-BD59-A6C34878D82A}">
                    <a16:rowId xmlns:a16="http://schemas.microsoft.com/office/drawing/2014/main" val="3267265049"/>
                  </a:ext>
                </a:extLst>
              </a:tr>
              <a:tr h="324154">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pl-PL" sz="1200">
                          <a:solidFill>
                            <a:schemeClr val="tx1"/>
                          </a:solidFill>
                          <a:latin typeface="+mj-lt"/>
                        </a:rPr>
                        <a:t>C481</a:t>
                      </a:r>
                      <a:r>
                        <a:rPr lang="en-US" sz="1200">
                          <a:solidFill>
                            <a:schemeClr val="tx1"/>
                          </a:solidFill>
                          <a:latin typeface="+mj-lt"/>
                        </a:rPr>
                        <a:t>S</a:t>
                      </a:r>
                      <a:endParaRPr lang="pl-PL" sz="1200">
                        <a:solidFill>
                          <a:schemeClr val="tx1"/>
                        </a:solidFill>
                        <a:latin typeface="+mj-lt"/>
                        <a:cs typeface="Arial"/>
                      </a:endParaRPr>
                    </a:p>
                  </a:txBody>
                  <a:tcPr marL="91416" marR="91416" marT="45708" marB="45708" anchor="ct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200" b="0">
                          <a:solidFill>
                            <a:schemeClr val="tx1"/>
                          </a:solidFill>
                          <a:latin typeface="+mj-lt"/>
                        </a:rPr>
                        <a:t>7 (23.3)</a:t>
                      </a:r>
                      <a:endParaRPr lang="en-US" sz="1200">
                        <a:solidFill>
                          <a:schemeClr val="tx1"/>
                        </a:solidFill>
                        <a:latin typeface="+mj-lt"/>
                        <a:cs typeface="Arial"/>
                      </a:endParaRPr>
                    </a:p>
                  </a:txBody>
                  <a:tcPr marL="91416" marR="91416" marT="45708" marB="45708" anchor="ctr"/>
                </a:tc>
                <a:extLst>
                  <a:ext uri="{0D108BD9-81ED-4DB2-BD59-A6C34878D82A}">
                    <a16:rowId xmlns:a16="http://schemas.microsoft.com/office/drawing/2014/main" val="1706058392"/>
                  </a:ext>
                </a:extLst>
              </a:tr>
              <a:tr h="324154">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pl-PL" sz="1200">
                          <a:solidFill>
                            <a:schemeClr val="tx1"/>
                          </a:solidFill>
                          <a:latin typeface="+mj-lt"/>
                        </a:rPr>
                        <a:t>L528</a:t>
                      </a:r>
                      <a:r>
                        <a:rPr lang="en-US" sz="1200" baseline="30000">
                          <a:solidFill>
                            <a:schemeClr val="tx1"/>
                          </a:solidFill>
                          <a:latin typeface="+mj-lt"/>
                        </a:rPr>
                        <a:t>b</a:t>
                      </a:r>
                      <a:endParaRPr lang="pl-PL" sz="1200" baseline="30000">
                        <a:solidFill>
                          <a:schemeClr val="tx1"/>
                        </a:solidFill>
                        <a:latin typeface="+mj-lt"/>
                        <a:cs typeface="Arial"/>
                      </a:endParaRPr>
                    </a:p>
                  </a:txBody>
                  <a:tcPr marL="91416" marR="91416" marT="45708" marB="4570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mj-lt"/>
                        </a:rPr>
                        <a:t>2 (6.7)</a:t>
                      </a:r>
                      <a:endParaRPr lang="en-US" sz="1200" b="0">
                        <a:solidFill>
                          <a:schemeClr val="tx1"/>
                        </a:solidFill>
                        <a:latin typeface="+mj-lt"/>
                        <a:cs typeface="Arial"/>
                      </a:endParaRPr>
                    </a:p>
                  </a:txBody>
                  <a:tcPr marL="91416" marR="91416" marT="45708" marB="45708" anchor="ctr"/>
                </a:tc>
                <a:extLst>
                  <a:ext uri="{0D108BD9-81ED-4DB2-BD59-A6C34878D82A}">
                    <a16:rowId xmlns:a16="http://schemas.microsoft.com/office/drawing/2014/main" val="1124016167"/>
                  </a:ext>
                </a:extLst>
              </a:tr>
              <a:tr h="324154">
                <a:tc>
                  <a:txBody>
                    <a:bodyPr/>
                    <a:lstStyle/>
                    <a:p>
                      <a:pPr marL="912813" lvl="1" indent="-455613">
                        <a:lnSpc>
                          <a:spcPct val="100000"/>
                        </a:lnSpc>
                      </a:pPr>
                      <a:r>
                        <a:rPr lang="pl-PL" sz="1200">
                          <a:solidFill>
                            <a:schemeClr val="tx1"/>
                          </a:solidFill>
                          <a:latin typeface="+mj-lt"/>
                        </a:rPr>
                        <a:t>T474</a:t>
                      </a:r>
                      <a:r>
                        <a:rPr lang="en-US" sz="1200" baseline="30000">
                          <a:solidFill>
                            <a:schemeClr val="tx1"/>
                          </a:solidFill>
                          <a:latin typeface="+mj-lt"/>
                        </a:rPr>
                        <a:t>c</a:t>
                      </a:r>
                      <a:endParaRPr lang="en-US" sz="1200" baseline="30000">
                        <a:latin typeface="+mj-lt"/>
                      </a:endParaRPr>
                    </a:p>
                  </a:txBody>
                  <a:tcPr marL="91416" marR="91416" marT="45708" marB="45708" anchor="ctr"/>
                </a:tc>
                <a:tc>
                  <a:txBody>
                    <a:bodyPr/>
                    <a:lstStyle/>
                    <a:p>
                      <a:pPr algn="ctr">
                        <a:lnSpc>
                          <a:spcPct val="100000"/>
                        </a:lnSpc>
                      </a:pPr>
                      <a:r>
                        <a:rPr lang="en-US" sz="1200">
                          <a:solidFill>
                            <a:schemeClr val="tx1"/>
                          </a:solidFill>
                          <a:latin typeface="+mj-lt"/>
                        </a:rPr>
                        <a:t>3 (10.0)</a:t>
                      </a:r>
                      <a:endParaRPr lang="en-US" sz="1200">
                        <a:latin typeface="+mj-lt"/>
                      </a:endParaRPr>
                    </a:p>
                  </a:txBody>
                  <a:tcPr marL="91416" marR="91416" marT="45708" marB="45708" anchor="ctr"/>
                </a:tc>
                <a:extLst>
                  <a:ext uri="{0D108BD9-81ED-4DB2-BD59-A6C34878D82A}">
                    <a16:rowId xmlns:a16="http://schemas.microsoft.com/office/drawing/2014/main" val="1597256721"/>
                  </a:ext>
                </a:extLst>
              </a:tr>
              <a:tr h="324154">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pl-PL" sz="1200">
                          <a:solidFill>
                            <a:schemeClr val="tx1"/>
                          </a:solidFill>
                          <a:latin typeface="+mj-lt"/>
                        </a:rPr>
                        <a:t>V416</a:t>
                      </a:r>
                      <a:r>
                        <a:rPr lang="en-US" sz="1200" baseline="30000">
                          <a:solidFill>
                            <a:schemeClr val="tx1"/>
                          </a:solidFill>
                          <a:latin typeface="+mj-lt"/>
                        </a:rPr>
                        <a:t>d</a:t>
                      </a:r>
                      <a:endParaRPr lang="pl-PL" sz="1200" baseline="30000">
                        <a:solidFill>
                          <a:schemeClr val="tx1"/>
                        </a:solidFill>
                        <a:latin typeface="+mj-lt"/>
                        <a:cs typeface="Arial"/>
                      </a:endParaRPr>
                    </a:p>
                  </a:txBody>
                  <a:tcPr marL="91416" marR="91416" marT="45708" marB="4570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mj-lt"/>
                        </a:rPr>
                        <a:t>1 (3.3)</a:t>
                      </a:r>
                      <a:endParaRPr lang="en-US" sz="1200" b="0">
                        <a:solidFill>
                          <a:schemeClr val="tx1"/>
                        </a:solidFill>
                        <a:latin typeface="+mj-lt"/>
                        <a:cs typeface="Arial"/>
                      </a:endParaRPr>
                    </a:p>
                  </a:txBody>
                  <a:tcPr marL="91416" marR="91416" marT="45708" marB="45708" anchor="ctr"/>
                </a:tc>
                <a:extLst>
                  <a:ext uri="{0D108BD9-81ED-4DB2-BD59-A6C34878D82A}">
                    <a16:rowId xmlns:a16="http://schemas.microsoft.com/office/drawing/2014/main" val="1008825589"/>
                  </a:ext>
                </a:extLst>
              </a:tr>
              <a:tr h="324154">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latin typeface="+mj-lt"/>
                        </a:rPr>
                        <a:t>G541V</a:t>
                      </a:r>
                      <a:endParaRPr lang="en-US" sz="1200">
                        <a:solidFill>
                          <a:schemeClr val="tx1"/>
                        </a:solidFill>
                        <a:latin typeface="+mj-lt"/>
                        <a:cs typeface="Arial"/>
                      </a:endParaRPr>
                    </a:p>
                  </a:txBody>
                  <a:tcPr marL="91416" marR="91416" marT="45708" marB="4570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mj-lt"/>
                        </a:rPr>
                        <a:t>1 (3.3)</a:t>
                      </a:r>
                      <a:endParaRPr lang="en-US" sz="1200" b="0">
                        <a:solidFill>
                          <a:schemeClr val="tx1"/>
                        </a:solidFill>
                        <a:latin typeface="+mj-lt"/>
                        <a:cs typeface="Arial"/>
                      </a:endParaRPr>
                    </a:p>
                  </a:txBody>
                  <a:tcPr marL="91416" marR="91416" marT="45708" marB="45708" anchor="ctr"/>
                </a:tc>
                <a:extLst>
                  <a:ext uri="{0D108BD9-81ED-4DB2-BD59-A6C34878D82A}">
                    <a16:rowId xmlns:a16="http://schemas.microsoft.com/office/drawing/2014/main" val="1129733444"/>
                  </a:ext>
                </a:extLst>
              </a:tr>
            </a:tbl>
          </a:graphicData>
        </a:graphic>
      </p:graphicFrame>
      <p:sp>
        <p:nvSpPr>
          <p:cNvPr id="10" name="TextBox 9">
            <a:extLst>
              <a:ext uri="{FF2B5EF4-FFF2-40B4-BE49-F238E27FC236}">
                <a16:creationId xmlns:a16="http://schemas.microsoft.com/office/drawing/2014/main" id="{D58D6F68-652F-3529-5C95-1CBED58CA31E}"/>
              </a:ext>
            </a:extLst>
          </p:cNvPr>
          <p:cNvSpPr txBox="1"/>
          <p:nvPr/>
        </p:nvSpPr>
        <p:spPr>
          <a:xfrm>
            <a:off x="9120188" y="1665288"/>
            <a:ext cx="2655278" cy="1354219"/>
          </a:xfrm>
          <a:prstGeom prst="rect">
            <a:avLst/>
          </a:prstGeom>
          <a:solidFill>
            <a:schemeClr val="bg2"/>
          </a:solidFill>
        </p:spPr>
        <p:txBody>
          <a:bodyPr wrap="square" tIns="108000" rtlCol="0">
            <a:noAutofit/>
          </a:bodyPr>
          <a:lstStyle/>
          <a:p>
            <a:pPr marL="177800" indent="-177800">
              <a:buClr>
                <a:schemeClr val="accent2"/>
              </a:buClr>
              <a:buFont typeface="Arial" panose="020B0604020202020204" pitchFamily="34" charset="0"/>
              <a:buChar char="•"/>
            </a:pPr>
            <a:r>
              <a:rPr lang="en-US"/>
              <a:t>NX-5948 induces rapid and robust degradation of wild-type and mutant BTK</a:t>
            </a:r>
          </a:p>
        </p:txBody>
      </p:sp>
      <p:grpSp>
        <p:nvGrpSpPr>
          <p:cNvPr id="4" name="Gruppieren 3">
            <a:extLst>
              <a:ext uri="{FF2B5EF4-FFF2-40B4-BE49-F238E27FC236}">
                <a16:creationId xmlns:a16="http://schemas.microsoft.com/office/drawing/2014/main" id="{66E4F7C9-30C0-25E1-4897-17E8F0C84323}"/>
              </a:ext>
            </a:extLst>
          </p:cNvPr>
          <p:cNvGrpSpPr/>
          <p:nvPr/>
        </p:nvGrpSpPr>
        <p:grpSpPr>
          <a:xfrm>
            <a:off x="4003335" y="1593195"/>
            <a:ext cx="6865862" cy="3510067"/>
            <a:chOff x="13701649" y="4086810"/>
            <a:chExt cx="12077246" cy="6174308"/>
          </a:xfrm>
        </p:grpSpPr>
        <p:cxnSp>
          <p:nvCxnSpPr>
            <p:cNvPr id="6" name="Gerader Verbinder 5">
              <a:extLst>
                <a:ext uri="{FF2B5EF4-FFF2-40B4-BE49-F238E27FC236}">
                  <a16:creationId xmlns:a16="http://schemas.microsoft.com/office/drawing/2014/main" id="{53D3DC6D-A84E-7F4F-2BDD-1C5D41654355}"/>
                </a:ext>
              </a:extLst>
            </p:cNvPr>
            <p:cNvCxnSpPr>
              <a:cxnSpLocks/>
              <a:endCxn id="54" idx="5"/>
            </p:cNvCxnSpPr>
            <p:nvPr/>
          </p:nvCxnSpPr>
          <p:spPr>
            <a:xfrm>
              <a:off x="15167760" y="6854789"/>
              <a:ext cx="493166" cy="2165637"/>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11" name="Gerader Verbinder 10">
              <a:extLst>
                <a:ext uri="{FF2B5EF4-FFF2-40B4-BE49-F238E27FC236}">
                  <a16:creationId xmlns:a16="http://schemas.microsoft.com/office/drawing/2014/main" id="{37A1E700-CBA7-DA4A-395E-6FA721154A58}"/>
                </a:ext>
              </a:extLst>
            </p:cNvPr>
            <p:cNvCxnSpPr>
              <a:cxnSpLocks/>
              <a:stCxn id="104" idx="5"/>
            </p:cNvCxnSpPr>
            <p:nvPr/>
          </p:nvCxnSpPr>
          <p:spPr>
            <a:xfrm flipH="1" flipV="1">
              <a:off x="15594956" y="8885770"/>
              <a:ext cx="1385174" cy="198219"/>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12" name="Rechteck 11">
              <a:extLst>
                <a:ext uri="{FF2B5EF4-FFF2-40B4-BE49-F238E27FC236}">
                  <a16:creationId xmlns:a16="http://schemas.microsoft.com/office/drawing/2014/main" id="{22123928-7A57-07E7-9ACD-42E75B4931EA}"/>
                </a:ext>
              </a:extLst>
            </p:cNvPr>
            <p:cNvSpPr/>
            <p:nvPr/>
          </p:nvSpPr>
          <p:spPr>
            <a:xfrm>
              <a:off x="15505369" y="8921434"/>
              <a:ext cx="198047" cy="18137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latin typeface="Arial" panose="020B0604020202020204" pitchFamily="34" charset="0"/>
                <a:cs typeface="Arial" panose="020B0604020202020204" pitchFamily="34" charset="0"/>
              </a:endParaRPr>
            </a:p>
          </p:txBody>
        </p:sp>
        <p:sp>
          <p:nvSpPr>
            <p:cNvPr id="13" name="Gleichschenkliges Dreieck 12">
              <a:extLst>
                <a:ext uri="{FF2B5EF4-FFF2-40B4-BE49-F238E27FC236}">
                  <a16:creationId xmlns:a16="http://schemas.microsoft.com/office/drawing/2014/main" id="{6941E216-23EF-0711-5987-0A3AD03CE581}"/>
                </a:ext>
              </a:extLst>
            </p:cNvPr>
            <p:cNvSpPr/>
            <p:nvPr/>
          </p:nvSpPr>
          <p:spPr>
            <a:xfrm rot="10800000">
              <a:off x="15507500" y="8877990"/>
              <a:ext cx="189877" cy="174945"/>
            </a:xfrm>
            <a:prstGeom prs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latin typeface="Arial" panose="020B0604020202020204" pitchFamily="34" charset="0"/>
                <a:cs typeface="Arial" panose="020B0604020202020204" pitchFamily="34" charset="0"/>
              </a:endParaRPr>
            </a:p>
          </p:txBody>
        </p:sp>
        <p:cxnSp>
          <p:nvCxnSpPr>
            <p:cNvPr id="14" name="Gerader Verbinder 13">
              <a:extLst>
                <a:ext uri="{FF2B5EF4-FFF2-40B4-BE49-F238E27FC236}">
                  <a16:creationId xmlns:a16="http://schemas.microsoft.com/office/drawing/2014/main" id="{1C78F056-C3C6-5132-0FD5-DF7AEB6054D5}"/>
                </a:ext>
              </a:extLst>
            </p:cNvPr>
            <p:cNvCxnSpPr>
              <a:cxnSpLocks/>
            </p:cNvCxnSpPr>
            <p:nvPr/>
          </p:nvCxnSpPr>
          <p:spPr>
            <a:xfrm flipV="1">
              <a:off x="15161828" y="5223096"/>
              <a:ext cx="0" cy="3947999"/>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Gerader Verbinder 14">
              <a:extLst>
                <a:ext uri="{FF2B5EF4-FFF2-40B4-BE49-F238E27FC236}">
                  <a16:creationId xmlns:a16="http://schemas.microsoft.com/office/drawing/2014/main" id="{56AC87C1-5E04-51EC-05A7-D2E074A91DE3}"/>
                </a:ext>
              </a:extLst>
            </p:cNvPr>
            <p:cNvCxnSpPr>
              <a:cxnSpLocks/>
            </p:cNvCxnSpPr>
            <p:nvPr/>
          </p:nvCxnSpPr>
          <p:spPr>
            <a:xfrm flipV="1">
              <a:off x="15585691" y="9178238"/>
              <a:ext cx="0" cy="20955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Gerader Verbinder 15">
              <a:extLst>
                <a:ext uri="{FF2B5EF4-FFF2-40B4-BE49-F238E27FC236}">
                  <a16:creationId xmlns:a16="http://schemas.microsoft.com/office/drawing/2014/main" id="{256DB94B-9A9C-2A1E-7FFA-1B3C8AEE13BF}"/>
                </a:ext>
              </a:extLst>
            </p:cNvPr>
            <p:cNvCxnSpPr>
              <a:cxnSpLocks/>
            </p:cNvCxnSpPr>
            <p:nvPr/>
          </p:nvCxnSpPr>
          <p:spPr>
            <a:xfrm flipV="1">
              <a:off x="16919191" y="9178238"/>
              <a:ext cx="0" cy="20955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Gerader Verbinder 16">
              <a:extLst>
                <a:ext uri="{FF2B5EF4-FFF2-40B4-BE49-F238E27FC236}">
                  <a16:creationId xmlns:a16="http://schemas.microsoft.com/office/drawing/2014/main" id="{2E6DBFAF-D3E9-6755-738F-FC6D7D875C74}"/>
                </a:ext>
              </a:extLst>
            </p:cNvPr>
            <p:cNvCxnSpPr>
              <a:cxnSpLocks/>
            </p:cNvCxnSpPr>
            <p:nvPr/>
          </p:nvCxnSpPr>
          <p:spPr>
            <a:xfrm flipV="1">
              <a:off x="18462241" y="9178238"/>
              <a:ext cx="0" cy="20955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Gerader Verbinder 17">
              <a:extLst>
                <a:ext uri="{FF2B5EF4-FFF2-40B4-BE49-F238E27FC236}">
                  <a16:creationId xmlns:a16="http://schemas.microsoft.com/office/drawing/2014/main" id="{EC143218-E33B-D484-AEB0-C32AC85BF408}"/>
                </a:ext>
              </a:extLst>
            </p:cNvPr>
            <p:cNvCxnSpPr>
              <a:cxnSpLocks/>
            </p:cNvCxnSpPr>
            <p:nvPr/>
          </p:nvCxnSpPr>
          <p:spPr>
            <a:xfrm flipV="1">
              <a:off x="20005291" y="9178238"/>
              <a:ext cx="0" cy="20955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Gerader Verbinder 18">
              <a:extLst>
                <a:ext uri="{FF2B5EF4-FFF2-40B4-BE49-F238E27FC236}">
                  <a16:creationId xmlns:a16="http://schemas.microsoft.com/office/drawing/2014/main" id="{9B7A4E32-344B-7630-CCEB-B4C05E726807}"/>
                </a:ext>
              </a:extLst>
            </p:cNvPr>
            <p:cNvCxnSpPr>
              <a:cxnSpLocks/>
            </p:cNvCxnSpPr>
            <p:nvPr/>
          </p:nvCxnSpPr>
          <p:spPr>
            <a:xfrm flipV="1">
              <a:off x="21548341" y="9178238"/>
              <a:ext cx="0" cy="20955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Gerader Verbinder 19">
              <a:extLst>
                <a:ext uri="{FF2B5EF4-FFF2-40B4-BE49-F238E27FC236}">
                  <a16:creationId xmlns:a16="http://schemas.microsoft.com/office/drawing/2014/main" id="{4802630F-CF8B-F2FB-5168-4B86F6876689}"/>
                </a:ext>
              </a:extLst>
            </p:cNvPr>
            <p:cNvCxnSpPr>
              <a:cxnSpLocks/>
            </p:cNvCxnSpPr>
            <p:nvPr/>
          </p:nvCxnSpPr>
          <p:spPr>
            <a:xfrm>
              <a:off x="14996726" y="8388639"/>
              <a:ext cx="165102"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Gerader Verbinder 20">
              <a:extLst>
                <a:ext uri="{FF2B5EF4-FFF2-40B4-BE49-F238E27FC236}">
                  <a16:creationId xmlns:a16="http://schemas.microsoft.com/office/drawing/2014/main" id="{AD39B515-AD65-98AE-6B56-6EF9CB554628}"/>
                </a:ext>
              </a:extLst>
            </p:cNvPr>
            <p:cNvCxnSpPr>
              <a:cxnSpLocks/>
            </p:cNvCxnSpPr>
            <p:nvPr/>
          </p:nvCxnSpPr>
          <p:spPr>
            <a:xfrm>
              <a:off x="14996726" y="7599039"/>
              <a:ext cx="165102"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Gerader Verbinder 21">
              <a:extLst>
                <a:ext uri="{FF2B5EF4-FFF2-40B4-BE49-F238E27FC236}">
                  <a16:creationId xmlns:a16="http://schemas.microsoft.com/office/drawing/2014/main" id="{3B52A5B2-FCC7-D230-C6BA-0EE384F0199C}"/>
                </a:ext>
              </a:extLst>
            </p:cNvPr>
            <p:cNvCxnSpPr>
              <a:cxnSpLocks/>
            </p:cNvCxnSpPr>
            <p:nvPr/>
          </p:nvCxnSpPr>
          <p:spPr>
            <a:xfrm>
              <a:off x="14996726" y="6809439"/>
              <a:ext cx="165102"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Gerader Verbinder 22">
              <a:extLst>
                <a:ext uri="{FF2B5EF4-FFF2-40B4-BE49-F238E27FC236}">
                  <a16:creationId xmlns:a16="http://schemas.microsoft.com/office/drawing/2014/main" id="{0875EF04-D163-245C-71E2-9C0B695FBCDC}"/>
                </a:ext>
              </a:extLst>
            </p:cNvPr>
            <p:cNvCxnSpPr>
              <a:cxnSpLocks/>
            </p:cNvCxnSpPr>
            <p:nvPr/>
          </p:nvCxnSpPr>
          <p:spPr>
            <a:xfrm>
              <a:off x="14996726" y="6019839"/>
              <a:ext cx="165102"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Gerader Verbinder 23">
              <a:extLst>
                <a:ext uri="{FF2B5EF4-FFF2-40B4-BE49-F238E27FC236}">
                  <a16:creationId xmlns:a16="http://schemas.microsoft.com/office/drawing/2014/main" id="{EB2B3CEA-22DF-EAC7-7DD5-BFE8085FA601}"/>
                </a:ext>
              </a:extLst>
            </p:cNvPr>
            <p:cNvCxnSpPr>
              <a:cxnSpLocks/>
            </p:cNvCxnSpPr>
            <p:nvPr/>
          </p:nvCxnSpPr>
          <p:spPr>
            <a:xfrm>
              <a:off x="14996726" y="5230239"/>
              <a:ext cx="165102"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25" name="Textfeld 24">
              <a:extLst>
                <a:ext uri="{FF2B5EF4-FFF2-40B4-BE49-F238E27FC236}">
                  <a16:creationId xmlns:a16="http://schemas.microsoft.com/office/drawing/2014/main" id="{CA086BCA-603B-D2E6-F3D0-7CA27B6CEF1C}"/>
                </a:ext>
              </a:extLst>
            </p:cNvPr>
            <p:cNvSpPr txBox="1"/>
            <p:nvPr/>
          </p:nvSpPr>
          <p:spPr>
            <a:xfrm>
              <a:off x="13969663" y="8931509"/>
              <a:ext cx="1017950" cy="383060"/>
            </a:xfrm>
            <a:prstGeom prst="rect">
              <a:avLst/>
            </a:prstGeom>
            <a:noFill/>
          </p:spPr>
          <p:txBody>
            <a:bodyPr wrap="square" rtlCol="0">
              <a:noAutofit/>
            </a:bodyPr>
            <a:lstStyle/>
            <a:p>
              <a:pPr algn="r">
                <a:spcBef>
                  <a:spcPts val="0"/>
                </a:spcBef>
              </a:pPr>
              <a:r>
                <a:rPr lang="de-DE" sz="1050" b="1" noProof="1">
                  <a:latin typeface="Arial" panose="020B0604020202020204" pitchFamily="34" charset="0"/>
                  <a:cs typeface="Arial" panose="020B0604020202020204" pitchFamily="34" charset="0"/>
                </a:rPr>
                <a:t>0</a:t>
              </a:r>
              <a:endParaRPr lang="en-US" sz="1050" b="1" noProof="1">
                <a:latin typeface="Arial" panose="020B0604020202020204" pitchFamily="34" charset="0"/>
                <a:cs typeface="Arial" panose="020B0604020202020204" pitchFamily="34" charset="0"/>
              </a:endParaRPr>
            </a:p>
            <a:p>
              <a:endParaRPr lang="de-DE" sz="1050" b="1" noProof="1">
                <a:latin typeface="Arial" panose="020B0604020202020204" pitchFamily="34" charset="0"/>
                <a:cs typeface="Arial" panose="020B0604020202020204" pitchFamily="34" charset="0"/>
              </a:endParaRPr>
            </a:p>
          </p:txBody>
        </p:sp>
        <p:sp>
          <p:nvSpPr>
            <p:cNvPr id="26" name="Textfeld 25">
              <a:extLst>
                <a:ext uri="{FF2B5EF4-FFF2-40B4-BE49-F238E27FC236}">
                  <a16:creationId xmlns:a16="http://schemas.microsoft.com/office/drawing/2014/main" id="{651701E6-A101-676B-CA91-D076D7AC00AA}"/>
                </a:ext>
              </a:extLst>
            </p:cNvPr>
            <p:cNvSpPr txBox="1"/>
            <p:nvPr/>
          </p:nvSpPr>
          <p:spPr>
            <a:xfrm>
              <a:off x="13969663" y="8142849"/>
              <a:ext cx="1017950" cy="383060"/>
            </a:xfrm>
            <a:prstGeom prst="rect">
              <a:avLst/>
            </a:prstGeom>
            <a:noFill/>
          </p:spPr>
          <p:txBody>
            <a:bodyPr wrap="square" rtlCol="0">
              <a:noAutofit/>
            </a:bodyPr>
            <a:lstStyle/>
            <a:p>
              <a:pPr algn="r">
                <a:spcBef>
                  <a:spcPts val="0"/>
                </a:spcBef>
              </a:pPr>
              <a:r>
                <a:rPr lang="de-DE" sz="1050" b="1" noProof="1">
                  <a:latin typeface="Arial" panose="020B0604020202020204" pitchFamily="34" charset="0"/>
                  <a:cs typeface="Arial" panose="020B0604020202020204" pitchFamily="34" charset="0"/>
                </a:rPr>
                <a:t>1000</a:t>
              </a:r>
              <a:endParaRPr lang="en-US" sz="1050" b="1" noProof="1">
                <a:latin typeface="Arial" panose="020B0604020202020204" pitchFamily="34" charset="0"/>
                <a:cs typeface="Arial" panose="020B0604020202020204" pitchFamily="34" charset="0"/>
              </a:endParaRPr>
            </a:p>
          </p:txBody>
        </p:sp>
        <p:sp>
          <p:nvSpPr>
            <p:cNvPr id="27" name="Textfeld 26">
              <a:extLst>
                <a:ext uri="{FF2B5EF4-FFF2-40B4-BE49-F238E27FC236}">
                  <a16:creationId xmlns:a16="http://schemas.microsoft.com/office/drawing/2014/main" id="{B3D8698D-86CE-C505-F8A2-69C96B535EA4}"/>
                </a:ext>
              </a:extLst>
            </p:cNvPr>
            <p:cNvSpPr txBox="1"/>
            <p:nvPr/>
          </p:nvSpPr>
          <p:spPr>
            <a:xfrm>
              <a:off x="13924378" y="7354190"/>
              <a:ext cx="1108521" cy="383060"/>
            </a:xfrm>
            <a:prstGeom prst="rect">
              <a:avLst/>
            </a:prstGeom>
            <a:noFill/>
          </p:spPr>
          <p:txBody>
            <a:bodyPr wrap="square" rtlCol="0">
              <a:noAutofit/>
            </a:bodyPr>
            <a:lstStyle/>
            <a:p>
              <a:pPr algn="r">
                <a:spcBef>
                  <a:spcPts val="0"/>
                </a:spcBef>
              </a:pPr>
              <a:r>
                <a:rPr lang="de-DE" sz="1050" b="1" noProof="1">
                  <a:latin typeface="Arial" panose="020B0604020202020204" pitchFamily="34" charset="0"/>
                  <a:cs typeface="Arial" panose="020B0604020202020204" pitchFamily="34" charset="0"/>
                </a:rPr>
                <a:t>2000</a:t>
              </a:r>
              <a:endParaRPr lang="en-US" sz="1050" b="1" noProof="1">
                <a:latin typeface="Arial" panose="020B0604020202020204" pitchFamily="34" charset="0"/>
                <a:cs typeface="Arial" panose="020B0604020202020204" pitchFamily="34" charset="0"/>
              </a:endParaRPr>
            </a:p>
          </p:txBody>
        </p:sp>
        <p:sp>
          <p:nvSpPr>
            <p:cNvPr id="28" name="Textfeld 27">
              <a:extLst>
                <a:ext uri="{FF2B5EF4-FFF2-40B4-BE49-F238E27FC236}">
                  <a16:creationId xmlns:a16="http://schemas.microsoft.com/office/drawing/2014/main" id="{477F1CC5-5DE7-672A-32E1-0F0A9F1D0D36}"/>
                </a:ext>
              </a:extLst>
            </p:cNvPr>
            <p:cNvSpPr txBox="1"/>
            <p:nvPr/>
          </p:nvSpPr>
          <p:spPr>
            <a:xfrm>
              <a:off x="13924378" y="6565531"/>
              <a:ext cx="1108521" cy="383060"/>
            </a:xfrm>
            <a:prstGeom prst="rect">
              <a:avLst/>
            </a:prstGeom>
            <a:noFill/>
          </p:spPr>
          <p:txBody>
            <a:bodyPr wrap="square" rtlCol="0">
              <a:noAutofit/>
            </a:bodyPr>
            <a:lstStyle/>
            <a:p>
              <a:pPr algn="r">
                <a:spcBef>
                  <a:spcPts val="0"/>
                </a:spcBef>
              </a:pPr>
              <a:r>
                <a:rPr lang="de-DE" sz="1050" b="1" noProof="1">
                  <a:latin typeface="Arial" panose="020B0604020202020204" pitchFamily="34" charset="0"/>
                  <a:cs typeface="Arial" panose="020B0604020202020204" pitchFamily="34" charset="0"/>
                </a:rPr>
                <a:t>3000</a:t>
              </a:r>
              <a:endParaRPr lang="en-US" sz="1050" b="1" noProof="1">
                <a:latin typeface="Arial" panose="020B0604020202020204" pitchFamily="34" charset="0"/>
                <a:cs typeface="Arial" panose="020B0604020202020204" pitchFamily="34" charset="0"/>
              </a:endParaRPr>
            </a:p>
          </p:txBody>
        </p:sp>
        <p:sp>
          <p:nvSpPr>
            <p:cNvPr id="29" name="Textfeld 28">
              <a:extLst>
                <a:ext uri="{FF2B5EF4-FFF2-40B4-BE49-F238E27FC236}">
                  <a16:creationId xmlns:a16="http://schemas.microsoft.com/office/drawing/2014/main" id="{8E39C30D-8880-F838-EBB4-DEFF16D62E97}"/>
                </a:ext>
              </a:extLst>
            </p:cNvPr>
            <p:cNvSpPr txBox="1"/>
            <p:nvPr/>
          </p:nvSpPr>
          <p:spPr>
            <a:xfrm>
              <a:off x="13924378" y="5776872"/>
              <a:ext cx="1108521" cy="383060"/>
            </a:xfrm>
            <a:prstGeom prst="rect">
              <a:avLst/>
            </a:prstGeom>
            <a:noFill/>
          </p:spPr>
          <p:txBody>
            <a:bodyPr wrap="square" rtlCol="0">
              <a:noAutofit/>
            </a:bodyPr>
            <a:lstStyle/>
            <a:p>
              <a:pPr algn="r">
                <a:spcBef>
                  <a:spcPts val="0"/>
                </a:spcBef>
              </a:pPr>
              <a:r>
                <a:rPr lang="de-DE" sz="1050" b="1" noProof="1">
                  <a:latin typeface="Arial" panose="020B0604020202020204" pitchFamily="34" charset="0"/>
                  <a:cs typeface="Arial" panose="020B0604020202020204" pitchFamily="34" charset="0"/>
                </a:rPr>
                <a:t>4000</a:t>
              </a:r>
              <a:endParaRPr lang="en-US" sz="1050" b="1" noProof="1">
                <a:latin typeface="Arial" panose="020B0604020202020204" pitchFamily="34" charset="0"/>
                <a:cs typeface="Arial" panose="020B0604020202020204" pitchFamily="34" charset="0"/>
              </a:endParaRPr>
            </a:p>
          </p:txBody>
        </p:sp>
        <p:sp>
          <p:nvSpPr>
            <p:cNvPr id="30" name="Textfeld 29">
              <a:extLst>
                <a:ext uri="{FF2B5EF4-FFF2-40B4-BE49-F238E27FC236}">
                  <a16:creationId xmlns:a16="http://schemas.microsoft.com/office/drawing/2014/main" id="{4C12BE96-3E22-E603-BEE1-174DB0516344}"/>
                </a:ext>
              </a:extLst>
            </p:cNvPr>
            <p:cNvSpPr txBox="1"/>
            <p:nvPr/>
          </p:nvSpPr>
          <p:spPr>
            <a:xfrm>
              <a:off x="13924378" y="4988213"/>
              <a:ext cx="1108521" cy="383060"/>
            </a:xfrm>
            <a:prstGeom prst="rect">
              <a:avLst/>
            </a:prstGeom>
            <a:noFill/>
          </p:spPr>
          <p:txBody>
            <a:bodyPr wrap="square" rtlCol="0">
              <a:noAutofit/>
            </a:bodyPr>
            <a:lstStyle/>
            <a:p>
              <a:pPr algn="r">
                <a:spcBef>
                  <a:spcPts val="0"/>
                </a:spcBef>
              </a:pPr>
              <a:r>
                <a:rPr lang="de-DE" sz="1050" b="1" noProof="1">
                  <a:latin typeface="Arial" panose="020B0604020202020204" pitchFamily="34" charset="0"/>
                  <a:cs typeface="Arial" panose="020B0604020202020204" pitchFamily="34" charset="0"/>
                </a:rPr>
                <a:t>5000</a:t>
              </a:r>
              <a:endParaRPr lang="en-US" sz="1050" b="1" noProof="1">
                <a:latin typeface="Arial" panose="020B0604020202020204" pitchFamily="34" charset="0"/>
                <a:cs typeface="Arial" panose="020B0604020202020204" pitchFamily="34" charset="0"/>
              </a:endParaRPr>
            </a:p>
          </p:txBody>
        </p:sp>
        <p:sp>
          <p:nvSpPr>
            <p:cNvPr id="31" name="Textfeld 30">
              <a:extLst>
                <a:ext uri="{FF2B5EF4-FFF2-40B4-BE49-F238E27FC236}">
                  <a16:creationId xmlns:a16="http://schemas.microsoft.com/office/drawing/2014/main" id="{AC67F9DF-B235-16E5-AA0A-5148D1443763}"/>
                </a:ext>
              </a:extLst>
            </p:cNvPr>
            <p:cNvSpPr txBox="1"/>
            <p:nvPr/>
          </p:nvSpPr>
          <p:spPr>
            <a:xfrm>
              <a:off x="14767283" y="9449673"/>
              <a:ext cx="1287022" cy="383060"/>
            </a:xfrm>
            <a:prstGeom prst="rect">
              <a:avLst/>
            </a:prstGeom>
            <a:noFill/>
          </p:spPr>
          <p:txBody>
            <a:bodyPr wrap="square" rtlCol="0">
              <a:noAutofit/>
            </a:bodyPr>
            <a:lstStyle/>
            <a:p>
              <a:pPr algn="r">
                <a:spcBef>
                  <a:spcPts val="0"/>
                </a:spcBef>
              </a:pPr>
              <a:r>
                <a:rPr lang="de-DE" sz="1050" b="1" noProof="1">
                  <a:latin typeface="Arial" panose="020B0604020202020204" pitchFamily="34" charset="0"/>
                  <a:cs typeface="Arial" panose="020B0604020202020204" pitchFamily="34" charset="0"/>
                </a:rPr>
                <a:t>Day 2</a:t>
              </a:r>
              <a:endParaRPr lang="en-US" sz="1050" b="1" noProof="1">
                <a:latin typeface="Arial" panose="020B0604020202020204" pitchFamily="34" charset="0"/>
                <a:cs typeface="Arial" panose="020B0604020202020204" pitchFamily="34" charset="0"/>
              </a:endParaRPr>
            </a:p>
          </p:txBody>
        </p:sp>
        <p:sp>
          <p:nvSpPr>
            <p:cNvPr id="32" name="Textfeld 31">
              <a:extLst>
                <a:ext uri="{FF2B5EF4-FFF2-40B4-BE49-F238E27FC236}">
                  <a16:creationId xmlns:a16="http://schemas.microsoft.com/office/drawing/2014/main" id="{679799AB-E597-BE84-8FF6-0E32D307A2CC}"/>
                </a:ext>
              </a:extLst>
            </p:cNvPr>
            <p:cNvSpPr txBox="1"/>
            <p:nvPr/>
          </p:nvSpPr>
          <p:spPr>
            <a:xfrm>
              <a:off x="16054305" y="9449673"/>
              <a:ext cx="1503635" cy="383060"/>
            </a:xfrm>
            <a:prstGeom prst="rect">
              <a:avLst/>
            </a:prstGeom>
            <a:noFill/>
          </p:spPr>
          <p:txBody>
            <a:bodyPr wrap="square" rtlCol="0">
              <a:noAutofit/>
            </a:bodyPr>
            <a:lstStyle/>
            <a:p>
              <a:pPr algn="r">
                <a:spcBef>
                  <a:spcPts val="0"/>
                </a:spcBef>
              </a:pPr>
              <a:r>
                <a:rPr lang="de-DE" sz="1050" b="1" noProof="1">
                  <a:latin typeface="Arial" panose="020B0604020202020204" pitchFamily="34" charset="0"/>
                  <a:cs typeface="Arial" panose="020B0604020202020204" pitchFamily="34" charset="0"/>
                </a:rPr>
                <a:t>Day 8</a:t>
              </a:r>
              <a:endParaRPr lang="en-US" sz="1050" b="1" noProof="1">
                <a:latin typeface="Arial" panose="020B0604020202020204" pitchFamily="34" charset="0"/>
                <a:cs typeface="Arial" panose="020B0604020202020204" pitchFamily="34" charset="0"/>
              </a:endParaRPr>
            </a:p>
          </p:txBody>
        </p:sp>
        <p:sp>
          <p:nvSpPr>
            <p:cNvPr id="33" name="Textfeld 32">
              <a:extLst>
                <a:ext uri="{FF2B5EF4-FFF2-40B4-BE49-F238E27FC236}">
                  <a16:creationId xmlns:a16="http://schemas.microsoft.com/office/drawing/2014/main" id="{B1D49836-C016-BFBD-C1A6-4A70132EA1D8}"/>
                </a:ext>
              </a:extLst>
            </p:cNvPr>
            <p:cNvSpPr txBox="1"/>
            <p:nvPr/>
          </p:nvSpPr>
          <p:spPr>
            <a:xfrm>
              <a:off x="17446982" y="9449673"/>
              <a:ext cx="1614593" cy="383060"/>
            </a:xfrm>
            <a:prstGeom prst="rect">
              <a:avLst/>
            </a:prstGeom>
            <a:noFill/>
          </p:spPr>
          <p:txBody>
            <a:bodyPr wrap="square" rtlCol="0">
              <a:noAutofit/>
            </a:bodyPr>
            <a:lstStyle/>
            <a:p>
              <a:pPr algn="r">
                <a:spcBef>
                  <a:spcPts val="0"/>
                </a:spcBef>
              </a:pPr>
              <a:r>
                <a:rPr lang="de-DE" sz="1050" b="1" noProof="1">
                  <a:latin typeface="Arial" panose="020B0604020202020204" pitchFamily="34" charset="0"/>
                  <a:cs typeface="Arial" panose="020B0604020202020204" pitchFamily="34" charset="0"/>
                </a:rPr>
                <a:t>Day 15</a:t>
              </a:r>
              <a:endParaRPr lang="en-US" sz="1050" b="1" noProof="1">
                <a:latin typeface="Arial" panose="020B0604020202020204" pitchFamily="34" charset="0"/>
                <a:cs typeface="Arial" panose="020B0604020202020204" pitchFamily="34" charset="0"/>
              </a:endParaRPr>
            </a:p>
          </p:txBody>
        </p:sp>
        <p:sp>
          <p:nvSpPr>
            <p:cNvPr id="34" name="Textfeld 33">
              <a:extLst>
                <a:ext uri="{FF2B5EF4-FFF2-40B4-BE49-F238E27FC236}">
                  <a16:creationId xmlns:a16="http://schemas.microsoft.com/office/drawing/2014/main" id="{F24ECECF-24F4-0BB3-ECF8-52C3F5878268}"/>
                </a:ext>
              </a:extLst>
            </p:cNvPr>
            <p:cNvSpPr txBox="1"/>
            <p:nvPr/>
          </p:nvSpPr>
          <p:spPr>
            <a:xfrm>
              <a:off x="18642732" y="9449673"/>
              <a:ext cx="1922478" cy="383060"/>
            </a:xfrm>
            <a:prstGeom prst="rect">
              <a:avLst/>
            </a:prstGeom>
            <a:noFill/>
          </p:spPr>
          <p:txBody>
            <a:bodyPr wrap="square" rtlCol="0">
              <a:noAutofit/>
            </a:bodyPr>
            <a:lstStyle/>
            <a:p>
              <a:pPr algn="r">
                <a:spcBef>
                  <a:spcPts val="0"/>
                </a:spcBef>
              </a:pPr>
              <a:r>
                <a:rPr lang="de-DE" sz="1050" b="1" noProof="1">
                  <a:latin typeface="Arial" panose="020B0604020202020204" pitchFamily="34" charset="0"/>
                  <a:cs typeface="Arial" panose="020B0604020202020204" pitchFamily="34" charset="0"/>
                </a:rPr>
                <a:t>Day 22</a:t>
              </a:r>
              <a:endParaRPr lang="en-US" sz="1050" b="1" noProof="1">
                <a:latin typeface="Arial" panose="020B0604020202020204" pitchFamily="34" charset="0"/>
                <a:cs typeface="Arial" panose="020B0604020202020204" pitchFamily="34" charset="0"/>
              </a:endParaRPr>
            </a:p>
          </p:txBody>
        </p:sp>
        <p:sp>
          <p:nvSpPr>
            <p:cNvPr id="35" name="Textfeld 34">
              <a:extLst>
                <a:ext uri="{FF2B5EF4-FFF2-40B4-BE49-F238E27FC236}">
                  <a16:creationId xmlns:a16="http://schemas.microsoft.com/office/drawing/2014/main" id="{B60E6465-9D77-329B-ED0C-668B9BD945FA}"/>
                </a:ext>
              </a:extLst>
            </p:cNvPr>
            <p:cNvSpPr txBox="1"/>
            <p:nvPr/>
          </p:nvSpPr>
          <p:spPr>
            <a:xfrm>
              <a:off x="20454252" y="9449673"/>
              <a:ext cx="1614593" cy="383060"/>
            </a:xfrm>
            <a:prstGeom prst="rect">
              <a:avLst/>
            </a:prstGeom>
            <a:noFill/>
          </p:spPr>
          <p:txBody>
            <a:bodyPr wrap="square" rtlCol="0">
              <a:noAutofit/>
            </a:bodyPr>
            <a:lstStyle/>
            <a:p>
              <a:pPr algn="r">
                <a:spcBef>
                  <a:spcPts val="0"/>
                </a:spcBef>
              </a:pPr>
              <a:r>
                <a:rPr lang="de-DE" sz="1050" b="1" noProof="1">
                  <a:latin typeface="Arial" panose="020B0604020202020204" pitchFamily="34" charset="0"/>
                  <a:cs typeface="Arial" panose="020B0604020202020204" pitchFamily="34" charset="0"/>
                </a:rPr>
                <a:t>Day 29</a:t>
              </a:r>
              <a:endParaRPr lang="en-US" sz="1050" b="1" noProof="1">
                <a:latin typeface="Arial" panose="020B0604020202020204" pitchFamily="34" charset="0"/>
                <a:cs typeface="Arial" panose="020B0604020202020204" pitchFamily="34" charset="0"/>
              </a:endParaRPr>
            </a:p>
          </p:txBody>
        </p:sp>
        <p:sp>
          <p:nvSpPr>
            <p:cNvPr id="36" name="Textfeld 35">
              <a:extLst>
                <a:ext uri="{FF2B5EF4-FFF2-40B4-BE49-F238E27FC236}">
                  <a16:creationId xmlns:a16="http://schemas.microsoft.com/office/drawing/2014/main" id="{E33C5761-1E32-74CF-8B7C-BEDBE7EC2599}"/>
                </a:ext>
              </a:extLst>
            </p:cNvPr>
            <p:cNvSpPr txBox="1"/>
            <p:nvPr/>
          </p:nvSpPr>
          <p:spPr>
            <a:xfrm>
              <a:off x="14819245" y="9878058"/>
              <a:ext cx="7177190" cy="383060"/>
            </a:xfrm>
            <a:prstGeom prst="rect">
              <a:avLst/>
            </a:prstGeom>
            <a:noFill/>
          </p:spPr>
          <p:txBody>
            <a:bodyPr wrap="square" rtlCol="0">
              <a:noAutofit/>
            </a:bodyPr>
            <a:lstStyle/>
            <a:p>
              <a:pPr algn="r">
                <a:spcBef>
                  <a:spcPts val="0"/>
                </a:spcBef>
              </a:pPr>
              <a:r>
                <a:rPr lang="de-DE" sz="1050" noProof="1">
                  <a:latin typeface="Arial" panose="020B0604020202020204" pitchFamily="34" charset="0"/>
                  <a:cs typeface="Arial" panose="020B0604020202020204" pitchFamily="34" charset="0"/>
                </a:rPr>
                <a:t>*1 patient has both BTK L528S and G541S</a:t>
              </a:r>
              <a:endParaRPr lang="en-US" sz="1050" noProof="1">
                <a:latin typeface="Arial" panose="020B0604020202020204" pitchFamily="34" charset="0"/>
                <a:cs typeface="Arial" panose="020B0604020202020204" pitchFamily="34" charset="0"/>
              </a:endParaRPr>
            </a:p>
          </p:txBody>
        </p:sp>
        <p:sp>
          <p:nvSpPr>
            <p:cNvPr id="37" name="Textfeld 36">
              <a:extLst>
                <a:ext uri="{FF2B5EF4-FFF2-40B4-BE49-F238E27FC236}">
                  <a16:creationId xmlns:a16="http://schemas.microsoft.com/office/drawing/2014/main" id="{E509091F-2F16-07C1-044C-2D3F93C2A63A}"/>
                </a:ext>
              </a:extLst>
            </p:cNvPr>
            <p:cNvSpPr txBox="1"/>
            <p:nvPr/>
          </p:nvSpPr>
          <p:spPr>
            <a:xfrm>
              <a:off x="13701649" y="4086810"/>
              <a:ext cx="8964097" cy="383060"/>
            </a:xfrm>
            <a:prstGeom prst="rect">
              <a:avLst/>
            </a:prstGeom>
            <a:noFill/>
          </p:spPr>
          <p:txBody>
            <a:bodyPr wrap="square" rtlCol="0">
              <a:noAutofit/>
            </a:bodyPr>
            <a:lstStyle/>
            <a:p>
              <a:pPr algn="ctr">
                <a:spcBef>
                  <a:spcPts val="0"/>
                </a:spcBef>
              </a:pPr>
              <a:r>
                <a:rPr lang="de-DE" sz="1600" b="1" noProof="1">
                  <a:latin typeface="Arial" panose="020B0604020202020204" pitchFamily="34" charset="0"/>
                  <a:cs typeface="Arial" panose="020B0604020202020204" pitchFamily="34" charset="0"/>
                </a:rPr>
                <a:t>BTK degradation in CLL with BTK mutations</a:t>
              </a:r>
              <a:endParaRPr lang="en-US" sz="1600" b="1" noProof="1">
                <a:latin typeface="Arial" panose="020B0604020202020204" pitchFamily="34" charset="0"/>
                <a:cs typeface="Arial" panose="020B0604020202020204" pitchFamily="34" charset="0"/>
              </a:endParaRPr>
            </a:p>
          </p:txBody>
        </p:sp>
        <p:sp>
          <p:nvSpPr>
            <p:cNvPr id="38" name="Textfeld 37">
              <a:extLst>
                <a:ext uri="{FF2B5EF4-FFF2-40B4-BE49-F238E27FC236}">
                  <a16:creationId xmlns:a16="http://schemas.microsoft.com/office/drawing/2014/main" id="{4A3318C5-14DB-23B2-A09B-E4FF4681E989}"/>
                </a:ext>
              </a:extLst>
            </p:cNvPr>
            <p:cNvSpPr txBox="1"/>
            <p:nvPr/>
          </p:nvSpPr>
          <p:spPr>
            <a:xfrm>
              <a:off x="18601705" y="5038548"/>
              <a:ext cx="7177190" cy="383060"/>
            </a:xfrm>
            <a:prstGeom prst="rect">
              <a:avLst/>
            </a:prstGeom>
            <a:noFill/>
          </p:spPr>
          <p:txBody>
            <a:bodyPr wrap="square" rtlCol="0">
              <a:noAutofit/>
            </a:bodyPr>
            <a:lstStyle/>
            <a:p>
              <a:pPr>
                <a:spcBef>
                  <a:spcPts val="0"/>
                </a:spcBef>
              </a:pPr>
              <a:r>
                <a:rPr lang="de-DE" sz="1050" noProof="1">
                  <a:latin typeface="Arial" panose="020B0604020202020204" pitchFamily="34" charset="0"/>
                  <a:cs typeface="Arial" panose="020B0604020202020204" pitchFamily="34" charset="0"/>
                </a:rPr>
                <a:t>Wild type (n=15)</a:t>
              </a:r>
              <a:endParaRPr lang="en-US" sz="1050" noProof="1">
                <a:latin typeface="Arial" panose="020B0604020202020204" pitchFamily="34" charset="0"/>
                <a:cs typeface="Arial" panose="020B0604020202020204" pitchFamily="34" charset="0"/>
              </a:endParaRPr>
            </a:p>
          </p:txBody>
        </p:sp>
        <p:sp>
          <p:nvSpPr>
            <p:cNvPr id="39" name="Textfeld 38">
              <a:extLst>
                <a:ext uri="{FF2B5EF4-FFF2-40B4-BE49-F238E27FC236}">
                  <a16:creationId xmlns:a16="http://schemas.microsoft.com/office/drawing/2014/main" id="{8EB9D307-9C6D-8EF2-B3A9-850B61E6EF08}"/>
                </a:ext>
              </a:extLst>
            </p:cNvPr>
            <p:cNvSpPr txBox="1"/>
            <p:nvPr/>
          </p:nvSpPr>
          <p:spPr>
            <a:xfrm>
              <a:off x="18601705" y="5557609"/>
              <a:ext cx="5557706" cy="457161"/>
            </a:xfrm>
            <a:prstGeom prst="rect">
              <a:avLst/>
            </a:prstGeom>
            <a:noFill/>
          </p:spPr>
          <p:txBody>
            <a:bodyPr wrap="square" rtlCol="0">
              <a:noAutofit/>
            </a:bodyPr>
            <a:lstStyle/>
            <a:p>
              <a:pPr>
                <a:spcBef>
                  <a:spcPts val="0"/>
                </a:spcBef>
              </a:pPr>
              <a:r>
                <a:rPr lang="de-DE" sz="1050" noProof="1">
                  <a:latin typeface="Arial" panose="020B0604020202020204" pitchFamily="34" charset="0"/>
                  <a:cs typeface="Arial" panose="020B0604020202020204" pitchFamily="34" charset="0"/>
                </a:rPr>
                <a:t>BTK T474F/I (n=3)</a:t>
              </a:r>
              <a:endParaRPr lang="en-US" sz="1050" noProof="1">
                <a:latin typeface="Arial" panose="020B0604020202020204" pitchFamily="34" charset="0"/>
                <a:cs typeface="Arial" panose="020B0604020202020204" pitchFamily="34" charset="0"/>
              </a:endParaRPr>
            </a:p>
          </p:txBody>
        </p:sp>
        <p:sp>
          <p:nvSpPr>
            <p:cNvPr id="40" name="Textfeld 39">
              <a:extLst>
                <a:ext uri="{FF2B5EF4-FFF2-40B4-BE49-F238E27FC236}">
                  <a16:creationId xmlns:a16="http://schemas.microsoft.com/office/drawing/2014/main" id="{B93EB34B-BE84-00F8-AFC6-68FF4C84A7DC}"/>
                </a:ext>
              </a:extLst>
            </p:cNvPr>
            <p:cNvSpPr txBox="1"/>
            <p:nvPr/>
          </p:nvSpPr>
          <p:spPr>
            <a:xfrm>
              <a:off x="18601705" y="6076671"/>
              <a:ext cx="5732973" cy="480143"/>
            </a:xfrm>
            <a:prstGeom prst="rect">
              <a:avLst/>
            </a:prstGeom>
            <a:noFill/>
          </p:spPr>
          <p:txBody>
            <a:bodyPr wrap="square" rtlCol="0">
              <a:noAutofit/>
            </a:bodyPr>
            <a:lstStyle/>
            <a:p>
              <a:pPr>
                <a:spcBef>
                  <a:spcPts val="0"/>
                </a:spcBef>
              </a:pPr>
              <a:r>
                <a:rPr lang="de-DE" sz="1050" noProof="1">
                  <a:latin typeface="Arial" panose="020B0604020202020204" pitchFamily="34" charset="0"/>
                  <a:cs typeface="Arial" panose="020B0604020202020204" pitchFamily="34" charset="0"/>
                </a:rPr>
                <a:t>BTK C481S (n=7)</a:t>
              </a:r>
              <a:endParaRPr lang="en-US" sz="1050" noProof="1">
                <a:latin typeface="Arial" panose="020B0604020202020204" pitchFamily="34" charset="0"/>
                <a:cs typeface="Arial" panose="020B0604020202020204" pitchFamily="34" charset="0"/>
              </a:endParaRPr>
            </a:p>
          </p:txBody>
        </p:sp>
        <p:sp>
          <p:nvSpPr>
            <p:cNvPr id="41" name="Textfeld 40">
              <a:extLst>
                <a:ext uri="{FF2B5EF4-FFF2-40B4-BE49-F238E27FC236}">
                  <a16:creationId xmlns:a16="http://schemas.microsoft.com/office/drawing/2014/main" id="{EEF1A1B3-9D0B-E4D8-B590-F7820A03AEF6}"/>
                </a:ext>
              </a:extLst>
            </p:cNvPr>
            <p:cNvSpPr txBox="1"/>
            <p:nvPr/>
          </p:nvSpPr>
          <p:spPr>
            <a:xfrm>
              <a:off x="18601705" y="6595734"/>
              <a:ext cx="5782295" cy="430193"/>
            </a:xfrm>
            <a:prstGeom prst="rect">
              <a:avLst/>
            </a:prstGeom>
            <a:noFill/>
          </p:spPr>
          <p:txBody>
            <a:bodyPr wrap="square" rtlCol="0">
              <a:noAutofit/>
            </a:bodyPr>
            <a:lstStyle/>
            <a:p>
              <a:pPr>
                <a:spcBef>
                  <a:spcPts val="0"/>
                </a:spcBef>
              </a:pPr>
              <a:r>
                <a:rPr lang="de-DE" sz="1050" noProof="1">
                  <a:latin typeface="Arial" panose="020B0604020202020204" pitchFamily="34" charset="0"/>
                  <a:cs typeface="Arial" panose="020B0604020202020204" pitchFamily="34" charset="0"/>
                </a:rPr>
                <a:t>BTK L528W/S (n=2*)</a:t>
              </a:r>
            </a:p>
          </p:txBody>
        </p:sp>
        <p:sp>
          <p:nvSpPr>
            <p:cNvPr id="42" name="Textfeld 41">
              <a:extLst>
                <a:ext uri="{FF2B5EF4-FFF2-40B4-BE49-F238E27FC236}">
                  <a16:creationId xmlns:a16="http://schemas.microsoft.com/office/drawing/2014/main" id="{3C513630-6D3F-7BAA-2C2A-5B7D904AE2B0}"/>
                </a:ext>
              </a:extLst>
            </p:cNvPr>
            <p:cNvSpPr txBox="1"/>
            <p:nvPr/>
          </p:nvSpPr>
          <p:spPr>
            <a:xfrm>
              <a:off x="18601705" y="7114798"/>
              <a:ext cx="7177190" cy="383060"/>
            </a:xfrm>
            <a:prstGeom prst="rect">
              <a:avLst/>
            </a:prstGeom>
            <a:noFill/>
          </p:spPr>
          <p:txBody>
            <a:bodyPr wrap="square" rtlCol="0">
              <a:noAutofit/>
            </a:bodyPr>
            <a:lstStyle/>
            <a:p>
              <a:pPr>
                <a:spcBef>
                  <a:spcPts val="0"/>
                </a:spcBef>
              </a:pPr>
              <a:r>
                <a:rPr lang="de-DE" sz="1050" noProof="1">
                  <a:latin typeface="Arial" panose="020B0604020202020204" pitchFamily="34" charset="0"/>
                  <a:cs typeface="Arial" panose="020B0604020202020204" pitchFamily="34" charset="0"/>
                </a:rPr>
                <a:t>BTK V416L/M (n=1)</a:t>
              </a:r>
              <a:endParaRPr lang="en-US" sz="1050" noProof="1">
                <a:latin typeface="Arial" panose="020B0604020202020204" pitchFamily="34" charset="0"/>
                <a:cs typeface="Arial" panose="020B0604020202020204" pitchFamily="34" charset="0"/>
              </a:endParaRPr>
            </a:p>
          </p:txBody>
        </p:sp>
        <p:grpSp>
          <p:nvGrpSpPr>
            <p:cNvPr id="43" name="Gruppieren 42">
              <a:extLst>
                <a:ext uri="{FF2B5EF4-FFF2-40B4-BE49-F238E27FC236}">
                  <a16:creationId xmlns:a16="http://schemas.microsoft.com/office/drawing/2014/main" id="{A03FDA3F-078E-23A9-D114-05AEA33B4DD6}"/>
                </a:ext>
              </a:extLst>
            </p:cNvPr>
            <p:cNvGrpSpPr/>
            <p:nvPr/>
          </p:nvGrpSpPr>
          <p:grpSpPr>
            <a:xfrm>
              <a:off x="18081201" y="5128545"/>
              <a:ext cx="470342" cy="2346445"/>
              <a:chOff x="15873224" y="5112674"/>
              <a:chExt cx="470342" cy="2346445"/>
            </a:xfrm>
          </p:grpSpPr>
          <p:sp>
            <p:nvSpPr>
              <p:cNvPr id="105" name="Raute 104">
                <a:extLst>
                  <a:ext uri="{FF2B5EF4-FFF2-40B4-BE49-F238E27FC236}">
                    <a16:creationId xmlns:a16="http://schemas.microsoft.com/office/drawing/2014/main" id="{B12753FF-A7CE-0528-A188-672E942A1C3D}"/>
                  </a:ext>
                </a:extLst>
              </p:cNvPr>
              <p:cNvSpPr/>
              <p:nvPr/>
            </p:nvSpPr>
            <p:spPr>
              <a:xfrm>
                <a:off x="15933297" y="5112674"/>
                <a:ext cx="307772" cy="268374"/>
              </a:xfrm>
              <a:prstGeom prst="diamond">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latin typeface="Arial" panose="020B0604020202020204" pitchFamily="34" charset="0"/>
                  <a:cs typeface="Arial" panose="020B0604020202020204" pitchFamily="34" charset="0"/>
                </a:endParaRPr>
              </a:p>
            </p:txBody>
          </p:sp>
          <p:sp>
            <p:nvSpPr>
              <p:cNvPr id="106" name="Gleichschenkliges Dreieck 105">
                <a:extLst>
                  <a:ext uri="{FF2B5EF4-FFF2-40B4-BE49-F238E27FC236}">
                    <a16:creationId xmlns:a16="http://schemas.microsoft.com/office/drawing/2014/main" id="{42978E10-5457-D488-EE61-3E8F073F89B9}"/>
                  </a:ext>
                </a:extLst>
              </p:cNvPr>
              <p:cNvSpPr/>
              <p:nvPr/>
            </p:nvSpPr>
            <p:spPr>
              <a:xfrm>
                <a:off x="15975721" y="5653526"/>
                <a:ext cx="265348" cy="244481"/>
              </a:xfrm>
              <a:prstGeom prst="triangl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latin typeface="Arial" panose="020B0604020202020204" pitchFamily="34" charset="0"/>
                  <a:cs typeface="Arial" panose="020B0604020202020204" pitchFamily="34" charset="0"/>
                </a:endParaRPr>
              </a:p>
            </p:txBody>
          </p:sp>
          <p:sp>
            <p:nvSpPr>
              <p:cNvPr id="107" name="Flussdiagramm: Verbinder 106">
                <a:extLst>
                  <a:ext uri="{FF2B5EF4-FFF2-40B4-BE49-F238E27FC236}">
                    <a16:creationId xmlns:a16="http://schemas.microsoft.com/office/drawing/2014/main" id="{66107E1B-7726-2E42-499D-0D2588D4DB4D}"/>
                  </a:ext>
                </a:extLst>
              </p:cNvPr>
              <p:cNvSpPr/>
              <p:nvPr/>
            </p:nvSpPr>
            <p:spPr>
              <a:xfrm>
                <a:off x="15975731" y="6170484"/>
                <a:ext cx="265338" cy="256207"/>
              </a:xfrm>
              <a:prstGeom prst="flowChartConnector">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latin typeface="Arial" panose="020B0604020202020204" pitchFamily="34" charset="0"/>
                  <a:cs typeface="Arial" panose="020B0604020202020204" pitchFamily="34" charset="0"/>
                </a:endParaRPr>
              </a:p>
            </p:txBody>
          </p:sp>
          <p:sp>
            <p:nvSpPr>
              <p:cNvPr id="108" name="Gleichschenkliges Dreieck 107">
                <a:extLst>
                  <a:ext uri="{FF2B5EF4-FFF2-40B4-BE49-F238E27FC236}">
                    <a16:creationId xmlns:a16="http://schemas.microsoft.com/office/drawing/2014/main" id="{72345C68-F2DF-FCB9-A8B0-2BBFC0A54F37}"/>
                  </a:ext>
                </a:extLst>
              </p:cNvPr>
              <p:cNvSpPr/>
              <p:nvPr/>
            </p:nvSpPr>
            <p:spPr>
              <a:xfrm rot="10800000">
                <a:off x="15975721" y="6699168"/>
                <a:ext cx="265348" cy="244481"/>
              </a:xfrm>
              <a:prstGeom prs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latin typeface="Arial" panose="020B0604020202020204" pitchFamily="34" charset="0"/>
                  <a:cs typeface="Arial" panose="020B0604020202020204" pitchFamily="34" charset="0"/>
                </a:endParaRPr>
              </a:p>
            </p:txBody>
          </p:sp>
          <p:sp>
            <p:nvSpPr>
              <p:cNvPr id="109" name="Rechteck 108">
                <a:extLst>
                  <a:ext uri="{FF2B5EF4-FFF2-40B4-BE49-F238E27FC236}">
                    <a16:creationId xmlns:a16="http://schemas.microsoft.com/office/drawing/2014/main" id="{D355DBE0-7545-F2CC-4A6D-150DDF2F7A6E}"/>
                  </a:ext>
                </a:extLst>
              </p:cNvPr>
              <p:cNvSpPr/>
              <p:nvPr/>
            </p:nvSpPr>
            <p:spPr>
              <a:xfrm>
                <a:off x="15975737" y="7216127"/>
                <a:ext cx="265332" cy="24299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latin typeface="Arial" panose="020B0604020202020204" pitchFamily="34" charset="0"/>
                  <a:cs typeface="Arial" panose="020B0604020202020204" pitchFamily="34" charset="0"/>
                </a:endParaRPr>
              </a:p>
            </p:txBody>
          </p:sp>
          <p:cxnSp>
            <p:nvCxnSpPr>
              <p:cNvPr id="110" name="Gerader Verbinder 109">
                <a:extLst>
                  <a:ext uri="{FF2B5EF4-FFF2-40B4-BE49-F238E27FC236}">
                    <a16:creationId xmlns:a16="http://schemas.microsoft.com/office/drawing/2014/main" id="{F320F70F-597C-EA86-F4C1-6C2980429D9C}"/>
                  </a:ext>
                </a:extLst>
              </p:cNvPr>
              <p:cNvCxnSpPr>
                <a:cxnSpLocks/>
              </p:cNvCxnSpPr>
              <p:nvPr/>
            </p:nvCxnSpPr>
            <p:spPr>
              <a:xfrm>
                <a:off x="15873224" y="5244053"/>
                <a:ext cx="470342"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111" name="Gerader Verbinder 110">
                <a:extLst>
                  <a:ext uri="{FF2B5EF4-FFF2-40B4-BE49-F238E27FC236}">
                    <a16:creationId xmlns:a16="http://schemas.microsoft.com/office/drawing/2014/main" id="{A5DAD2B2-5073-FC23-D6CD-27B2C393B351}"/>
                  </a:ext>
                </a:extLst>
              </p:cNvPr>
              <p:cNvCxnSpPr>
                <a:cxnSpLocks/>
              </p:cNvCxnSpPr>
              <p:nvPr/>
            </p:nvCxnSpPr>
            <p:spPr>
              <a:xfrm>
                <a:off x="15873224" y="5770638"/>
                <a:ext cx="470342" cy="0"/>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12" name="Gerader Verbinder 111">
                <a:extLst>
                  <a:ext uri="{FF2B5EF4-FFF2-40B4-BE49-F238E27FC236}">
                    <a16:creationId xmlns:a16="http://schemas.microsoft.com/office/drawing/2014/main" id="{8BEEE6AC-A78C-663A-08A9-844B176306F4}"/>
                  </a:ext>
                </a:extLst>
              </p:cNvPr>
              <p:cNvCxnSpPr>
                <a:cxnSpLocks/>
              </p:cNvCxnSpPr>
              <p:nvPr/>
            </p:nvCxnSpPr>
            <p:spPr>
              <a:xfrm>
                <a:off x="15873224" y="6297223"/>
                <a:ext cx="470342"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13" name="Gerader Verbinder 112">
                <a:extLst>
                  <a:ext uri="{FF2B5EF4-FFF2-40B4-BE49-F238E27FC236}">
                    <a16:creationId xmlns:a16="http://schemas.microsoft.com/office/drawing/2014/main" id="{CE550F0D-87C5-5D91-423C-B3EA6E54E0E4}"/>
                  </a:ext>
                </a:extLst>
              </p:cNvPr>
              <p:cNvCxnSpPr>
                <a:cxnSpLocks/>
              </p:cNvCxnSpPr>
              <p:nvPr/>
            </p:nvCxnSpPr>
            <p:spPr>
              <a:xfrm>
                <a:off x="15873224" y="6823808"/>
                <a:ext cx="470342" cy="0"/>
              </a:xfrm>
              <a:prstGeom prst="line">
                <a:avLst/>
              </a:prstGeom>
              <a:ln>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114" name="Gerader Verbinder 113">
                <a:extLst>
                  <a:ext uri="{FF2B5EF4-FFF2-40B4-BE49-F238E27FC236}">
                    <a16:creationId xmlns:a16="http://schemas.microsoft.com/office/drawing/2014/main" id="{E7D4412F-DAFA-F31D-DEB8-D88651AED62B}"/>
                  </a:ext>
                </a:extLst>
              </p:cNvPr>
              <p:cNvCxnSpPr>
                <a:cxnSpLocks/>
              </p:cNvCxnSpPr>
              <p:nvPr/>
            </p:nvCxnSpPr>
            <p:spPr>
              <a:xfrm>
                <a:off x="15873224" y="7350394"/>
                <a:ext cx="470342"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grpSp>
        <p:cxnSp>
          <p:nvCxnSpPr>
            <p:cNvPr id="44" name="Gerader Verbinder 43">
              <a:extLst>
                <a:ext uri="{FF2B5EF4-FFF2-40B4-BE49-F238E27FC236}">
                  <a16:creationId xmlns:a16="http://schemas.microsoft.com/office/drawing/2014/main" id="{67A44338-1D96-E3E1-F4E9-D4FCE5DDF34C}"/>
                </a:ext>
              </a:extLst>
            </p:cNvPr>
            <p:cNvCxnSpPr>
              <a:cxnSpLocks/>
            </p:cNvCxnSpPr>
            <p:nvPr/>
          </p:nvCxnSpPr>
          <p:spPr>
            <a:xfrm>
              <a:off x="15160897" y="5936713"/>
              <a:ext cx="24661" cy="839033"/>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45" name="Gerader Verbinder 44">
              <a:extLst>
                <a:ext uri="{FF2B5EF4-FFF2-40B4-BE49-F238E27FC236}">
                  <a16:creationId xmlns:a16="http://schemas.microsoft.com/office/drawing/2014/main" id="{E43933C4-90BE-BE0B-F31A-D49E4F47B320}"/>
                </a:ext>
              </a:extLst>
            </p:cNvPr>
            <p:cNvCxnSpPr>
              <a:cxnSpLocks/>
            </p:cNvCxnSpPr>
            <p:nvPr/>
          </p:nvCxnSpPr>
          <p:spPr>
            <a:xfrm>
              <a:off x="15585691" y="8515527"/>
              <a:ext cx="1342614" cy="446004"/>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46" name="Gerader Verbinder 45">
              <a:extLst>
                <a:ext uri="{FF2B5EF4-FFF2-40B4-BE49-F238E27FC236}">
                  <a16:creationId xmlns:a16="http://schemas.microsoft.com/office/drawing/2014/main" id="{DD7875CD-F4B9-FE5E-3C44-633CDDFB1806}"/>
                </a:ext>
              </a:extLst>
            </p:cNvPr>
            <p:cNvCxnSpPr>
              <a:cxnSpLocks/>
            </p:cNvCxnSpPr>
            <p:nvPr/>
          </p:nvCxnSpPr>
          <p:spPr>
            <a:xfrm>
              <a:off x="16858934" y="8961531"/>
              <a:ext cx="3163699" cy="0"/>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47" name="Gerader Verbinder 46">
              <a:extLst>
                <a:ext uri="{FF2B5EF4-FFF2-40B4-BE49-F238E27FC236}">
                  <a16:creationId xmlns:a16="http://schemas.microsoft.com/office/drawing/2014/main" id="{7DF6749C-5DB4-70F8-F32C-32FB9E710136}"/>
                </a:ext>
              </a:extLst>
            </p:cNvPr>
            <p:cNvCxnSpPr>
              <a:cxnSpLocks/>
              <a:stCxn id="13" idx="3"/>
            </p:cNvCxnSpPr>
            <p:nvPr/>
          </p:nvCxnSpPr>
          <p:spPr>
            <a:xfrm flipV="1">
              <a:off x="15602438" y="8604470"/>
              <a:ext cx="599" cy="273520"/>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48" name="Gerader Verbinder 47">
              <a:extLst>
                <a:ext uri="{FF2B5EF4-FFF2-40B4-BE49-F238E27FC236}">
                  <a16:creationId xmlns:a16="http://schemas.microsoft.com/office/drawing/2014/main" id="{8C98CB2F-8F7F-D2B6-E381-021FE00A84F2}"/>
                </a:ext>
              </a:extLst>
            </p:cNvPr>
            <p:cNvCxnSpPr>
              <a:cxnSpLocks/>
            </p:cNvCxnSpPr>
            <p:nvPr/>
          </p:nvCxnSpPr>
          <p:spPr>
            <a:xfrm flipV="1">
              <a:off x="20022633" y="8874975"/>
              <a:ext cx="0" cy="94015"/>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49" name="Gerader Verbinder 48">
              <a:extLst>
                <a:ext uri="{FF2B5EF4-FFF2-40B4-BE49-F238E27FC236}">
                  <a16:creationId xmlns:a16="http://schemas.microsoft.com/office/drawing/2014/main" id="{6C34F548-7736-7AC5-EDBF-57822BA1F1FA}"/>
                </a:ext>
              </a:extLst>
            </p:cNvPr>
            <p:cNvCxnSpPr>
              <a:cxnSpLocks/>
              <a:stCxn id="98" idx="1"/>
            </p:cNvCxnSpPr>
            <p:nvPr/>
          </p:nvCxnSpPr>
          <p:spPr>
            <a:xfrm>
              <a:off x="19976471" y="9080640"/>
              <a:ext cx="1571870" cy="15570"/>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50" name="Gerader Verbinder 49">
              <a:extLst>
                <a:ext uri="{FF2B5EF4-FFF2-40B4-BE49-F238E27FC236}">
                  <a16:creationId xmlns:a16="http://schemas.microsoft.com/office/drawing/2014/main" id="{DA75B4B6-BFEE-E99A-E0FB-2D0A2245C5F5}"/>
                </a:ext>
              </a:extLst>
            </p:cNvPr>
            <p:cNvCxnSpPr>
              <a:cxnSpLocks/>
            </p:cNvCxnSpPr>
            <p:nvPr/>
          </p:nvCxnSpPr>
          <p:spPr>
            <a:xfrm>
              <a:off x="15079277" y="7489470"/>
              <a:ext cx="167430" cy="1839"/>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51" name="Gerader Verbinder 50">
              <a:extLst>
                <a:ext uri="{FF2B5EF4-FFF2-40B4-BE49-F238E27FC236}">
                  <a16:creationId xmlns:a16="http://schemas.microsoft.com/office/drawing/2014/main" id="{869165CC-9228-A0C6-C538-C687BFDA81E3}"/>
                </a:ext>
              </a:extLst>
            </p:cNvPr>
            <p:cNvCxnSpPr>
              <a:cxnSpLocks/>
            </p:cNvCxnSpPr>
            <p:nvPr/>
          </p:nvCxnSpPr>
          <p:spPr>
            <a:xfrm>
              <a:off x="15078113" y="5939067"/>
              <a:ext cx="167430" cy="1839"/>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52" name="Gerader Verbinder 51">
              <a:extLst>
                <a:ext uri="{FF2B5EF4-FFF2-40B4-BE49-F238E27FC236}">
                  <a16:creationId xmlns:a16="http://schemas.microsoft.com/office/drawing/2014/main" id="{EF7FC293-B38D-BAFF-C94F-2726887055F3}"/>
                </a:ext>
              </a:extLst>
            </p:cNvPr>
            <p:cNvCxnSpPr>
              <a:cxnSpLocks/>
            </p:cNvCxnSpPr>
            <p:nvPr/>
          </p:nvCxnSpPr>
          <p:spPr>
            <a:xfrm>
              <a:off x="19934445" y="8843631"/>
              <a:ext cx="185901" cy="1778"/>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sp>
          <p:nvSpPr>
            <p:cNvPr id="53" name="Flussdiagramm: Verbinder 52">
              <a:extLst>
                <a:ext uri="{FF2B5EF4-FFF2-40B4-BE49-F238E27FC236}">
                  <a16:creationId xmlns:a16="http://schemas.microsoft.com/office/drawing/2014/main" id="{7680C9B4-954A-F940-BB92-9270958A4CBF}"/>
                </a:ext>
              </a:extLst>
            </p:cNvPr>
            <p:cNvSpPr/>
            <p:nvPr/>
          </p:nvSpPr>
          <p:spPr>
            <a:xfrm rot="19568070">
              <a:off x="15071438" y="8051462"/>
              <a:ext cx="204511" cy="197473"/>
            </a:xfrm>
            <a:prstGeom prst="flowChartConnector">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latin typeface="Arial" panose="020B0604020202020204" pitchFamily="34" charset="0"/>
                <a:cs typeface="Arial" panose="020B0604020202020204" pitchFamily="34" charset="0"/>
              </a:endParaRPr>
            </a:p>
          </p:txBody>
        </p:sp>
        <p:sp>
          <p:nvSpPr>
            <p:cNvPr id="54" name="Flussdiagramm: Verbinder 53">
              <a:extLst>
                <a:ext uri="{FF2B5EF4-FFF2-40B4-BE49-F238E27FC236}">
                  <a16:creationId xmlns:a16="http://schemas.microsoft.com/office/drawing/2014/main" id="{70624B13-4804-3C6E-D0D6-5A07A38BD7F5}"/>
                </a:ext>
              </a:extLst>
            </p:cNvPr>
            <p:cNvSpPr/>
            <p:nvPr/>
          </p:nvSpPr>
          <p:spPr>
            <a:xfrm rot="774742">
              <a:off x="15503795" y="8710260"/>
              <a:ext cx="204511" cy="197473"/>
            </a:xfrm>
            <a:prstGeom prst="flowChartConnector">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latin typeface="Arial" panose="020B0604020202020204" pitchFamily="34" charset="0"/>
                <a:cs typeface="Arial" panose="020B0604020202020204" pitchFamily="34" charset="0"/>
              </a:endParaRPr>
            </a:p>
          </p:txBody>
        </p:sp>
        <p:cxnSp>
          <p:nvCxnSpPr>
            <p:cNvPr id="55" name="Gerader Verbinder 54">
              <a:extLst>
                <a:ext uri="{FF2B5EF4-FFF2-40B4-BE49-F238E27FC236}">
                  <a16:creationId xmlns:a16="http://schemas.microsoft.com/office/drawing/2014/main" id="{2A269FC0-53EA-09A7-D2BC-FFEF2A290F18}"/>
                </a:ext>
              </a:extLst>
            </p:cNvPr>
            <p:cNvCxnSpPr>
              <a:cxnSpLocks/>
            </p:cNvCxnSpPr>
            <p:nvPr/>
          </p:nvCxnSpPr>
          <p:spPr>
            <a:xfrm flipV="1">
              <a:off x="15167760" y="7855340"/>
              <a:ext cx="0" cy="597166"/>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56" name="Gerader Verbinder 55">
              <a:extLst>
                <a:ext uri="{FF2B5EF4-FFF2-40B4-BE49-F238E27FC236}">
                  <a16:creationId xmlns:a16="http://schemas.microsoft.com/office/drawing/2014/main" id="{A5FDCA3A-D609-37DE-6C46-2E76B5D59128}"/>
                </a:ext>
              </a:extLst>
            </p:cNvPr>
            <p:cNvCxnSpPr>
              <a:cxnSpLocks/>
              <a:stCxn id="54" idx="1"/>
              <a:endCxn id="53" idx="4"/>
            </p:cNvCxnSpPr>
            <p:nvPr/>
          </p:nvCxnSpPr>
          <p:spPr>
            <a:xfrm flipH="1" flipV="1">
              <a:off x="15228714" y="8232184"/>
              <a:ext cx="322461" cy="492603"/>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57" name="Gerader Verbinder 56">
              <a:extLst>
                <a:ext uri="{FF2B5EF4-FFF2-40B4-BE49-F238E27FC236}">
                  <a16:creationId xmlns:a16="http://schemas.microsoft.com/office/drawing/2014/main" id="{7F5FA8A7-8540-34D6-F5CE-D705D36C5ECF}"/>
                </a:ext>
              </a:extLst>
            </p:cNvPr>
            <p:cNvCxnSpPr>
              <a:cxnSpLocks/>
              <a:stCxn id="103" idx="2"/>
            </p:cNvCxnSpPr>
            <p:nvPr/>
          </p:nvCxnSpPr>
          <p:spPr>
            <a:xfrm flipH="1" flipV="1">
              <a:off x="15692288" y="8930873"/>
              <a:ext cx="1137249" cy="203854"/>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58" name="Gerader Verbinder 57">
              <a:extLst>
                <a:ext uri="{FF2B5EF4-FFF2-40B4-BE49-F238E27FC236}">
                  <a16:creationId xmlns:a16="http://schemas.microsoft.com/office/drawing/2014/main" id="{9850985B-72D9-465D-34D2-8C0ADB9FB5AB}"/>
                </a:ext>
              </a:extLst>
            </p:cNvPr>
            <p:cNvCxnSpPr>
              <a:cxnSpLocks/>
              <a:stCxn id="99" idx="2"/>
            </p:cNvCxnSpPr>
            <p:nvPr/>
          </p:nvCxnSpPr>
          <p:spPr>
            <a:xfrm flipH="1" flipV="1">
              <a:off x="17012205" y="9153454"/>
              <a:ext cx="1363028" cy="23778"/>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59" name="Gerader Verbinder 58">
              <a:extLst>
                <a:ext uri="{FF2B5EF4-FFF2-40B4-BE49-F238E27FC236}">
                  <a16:creationId xmlns:a16="http://schemas.microsoft.com/office/drawing/2014/main" id="{F0BA6837-1EA5-C9F2-920D-D587949FBE02}"/>
                </a:ext>
              </a:extLst>
            </p:cNvPr>
            <p:cNvCxnSpPr>
              <a:cxnSpLocks/>
              <a:stCxn id="97" idx="2"/>
            </p:cNvCxnSpPr>
            <p:nvPr/>
          </p:nvCxnSpPr>
          <p:spPr>
            <a:xfrm flipH="1">
              <a:off x="18542592" y="9163884"/>
              <a:ext cx="1384343" cy="21727"/>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60" name="Gerader Verbinder 59">
              <a:extLst>
                <a:ext uri="{FF2B5EF4-FFF2-40B4-BE49-F238E27FC236}">
                  <a16:creationId xmlns:a16="http://schemas.microsoft.com/office/drawing/2014/main" id="{C85F690C-5BF2-3202-3B07-B3EC48347F45}"/>
                </a:ext>
              </a:extLst>
            </p:cNvPr>
            <p:cNvCxnSpPr>
              <a:cxnSpLocks/>
              <a:stCxn id="93" idx="2"/>
            </p:cNvCxnSpPr>
            <p:nvPr/>
          </p:nvCxnSpPr>
          <p:spPr>
            <a:xfrm flipH="1" flipV="1">
              <a:off x="20043830" y="9165343"/>
              <a:ext cx="1429281" cy="4783"/>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61" name="Gerader Verbinder 60">
              <a:extLst>
                <a:ext uri="{FF2B5EF4-FFF2-40B4-BE49-F238E27FC236}">
                  <a16:creationId xmlns:a16="http://schemas.microsoft.com/office/drawing/2014/main" id="{3503D6C3-A633-65BD-6171-76FDE45CCC00}"/>
                </a:ext>
              </a:extLst>
            </p:cNvPr>
            <p:cNvCxnSpPr>
              <a:cxnSpLocks/>
            </p:cNvCxnSpPr>
            <p:nvPr/>
          </p:nvCxnSpPr>
          <p:spPr>
            <a:xfrm>
              <a:off x="15077002" y="7863346"/>
              <a:ext cx="167430" cy="1839"/>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62" name="Gerader Verbinder 61">
              <a:extLst>
                <a:ext uri="{FF2B5EF4-FFF2-40B4-BE49-F238E27FC236}">
                  <a16:creationId xmlns:a16="http://schemas.microsoft.com/office/drawing/2014/main" id="{FBC639C9-C22E-1750-2A32-2015BB4B67E3}"/>
                </a:ext>
              </a:extLst>
            </p:cNvPr>
            <p:cNvCxnSpPr>
              <a:cxnSpLocks/>
            </p:cNvCxnSpPr>
            <p:nvPr/>
          </p:nvCxnSpPr>
          <p:spPr>
            <a:xfrm>
              <a:off x="15080417" y="8459649"/>
              <a:ext cx="167430" cy="1839"/>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63" name="Rechteck 62">
              <a:extLst>
                <a:ext uri="{FF2B5EF4-FFF2-40B4-BE49-F238E27FC236}">
                  <a16:creationId xmlns:a16="http://schemas.microsoft.com/office/drawing/2014/main" id="{8F5C39F1-D08A-6F2D-1E95-8F0E677B1655}"/>
                </a:ext>
              </a:extLst>
            </p:cNvPr>
            <p:cNvSpPr/>
            <p:nvPr/>
          </p:nvSpPr>
          <p:spPr>
            <a:xfrm>
              <a:off x="15064111" y="8840823"/>
              <a:ext cx="198047" cy="18137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latin typeface="Arial" panose="020B0604020202020204" pitchFamily="34" charset="0"/>
                <a:cs typeface="Arial" panose="020B0604020202020204" pitchFamily="34" charset="0"/>
              </a:endParaRPr>
            </a:p>
          </p:txBody>
        </p:sp>
        <p:sp>
          <p:nvSpPr>
            <p:cNvPr id="64" name="Rechteck 63">
              <a:extLst>
                <a:ext uri="{FF2B5EF4-FFF2-40B4-BE49-F238E27FC236}">
                  <a16:creationId xmlns:a16="http://schemas.microsoft.com/office/drawing/2014/main" id="{9CAF0E39-A4B1-7646-E43F-2CB7DADE7C79}"/>
                </a:ext>
              </a:extLst>
            </p:cNvPr>
            <p:cNvSpPr/>
            <p:nvPr/>
          </p:nvSpPr>
          <p:spPr>
            <a:xfrm>
              <a:off x="18374272" y="8980811"/>
              <a:ext cx="198047" cy="18137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latin typeface="Arial" panose="020B0604020202020204" pitchFamily="34" charset="0"/>
                <a:cs typeface="Arial" panose="020B0604020202020204" pitchFamily="34" charset="0"/>
              </a:endParaRPr>
            </a:p>
          </p:txBody>
        </p:sp>
        <p:sp>
          <p:nvSpPr>
            <p:cNvPr id="65" name="Rechteck 64">
              <a:extLst>
                <a:ext uri="{FF2B5EF4-FFF2-40B4-BE49-F238E27FC236}">
                  <a16:creationId xmlns:a16="http://schemas.microsoft.com/office/drawing/2014/main" id="{1A3E5F26-AF16-C9A4-74AB-E44CE5889FB7}"/>
                </a:ext>
              </a:extLst>
            </p:cNvPr>
            <p:cNvSpPr/>
            <p:nvPr/>
          </p:nvSpPr>
          <p:spPr>
            <a:xfrm>
              <a:off x="21471598" y="9002008"/>
              <a:ext cx="198047" cy="18137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latin typeface="Arial" panose="020B0604020202020204" pitchFamily="34" charset="0"/>
                <a:cs typeface="Arial" panose="020B0604020202020204" pitchFamily="34" charset="0"/>
              </a:endParaRPr>
            </a:p>
          </p:txBody>
        </p:sp>
        <p:sp>
          <p:nvSpPr>
            <p:cNvPr id="66" name="Gleichschenkliges Dreieck 65">
              <a:extLst>
                <a:ext uri="{FF2B5EF4-FFF2-40B4-BE49-F238E27FC236}">
                  <a16:creationId xmlns:a16="http://schemas.microsoft.com/office/drawing/2014/main" id="{9E315C65-10F1-2755-829C-846B5A979F62}"/>
                </a:ext>
              </a:extLst>
            </p:cNvPr>
            <p:cNvSpPr/>
            <p:nvPr/>
          </p:nvSpPr>
          <p:spPr>
            <a:xfrm rot="10800000">
              <a:off x="15065778" y="8700030"/>
              <a:ext cx="189877" cy="174945"/>
            </a:xfrm>
            <a:prstGeom prs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latin typeface="Arial" panose="020B0604020202020204" pitchFamily="34" charset="0"/>
                <a:cs typeface="Arial" panose="020B0604020202020204" pitchFamily="34" charset="0"/>
              </a:endParaRPr>
            </a:p>
          </p:txBody>
        </p:sp>
        <p:sp>
          <p:nvSpPr>
            <p:cNvPr id="67" name="Gleichschenkliges Dreieck 66">
              <a:extLst>
                <a:ext uri="{FF2B5EF4-FFF2-40B4-BE49-F238E27FC236}">
                  <a16:creationId xmlns:a16="http://schemas.microsoft.com/office/drawing/2014/main" id="{E3222A7C-CD5C-6014-A5CB-65EF647DE738}"/>
                </a:ext>
              </a:extLst>
            </p:cNvPr>
            <p:cNvSpPr/>
            <p:nvPr/>
          </p:nvSpPr>
          <p:spPr>
            <a:xfrm rot="10800000">
              <a:off x="21475359" y="8898027"/>
              <a:ext cx="189877" cy="174945"/>
            </a:xfrm>
            <a:prstGeom prs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latin typeface="Arial" panose="020B0604020202020204" pitchFamily="34" charset="0"/>
                <a:cs typeface="Arial" panose="020B0604020202020204" pitchFamily="34" charset="0"/>
              </a:endParaRPr>
            </a:p>
          </p:txBody>
        </p:sp>
        <p:cxnSp>
          <p:nvCxnSpPr>
            <p:cNvPr id="68" name="Gerader Verbinder 67">
              <a:extLst>
                <a:ext uri="{FF2B5EF4-FFF2-40B4-BE49-F238E27FC236}">
                  <a16:creationId xmlns:a16="http://schemas.microsoft.com/office/drawing/2014/main" id="{3B889E44-88D6-4299-C817-912FD3FA4715}"/>
                </a:ext>
              </a:extLst>
            </p:cNvPr>
            <p:cNvCxnSpPr>
              <a:cxnSpLocks/>
              <a:endCxn id="13" idx="5"/>
            </p:cNvCxnSpPr>
            <p:nvPr/>
          </p:nvCxnSpPr>
          <p:spPr>
            <a:xfrm>
              <a:off x="15179625" y="8787503"/>
              <a:ext cx="375344" cy="177959"/>
            </a:xfrm>
            <a:prstGeom prst="line">
              <a:avLst/>
            </a:prstGeom>
            <a:ln>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69" name="Gerader Verbinder 68">
              <a:extLst>
                <a:ext uri="{FF2B5EF4-FFF2-40B4-BE49-F238E27FC236}">
                  <a16:creationId xmlns:a16="http://schemas.microsoft.com/office/drawing/2014/main" id="{DB09D865-C689-469E-E4F5-475043FDC117}"/>
                </a:ext>
              </a:extLst>
            </p:cNvPr>
            <p:cNvCxnSpPr>
              <a:cxnSpLocks/>
              <a:stCxn id="13" idx="1"/>
              <a:endCxn id="101" idx="1"/>
            </p:cNvCxnSpPr>
            <p:nvPr/>
          </p:nvCxnSpPr>
          <p:spPr>
            <a:xfrm>
              <a:off x="15649908" y="8965462"/>
              <a:ext cx="1179505" cy="108531"/>
            </a:xfrm>
            <a:prstGeom prst="line">
              <a:avLst/>
            </a:prstGeom>
            <a:ln>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70" name="Gerader Verbinder 69">
              <a:extLst>
                <a:ext uri="{FF2B5EF4-FFF2-40B4-BE49-F238E27FC236}">
                  <a16:creationId xmlns:a16="http://schemas.microsoft.com/office/drawing/2014/main" id="{C2C328FD-3826-B5DA-8503-BEECEC47C761}"/>
                </a:ext>
              </a:extLst>
            </p:cNvPr>
            <p:cNvCxnSpPr>
              <a:cxnSpLocks/>
              <a:endCxn id="64" idx="1"/>
            </p:cNvCxnSpPr>
            <p:nvPr/>
          </p:nvCxnSpPr>
          <p:spPr>
            <a:xfrm>
              <a:off x="16992349" y="9068695"/>
              <a:ext cx="1381923" cy="2802"/>
            </a:xfrm>
            <a:prstGeom prst="line">
              <a:avLst/>
            </a:prstGeom>
            <a:ln>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71" name="Gerader Verbinder 70">
              <a:extLst>
                <a:ext uri="{FF2B5EF4-FFF2-40B4-BE49-F238E27FC236}">
                  <a16:creationId xmlns:a16="http://schemas.microsoft.com/office/drawing/2014/main" id="{D602B406-CAF2-1DBB-177F-6A982CA1E774}"/>
                </a:ext>
              </a:extLst>
            </p:cNvPr>
            <p:cNvCxnSpPr>
              <a:cxnSpLocks/>
              <a:endCxn id="96" idx="0"/>
            </p:cNvCxnSpPr>
            <p:nvPr/>
          </p:nvCxnSpPr>
          <p:spPr>
            <a:xfrm flipV="1">
              <a:off x="18440783" y="9163004"/>
              <a:ext cx="1583591" cy="38357"/>
            </a:xfrm>
            <a:prstGeom prst="line">
              <a:avLst/>
            </a:prstGeom>
            <a:ln>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72" name="Gerader Verbinder 71">
              <a:extLst>
                <a:ext uri="{FF2B5EF4-FFF2-40B4-BE49-F238E27FC236}">
                  <a16:creationId xmlns:a16="http://schemas.microsoft.com/office/drawing/2014/main" id="{226D56D2-3B01-4781-83D8-7382B36BFEE4}"/>
                </a:ext>
              </a:extLst>
            </p:cNvPr>
            <p:cNvCxnSpPr>
              <a:cxnSpLocks/>
              <a:endCxn id="65" idx="0"/>
            </p:cNvCxnSpPr>
            <p:nvPr/>
          </p:nvCxnSpPr>
          <p:spPr>
            <a:xfrm flipV="1">
              <a:off x="20016610" y="9002008"/>
              <a:ext cx="1554012" cy="38506"/>
            </a:xfrm>
            <a:prstGeom prst="line">
              <a:avLst/>
            </a:prstGeom>
            <a:ln>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73" name="Gerader Verbinder 72">
              <a:extLst>
                <a:ext uri="{FF2B5EF4-FFF2-40B4-BE49-F238E27FC236}">
                  <a16:creationId xmlns:a16="http://schemas.microsoft.com/office/drawing/2014/main" id="{0A5E4F58-0820-4CBD-4B28-988151005F98}"/>
                </a:ext>
              </a:extLst>
            </p:cNvPr>
            <p:cNvCxnSpPr>
              <a:cxnSpLocks/>
              <a:stCxn id="63" idx="3"/>
              <a:endCxn id="12" idx="1"/>
            </p:cNvCxnSpPr>
            <p:nvPr/>
          </p:nvCxnSpPr>
          <p:spPr>
            <a:xfrm>
              <a:off x="15262158" y="8931509"/>
              <a:ext cx="243211" cy="80611"/>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74" name="Gerader Verbinder 73">
              <a:extLst>
                <a:ext uri="{FF2B5EF4-FFF2-40B4-BE49-F238E27FC236}">
                  <a16:creationId xmlns:a16="http://schemas.microsoft.com/office/drawing/2014/main" id="{58132B26-9450-522B-0816-37D0C63AC040}"/>
                </a:ext>
              </a:extLst>
            </p:cNvPr>
            <p:cNvCxnSpPr>
              <a:cxnSpLocks/>
            </p:cNvCxnSpPr>
            <p:nvPr/>
          </p:nvCxnSpPr>
          <p:spPr>
            <a:xfrm>
              <a:off x="15701039" y="9020982"/>
              <a:ext cx="1136141" cy="56723"/>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75" name="Gerader Verbinder 74">
              <a:extLst>
                <a:ext uri="{FF2B5EF4-FFF2-40B4-BE49-F238E27FC236}">
                  <a16:creationId xmlns:a16="http://schemas.microsoft.com/office/drawing/2014/main" id="{A936047C-10DA-5133-CD65-BFF35510A4A7}"/>
                </a:ext>
              </a:extLst>
            </p:cNvPr>
            <p:cNvCxnSpPr>
              <a:cxnSpLocks/>
              <a:endCxn id="64" idx="1"/>
            </p:cNvCxnSpPr>
            <p:nvPr/>
          </p:nvCxnSpPr>
          <p:spPr>
            <a:xfrm flipV="1">
              <a:off x="16913719" y="9071497"/>
              <a:ext cx="1460553" cy="1714"/>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76" name="Gerader Verbinder 75">
              <a:extLst>
                <a:ext uri="{FF2B5EF4-FFF2-40B4-BE49-F238E27FC236}">
                  <a16:creationId xmlns:a16="http://schemas.microsoft.com/office/drawing/2014/main" id="{6D77EB0F-2F29-F3DC-7161-1A8C6D4AD6E9}"/>
                </a:ext>
              </a:extLst>
            </p:cNvPr>
            <p:cNvCxnSpPr>
              <a:cxnSpLocks/>
              <a:stCxn id="64" idx="3"/>
              <a:endCxn id="96" idx="1"/>
            </p:cNvCxnSpPr>
            <p:nvPr/>
          </p:nvCxnSpPr>
          <p:spPr>
            <a:xfrm>
              <a:off x="18572319" y="9071497"/>
              <a:ext cx="1353031" cy="54973"/>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77" name="Gerader Verbinder 76">
              <a:extLst>
                <a:ext uri="{FF2B5EF4-FFF2-40B4-BE49-F238E27FC236}">
                  <a16:creationId xmlns:a16="http://schemas.microsoft.com/office/drawing/2014/main" id="{00B2E139-7935-6D21-1653-8C7AA2D61EF1}"/>
                </a:ext>
              </a:extLst>
            </p:cNvPr>
            <p:cNvCxnSpPr>
              <a:cxnSpLocks/>
            </p:cNvCxnSpPr>
            <p:nvPr/>
          </p:nvCxnSpPr>
          <p:spPr>
            <a:xfrm flipV="1">
              <a:off x="20123396" y="9105136"/>
              <a:ext cx="1361255" cy="31627"/>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sp>
          <p:nvSpPr>
            <p:cNvPr id="78" name="Raute 77">
              <a:extLst>
                <a:ext uri="{FF2B5EF4-FFF2-40B4-BE49-F238E27FC236}">
                  <a16:creationId xmlns:a16="http://schemas.microsoft.com/office/drawing/2014/main" id="{A1F20183-ABC6-8EA4-C8CE-F4EFFB00E594}"/>
                </a:ext>
              </a:extLst>
            </p:cNvPr>
            <p:cNvSpPr/>
            <p:nvPr/>
          </p:nvSpPr>
          <p:spPr>
            <a:xfrm>
              <a:off x="15063179" y="6564387"/>
              <a:ext cx="226040" cy="197105"/>
            </a:xfrm>
            <a:prstGeom prst="diamond">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latin typeface="Arial" panose="020B0604020202020204" pitchFamily="34" charset="0"/>
                <a:cs typeface="Arial" panose="020B0604020202020204" pitchFamily="34" charset="0"/>
              </a:endParaRPr>
            </a:p>
          </p:txBody>
        </p:sp>
        <p:sp>
          <p:nvSpPr>
            <p:cNvPr id="79" name="Raute 78">
              <a:extLst>
                <a:ext uri="{FF2B5EF4-FFF2-40B4-BE49-F238E27FC236}">
                  <a16:creationId xmlns:a16="http://schemas.microsoft.com/office/drawing/2014/main" id="{D5A8802C-2DDF-9948-D5F1-AF7E9888645A}"/>
                </a:ext>
              </a:extLst>
            </p:cNvPr>
            <p:cNvSpPr/>
            <p:nvPr/>
          </p:nvSpPr>
          <p:spPr>
            <a:xfrm>
              <a:off x="16809577" y="8833251"/>
              <a:ext cx="226040" cy="197105"/>
            </a:xfrm>
            <a:prstGeom prst="diamond">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latin typeface="Arial" panose="020B0604020202020204" pitchFamily="34" charset="0"/>
                <a:cs typeface="Arial" panose="020B0604020202020204" pitchFamily="34" charset="0"/>
              </a:endParaRPr>
            </a:p>
          </p:txBody>
        </p:sp>
        <p:sp>
          <p:nvSpPr>
            <p:cNvPr id="80" name="Raute 79">
              <a:extLst>
                <a:ext uri="{FF2B5EF4-FFF2-40B4-BE49-F238E27FC236}">
                  <a16:creationId xmlns:a16="http://schemas.microsoft.com/office/drawing/2014/main" id="{112F7771-F40B-CE7A-186B-D4BE8CD30080}"/>
                </a:ext>
              </a:extLst>
            </p:cNvPr>
            <p:cNvSpPr/>
            <p:nvPr/>
          </p:nvSpPr>
          <p:spPr>
            <a:xfrm>
              <a:off x="18359036" y="8845011"/>
              <a:ext cx="226040" cy="197105"/>
            </a:xfrm>
            <a:prstGeom prst="diamond">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latin typeface="Arial" panose="020B0604020202020204" pitchFamily="34" charset="0"/>
                <a:cs typeface="Arial" panose="020B0604020202020204" pitchFamily="34" charset="0"/>
              </a:endParaRPr>
            </a:p>
          </p:txBody>
        </p:sp>
        <p:cxnSp>
          <p:nvCxnSpPr>
            <p:cNvPr id="81" name="Gerader Verbinder 80">
              <a:extLst>
                <a:ext uri="{FF2B5EF4-FFF2-40B4-BE49-F238E27FC236}">
                  <a16:creationId xmlns:a16="http://schemas.microsoft.com/office/drawing/2014/main" id="{F6F0A96D-2CA5-7AE7-7030-155A110F6D1B}"/>
                </a:ext>
              </a:extLst>
            </p:cNvPr>
            <p:cNvCxnSpPr>
              <a:cxnSpLocks/>
              <a:stCxn id="78" idx="2"/>
            </p:cNvCxnSpPr>
            <p:nvPr/>
          </p:nvCxnSpPr>
          <p:spPr>
            <a:xfrm>
              <a:off x="15176199" y="6761492"/>
              <a:ext cx="0" cy="459493"/>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82" name="Gerader Verbinder 81">
              <a:extLst>
                <a:ext uri="{FF2B5EF4-FFF2-40B4-BE49-F238E27FC236}">
                  <a16:creationId xmlns:a16="http://schemas.microsoft.com/office/drawing/2014/main" id="{856904C6-5B32-FEAD-5D1F-0E7C05543AA9}"/>
                </a:ext>
              </a:extLst>
            </p:cNvPr>
            <p:cNvCxnSpPr>
              <a:cxnSpLocks/>
              <a:stCxn id="80" idx="3"/>
              <a:endCxn id="79" idx="1"/>
            </p:cNvCxnSpPr>
            <p:nvPr/>
          </p:nvCxnSpPr>
          <p:spPr>
            <a:xfrm flipH="1" flipV="1">
              <a:off x="16809577" y="8931804"/>
              <a:ext cx="1775499" cy="1176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83" name="Gerader Verbinder 82">
              <a:extLst>
                <a:ext uri="{FF2B5EF4-FFF2-40B4-BE49-F238E27FC236}">
                  <a16:creationId xmlns:a16="http://schemas.microsoft.com/office/drawing/2014/main" id="{E033B2AF-B931-3637-C48D-31B22CB57C33}"/>
                </a:ext>
              </a:extLst>
            </p:cNvPr>
            <p:cNvCxnSpPr>
              <a:cxnSpLocks/>
              <a:endCxn id="80" idx="3"/>
            </p:cNvCxnSpPr>
            <p:nvPr/>
          </p:nvCxnSpPr>
          <p:spPr>
            <a:xfrm flipH="1" flipV="1">
              <a:off x="18585076" y="8943564"/>
              <a:ext cx="1389795" cy="68305"/>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84" name="Gerader Verbinder 83">
              <a:extLst>
                <a:ext uri="{FF2B5EF4-FFF2-40B4-BE49-F238E27FC236}">
                  <a16:creationId xmlns:a16="http://schemas.microsoft.com/office/drawing/2014/main" id="{182FE793-A173-2341-3637-F6C754FB7585}"/>
                </a:ext>
              </a:extLst>
            </p:cNvPr>
            <p:cNvCxnSpPr>
              <a:cxnSpLocks/>
              <a:stCxn id="67" idx="5"/>
            </p:cNvCxnSpPr>
            <p:nvPr/>
          </p:nvCxnSpPr>
          <p:spPr>
            <a:xfrm flipH="1">
              <a:off x="20050818" y="8985499"/>
              <a:ext cx="1472010" cy="34405"/>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85" name="Gerader Verbinder 84">
              <a:extLst>
                <a:ext uri="{FF2B5EF4-FFF2-40B4-BE49-F238E27FC236}">
                  <a16:creationId xmlns:a16="http://schemas.microsoft.com/office/drawing/2014/main" id="{E81D6EE6-926E-4289-C51D-06E36484B2D0}"/>
                </a:ext>
              </a:extLst>
            </p:cNvPr>
            <p:cNvCxnSpPr>
              <a:cxnSpLocks/>
            </p:cNvCxnSpPr>
            <p:nvPr/>
          </p:nvCxnSpPr>
          <p:spPr>
            <a:xfrm>
              <a:off x="15079071" y="7226751"/>
              <a:ext cx="167430" cy="1839"/>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86" name="Gerader Verbinder 85">
              <a:extLst>
                <a:ext uri="{FF2B5EF4-FFF2-40B4-BE49-F238E27FC236}">
                  <a16:creationId xmlns:a16="http://schemas.microsoft.com/office/drawing/2014/main" id="{664DC214-8FD5-ECAA-2F39-EB99E7CF1EDE}"/>
                </a:ext>
              </a:extLst>
            </p:cNvPr>
            <p:cNvCxnSpPr>
              <a:cxnSpLocks/>
            </p:cNvCxnSpPr>
            <p:nvPr/>
          </p:nvCxnSpPr>
          <p:spPr>
            <a:xfrm flipV="1">
              <a:off x="15501007" y="8349258"/>
              <a:ext cx="193240" cy="23080"/>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87" name="Gerader Verbinder 86">
              <a:extLst>
                <a:ext uri="{FF2B5EF4-FFF2-40B4-BE49-F238E27FC236}">
                  <a16:creationId xmlns:a16="http://schemas.microsoft.com/office/drawing/2014/main" id="{CF9E5D1D-2195-61CD-3B2F-1570AF6CF978}"/>
                </a:ext>
              </a:extLst>
            </p:cNvPr>
            <p:cNvCxnSpPr>
              <a:cxnSpLocks/>
            </p:cNvCxnSpPr>
            <p:nvPr/>
          </p:nvCxnSpPr>
          <p:spPr>
            <a:xfrm>
              <a:off x="15514575" y="8717954"/>
              <a:ext cx="188841" cy="0"/>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88" name="Gerader Verbinder 87">
              <a:extLst>
                <a:ext uri="{FF2B5EF4-FFF2-40B4-BE49-F238E27FC236}">
                  <a16:creationId xmlns:a16="http://schemas.microsoft.com/office/drawing/2014/main" id="{8BF52058-63D7-2438-425F-449F78ADFC2D}"/>
                </a:ext>
              </a:extLst>
            </p:cNvPr>
            <p:cNvCxnSpPr>
              <a:cxnSpLocks/>
              <a:stCxn id="89" idx="3"/>
            </p:cNvCxnSpPr>
            <p:nvPr/>
          </p:nvCxnSpPr>
          <p:spPr>
            <a:xfrm flipH="1">
              <a:off x="15167677" y="6939014"/>
              <a:ext cx="84" cy="677569"/>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sp>
          <p:nvSpPr>
            <p:cNvPr id="89" name="Gleichschenkliges Dreieck 88">
              <a:extLst>
                <a:ext uri="{FF2B5EF4-FFF2-40B4-BE49-F238E27FC236}">
                  <a16:creationId xmlns:a16="http://schemas.microsoft.com/office/drawing/2014/main" id="{AAB37324-8783-48C7-830D-DCC197041F44}"/>
                </a:ext>
              </a:extLst>
            </p:cNvPr>
            <p:cNvSpPr/>
            <p:nvPr/>
          </p:nvSpPr>
          <p:spPr>
            <a:xfrm>
              <a:off x="15064111" y="6620797"/>
              <a:ext cx="207299" cy="190997"/>
            </a:xfrm>
            <a:prstGeom prst="triangle">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latin typeface="Arial" panose="020B0604020202020204" pitchFamily="34" charset="0"/>
                <a:cs typeface="Arial" panose="020B0604020202020204" pitchFamily="34" charset="0"/>
              </a:endParaRPr>
            </a:p>
          </p:txBody>
        </p:sp>
        <p:cxnSp>
          <p:nvCxnSpPr>
            <p:cNvPr id="90" name="Gerader Verbinder 89">
              <a:extLst>
                <a:ext uri="{FF2B5EF4-FFF2-40B4-BE49-F238E27FC236}">
                  <a16:creationId xmlns:a16="http://schemas.microsoft.com/office/drawing/2014/main" id="{AD417112-717B-2835-7F20-0D2A6A9F9CB6}"/>
                </a:ext>
              </a:extLst>
            </p:cNvPr>
            <p:cNvCxnSpPr>
              <a:cxnSpLocks/>
            </p:cNvCxnSpPr>
            <p:nvPr/>
          </p:nvCxnSpPr>
          <p:spPr>
            <a:xfrm flipH="1" flipV="1">
              <a:off x="15597556" y="8366030"/>
              <a:ext cx="11864" cy="172952"/>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91" name="Gerader Verbinder 90">
              <a:extLst>
                <a:ext uri="{FF2B5EF4-FFF2-40B4-BE49-F238E27FC236}">
                  <a16:creationId xmlns:a16="http://schemas.microsoft.com/office/drawing/2014/main" id="{7A8EEC08-E380-2656-FFDD-44CFC621573C}"/>
                </a:ext>
              </a:extLst>
            </p:cNvPr>
            <p:cNvCxnSpPr>
              <a:cxnSpLocks/>
            </p:cNvCxnSpPr>
            <p:nvPr/>
          </p:nvCxnSpPr>
          <p:spPr>
            <a:xfrm>
              <a:off x="15185558" y="6783451"/>
              <a:ext cx="400133" cy="1732076"/>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sp>
          <p:nvSpPr>
            <p:cNvPr id="92" name="Gleichschenkliges Dreieck 91">
              <a:extLst>
                <a:ext uri="{FF2B5EF4-FFF2-40B4-BE49-F238E27FC236}">
                  <a16:creationId xmlns:a16="http://schemas.microsoft.com/office/drawing/2014/main" id="{157F4462-9CB9-9C91-536C-F4FDA5FDBA37}"/>
                </a:ext>
              </a:extLst>
            </p:cNvPr>
            <p:cNvSpPr/>
            <p:nvPr/>
          </p:nvSpPr>
          <p:spPr>
            <a:xfrm>
              <a:off x="15501007" y="8434223"/>
              <a:ext cx="207299" cy="190997"/>
            </a:xfrm>
            <a:prstGeom prst="triangle">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latin typeface="Arial" panose="020B0604020202020204" pitchFamily="34" charset="0"/>
                <a:cs typeface="Arial" panose="020B0604020202020204" pitchFamily="34" charset="0"/>
              </a:endParaRPr>
            </a:p>
          </p:txBody>
        </p:sp>
        <p:sp>
          <p:nvSpPr>
            <p:cNvPr id="93" name="Flussdiagramm: Verbinder 92">
              <a:extLst>
                <a:ext uri="{FF2B5EF4-FFF2-40B4-BE49-F238E27FC236}">
                  <a16:creationId xmlns:a16="http://schemas.microsoft.com/office/drawing/2014/main" id="{D02D4E2D-7F80-AEB7-2918-26507F73A267}"/>
                </a:ext>
              </a:extLst>
            </p:cNvPr>
            <p:cNvSpPr/>
            <p:nvPr/>
          </p:nvSpPr>
          <p:spPr>
            <a:xfrm>
              <a:off x="21473111" y="8944169"/>
              <a:ext cx="204511" cy="197473"/>
            </a:xfrm>
            <a:prstGeom prst="flowChartConnector">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latin typeface="Arial" panose="020B0604020202020204" pitchFamily="34" charset="0"/>
                <a:cs typeface="Arial" panose="020B0604020202020204" pitchFamily="34" charset="0"/>
              </a:endParaRPr>
            </a:p>
          </p:txBody>
        </p:sp>
        <p:sp>
          <p:nvSpPr>
            <p:cNvPr id="94" name="Gleichschenkliges Dreieck 93">
              <a:extLst>
                <a:ext uri="{FF2B5EF4-FFF2-40B4-BE49-F238E27FC236}">
                  <a16:creationId xmlns:a16="http://schemas.microsoft.com/office/drawing/2014/main" id="{8C946EE8-E4FE-241B-918A-5875C547DEFB}"/>
                </a:ext>
              </a:extLst>
            </p:cNvPr>
            <p:cNvSpPr/>
            <p:nvPr/>
          </p:nvSpPr>
          <p:spPr>
            <a:xfrm>
              <a:off x="21467124" y="8876971"/>
              <a:ext cx="207299" cy="190997"/>
            </a:xfrm>
            <a:prstGeom prst="triangle">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latin typeface="Arial" panose="020B0604020202020204" pitchFamily="34" charset="0"/>
                <a:cs typeface="Arial" panose="020B0604020202020204" pitchFamily="34" charset="0"/>
              </a:endParaRPr>
            </a:p>
          </p:txBody>
        </p:sp>
        <p:cxnSp>
          <p:nvCxnSpPr>
            <p:cNvPr id="95" name="Gerader Verbinder 94">
              <a:extLst>
                <a:ext uri="{FF2B5EF4-FFF2-40B4-BE49-F238E27FC236}">
                  <a16:creationId xmlns:a16="http://schemas.microsoft.com/office/drawing/2014/main" id="{B546FE87-98FB-1469-D896-1526BCFDCE3B}"/>
                </a:ext>
              </a:extLst>
            </p:cNvPr>
            <p:cNvCxnSpPr>
              <a:cxnSpLocks/>
            </p:cNvCxnSpPr>
            <p:nvPr/>
          </p:nvCxnSpPr>
          <p:spPr>
            <a:xfrm>
              <a:off x="14996726" y="9178238"/>
              <a:ext cx="6822229"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96" name="Rechteck 95">
              <a:extLst>
                <a:ext uri="{FF2B5EF4-FFF2-40B4-BE49-F238E27FC236}">
                  <a16:creationId xmlns:a16="http://schemas.microsoft.com/office/drawing/2014/main" id="{CE598529-23B1-20E9-C906-7938756045B5}"/>
                </a:ext>
              </a:extLst>
            </p:cNvPr>
            <p:cNvSpPr/>
            <p:nvPr/>
          </p:nvSpPr>
          <p:spPr>
            <a:xfrm>
              <a:off x="19925350" y="9035784"/>
              <a:ext cx="198047" cy="18137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latin typeface="Arial" panose="020B0604020202020204" pitchFamily="34" charset="0"/>
                <a:cs typeface="Arial" panose="020B0604020202020204" pitchFamily="34" charset="0"/>
              </a:endParaRPr>
            </a:p>
          </p:txBody>
        </p:sp>
        <p:sp>
          <p:nvSpPr>
            <p:cNvPr id="97" name="Flussdiagramm: Verbinder 96">
              <a:extLst>
                <a:ext uri="{FF2B5EF4-FFF2-40B4-BE49-F238E27FC236}">
                  <a16:creationId xmlns:a16="http://schemas.microsoft.com/office/drawing/2014/main" id="{103D7F7E-F8A9-4060-08DD-59A6B4D13BD1}"/>
                </a:ext>
              </a:extLst>
            </p:cNvPr>
            <p:cNvSpPr/>
            <p:nvPr/>
          </p:nvSpPr>
          <p:spPr>
            <a:xfrm rot="210024">
              <a:off x="19926744" y="8944170"/>
              <a:ext cx="204511" cy="197473"/>
            </a:xfrm>
            <a:prstGeom prst="flowChartConnector">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latin typeface="Arial" panose="020B0604020202020204" pitchFamily="34" charset="0"/>
                <a:cs typeface="Arial" panose="020B0604020202020204" pitchFamily="34" charset="0"/>
              </a:endParaRPr>
            </a:p>
          </p:txBody>
        </p:sp>
        <p:sp>
          <p:nvSpPr>
            <p:cNvPr id="98" name="Gleichschenkliges Dreieck 97">
              <a:extLst>
                <a:ext uri="{FF2B5EF4-FFF2-40B4-BE49-F238E27FC236}">
                  <a16:creationId xmlns:a16="http://schemas.microsoft.com/office/drawing/2014/main" id="{3F99277B-B285-0EB6-264A-8C45C53F3645}"/>
                </a:ext>
              </a:extLst>
            </p:cNvPr>
            <p:cNvSpPr/>
            <p:nvPr/>
          </p:nvSpPr>
          <p:spPr>
            <a:xfrm>
              <a:off x="19924646" y="8857921"/>
              <a:ext cx="207299" cy="190997"/>
            </a:xfrm>
            <a:prstGeom prst="triangle">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latin typeface="Arial" panose="020B0604020202020204" pitchFamily="34" charset="0"/>
                <a:cs typeface="Arial" panose="020B0604020202020204" pitchFamily="34" charset="0"/>
              </a:endParaRPr>
            </a:p>
          </p:txBody>
        </p:sp>
        <p:sp>
          <p:nvSpPr>
            <p:cNvPr id="99" name="Flussdiagramm: Verbinder 98">
              <a:extLst>
                <a:ext uri="{FF2B5EF4-FFF2-40B4-BE49-F238E27FC236}">
                  <a16:creationId xmlns:a16="http://schemas.microsoft.com/office/drawing/2014/main" id="{595D2E8A-3693-E8DB-3DB7-057414733D46}"/>
                </a:ext>
              </a:extLst>
            </p:cNvPr>
            <p:cNvSpPr/>
            <p:nvPr/>
          </p:nvSpPr>
          <p:spPr>
            <a:xfrm rot="464998">
              <a:off x="18374299" y="8965064"/>
              <a:ext cx="204511" cy="197473"/>
            </a:xfrm>
            <a:prstGeom prst="flowChartConnector">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latin typeface="Arial" panose="020B0604020202020204" pitchFamily="34" charset="0"/>
                <a:cs typeface="Arial" panose="020B0604020202020204" pitchFamily="34" charset="0"/>
              </a:endParaRPr>
            </a:p>
          </p:txBody>
        </p:sp>
        <p:sp>
          <p:nvSpPr>
            <p:cNvPr id="100" name="Gleichschenkliges Dreieck 99">
              <a:extLst>
                <a:ext uri="{FF2B5EF4-FFF2-40B4-BE49-F238E27FC236}">
                  <a16:creationId xmlns:a16="http://schemas.microsoft.com/office/drawing/2014/main" id="{9DAFA3B8-2991-0890-D243-420B7ADB7475}"/>
                </a:ext>
              </a:extLst>
            </p:cNvPr>
            <p:cNvSpPr/>
            <p:nvPr/>
          </p:nvSpPr>
          <p:spPr>
            <a:xfrm>
              <a:off x="18375003" y="8861270"/>
              <a:ext cx="207299" cy="190997"/>
            </a:xfrm>
            <a:prstGeom prst="triangle">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latin typeface="Arial" panose="020B0604020202020204" pitchFamily="34" charset="0"/>
                <a:cs typeface="Arial" panose="020B0604020202020204" pitchFamily="34" charset="0"/>
              </a:endParaRPr>
            </a:p>
          </p:txBody>
        </p:sp>
        <p:sp>
          <p:nvSpPr>
            <p:cNvPr id="101" name="Rechteck 100">
              <a:extLst>
                <a:ext uri="{FF2B5EF4-FFF2-40B4-BE49-F238E27FC236}">
                  <a16:creationId xmlns:a16="http://schemas.microsoft.com/office/drawing/2014/main" id="{A9BE5DC3-3EC9-6976-CF79-B8745918BD4E}"/>
                </a:ext>
              </a:extLst>
            </p:cNvPr>
            <p:cNvSpPr/>
            <p:nvPr/>
          </p:nvSpPr>
          <p:spPr>
            <a:xfrm>
              <a:off x="16829413" y="8983307"/>
              <a:ext cx="198047" cy="18137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latin typeface="Arial" panose="020B0604020202020204" pitchFamily="34" charset="0"/>
                <a:cs typeface="Arial" panose="020B0604020202020204" pitchFamily="34" charset="0"/>
              </a:endParaRPr>
            </a:p>
          </p:txBody>
        </p:sp>
        <p:sp>
          <p:nvSpPr>
            <p:cNvPr id="102" name="Gleichschenkliges Dreieck 101">
              <a:extLst>
                <a:ext uri="{FF2B5EF4-FFF2-40B4-BE49-F238E27FC236}">
                  <a16:creationId xmlns:a16="http://schemas.microsoft.com/office/drawing/2014/main" id="{2AC81264-C65F-8A55-D4AD-7023C0302298}"/>
                </a:ext>
              </a:extLst>
            </p:cNvPr>
            <p:cNvSpPr/>
            <p:nvPr/>
          </p:nvSpPr>
          <p:spPr>
            <a:xfrm rot="10800000">
              <a:off x="16830033" y="8995718"/>
              <a:ext cx="189877" cy="174945"/>
            </a:xfrm>
            <a:prstGeom prs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latin typeface="Arial" panose="020B0604020202020204" pitchFamily="34" charset="0"/>
                <a:cs typeface="Arial" panose="020B0604020202020204" pitchFamily="34" charset="0"/>
              </a:endParaRPr>
            </a:p>
          </p:txBody>
        </p:sp>
        <p:sp>
          <p:nvSpPr>
            <p:cNvPr id="103" name="Flussdiagramm: Verbinder 102">
              <a:extLst>
                <a:ext uri="{FF2B5EF4-FFF2-40B4-BE49-F238E27FC236}">
                  <a16:creationId xmlns:a16="http://schemas.microsoft.com/office/drawing/2014/main" id="{7FBC4EC4-529F-39A2-E6FB-501BF2F86EAD}"/>
                </a:ext>
              </a:extLst>
            </p:cNvPr>
            <p:cNvSpPr/>
            <p:nvPr/>
          </p:nvSpPr>
          <p:spPr>
            <a:xfrm rot="567253">
              <a:off x="16828148" y="8925566"/>
              <a:ext cx="204511" cy="197473"/>
            </a:xfrm>
            <a:prstGeom prst="flowChartConnector">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latin typeface="Arial" panose="020B0604020202020204" pitchFamily="34" charset="0"/>
                <a:cs typeface="Arial" panose="020B0604020202020204" pitchFamily="34" charset="0"/>
              </a:endParaRPr>
            </a:p>
          </p:txBody>
        </p:sp>
        <p:sp>
          <p:nvSpPr>
            <p:cNvPr id="104" name="Gleichschenkliges Dreieck 103">
              <a:extLst>
                <a:ext uri="{FF2B5EF4-FFF2-40B4-BE49-F238E27FC236}">
                  <a16:creationId xmlns:a16="http://schemas.microsoft.com/office/drawing/2014/main" id="{F4E4A72F-12F2-A0A8-C341-00BFE4BF442D}"/>
                </a:ext>
              </a:extLst>
            </p:cNvPr>
            <p:cNvSpPr/>
            <p:nvPr/>
          </p:nvSpPr>
          <p:spPr>
            <a:xfrm>
              <a:off x="16824656" y="8861270"/>
              <a:ext cx="207299" cy="190997"/>
            </a:xfrm>
            <a:prstGeom prst="triangle">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1069632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07B0529-AE7E-459A-6892-D1BD9BDB5BEF}"/>
              </a:ext>
            </a:extLst>
          </p:cNvPr>
          <p:cNvSpPr>
            <a:spLocks noGrp="1"/>
          </p:cNvSpPr>
          <p:nvPr>
            <p:ph type="ftr" sz="quarter" idx="10"/>
          </p:nvPr>
        </p:nvSpPr>
        <p:spPr/>
        <p:txBody>
          <a:bodyPr/>
          <a:lstStyle/>
          <a:p>
            <a:r>
              <a:rPr lang="en-GB"/>
              <a:t>Data cutoff: 17 April 2024.</a:t>
            </a:r>
          </a:p>
          <a:p>
            <a:r>
              <a:rPr lang="en-US" sz="800" baseline="30000" noProof="1">
                <a:latin typeface="Arial" panose="020B0604020202020204" pitchFamily="34" charset="0"/>
                <a:cs typeface="Arial" panose="020B0604020202020204" pitchFamily="34" charset="0"/>
              </a:rPr>
              <a:t>a</a:t>
            </a:r>
            <a:r>
              <a:rPr lang="en-US" sz="800" noProof="1">
                <a:latin typeface="Arial" panose="020B0604020202020204" pitchFamily="34" charset="0"/>
                <a:cs typeface="Arial" panose="020B0604020202020204" pitchFamily="34" charset="0"/>
              </a:rPr>
              <a:t>Patient with Richter’s Transformation (RT) to Hodgkin's on biopsy.</a:t>
            </a:r>
          </a:p>
          <a:p>
            <a:r>
              <a:rPr lang="en-GB"/>
              <a:t>AE, adverse event; BTK, Bruton’s tyrosine kinase; DLT, dose-limiting toxicity; pts, patients; R/R, relapsed/refractory; SAE, serious adverse event; SPD, sum of products diameters; TEAE, treatment-emergent adverse event; TLS, </a:t>
            </a:r>
            <a:r>
              <a:rPr lang="en-GB" err="1"/>
              <a:t>tumor</a:t>
            </a:r>
            <a:r>
              <a:rPr lang="en-GB"/>
              <a:t> lysis syndrome; </a:t>
            </a:r>
            <a:r>
              <a:rPr lang="en-GB" err="1"/>
              <a:t>Wt</a:t>
            </a:r>
            <a:r>
              <a:rPr lang="en-GB"/>
              <a:t>, wildtype. </a:t>
            </a:r>
          </a:p>
          <a:p>
            <a:r>
              <a:rPr lang="en-GB" b="1"/>
              <a:t>Linton et al. Abstract #S155 presented at EHA2024. </a:t>
            </a:r>
          </a:p>
        </p:txBody>
      </p:sp>
      <p:sp>
        <p:nvSpPr>
          <p:cNvPr id="3" name="Title 2">
            <a:extLst>
              <a:ext uri="{FF2B5EF4-FFF2-40B4-BE49-F238E27FC236}">
                <a16:creationId xmlns:a16="http://schemas.microsoft.com/office/drawing/2014/main" id="{DE39A562-6A29-D303-47BF-D3D8932D7F42}"/>
              </a:ext>
            </a:extLst>
          </p:cNvPr>
          <p:cNvSpPr>
            <a:spLocks noGrp="1"/>
          </p:cNvSpPr>
          <p:nvPr>
            <p:ph type="title"/>
          </p:nvPr>
        </p:nvSpPr>
        <p:spPr/>
        <p:txBody>
          <a:bodyPr/>
          <a:lstStyle/>
          <a:p>
            <a:r>
              <a:rPr lang="en-US"/>
              <a:t>Clinical activity in patients with baseline mutations</a:t>
            </a:r>
            <a:endParaRPr lang="en-DE"/>
          </a:p>
        </p:txBody>
      </p:sp>
      <p:sp>
        <p:nvSpPr>
          <p:cNvPr id="4" name="Content Placeholder 3">
            <a:extLst>
              <a:ext uri="{FF2B5EF4-FFF2-40B4-BE49-F238E27FC236}">
                <a16:creationId xmlns:a16="http://schemas.microsoft.com/office/drawing/2014/main" id="{F5890528-E675-326A-5521-A5192A1CC817}"/>
              </a:ext>
            </a:extLst>
          </p:cNvPr>
          <p:cNvSpPr>
            <a:spLocks noGrp="1"/>
          </p:cNvSpPr>
          <p:nvPr>
            <p:ph idx="1"/>
          </p:nvPr>
        </p:nvSpPr>
        <p:spPr>
          <a:xfrm>
            <a:off x="9113856" y="1665288"/>
            <a:ext cx="2603013" cy="3455987"/>
          </a:xfrm>
          <a:solidFill>
            <a:schemeClr val="bg2"/>
          </a:solidFill>
        </p:spPr>
        <p:txBody>
          <a:bodyPr lIns="90000" tIns="108000" rIns="90000" bIns="46800">
            <a:noAutofit/>
          </a:bodyPr>
          <a:lstStyle/>
          <a:p>
            <a:pPr>
              <a:lnSpc>
                <a:spcPct val="100000"/>
              </a:lnSpc>
            </a:pPr>
            <a:r>
              <a:rPr lang="en-US"/>
              <a:t>Baseline treatment-resistance and poor prognosis mutations were common, indicating a genetically diverse and hard-to-treat CLL patient population</a:t>
            </a:r>
          </a:p>
          <a:p>
            <a:pPr>
              <a:lnSpc>
                <a:spcPct val="100000"/>
              </a:lnSpc>
            </a:pPr>
            <a:r>
              <a:rPr lang="en-US"/>
              <a:t>No genotypic profile was linked to intrinsic NX-5948 resistance</a:t>
            </a:r>
          </a:p>
        </p:txBody>
      </p:sp>
      <p:graphicFrame>
        <p:nvGraphicFramePr>
          <p:cNvPr id="238" name="Tabelle 237">
            <a:extLst>
              <a:ext uri="{FF2B5EF4-FFF2-40B4-BE49-F238E27FC236}">
                <a16:creationId xmlns:a16="http://schemas.microsoft.com/office/drawing/2014/main" id="{EB3BA393-4820-0327-19CE-09FE074F410E}"/>
              </a:ext>
            </a:extLst>
          </p:cNvPr>
          <p:cNvGraphicFramePr>
            <a:graphicFrameLocks noGrp="1"/>
          </p:cNvGraphicFramePr>
          <p:nvPr>
            <p:extLst>
              <p:ext uri="{D42A27DB-BD31-4B8C-83A1-F6EECF244321}">
                <p14:modId xmlns:p14="http://schemas.microsoft.com/office/powerpoint/2010/main" val="5606355"/>
              </p:ext>
            </p:extLst>
          </p:nvPr>
        </p:nvGraphicFramePr>
        <p:xfrm>
          <a:off x="2258607" y="3650931"/>
          <a:ext cx="5046050" cy="1088028"/>
        </p:xfrm>
        <a:graphic>
          <a:graphicData uri="http://schemas.openxmlformats.org/drawingml/2006/table">
            <a:tbl>
              <a:tblPr firstRow="1" bandRow="1">
                <a:tableStyleId>{5940675A-B579-460E-94D1-54222C63F5DA}</a:tableStyleId>
              </a:tblPr>
              <a:tblGrid>
                <a:gridCol w="201842">
                  <a:extLst>
                    <a:ext uri="{9D8B030D-6E8A-4147-A177-3AD203B41FA5}">
                      <a16:colId xmlns:a16="http://schemas.microsoft.com/office/drawing/2014/main" val="3979026562"/>
                    </a:ext>
                  </a:extLst>
                </a:gridCol>
                <a:gridCol w="201842">
                  <a:extLst>
                    <a:ext uri="{9D8B030D-6E8A-4147-A177-3AD203B41FA5}">
                      <a16:colId xmlns:a16="http://schemas.microsoft.com/office/drawing/2014/main" val="200330765"/>
                    </a:ext>
                  </a:extLst>
                </a:gridCol>
                <a:gridCol w="201842">
                  <a:extLst>
                    <a:ext uri="{9D8B030D-6E8A-4147-A177-3AD203B41FA5}">
                      <a16:colId xmlns:a16="http://schemas.microsoft.com/office/drawing/2014/main" val="4161729604"/>
                    </a:ext>
                  </a:extLst>
                </a:gridCol>
                <a:gridCol w="201842">
                  <a:extLst>
                    <a:ext uri="{9D8B030D-6E8A-4147-A177-3AD203B41FA5}">
                      <a16:colId xmlns:a16="http://schemas.microsoft.com/office/drawing/2014/main" val="2108680572"/>
                    </a:ext>
                  </a:extLst>
                </a:gridCol>
                <a:gridCol w="201842">
                  <a:extLst>
                    <a:ext uri="{9D8B030D-6E8A-4147-A177-3AD203B41FA5}">
                      <a16:colId xmlns:a16="http://schemas.microsoft.com/office/drawing/2014/main" val="227397770"/>
                    </a:ext>
                  </a:extLst>
                </a:gridCol>
                <a:gridCol w="201842">
                  <a:extLst>
                    <a:ext uri="{9D8B030D-6E8A-4147-A177-3AD203B41FA5}">
                      <a16:colId xmlns:a16="http://schemas.microsoft.com/office/drawing/2014/main" val="3061223403"/>
                    </a:ext>
                  </a:extLst>
                </a:gridCol>
                <a:gridCol w="201842">
                  <a:extLst>
                    <a:ext uri="{9D8B030D-6E8A-4147-A177-3AD203B41FA5}">
                      <a16:colId xmlns:a16="http://schemas.microsoft.com/office/drawing/2014/main" val="722580571"/>
                    </a:ext>
                  </a:extLst>
                </a:gridCol>
                <a:gridCol w="201842">
                  <a:extLst>
                    <a:ext uri="{9D8B030D-6E8A-4147-A177-3AD203B41FA5}">
                      <a16:colId xmlns:a16="http://schemas.microsoft.com/office/drawing/2014/main" val="145116931"/>
                    </a:ext>
                  </a:extLst>
                </a:gridCol>
                <a:gridCol w="201842">
                  <a:extLst>
                    <a:ext uri="{9D8B030D-6E8A-4147-A177-3AD203B41FA5}">
                      <a16:colId xmlns:a16="http://schemas.microsoft.com/office/drawing/2014/main" val="2431029480"/>
                    </a:ext>
                  </a:extLst>
                </a:gridCol>
                <a:gridCol w="201842">
                  <a:extLst>
                    <a:ext uri="{9D8B030D-6E8A-4147-A177-3AD203B41FA5}">
                      <a16:colId xmlns:a16="http://schemas.microsoft.com/office/drawing/2014/main" val="1112371869"/>
                    </a:ext>
                  </a:extLst>
                </a:gridCol>
                <a:gridCol w="201842">
                  <a:extLst>
                    <a:ext uri="{9D8B030D-6E8A-4147-A177-3AD203B41FA5}">
                      <a16:colId xmlns:a16="http://schemas.microsoft.com/office/drawing/2014/main" val="1100180236"/>
                    </a:ext>
                  </a:extLst>
                </a:gridCol>
                <a:gridCol w="201842">
                  <a:extLst>
                    <a:ext uri="{9D8B030D-6E8A-4147-A177-3AD203B41FA5}">
                      <a16:colId xmlns:a16="http://schemas.microsoft.com/office/drawing/2014/main" val="1152406562"/>
                    </a:ext>
                  </a:extLst>
                </a:gridCol>
                <a:gridCol w="201842">
                  <a:extLst>
                    <a:ext uri="{9D8B030D-6E8A-4147-A177-3AD203B41FA5}">
                      <a16:colId xmlns:a16="http://schemas.microsoft.com/office/drawing/2014/main" val="3338145783"/>
                    </a:ext>
                  </a:extLst>
                </a:gridCol>
                <a:gridCol w="201842">
                  <a:extLst>
                    <a:ext uri="{9D8B030D-6E8A-4147-A177-3AD203B41FA5}">
                      <a16:colId xmlns:a16="http://schemas.microsoft.com/office/drawing/2014/main" val="3095200673"/>
                    </a:ext>
                  </a:extLst>
                </a:gridCol>
                <a:gridCol w="201842">
                  <a:extLst>
                    <a:ext uri="{9D8B030D-6E8A-4147-A177-3AD203B41FA5}">
                      <a16:colId xmlns:a16="http://schemas.microsoft.com/office/drawing/2014/main" val="3869772072"/>
                    </a:ext>
                  </a:extLst>
                </a:gridCol>
                <a:gridCol w="201842">
                  <a:extLst>
                    <a:ext uri="{9D8B030D-6E8A-4147-A177-3AD203B41FA5}">
                      <a16:colId xmlns:a16="http://schemas.microsoft.com/office/drawing/2014/main" val="760614741"/>
                    </a:ext>
                  </a:extLst>
                </a:gridCol>
                <a:gridCol w="201842">
                  <a:extLst>
                    <a:ext uri="{9D8B030D-6E8A-4147-A177-3AD203B41FA5}">
                      <a16:colId xmlns:a16="http://schemas.microsoft.com/office/drawing/2014/main" val="2038085060"/>
                    </a:ext>
                  </a:extLst>
                </a:gridCol>
                <a:gridCol w="201842">
                  <a:extLst>
                    <a:ext uri="{9D8B030D-6E8A-4147-A177-3AD203B41FA5}">
                      <a16:colId xmlns:a16="http://schemas.microsoft.com/office/drawing/2014/main" val="414138444"/>
                    </a:ext>
                  </a:extLst>
                </a:gridCol>
                <a:gridCol w="201842">
                  <a:extLst>
                    <a:ext uri="{9D8B030D-6E8A-4147-A177-3AD203B41FA5}">
                      <a16:colId xmlns:a16="http://schemas.microsoft.com/office/drawing/2014/main" val="1823453432"/>
                    </a:ext>
                  </a:extLst>
                </a:gridCol>
                <a:gridCol w="201842">
                  <a:extLst>
                    <a:ext uri="{9D8B030D-6E8A-4147-A177-3AD203B41FA5}">
                      <a16:colId xmlns:a16="http://schemas.microsoft.com/office/drawing/2014/main" val="1918842921"/>
                    </a:ext>
                  </a:extLst>
                </a:gridCol>
                <a:gridCol w="201842">
                  <a:extLst>
                    <a:ext uri="{9D8B030D-6E8A-4147-A177-3AD203B41FA5}">
                      <a16:colId xmlns:a16="http://schemas.microsoft.com/office/drawing/2014/main" val="3941091682"/>
                    </a:ext>
                  </a:extLst>
                </a:gridCol>
                <a:gridCol w="201842">
                  <a:extLst>
                    <a:ext uri="{9D8B030D-6E8A-4147-A177-3AD203B41FA5}">
                      <a16:colId xmlns:a16="http://schemas.microsoft.com/office/drawing/2014/main" val="1902974044"/>
                    </a:ext>
                  </a:extLst>
                </a:gridCol>
                <a:gridCol w="201842">
                  <a:extLst>
                    <a:ext uri="{9D8B030D-6E8A-4147-A177-3AD203B41FA5}">
                      <a16:colId xmlns:a16="http://schemas.microsoft.com/office/drawing/2014/main" val="809220729"/>
                    </a:ext>
                  </a:extLst>
                </a:gridCol>
                <a:gridCol w="201842">
                  <a:extLst>
                    <a:ext uri="{9D8B030D-6E8A-4147-A177-3AD203B41FA5}">
                      <a16:colId xmlns:a16="http://schemas.microsoft.com/office/drawing/2014/main" val="241329936"/>
                    </a:ext>
                  </a:extLst>
                </a:gridCol>
                <a:gridCol w="201842">
                  <a:extLst>
                    <a:ext uri="{9D8B030D-6E8A-4147-A177-3AD203B41FA5}">
                      <a16:colId xmlns:a16="http://schemas.microsoft.com/office/drawing/2014/main" val="622466536"/>
                    </a:ext>
                  </a:extLst>
                </a:gridCol>
              </a:tblGrid>
              <a:tr h="181338">
                <a:tc>
                  <a:txBody>
                    <a:bodyPr/>
                    <a:lstStyle/>
                    <a:p>
                      <a:endParaRPr lang="de-DE" sz="100">
                        <a:latin typeface="Work Sans Light" pitchFamily="2" charset="0"/>
                      </a:endParaRPr>
                    </a:p>
                  </a:txBody>
                  <a:tcPr marL="0" marR="0" marT="0" marB="0">
                    <a:lnL w="190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extLst>
                  <a:ext uri="{0D108BD9-81ED-4DB2-BD59-A6C34878D82A}">
                    <a16:rowId xmlns:a16="http://schemas.microsoft.com/office/drawing/2014/main" val="1292207740"/>
                  </a:ext>
                </a:extLst>
              </a:tr>
              <a:tr h="181338">
                <a:tc>
                  <a:txBody>
                    <a:bodyPr/>
                    <a:lstStyle/>
                    <a:p>
                      <a:endParaRPr lang="de-DE" sz="100">
                        <a:latin typeface="Work Sans Light" pitchFamily="2" charset="0"/>
                      </a:endParaRPr>
                    </a:p>
                  </a:txBody>
                  <a:tcPr marL="0" marR="0" marT="0" marB="0">
                    <a:lnL w="190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extLst>
                  <a:ext uri="{0D108BD9-81ED-4DB2-BD59-A6C34878D82A}">
                    <a16:rowId xmlns:a16="http://schemas.microsoft.com/office/drawing/2014/main" val="1142974276"/>
                  </a:ext>
                </a:extLst>
              </a:tr>
              <a:tr h="181338">
                <a:tc>
                  <a:txBody>
                    <a:bodyPr/>
                    <a:lstStyle/>
                    <a:p>
                      <a:endParaRPr lang="de-DE" sz="100">
                        <a:latin typeface="Work Sans Light" pitchFamily="2" charset="0"/>
                      </a:endParaRPr>
                    </a:p>
                  </a:txBody>
                  <a:tcPr marL="0" marR="0" marT="0" marB="0">
                    <a:lnL w="190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extLst>
                  <a:ext uri="{0D108BD9-81ED-4DB2-BD59-A6C34878D82A}">
                    <a16:rowId xmlns:a16="http://schemas.microsoft.com/office/drawing/2014/main" val="2484207422"/>
                  </a:ext>
                </a:extLst>
              </a:tr>
              <a:tr h="181338">
                <a:tc>
                  <a:txBody>
                    <a:bodyPr/>
                    <a:lstStyle/>
                    <a:p>
                      <a:endParaRPr lang="de-DE" sz="100">
                        <a:latin typeface="Work Sans Light" pitchFamily="2" charset="0"/>
                      </a:endParaRPr>
                    </a:p>
                  </a:txBody>
                  <a:tcPr marL="0" marR="0" marT="0" marB="0">
                    <a:lnL w="190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extLst>
                  <a:ext uri="{0D108BD9-81ED-4DB2-BD59-A6C34878D82A}">
                    <a16:rowId xmlns:a16="http://schemas.microsoft.com/office/drawing/2014/main" val="1170706840"/>
                  </a:ext>
                </a:extLst>
              </a:tr>
              <a:tr h="181338">
                <a:tc>
                  <a:txBody>
                    <a:bodyPr/>
                    <a:lstStyle/>
                    <a:p>
                      <a:endParaRPr lang="de-DE" sz="100">
                        <a:latin typeface="Work Sans Light" pitchFamily="2" charset="0"/>
                      </a:endParaRPr>
                    </a:p>
                  </a:txBody>
                  <a:tcPr marL="0" marR="0" marT="0" marB="0">
                    <a:lnL w="190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extLst>
                  <a:ext uri="{0D108BD9-81ED-4DB2-BD59-A6C34878D82A}">
                    <a16:rowId xmlns:a16="http://schemas.microsoft.com/office/drawing/2014/main" val="2312881199"/>
                  </a:ext>
                </a:extLst>
              </a:tr>
              <a:tr h="181338">
                <a:tc>
                  <a:txBody>
                    <a:bodyPr/>
                    <a:lstStyle/>
                    <a:p>
                      <a:endParaRPr lang="de-DE" sz="100">
                        <a:latin typeface="Work Sans Light" pitchFamily="2" charset="0"/>
                      </a:endParaRPr>
                    </a:p>
                  </a:txBody>
                  <a:tcPr marL="0" marR="0" marT="0" marB="0">
                    <a:lnL w="190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7E8EA"/>
                    </a:solidFill>
                  </a:tcPr>
                </a:tc>
                <a:extLst>
                  <a:ext uri="{0D108BD9-81ED-4DB2-BD59-A6C34878D82A}">
                    <a16:rowId xmlns:a16="http://schemas.microsoft.com/office/drawing/2014/main" val="3035100786"/>
                  </a:ext>
                </a:extLst>
              </a:tr>
            </a:tbl>
          </a:graphicData>
        </a:graphic>
      </p:graphicFrame>
      <p:graphicFrame>
        <p:nvGraphicFramePr>
          <p:cNvPr id="239" name="Tabelle 238">
            <a:extLst>
              <a:ext uri="{FF2B5EF4-FFF2-40B4-BE49-F238E27FC236}">
                <a16:creationId xmlns:a16="http://schemas.microsoft.com/office/drawing/2014/main" id="{D605FC23-2006-CED1-2104-E722F2CC2E5B}"/>
              </a:ext>
            </a:extLst>
          </p:cNvPr>
          <p:cNvGraphicFramePr>
            <a:graphicFrameLocks noGrp="1"/>
          </p:cNvGraphicFramePr>
          <p:nvPr>
            <p:extLst>
              <p:ext uri="{D42A27DB-BD31-4B8C-83A1-F6EECF244321}">
                <p14:modId xmlns:p14="http://schemas.microsoft.com/office/powerpoint/2010/main" val="3690471103"/>
              </p:ext>
            </p:extLst>
          </p:nvPr>
        </p:nvGraphicFramePr>
        <p:xfrm>
          <a:off x="2258607" y="4789701"/>
          <a:ext cx="5046050" cy="1089088"/>
        </p:xfrm>
        <a:graphic>
          <a:graphicData uri="http://schemas.openxmlformats.org/drawingml/2006/table">
            <a:tbl>
              <a:tblPr firstRow="1" bandRow="1">
                <a:tableStyleId>{5940675A-B579-460E-94D1-54222C63F5DA}</a:tableStyleId>
              </a:tblPr>
              <a:tblGrid>
                <a:gridCol w="201842">
                  <a:extLst>
                    <a:ext uri="{9D8B030D-6E8A-4147-A177-3AD203B41FA5}">
                      <a16:colId xmlns:a16="http://schemas.microsoft.com/office/drawing/2014/main" val="3833916827"/>
                    </a:ext>
                  </a:extLst>
                </a:gridCol>
                <a:gridCol w="201842">
                  <a:extLst>
                    <a:ext uri="{9D8B030D-6E8A-4147-A177-3AD203B41FA5}">
                      <a16:colId xmlns:a16="http://schemas.microsoft.com/office/drawing/2014/main" val="3785695830"/>
                    </a:ext>
                  </a:extLst>
                </a:gridCol>
                <a:gridCol w="201842">
                  <a:extLst>
                    <a:ext uri="{9D8B030D-6E8A-4147-A177-3AD203B41FA5}">
                      <a16:colId xmlns:a16="http://schemas.microsoft.com/office/drawing/2014/main" val="459012703"/>
                    </a:ext>
                  </a:extLst>
                </a:gridCol>
                <a:gridCol w="201842">
                  <a:extLst>
                    <a:ext uri="{9D8B030D-6E8A-4147-A177-3AD203B41FA5}">
                      <a16:colId xmlns:a16="http://schemas.microsoft.com/office/drawing/2014/main" val="3927627079"/>
                    </a:ext>
                  </a:extLst>
                </a:gridCol>
                <a:gridCol w="201842">
                  <a:extLst>
                    <a:ext uri="{9D8B030D-6E8A-4147-A177-3AD203B41FA5}">
                      <a16:colId xmlns:a16="http://schemas.microsoft.com/office/drawing/2014/main" val="1754812623"/>
                    </a:ext>
                  </a:extLst>
                </a:gridCol>
                <a:gridCol w="201842">
                  <a:extLst>
                    <a:ext uri="{9D8B030D-6E8A-4147-A177-3AD203B41FA5}">
                      <a16:colId xmlns:a16="http://schemas.microsoft.com/office/drawing/2014/main" val="2193492457"/>
                    </a:ext>
                  </a:extLst>
                </a:gridCol>
                <a:gridCol w="201842">
                  <a:extLst>
                    <a:ext uri="{9D8B030D-6E8A-4147-A177-3AD203B41FA5}">
                      <a16:colId xmlns:a16="http://schemas.microsoft.com/office/drawing/2014/main" val="1825781375"/>
                    </a:ext>
                  </a:extLst>
                </a:gridCol>
                <a:gridCol w="201842">
                  <a:extLst>
                    <a:ext uri="{9D8B030D-6E8A-4147-A177-3AD203B41FA5}">
                      <a16:colId xmlns:a16="http://schemas.microsoft.com/office/drawing/2014/main" val="2717418328"/>
                    </a:ext>
                  </a:extLst>
                </a:gridCol>
                <a:gridCol w="201842">
                  <a:extLst>
                    <a:ext uri="{9D8B030D-6E8A-4147-A177-3AD203B41FA5}">
                      <a16:colId xmlns:a16="http://schemas.microsoft.com/office/drawing/2014/main" val="1025700356"/>
                    </a:ext>
                  </a:extLst>
                </a:gridCol>
                <a:gridCol w="201842">
                  <a:extLst>
                    <a:ext uri="{9D8B030D-6E8A-4147-A177-3AD203B41FA5}">
                      <a16:colId xmlns:a16="http://schemas.microsoft.com/office/drawing/2014/main" val="3978927605"/>
                    </a:ext>
                  </a:extLst>
                </a:gridCol>
                <a:gridCol w="201842">
                  <a:extLst>
                    <a:ext uri="{9D8B030D-6E8A-4147-A177-3AD203B41FA5}">
                      <a16:colId xmlns:a16="http://schemas.microsoft.com/office/drawing/2014/main" val="3834973212"/>
                    </a:ext>
                  </a:extLst>
                </a:gridCol>
                <a:gridCol w="201842">
                  <a:extLst>
                    <a:ext uri="{9D8B030D-6E8A-4147-A177-3AD203B41FA5}">
                      <a16:colId xmlns:a16="http://schemas.microsoft.com/office/drawing/2014/main" val="3876577770"/>
                    </a:ext>
                  </a:extLst>
                </a:gridCol>
                <a:gridCol w="201842">
                  <a:extLst>
                    <a:ext uri="{9D8B030D-6E8A-4147-A177-3AD203B41FA5}">
                      <a16:colId xmlns:a16="http://schemas.microsoft.com/office/drawing/2014/main" val="3101726194"/>
                    </a:ext>
                  </a:extLst>
                </a:gridCol>
                <a:gridCol w="201842">
                  <a:extLst>
                    <a:ext uri="{9D8B030D-6E8A-4147-A177-3AD203B41FA5}">
                      <a16:colId xmlns:a16="http://schemas.microsoft.com/office/drawing/2014/main" val="1085559373"/>
                    </a:ext>
                  </a:extLst>
                </a:gridCol>
                <a:gridCol w="201842">
                  <a:extLst>
                    <a:ext uri="{9D8B030D-6E8A-4147-A177-3AD203B41FA5}">
                      <a16:colId xmlns:a16="http://schemas.microsoft.com/office/drawing/2014/main" val="1546863770"/>
                    </a:ext>
                  </a:extLst>
                </a:gridCol>
                <a:gridCol w="201842">
                  <a:extLst>
                    <a:ext uri="{9D8B030D-6E8A-4147-A177-3AD203B41FA5}">
                      <a16:colId xmlns:a16="http://schemas.microsoft.com/office/drawing/2014/main" val="2047958079"/>
                    </a:ext>
                  </a:extLst>
                </a:gridCol>
                <a:gridCol w="201842">
                  <a:extLst>
                    <a:ext uri="{9D8B030D-6E8A-4147-A177-3AD203B41FA5}">
                      <a16:colId xmlns:a16="http://schemas.microsoft.com/office/drawing/2014/main" val="3299861247"/>
                    </a:ext>
                  </a:extLst>
                </a:gridCol>
                <a:gridCol w="201842">
                  <a:extLst>
                    <a:ext uri="{9D8B030D-6E8A-4147-A177-3AD203B41FA5}">
                      <a16:colId xmlns:a16="http://schemas.microsoft.com/office/drawing/2014/main" val="2399399060"/>
                    </a:ext>
                  </a:extLst>
                </a:gridCol>
                <a:gridCol w="201842">
                  <a:extLst>
                    <a:ext uri="{9D8B030D-6E8A-4147-A177-3AD203B41FA5}">
                      <a16:colId xmlns:a16="http://schemas.microsoft.com/office/drawing/2014/main" val="2073707916"/>
                    </a:ext>
                  </a:extLst>
                </a:gridCol>
                <a:gridCol w="201842">
                  <a:extLst>
                    <a:ext uri="{9D8B030D-6E8A-4147-A177-3AD203B41FA5}">
                      <a16:colId xmlns:a16="http://schemas.microsoft.com/office/drawing/2014/main" val="1692625457"/>
                    </a:ext>
                  </a:extLst>
                </a:gridCol>
                <a:gridCol w="201842">
                  <a:extLst>
                    <a:ext uri="{9D8B030D-6E8A-4147-A177-3AD203B41FA5}">
                      <a16:colId xmlns:a16="http://schemas.microsoft.com/office/drawing/2014/main" val="3429036229"/>
                    </a:ext>
                  </a:extLst>
                </a:gridCol>
                <a:gridCol w="201842">
                  <a:extLst>
                    <a:ext uri="{9D8B030D-6E8A-4147-A177-3AD203B41FA5}">
                      <a16:colId xmlns:a16="http://schemas.microsoft.com/office/drawing/2014/main" val="511343080"/>
                    </a:ext>
                  </a:extLst>
                </a:gridCol>
                <a:gridCol w="201842">
                  <a:extLst>
                    <a:ext uri="{9D8B030D-6E8A-4147-A177-3AD203B41FA5}">
                      <a16:colId xmlns:a16="http://schemas.microsoft.com/office/drawing/2014/main" val="2865083448"/>
                    </a:ext>
                  </a:extLst>
                </a:gridCol>
                <a:gridCol w="201842">
                  <a:extLst>
                    <a:ext uri="{9D8B030D-6E8A-4147-A177-3AD203B41FA5}">
                      <a16:colId xmlns:a16="http://schemas.microsoft.com/office/drawing/2014/main" val="3566082437"/>
                    </a:ext>
                  </a:extLst>
                </a:gridCol>
                <a:gridCol w="201842">
                  <a:extLst>
                    <a:ext uri="{9D8B030D-6E8A-4147-A177-3AD203B41FA5}">
                      <a16:colId xmlns:a16="http://schemas.microsoft.com/office/drawing/2014/main" val="2130584770"/>
                    </a:ext>
                  </a:extLst>
                </a:gridCol>
              </a:tblGrid>
              <a:tr h="136136">
                <a:tc>
                  <a:txBody>
                    <a:bodyPr/>
                    <a:lstStyle/>
                    <a:p>
                      <a:endParaRPr lang="de-DE" sz="100">
                        <a:latin typeface="Work Sans Light" pitchFamily="2" charset="0"/>
                      </a:endParaRPr>
                    </a:p>
                  </a:txBody>
                  <a:tcPr marL="0" marR="0" marT="0" marB="0">
                    <a:lnL w="190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extLst>
                  <a:ext uri="{0D108BD9-81ED-4DB2-BD59-A6C34878D82A}">
                    <a16:rowId xmlns:a16="http://schemas.microsoft.com/office/drawing/2014/main" val="3673906503"/>
                  </a:ext>
                </a:extLst>
              </a:tr>
              <a:tr h="136136">
                <a:tc>
                  <a:txBody>
                    <a:bodyPr/>
                    <a:lstStyle/>
                    <a:p>
                      <a:endParaRPr lang="de-DE" sz="100">
                        <a:latin typeface="Work Sans Light" pitchFamily="2" charset="0"/>
                      </a:endParaRPr>
                    </a:p>
                  </a:txBody>
                  <a:tcPr marL="0" marR="0" marT="0" marB="0">
                    <a:lnL w="190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extLst>
                  <a:ext uri="{0D108BD9-81ED-4DB2-BD59-A6C34878D82A}">
                    <a16:rowId xmlns:a16="http://schemas.microsoft.com/office/drawing/2014/main" val="3490512555"/>
                  </a:ext>
                </a:extLst>
              </a:tr>
              <a:tr h="136136">
                <a:tc>
                  <a:txBody>
                    <a:bodyPr/>
                    <a:lstStyle/>
                    <a:p>
                      <a:endParaRPr lang="de-DE" sz="100">
                        <a:latin typeface="Work Sans Light" pitchFamily="2" charset="0"/>
                      </a:endParaRPr>
                    </a:p>
                  </a:txBody>
                  <a:tcPr marL="0" marR="0" marT="0" marB="0">
                    <a:lnL w="190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extLst>
                  <a:ext uri="{0D108BD9-81ED-4DB2-BD59-A6C34878D82A}">
                    <a16:rowId xmlns:a16="http://schemas.microsoft.com/office/drawing/2014/main" val="177105055"/>
                  </a:ext>
                </a:extLst>
              </a:tr>
              <a:tr h="136136">
                <a:tc>
                  <a:txBody>
                    <a:bodyPr/>
                    <a:lstStyle/>
                    <a:p>
                      <a:endParaRPr lang="de-DE" sz="100">
                        <a:latin typeface="Work Sans Light" pitchFamily="2" charset="0"/>
                      </a:endParaRPr>
                    </a:p>
                  </a:txBody>
                  <a:tcPr marL="0" marR="0" marT="0" marB="0">
                    <a:lnL w="190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extLst>
                  <a:ext uri="{0D108BD9-81ED-4DB2-BD59-A6C34878D82A}">
                    <a16:rowId xmlns:a16="http://schemas.microsoft.com/office/drawing/2014/main" val="3704246913"/>
                  </a:ext>
                </a:extLst>
              </a:tr>
              <a:tr h="136136">
                <a:tc>
                  <a:txBody>
                    <a:bodyPr/>
                    <a:lstStyle/>
                    <a:p>
                      <a:endParaRPr lang="de-DE" sz="100">
                        <a:latin typeface="Work Sans Light" pitchFamily="2" charset="0"/>
                      </a:endParaRPr>
                    </a:p>
                  </a:txBody>
                  <a:tcPr marL="0" marR="0" marT="0" marB="0">
                    <a:lnL w="190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extLst>
                  <a:ext uri="{0D108BD9-81ED-4DB2-BD59-A6C34878D82A}">
                    <a16:rowId xmlns:a16="http://schemas.microsoft.com/office/drawing/2014/main" val="1689182346"/>
                  </a:ext>
                </a:extLst>
              </a:tr>
              <a:tr h="136136">
                <a:tc>
                  <a:txBody>
                    <a:bodyPr/>
                    <a:lstStyle/>
                    <a:p>
                      <a:endParaRPr lang="de-DE" sz="100">
                        <a:latin typeface="Work Sans Light" pitchFamily="2" charset="0"/>
                      </a:endParaRPr>
                    </a:p>
                  </a:txBody>
                  <a:tcPr marL="0" marR="0" marT="0" marB="0">
                    <a:lnL w="190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extLst>
                  <a:ext uri="{0D108BD9-81ED-4DB2-BD59-A6C34878D82A}">
                    <a16:rowId xmlns:a16="http://schemas.microsoft.com/office/drawing/2014/main" val="3606559098"/>
                  </a:ext>
                </a:extLst>
              </a:tr>
              <a:tr h="136136">
                <a:tc>
                  <a:txBody>
                    <a:bodyPr/>
                    <a:lstStyle/>
                    <a:p>
                      <a:endParaRPr lang="de-DE" sz="100">
                        <a:latin typeface="Work Sans Light" pitchFamily="2" charset="0"/>
                      </a:endParaRPr>
                    </a:p>
                  </a:txBody>
                  <a:tcPr marL="0" marR="0" marT="0" marB="0">
                    <a:lnL w="190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extLst>
                  <a:ext uri="{0D108BD9-81ED-4DB2-BD59-A6C34878D82A}">
                    <a16:rowId xmlns:a16="http://schemas.microsoft.com/office/drawing/2014/main" val="1322580301"/>
                  </a:ext>
                </a:extLst>
              </a:tr>
              <a:tr h="136136">
                <a:tc>
                  <a:txBody>
                    <a:bodyPr/>
                    <a:lstStyle/>
                    <a:p>
                      <a:endParaRPr lang="de-DE" sz="100">
                        <a:latin typeface="Work Sans Light" pitchFamily="2" charset="0"/>
                      </a:endParaRPr>
                    </a:p>
                  </a:txBody>
                  <a:tcPr marL="0" marR="0" marT="0" marB="0">
                    <a:lnL w="190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7E8EA"/>
                    </a:solidFill>
                  </a:tcPr>
                </a:tc>
                <a:tc>
                  <a:txBody>
                    <a:bodyPr/>
                    <a:lstStyle/>
                    <a:p>
                      <a:endParaRPr lang="de-DE" sz="100">
                        <a:latin typeface="Work Sans Light" pitchFamily="2" charset="0"/>
                      </a:endParaRPr>
                    </a:p>
                  </a:txBody>
                  <a:tcPr marL="0" marR="0" marT="0" marB="0">
                    <a:lnL w="1270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7E8EA"/>
                    </a:solidFill>
                  </a:tcPr>
                </a:tc>
                <a:extLst>
                  <a:ext uri="{0D108BD9-81ED-4DB2-BD59-A6C34878D82A}">
                    <a16:rowId xmlns:a16="http://schemas.microsoft.com/office/drawing/2014/main" val="181877085"/>
                  </a:ext>
                </a:extLst>
              </a:tr>
            </a:tbl>
          </a:graphicData>
        </a:graphic>
      </p:graphicFrame>
      <p:graphicFrame>
        <p:nvGraphicFramePr>
          <p:cNvPr id="240" name="Tabelle 239">
            <a:extLst>
              <a:ext uri="{FF2B5EF4-FFF2-40B4-BE49-F238E27FC236}">
                <a16:creationId xmlns:a16="http://schemas.microsoft.com/office/drawing/2014/main" id="{914BED1C-3799-1068-7A4F-E7C072258EF9}"/>
              </a:ext>
            </a:extLst>
          </p:cNvPr>
          <p:cNvGraphicFramePr>
            <a:graphicFrameLocks noGrp="1"/>
          </p:cNvGraphicFramePr>
          <p:nvPr>
            <p:extLst>
              <p:ext uri="{D42A27DB-BD31-4B8C-83A1-F6EECF244321}">
                <p14:modId xmlns:p14="http://schemas.microsoft.com/office/powerpoint/2010/main" val="300292438"/>
              </p:ext>
            </p:extLst>
          </p:nvPr>
        </p:nvGraphicFramePr>
        <p:xfrm>
          <a:off x="7383116" y="3650931"/>
          <a:ext cx="183229" cy="544482"/>
        </p:xfrm>
        <a:graphic>
          <a:graphicData uri="http://schemas.openxmlformats.org/drawingml/2006/table">
            <a:tbl>
              <a:tblPr firstRow="1" bandRow="1">
                <a:tableStyleId>{5940675A-B579-460E-94D1-54222C63F5DA}</a:tableStyleId>
              </a:tblPr>
              <a:tblGrid>
                <a:gridCol w="183229">
                  <a:extLst>
                    <a:ext uri="{9D8B030D-6E8A-4147-A177-3AD203B41FA5}">
                      <a16:colId xmlns:a16="http://schemas.microsoft.com/office/drawing/2014/main" val="3439392154"/>
                    </a:ext>
                  </a:extLst>
                </a:gridCol>
              </a:tblGrid>
              <a:tr h="181494">
                <a:tc>
                  <a:txBody>
                    <a:bodyPr/>
                    <a:lstStyle/>
                    <a:p>
                      <a:endParaRPr lang="de-DE" sz="100">
                        <a:latin typeface="Work Sans Light" pitchFamily="2" charset="0"/>
                      </a:endParaRPr>
                    </a:p>
                  </a:txBody>
                  <a:tcPr marL="52293" marR="52293" marT="26146" marB="26146">
                    <a:lnB w="1270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3165111327"/>
                  </a:ext>
                </a:extLst>
              </a:tr>
              <a:tr h="181494">
                <a:tc>
                  <a:txBody>
                    <a:bodyPr/>
                    <a:lstStyle/>
                    <a:p>
                      <a:endParaRPr lang="de-DE" sz="100">
                        <a:latin typeface="Work Sans Light" pitchFamily="2" charset="0"/>
                      </a:endParaRPr>
                    </a:p>
                  </a:txBody>
                  <a:tcPr marL="52293" marR="52293" marT="26146" marB="26146">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3747319519"/>
                  </a:ext>
                </a:extLst>
              </a:tr>
              <a:tr h="181494">
                <a:tc>
                  <a:txBody>
                    <a:bodyPr/>
                    <a:lstStyle/>
                    <a:p>
                      <a:endParaRPr lang="de-DE" sz="100">
                        <a:latin typeface="Work Sans Light" pitchFamily="2" charset="0"/>
                      </a:endParaRPr>
                    </a:p>
                  </a:txBody>
                  <a:tcPr marL="52293" marR="52293" marT="26146" marB="26146">
                    <a:lnT w="12700" cap="flat" cmpd="sng" algn="ctr">
                      <a:solidFill>
                        <a:schemeClr val="bg1"/>
                      </a:solidFill>
                      <a:prstDash val="solid"/>
                      <a:round/>
                      <a:headEnd type="none" w="med" len="med"/>
                      <a:tailEnd type="none" w="med" len="med"/>
                    </a:lnT>
                    <a:solidFill>
                      <a:srgbClr val="E7E8EA"/>
                    </a:solidFill>
                  </a:tcPr>
                </a:tc>
                <a:extLst>
                  <a:ext uri="{0D108BD9-81ED-4DB2-BD59-A6C34878D82A}">
                    <a16:rowId xmlns:a16="http://schemas.microsoft.com/office/drawing/2014/main" val="3921352652"/>
                  </a:ext>
                </a:extLst>
              </a:tr>
            </a:tbl>
          </a:graphicData>
        </a:graphic>
      </p:graphicFrame>
      <p:graphicFrame>
        <p:nvGraphicFramePr>
          <p:cNvPr id="241" name="Tabelle 240">
            <a:extLst>
              <a:ext uri="{FF2B5EF4-FFF2-40B4-BE49-F238E27FC236}">
                <a16:creationId xmlns:a16="http://schemas.microsoft.com/office/drawing/2014/main" id="{6EF8D019-6F05-F824-78D1-565968A9F7B7}"/>
              </a:ext>
            </a:extLst>
          </p:cNvPr>
          <p:cNvGraphicFramePr>
            <a:graphicFrameLocks noGrp="1"/>
          </p:cNvGraphicFramePr>
          <p:nvPr>
            <p:extLst>
              <p:ext uri="{D42A27DB-BD31-4B8C-83A1-F6EECF244321}">
                <p14:modId xmlns:p14="http://schemas.microsoft.com/office/powerpoint/2010/main" val="778237122"/>
              </p:ext>
            </p:extLst>
          </p:nvPr>
        </p:nvGraphicFramePr>
        <p:xfrm>
          <a:off x="7383115" y="4778741"/>
          <a:ext cx="183230" cy="271756"/>
        </p:xfrm>
        <a:graphic>
          <a:graphicData uri="http://schemas.openxmlformats.org/drawingml/2006/table">
            <a:tbl>
              <a:tblPr firstRow="1" bandRow="1">
                <a:tableStyleId>{5940675A-B579-460E-94D1-54222C63F5DA}</a:tableStyleId>
              </a:tblPr>
              <a:tblGrid>
                <a:gridCol w="183230">
                  <a:extLst>
                    <a:ext uri="{9D8B030D-6E8A-4147-A177-3AD203B41FA5}">
                      <a16:colId xmlns:a16="http://schemas.microsoft.com/office/drawing/2014/main" val="3439392154"/>
                    </a:ext>
                  </a:extLst>
                </a:gridCol>
              </a:tblGrid>
              <a:tr h="135878">
                <a:tc>
                  <a:txBody>
                    <a:bodyPr/>
                    <a:lstStyle/>
                    <a:p>
                      <a:endParaRPr lang="de-DE" sz="100">
                        <a:latin typeface="Work Sans Light" pitchFamily="2" charset="0"/>
                      </a:endParaRPr>
                    </a:p>
                  </a:txBody>
                  <a:tcPr marL="52293" marR="52293" marT="26146" marB="26146">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3165111327"/>
                  </a:ext>
                </a:extLst>
              </a:tr>
              <a:tr h="135878">
                <a:tc>
                  <a:txBody>
                    <a:bodyPr/>
                    <a:lstStyle/>
                    <a:p>
                      <a:endParaRPr lang="de-DE" sz="100">
                        <a:latin typeface="Work Sans Light" pitchFamily="2" charset="0"/>
                      </a:endParaRPr>
                    </a:p>
                  </a:txBody>
                  <a:tcPr marL="52293" marR="52293" marT="26146" marB="26146">
                    <a:lnT w="12700" cap="flat" cmpd="sng" algn="ctr">
                      <a:solidFill>
                        <a:schemeClr val="bg1"/>
                      </a:solidFill>
                      <a:prstDash val="solid"/>
                      <a:round/>
                      <a:headEnd type="none" w="med" len="med"/>
                      <a:tailEnd type="none" w="med" len="med"/>
                    </a:lnT>
                    <a:solidFill>
                      <a:srgbClr val="E7E8EA"/>
                    </a:solidFill>
                  </a:tcPr>
                </a:tc>
                <a:extLst>
                  <a:ext uri="{0D108BD9-81ED-4DB2-BD59-A6C34878D82A}">
                    <a16:rowId xmlns:a16="http://schemas.microsoft.com/office/drawing/2014/main" val="3747319519"/>
                  </a:ext>
                </a:extLst>
              </a:tr>
            </a:tbl>
          </a:graphicData>
        </a:graphic>
      </p:graphicFrame>
      <p:sp>
        <p:nvSpPr>
          <p:cNvPr id="155" name="TextBox 6">
            <a:extLst>
              <a:ext uri="{FF2B5EF4-FFF2-40B4-BE49-F238E27FC236}">
                <a16:creationId xmlns:a16="http://schemas.microsoft.com/office/drawing/2014/main" id="{5F1AC279-1DBA-CAA1-B370-91CBB934E516}"/>
              </a:ext>
            </a:extLst>
          </p:cNvPr>
          <p:cNvSpPr txBox="1"/>
          <p:nvPr/>
        </p:nvSpPr>
        <p:spPr>
          <a:xfrm>
            <a:off x="2613241" y="2636447"/>
            <a:ext cx="260008" cy="253916"/>
          </a:xfrm>
          <a:prstGeom prst="rect">
            <a:avLst/>
          </a:prstGeom>
          <a:noFill/>
        </p:spPr>
        <p:txBody>
          <a:bodyPr wrap="none" rtlCol="0">
            <a:spAutoFit/>
          </a:bodyPr>
          <a:lstStyle/>
          <a:p>
            <a:r>
              <a:rPr lang="en-US" sz="1050">
                <a:latin typeface="Arial" panose="020B0604020202020204" pitchFamily="34" charset="0"/>
                <a:cs typeface="Arial" panose="020B0604020202020204" pitchFamily="34" charset="0"/>
              </a:rPr>
              <a:t>a</a:t>
            </a:r>
          </a:p>
        </p:txBody>
      </p:sp>
      <p:sp>
        <p:nvSpPr>
          <p:cNvPr id="157" name="TextBox 2">
            <a:extLst>
              <a:ext uri="{FF2B5EF4-FFF2-40B4-BE49-F238E27FC236}">
                <a16:creationId xmlns:a16="http://schemas.microsoft.com/office/drawing/2014/main" id="{2B854639-F265-AC9E-A6E9-5942DAC0E41B}"/>
              </a:ext>
            </a:extLst>
          </p:cNvPr>
          <p:cNvSpPr txBox="1"/>
          <p:nvPr/>
        </p:nvSpPr>
        <p:spPr>
          <a:xfrm rot="16200000">
            <a:off x="577963" y="2354803"/>
            <a:ext cx="1896101" cy="41549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50" i="0" u="none" strike="noStrike" kern="1200" cap="none" spc="0" normalizeH="0" baseline="0" noProof="0">
                <a:ln>
                  <a:noFill/>
                </a:ln>
                <a:effectLst/>
                <a:uLnTx/>
                <a:uFillTx/>
                <a:latin typeface="Arial" panose="020B0604020202020204" pitchFamily="34" charset="0"/>
                <a:cs typeface="Arial" panose="020B0604020202020204" pitchFamily="34" charset="0"/>
              </a:rPr>
              <a:t>Change from baseline in SPD, %</a:t>
            </a:r>
          </a:p>
        </p:txBody>
      </p:sp>
      <p:sp>
        <p:nvSpPr>
          <p:cNvPr id="158" name="TextBox 2">
            <a:extLst>
              <a:ext uri="{FF2B5EF4-FFF2-40B4-BE49-F238E27FC236}">
                <a16:creationId xmlns:a16="http://schemas.microsoft.com/office/drawing/2014/main" id="{D3B090C4-CAF2-FDB9-C4BC-BFDCC665141E}"/>
              </a:ext>
            </a:extLst>
          </p:cNvPr>
          <p:cNvSpPr txBox="1"/>
          <p:nvPr/>
        </p:nvSpPr>
        <p:spPr>
          <a:xfrm>
            <a:off x="2515970" y="1614502"/>
            <a:ext cx="2863536" cy="25391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50" i="0" u="none" strike="noStrike" kern="1200" cap="none" spc="0" normalizeH="0" baseline="0" noProof="0">
                <a:ln>
                  <a:noFill/>
                </a:ln>
                <a:effectLst/>
                <a:uLnTx/>
                <a:uFillTx/>
                <a:latin typeface="Arial" panose="020B0604020202020204" pitchFamily="34" charset="0"/>
                <a:cs typeface="Arial" panose="020B0604020202020204" pitchFamily="34" charset="0"/>
              </a:rPr>
              <a:t>On Treatment</a:t>
            </a:r>
          </a:p>
        </p:txBody>
      </p:sp>
      <p:sp>
        <p:nvSpPr>
          <p:cNvPr id="159" name="TextBox 2">
            <a:extLst>
              <a:ext uri="{FF2B5EF4-FFF2-40B4-BE49-F238E27FC236}">
                <a16:creationId xmlns:a16="http://schemas.microsoft.com/office/drawing/2014/main" id="{6C8CF3EB-9341-182D-25FC-D9E5A2546677}"/>
              </a:ext>
            </a:extLst>
          </p:cNvPr>
          <p:cNvSpPr txBox="1"/>
          <p:nvPr/>
        </p:nvSpPr>
        <p:spPr>
          <a:xfrm>
            <a:off x="4072026" y="1614502"/>
            <a:ext cx="2863536" cy="25391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50" i="0" u="none" strike="noStrike" kern="1200" cap="none" spc="0" normalizeH="0" baseline="0" noProof="0">
                <a:ln>
                  <a:noFill/>
                </a:ln>
                <a:effectLst/>
                <a:uLnTx/>
                <a:uFillTx/>
                <a:latin typeface="Arial" panose="020B0604020202020204" pitchFamily="34" charset="0"/>
                <a:cs typeface="Arial" panose="020B0604020202020204" pitchFamily="34" charset="0"/>
              </a:rPr>
              <a:t>Discontinued</a:t>
            </a:r>
          </a:p>
        </p:txBody>
      </p:sp>
      <p:sp>
        <p:nvSpPr>
          <p:cNvPr id="160" name="Rechteck 159">
            <a:extLst>
              <a:ext uri="{FF2B5EF4-FFF2-40B4-BE49-F238E27FC236}">
                <a16:creationId xmlns:a16="http://schemas.microsoft.com/office/drawing/2014/main" id="{938E0066-4310-CE67-587D-25DA768EECC5}"/>
              </a:ext>
            </a:extLst>
          </p:cNvPr>
          <p:cNvSpPr/>
          <p:nvPr/>
        </p:nvSpPr>
        <p:spPr>
          <a:xfrm>
            <a:off x="2265494" y="1984919"/>
            <a:ext cx="152520" cy="57287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solidFill>
                <a:schemeClr val="tx1"/>
              </a:solidFill>
              <a:latin typeface="Arial" panose="020B0604020202020204" pitchFamily="34" charset="0"/>
              <a:cs typeface="Arial" panose="020B0604020202020204" pitchFamily="34" charset="0"/>
            </a:endParaRPr>
          </a:p>
        </p:txBody>
      </p:sp>
      <p:sp>
        <p:nvSpPr>
          <p:cNvPr id="161" name="Rechteck 160">
            <a:extLst>
              <a:ext uri="{FF2B5EF4-FFF2-40B4-BE49-F238E27FC236}">
                <a16:creationId xmlns:a16="http://schemas.microsoft.com/office/drawing/2014/main" id="{EE448D72-5E1C-5698-5C01-6619DCDDB9C8}"/>
              </a:ext>
            </a:extLst>
          </p:cNvPr>
          <p:cNvSpPr/>
          <p:nvPr/>
        </p:nvSpPr>
        <p:spPr>
          <a:xfrm>
            <a:off x="2466851" y="2563282"/>
            <a:ext cx="152520" cy="10697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solidFill>
                <a:schemeClr val="tx1"/>
              </a:solidFill>
              <a:latin typeface="Arial" panose="020B0604020202020204" pitchFamily="34" charset="0"/>
              <a:cs typeface="Arial" panose="020B0604020202020204" pitchFamily="34" charset="0"/>
            </a:endParaRPr>
          </a:p>
        </p:txBody>
      </p:sp>
      <p:sp>
        <p:nvSpPr>
          <p:cNvPr id="162" name="Rechteck 161">
            <a:extLst>
              <a:ext uri="{FF2B5EF4-FFF2-40B4-BE49-F238E27FC236}">
                <a16:creationId xmlns:a16="http://schemas.microsoft.com/office/drawing/2014/main" id="{99BC2047-E231-3263-EA12-11BAE5B65509}"/>
              </a:ext>
            </a:extLst>
          </p:cNvPr>
          <p:cNvSpPr/>
          <p:nvPr/>
        </p:nvSpPr>
        <p:spPr>
          <a:xfrm>
            <a:off x="2660942" y="2563282"/>
            <a:ext cx="152520" cy="10697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solidFill>
                <a:schemeClr val="tx1"/>
              </a:solidFill>
              <a:latin typeface="Arial" panose="020B0604020202020204" pitchFamily="34" charset="0"/>
              <a:cs typeface="Arial" panose="020B0604020202020204" pitchFamily="34" charset="0"/>
            </a:endParaRPr>
          </a:p>
        </p:txBody>
      </p:sp>
      <p:sp>
        <p:nvSpPr>
          <p:cNvPr id="163" name="Rechteck 162">
            <a:extLst>
              <a:ext uri="{FF2B5EF4-FFF2-40B4-BE49-F238E27FC236}">
                <a16:creationId xmlns:a16="http://schemas.microsoft.com/office/drawing/2014/main" id="{FA2F438D-E53E-124D-35DE-24642278F57E}"/>
              </a:ext>
            </a:extLst>
          </p:cNvPr>
          <p:cNvSpPr/>
          <p:nvPr/>
        </p:nvSpPr>
        <p:spPr>
          <a:xfrm>
            <a:off x="2868554" y="2571997"/>
            <a:ext cx="152520" cy="30096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solidFill>
                <a:schemeClr val="tx1"/>
              </a:solidFill>
              <a:latin typeface="Arial" panose="020B0604020202020204" pitchFamily="34" charset="0"/>
              <a:cs typeface="Arial" panose="020B0604020202020204" pitchFamily="34" charset="0"/>
            </a:endParaRPr>
          </a:p>
        </p:txBody>
      </p:sp>
      <p:sp>
        <p:nvSpPr>
          <p:cNvPr id="164" name="Rechteck 163">
            <a:extLst>
              <a:ext uri="{FF2B5EF4-FFF2-40B4-BE49-F238E27FC236}">
                <a16:creationId xmlns:a16="http://schemas.microsoft.com/office/drawing/2014/main" id="{6D2DA5A2-0FB2-727D-C80E-F22C59FD9E48}"/>
              </a:ext>
            </a:extLst>
          </p:cNvPr>
          <p:cNvSpPr/>
          <p:nvPr/>
        </p:nvSpPr>
        <p:spPr>
          <a:xfrm>
            <a:off x="3069145" y="2571997"/>
            <a:ext cx="152520" cy="38732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solidFill>
                <a:schemeClr val="tx1"/>
              </a:solidFill>
              <a:latin typeface="Arial" panose="020B0604020202020204" pitchFamily="34" charset="0"/>
              <a:cs typeface="Arial" panose="020B0604020202020204" pitchFamily="34" charset="0"/>
            </a:endParaRPr>
          </a:p>
        </p:txBody>
      </p:sp>
      <p:sp>
        <p:nvSpPr>
          <p:cNvPr id="165" name="Rechteck 164">
            <a:extLst>
              <a:ext uri="{FF2B5EF4-FFF2-40B4-BE49-F238E27FC236}">
                <a16:creationId xmlns:a16="http://schemas.microsoft.com/office/drawing/2014/main" id="{0F6841CD-B382-5390-978C-7DF77034F759}"/>
              </a:ext>
            </a:extLst>
          </p:cNvPr>
          <p:cNvSpPr/>
          <p:nvPr/>
        </p:nvSpPr>
        <p:spPr>
          <a:xfrm>
            <a:off x="3269736" y="2571997"/>
            <a:ext cx="152520" cy="40039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solidFill>
                <a:schemeClr val="tx1"/>
              </a:solidFill>
              <a:latin typeface="Arial" panose="020B0604020202020204" pitchFamily="34" charset="0"/>
              <a:cs typeface="Arial" panose="020B0604020202020204" pitchFamily="34" charset="0"/>
            </a:endParaRPr>
          </a:p>
        </p:txBody>
      </p:sp>
      <p:sp>
        <p:nvSpPr>
          <p:cNvPr id="166" name="Rechteck 165">
            <a:extLst>
              <a:ext uri="{FF2B5EF4-FFF2-40B4-BE49-F238E27FC236}">
                <a16:creationId xmlns:a16="http://schemas.microsoft.com/office/drawing/2014/main" id="{4630FC57-5236-BD30-0E7F-DB30E38235C6}"/>
              </a:ext>
            </a:extLst>
          </p:cNvPr>
          <p:cNvSpPr/>
          <p:nvPr/>
        </p:nvSpPr>
        <p:spPr>
          <a:xfrm>
            <a:off x="3470327" y="2565459"/>
            <a:ext cx="152520" cy="43878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solidFill>
                <a:schemeClr val="tx1"/>
              </a:solidFill>
              <a:latin typeface="Arial" panose="020B0604020202020204" pitchFamily="34" charset="0"/>
              <a:cs typeface="Arial" panose="020B0604020202020204" pitchFamily="34" charset="0"/>
            </a:endParaRPr>
          </a:p>
        </p:txBody>
      </p:sp>
      <p:sp>
        <p:nvSpPr>
          <p:cNvPr id="167" name="Rechteck 166">
            <a:extLst>
              <a:ext uri="{FF2B5EF4-FFF2-40B4-BE49-F238E27FC236}">
                <a16:creationId xmlns:a16="http://schemas.microsoft.com/office/drawing/2014/main" id="{7ECF6496-E191-49AF-57D3-A2023E054B2C}"/>
              </a:ext>
            </a:extLst>
          </p:cNvPr>
          <p:cNvSpPr/>
          <p:nvPr/>
        </p:nvSpPr>
        <p:spPr>
          <a:xfrm>
            <a:off x="3669753" y="2563282"/>
            <a:ext cx="152520" cy="46165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solidFill>
                <a:schemeClr val="tx1"/>
              </a:solidFill>
              <a:latin typeface="Arial" panose="020B0604020202020204" pitchFamily="34" charset="0"/>
              <a:cs typeface="Arial" panose="020B0604020202020204" pitchFamily="34" charset="0"/>
            </a:endParaRPr>
          </a:p>
        </p:txBody>
      </p:sp>
      <p:sp>
        <p:nvSpPr>
          <p:cNvPr id="168" name="Rechteck 167">
            <a:extLst>
              <a:ext uri="{FF2B5EF4-FFF2-40B4-BE49-F238E27FC236}">
                <a16:creationId xmlns:a16="http://schemas.microsoft.com/office/drawing/2014/main" id="{1DA94528-D1AD-2584-56C0-CE29CA44AE0F}"/>
              </a:ext>
            </a:extLst>
          </p:cNvPr>
          <p:cNvSpPr/>
          <p:nvPr/>
        </p:nvSpPr>
        <p:spPr>
          <a:xfrm>
            <a:off x="3869179" y="2563282"/>
            <a:ext cx="152520" cy="51030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solidFill>
                <a:schemeClr val="tx1"/>
              </a:solidFill>
              <a:latin typeface="Arial" panose="020B0604020202020204" pitchFamily="34" charset="0"/>
              <a:cs typeface="Arial" panose="020B0604020202020204" pitchFamily="34" charset="0"/>
            </a:endParaRPr>
          </a:p>
        </p:txBody>
      </p:sp>
      <p:sp>
        <p:nvSpPr>
          <p:cNvPr id="169" name="Rechteck 168">
            <a:extLst>
              <a:ext uri="{FF2B5EF4-FFF2-40B4-BE49-F238E27FC236}">
                <a16:creationId xmlns:a16="http://schemas.microsoft.com/office/drawing/2014/main" id="{84B7BA1E-F061-B9CC-ACEB-F48FDD0280B1}"/>
              </a:ext>
            </a:extLst>
          </p:cNvPr>
          <p:cNvSpPr/>
          <p:nvPr/>
        </p:nvSpPr>
        <p:spPr>
          <a:xfrm>
            <a:off x="4068606" y="2563282"/>
            <a:ext cx="152520" cy="53837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solidFill>
                <a:schemeClr val="tx1"/>
              </a:solidFill>
              <a:latin typeface="Arial" panose="020B0604020202020204" pitchFamily="34" charset="0"/>
              <a:cs typeface="Arial" panose="020B0604020202020204" pitchFamily="34" charset="0"/>
            </a:endParaRPr>
          </a:p>
        </p:txBody>
      </p:sp>
      <p:sp>
        <p:nvSpPr>
          <p:cNvPr id="170" name="Rechteck 169">
            <a:extLst>
              <a:ext uri="{FF2B5EF4-FFF2-40B4-BE49-F238E27FC236}">
                <a16:creationId xmlns:a16="http://schemas.microsoft.com/office/drawing/2014/main" id="{8424FE5C-D441-63D8-A2B8-07B606673E28}"/>
              </a:ext>
            </a:extLst>
          </p:cNvPr>
          <p:cNvSpPr/>
          <p:nvPr/>
        </p:nvSpPr>
        <p:spPr>
          <a:xfrm>
            <a:off x="4268032" y="2567639"/>
            <a:ext cx="152520" cy="53837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solidFill>
                <a:schemeClr val="tx1"/>
              </a:solidFill>
              <a:latin typeface="Arial" panose="020B0604020202020204" pitchFamily="34" charset="0"/>
              <a:cs typeface="Arial" panose="020B0604020202020204" pitchFamily="34" charset="0"/>
            </a:endParaRPr>
          </a:p>
        </p:txBody>
      </p:sp>
      <p:sp>
        <p:nvSpPr>
          <p:cNvPr id="171" name="Rechteck 170">
            <a:extLst>
              <a:ext uri="{FF2B5EF4-FFF2-40B4-BE49-F238E27FC236}">
                <a16:creationId xmlns:a16="http://schemas.microsoft.com/office/drawing/2014/main" id="{80235E6E-EF31-C914-141F-A7B07CE03DE2}"/>
              </a:ext>
            </a:extLst>
          </p:cNvPr>
          <p:cNvSpPr/>
          <p:nvPr/>
        </p:nvSpPr>
        <p:spPr>
          <a:xfrm>
            <a:off x="4467458" y="2563282"/>
            <a:ext cx="152520" cy="58431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solidFill>
                <a:schemeClr val="tx1"/>
              </a:solidFill>
              <a:latin typeface="Arial" panose="020B0604020202020204" pitchFamily="34" charset="0"/>
              <a:cs typeface="Arial" panose="020B0604020202020204" pitchFamily="34" charset="0"/>
            </a:endParaRPr>
          </a:p>
        </p:txBody>
      </p:sp>
      <p:sp>
        <p:nvSpPr>
          <p:cNvPr id="172" name="Rechteck 171">
            <a:extLst>
              <a:ext uri="{FF2B5EF4-FFF2-40B4-BE49-F238E27FC236}">
                <a16:creationId xmlns:a16="http://schemas.microsoft.com/office/drawing/2014/main" id="{6F4453E8-8B99-D66C-691C-FC87AFFBE0E8}"/>
              </a:ext>
            </a:extLst>
          </p:cNvPr>
          <p:cNvSpPr/>
          <p:nvPr/>
        </p:nvSpPr>
        <p:spPr>
          <a:xfrm>
            <a:off x="4672332" y="2571997"/>
            <a:ext cx="152520" cy="59312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solidFill>
                <a:schemeClr val="tx1"/>
              </a:solidFill>
              <a:latin typeface="Arial" panose="020B0604020202020204" pitchFamily="34" charset="0"/>
              <a:cs typeface="Arial" panose="020B0604020202020204" pitchFamily="34" charset="0"/>
            </a:endParaRPr>
          </a:p>
        </p:txBody>
      </p:sp>
      <p:sp>
        <p:nvSpPr>
          <p:cNvPr id="173" name="Rechteck 172">
            <a:extLst>
              <a:ext uri="{FF2B5EF4-FFF2-40B4-BE49-F238E27FC236}">
                <a16:creationId xmlns:a16="http://schemas.microsoft.com/office/drawing/2014/main" id="{CC565113-F996-C273-DBC8-0FE7D0637157}"/>
              </a:ext>
            </a:extLst>
          </p:cNvPr>
          <p:cNvSpPr/>
          <p:nvPr/>
        </p:nvSpPr>
        <p:spPr>
          <a:xfrm>
            <a:off x="4869049" y="2568729"/>
            <a:ext cx="152520" cy="60184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solidFill>
                <a:schemeClr val="tx1"/>
              </a:solidFill>
              <a:latin typeface="Arial" panose="020B0604020202020204" pitchFamily="34" charset="0"/>
              <a:cs typeface="Arial" panose="020B0604020202020204" pitchFamily="34" charset="0"/>
            </a:endParaRPr>
          </a:p>
        </p:txBody>
      </p:sp>
      <p:sp>
        <p:nvSpPr>
          <p:cNvPr id="174" name="Rechteck 173">
            <a:extLst>
              <a:ext uri="{FF2B5EF4-FFF2-40B4-BE49-F238E27FC236}">
                <a16:creationId xmlns:a16="http://schemas.microsoft.com/office/drawing/2014/main" id="{C2F94A49-91E9-27B4-123D-3F1D9E1DD343}"/>
              </a:ext>
            </a:extLst>
          </p:cNvPr>
          <p:cNvSpPr/>
          <p:nvPr/>
        </p:nvSpPr>
        <p:spPr>
          <a:xfrm>
            <a:off x="5072833" y="2573087"/>
            <a:ext cx="152520" cy="62443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solidFill>
                <a:schemeClr val="tx1"/>
              </a:solidFill>
              <a:latin typeface="Arial" panose="020B0604020202020204" pitchFamily="34" charset="0"/>
              <a:cs typeface="Arial" panose="020B0604020202020204" pitchFamily="34" charset="0"/>
            </a:endParaRPr>
          </a:p>
        </p:txBody>
      </p:sp>
      <p:sp>
        <p:nvSpPr>
          <p:cNvPr id="175" name="Rechteck 174">
            <a:extLst>
              <a:ext uri="{FF2B5EF4-FFF2-40B4-BE49-F238E27FC236}">
                <a16:creationId xmlns:a16="http://schemas.microsoft.com/office/drawing/2014/main" id="{563A04EB-D224-042E-45DA-5BAC4C86F69C}"/>
              </a:ext>
            </a:extLst>
          </p:cNvPr>
          <p:cNvSpPr/>
          <p:nvPr/>
        </p:nvSpPr>
        <p:spPr>
          <a:xfrm>
            <a:off x="5274997" y="2571833"/>
            <a:ext cx="152520" cy="62443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solidFill>
                <a:schemeClr val="tx1"/>
              </a:solidFill>
              <a:latin typeface="Arial" panose="020B0604020202020204" pitchFamily="34" charset="0"/>
              <a:cs typeface="Arial" panose="020B0604020202020204" pitchFamily="34" charset="0"/>
            </a:endParaRPr>
          </a:p>
        </p:txBody>
      </p:sp>
      <p:sp>
        <p:nvSpPr>
          <p:cNvPr id="176" name="Rechteck 175">
            <a:extLst>
              <a:ext uri="{FF2B5EF4-FFF2-40B4-BE49-F238E27FC236}">
                <a16:creationId xmlns:a16="http://schemas.microsoft.com/office/drawing/2014/main" id="{F333DD30-A508-5F27-368B-5FB648AED820}"/>
              </a:ext>
            </a:extLst>
          </p:cNvPr>
          <p:cNvSpPr/>
          <p:nvPr/>
        </p:nvSpPr>
        <p:spPr>
          <a:xfrm>
            <a:off x="5474172" y="2563281"/>
            <a:ext cx="152520" cy="64061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solidFill>
                <a:schemeClr val="tx1"/>
              </a:solidFill>
              <a:latin typeface="Arial" panose="020B0604020202020204" pitchFamily="34" charset="0"/>
              <a:cs typeface="Arial" panose="020B0604020202020204" pitchFamily="34" charset="0"/>
            </a:endParaRPr>
          </a:p>
        </p:txBody>
      </p:sp>
      <p:sp>
        <p:nvSpPr>
          <p:cNvPr id="177" name="Rechteck 176">
            <a:extLst>
              <a:ext uri="{FF2B5EF4-FFF2-40B4-BE49-F238E27FC236}">
                <a16:creationId xmlns:a16="http://schemas.microsoft.com/office/drawing/2014/main" id="{CB949F2B-2F38-3844-E006-900F56724AB7}"/>
              </a:ext>
            </a:extLst>
          </p:cNvPr>
          <p:cNvSpPr/>
          <p:nvPr/>
        </p:nvSpPr>
        <p:spPr>
          <a:xfrm>
            <a:off x="5673598" y="2567640"/>
            <a:ext cx="152520" cy="66633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solidFill>
                <a:schemeClr val="tx1"/>
              </a:solidFill>
              <a:latin typeface="Arial" panose="020B0604020202020204" pitchFamily="34" charset="0"/>
              <a:cs typeface="Arial" panose="020B0604020202020204" pitchFamily="34" charset="0"/>
            </a:endParaRPr>
          </a:p>
        </p:txBody>
      </p:sp>
      <p:sp>
        <p:nvSpPr>
          <p:cNvPr id="178" name="Rechteck 177">
            <a:extLst>
              <a:ext uri="{FF2B5EF4-FFF2-40B4-BE49-F238E27FC236}">
                <a16:creationId xmlns:a16="http://schemas.microsoft.com/office/drawing/2014/main" id="{19AD21D3-304A-DA28-4D32-94CD091380C0}"/>
              </a:ext>
            </a:extLst>
          </p:cNvPr>
          <p:cNvSpPr/>
          <p:nvPr/>
        </p:nvSpPr>
        <p:spPr>
          <a:xfrm>
            <a:off x="5873025" y="2571833"/>
            <a:ext cx="152520" cy="66633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solidFill>
                <a:schemeClr val="tx1"/>
              </a:solidFill>
              <a:latin typeface="Arial" panose="020B0604020202020204" pitchFamily="34" charset="0"/>
              <a:cs typeface="Arial" panose="020B0604020202020204" pitchFamily="34" charset="0"/>
            </a:endParaRPr>
          </a:p>
        </p:txBody>
      </p:sp>
      <p:sp>
        <p:nvSpPr>
          <p:cNvPr id="179" name="Rechteck 178">
            <a:extLst>
              <a:ext uri="{FF2B5EF4-FFF2-40B4-BE49-F238E27FC236}">
                <a16:creationId xmlns:a16="http://schemas.microsoft.com/office/drawing/2014/main" id="{83CCBC31-416A-DBD0-F0C9-41FB9681D82B}"/>
              </a:ext>
            </a:extLst>
          </p:cNvPr>
          <p:cNvSpPr/>
          <p:nvPr/>
        </p:nvSpPr>
        <p:spPr>
          <a:xfrm>
            <a:off x="6072451" y="2563281"/>
            <a:ext cx="152520" cy="67892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solidFill>
                <a:schemeClr val="tx1"/>
              </a:solidFill>
              <a:latin typeface="Arial" panose="020B0604020202020204" pitchFamily="34" charset="0"/>
              <a:cs typeface="Arial" panose="020B0604020202020204" pitchFamily="34" charset="0"/>
            </a:endParaRPr>
          </a:p>
        </p:txBody>
      </p:sp>
      <p:sp>
        <p:nvSpPr>
          <p:cNvPr id="180" name="Rechteck 179">
            <a:extLst>
              <a:ext uri="{FF2B5EF4-FFF2-40B4-BE49-F238E27FC236}">
                <a16:creationId xmlns:a16="http://schemas.microsoft.com/office/drawing/2014/main" id="{F29B7DB5-C5C9-D53B-1D5D-E811FD6B6FB3}"/>
              </a:ext>
            </a:extLst>
          </p:cNvPr>
          <p:cNvSpPr/>
          <p:nvPr/>
        </p:nvSpPr>
        <p:spPr>
          <a:xfrm>
            <a:off x="6276013" y="2563281"/>
            <a:ext cx="152520" cy="68172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solidFill>
                <a:schemeClr val="tx1"/>
              </a:solidFill>
              <a:latin typeface="Arial" panose="020B0604020202020204" pitchFamily="34" charset="0"/>
              <a:cs typeface="Arial" panose="020B0604020202020204" pitchFamily="34" charset="0"/>
            </a:endParaRPr>
          </a:p>
        </p:txBody>
      </p:sp>
      <p:sp>
        <p:nvSpPr>
          <p:cNvPr id="181" name="Rechteck 180">
            <a:extLst>
              <a:ext uri="{FF2B5EF4-FFF2-40B4-BE49-F238E27FC236}">
                <a16:creationId xmlns:a16="http://schemas.microsoft.com/office/drawing/2014/main" id="{4AF09907-F935-1C98-C9F4-762A3CA56883}"/>
              </a:ext>
            </a:extLst>
          </p:cNvPr>
          <p:cNvSpPr/>
          <p:nvPr/>
        </p:nvSpPr>
        <p:spPr>
          <a:xfrm>
            <a:off x="6476750" y="2571832"/>
            <a:ext cx="152520" cy="68305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solidFill>
                <a:schemeClr val="tx1"/>
              </a:solidFill>
              <a:latin typeface="Arial" panose="020B0604020202020204" pitchFamily="34" charset="0"/>
              <a:cs typeface="Arial" panose="020B0604020202020204" pitchFamily="34" charset="0"/>
            </a:endParaRPr>
          </a:p>
        </p:txBody>
      </p:sp>
      <p:sp>
        <p:nvSpPr>
          <p:cNvPr id="182" name="Rechteck 181">
            <a:extLst>
              <a:ext uri="{FF2B5EF4-FFF2-40B4-BE49-F238E27FC236}">
                <a16:creationId xmlns:a16="http://schemas.microsoft.com/office/drawing/2014/main" id="{9651F118-1AEE-8D99-27B1-97C24F26788F}"/>
              </a:ext>
            </a:extLst>
          </p:cNvPr>
          <p:cNvSpPr/>
          <p:nvPr/>
        </p:nvSpPr>
        <p:spPr>
          <a:xfrm>
            <a:off x="6677656" y="2567639"/>
            <a:ext cx="152520" cy="77238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solidFill>
                <a:schemeClr val="tx1"/>
              </a:solidFill>
              <a:latin typeface="Arial" panose="020B0604020202020204" pitchFamily="34" charset="0"/>
              <a:cs typeface="Arial" panose="020B0604020202020204" pitchFamily="34" charset="0"/>
            </a:endParaRPr>
          </a:p>
        </p:txBody>
      </p:sp>
      <p:sp>
        <p:nvSpPr>
          <p:cNvPr id="183" name="Rechteck 182">
            <a:extLst>
              <a:ext uri="{FF2B5EF4-FFF2-40B4-BE49-F238E27FC236}">
                <a16:creationId xmlns:a16="http://schemas.microsoft.com/office/drawing/2014/main" id="{CC0DC248-4A28-5EA0-A47A-31308F187042}"/>
              </a:ext>
            </a:extLst>
          </p:cNvPr>
          <p:cNvSpPr/>
          <p:nvPr/>
        </p:nvSpPr>
        <p:spPr>
          <a:xfrm>
            <a:off x="6877708" y="2567639"/>
            <a:ext cx="152520" cy="79609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solidFill>
                <a:schemeClr val="tx1"/>
              </a:solidFill>
              <a:latin typeface="Arial" panose="020B0604020202020204" pitchFamily="34" charset="0"/>
              <a:cs typeface="Arial" panose="020B0604020202020204" pitchFamily="34" charset="0"/>
            </a:endParaRPr>
          </a:p>
        </p:txBody>
      </p:sp>
      <p:sp>
        <p:nvSpPr>
          <p:cNvPr id="184" name="Rechteck 183">
            <a:extLst>
              <a:ext uri="{FF2B5EF4-FFF2-40B4-BE49-F238E27FC236}">
                <a16:creationId xmlns:a16="http://schemas.microsoft.com/office/drawing/2014/main" id="{6644E1F2-63AB-7EFE-2FD4-CC0119D34BC0}"/>
              </a:ext>
            </a:extLst>
          </p:cNvPr>
          <p:cNvSpPr/>
          <p:nvPr/>
        </p:nvSpPr>
        <p:spPr>
          <a:xfrm>
            <a:off x="7079044" y="2567639"/>
            <a:ext cx="152520" cy="82879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solidFill>
                <a:schemeClr val="tx1"/>
              </a:solidFill>
              <a:latin typeface="Arial" panose="020B0604020202020204" pitchFamily="34" charset="0"/>
              <a:cs typeface="Arial" panose="020B0604020202020204" pitchFamily="34" charset="0"/>
            </a:endParaRPr>
          </a:p>
        </p:txBody>
      </p:sp>
      <p:sp>
        <p:nvSpPr>
          <p:cNvPr id="185" name="Textfeld 184">
            <a:extLst>
              <a:ext uri="{FF2B5EF4-FFF2-40B4-BE49-F238E27FC236}">
                <a16:creationId xmlns:a16="http://schemas.microsoft.com/office/drawing/2014/main" id="{79FB81E2-C9C8-C1F6-7808-0DE58F5E5FC1}"/>
              </a:ext>
            </a:extLst>
          </p:cNvPr>
          <p:cNvSpPr txBox="1"/>
          <p:nvPr/>
        </p:nvSpPr>
        <p:spPr>
          <a:xfrm>
            <a:off x="1719833" y="1598675"/>
            <a:ext cx="448235" cy="165845"/>
          </a:xfrm>
          <a:prstGeom prst="rect">
            <a:avLst/>
          </a:prstGeom>
          <a:noFill/>
        </p:spPr>
        <p:txBody>
          <a:bodyPr wrap="square" rtlCol="0">
            <a:noAutofit/>
          </a:bodyPr>
          <a:lstStyle/>
          <a:p>
            <a:pPr algn="r">
              <a:spcBef>
                <a:spcPts val="0"/>
              </a:spcBef>
            </a:pPr>
            <a:r>
              <a:rPr lang="de-DE" sz="1050" noProof="1">
                <a:latin typeface="Arial" panose="020B0604020202020204" pitchFamily="34" charset="0"/>
                <a:cs typeface="Arial" panose="020B0604020202020204" pitchFamily="34" charset="0"/>
              </a:rPr>
              <a:t>100</a:t>
            </a:r>
            <a:endParaRPr lang="en-US" sz="1050" noProof="1">
              <a:latin typeface="Arial" panose="020B0604020202020204" pitchFamily="34" charset="0"/>
              <a:cs typeface="Arial" panose="020B0604020202020204" pitchFamily="34" charset="0"/>
            </a:endParaRPr>
          </a:p>
          <a:p>
            <a:endParaRPr lang="de-DE" sz="1050" noProof="1">
              <a:latin typeface="Arial" panose="020B0604020202020204" pitchFamily="34" charset="0"/>
              <a:cs typeface="Arial" panose="020B0604020202020204" pitchFamily="34" charset="0"/>
            </a:endParaRPr>
          </a:p>
        </p:txBody>
      </p:sp>
      <p:sp>
        <p:nvSpPr>
          <p:cNvPr id="186" name="Textfeld 185">
            <a:extLst>
              <a:ext uri="{FF2B5EF4-FFF2-40B4-BE49-F238E27FC236}">
                <a16:creationId xmlns:a16="http://schemas.microsoft.com/office/drawing/2014/main" id="{64D72794-F91F-86A5-A110-7A0C0D000FFD}"/>
              </a:ext>
            </a:extLst>
          </p:cNvPr>
          <p:cNvSpPr txBox="1"/>
          <p:nvPr/>
        </p:nvSpPr>
        <p:spPr>
          <a:xfrm>
            <a:off x="1638563" y="1770849"/>
            <a:ext cx="529505" cy="165845"/>
          </a:xfrm>
          <a:prstGeom prst="rect">
            <a:avLst/>
          </a:prstGeom>
          <a:noFill/>
        </p:spPr>
        <p:txBody>
          <a:bodyPr wrap="square" rtlCol="0">
            <a:noAutofit/>
          </a:bodyPr>
          <a:lstStyle/>
          <a:p>
            <a:pPr algn="r">
              <a:spcBef>
                <a:spcPts val="0"/>
              </a:spcBef>
            </a:pPr>
            <a:r>
              <a:rPr lang="de-DE" sz="1050" noProof="1">
                <a:latin typeface="Arial" panose="020B0604020202020204" pitchFamily="34" charset="0"/>
                <a:cs typeface="Arial" panose="020B0604020202020204" pitchFamily="34" charset="0"/>
              </a:rPr>
              <a:t>80</a:t>
            </a:r>
            <a:endParaRPr lang="en-US" sz="1050" noProof="1">
              <a:latin typeface="Arial" panose="020B0604020202020204" pitchFamily="34" charset="0"/>
              <a:cs typeface="Arial" panose="020B0604020202020204" pitchFamily="34" charset="0"/>
            </a:endParaRPr>
          </a:p>
          <a:p>
            <a:endParaRPr lang="de-DE" sz="1050" noProof="1">
              <a:latin typeface="Arial" panose="020B0604020202020204" pitchFamily="34" charset="0"/>
              <a:cs typeface="Arial" panose="020B0604020202020204" pitchFamily="34" charset="0"/>
            </a:endParaRPr>
          </a:p>
        </p:txBody>
      </p:sp>
      <p:sp>
        <p:nvSpPr>
          <p:cNvPr id="187" name="Textfeld 186">
            <a:extLst>
              <a:ext uri="{FF2B5EF4-FFF2-40B4-BE49-F238E27FC236}">
                <a16:creationId xmlns:a16="http://schemas.microsoft.com/office/drawing/2014/main" id="{54E94222-CAE0-43C3-6E38-BDC31814EB73}"/>
              </a:ext>
            </a:extLst>
          </p:cNvPr>
          <p:cNvSpPr txBox="1"/>
          <p:nvPr/>
        </p:nvSpPr>
        <p:spPr>
          <a:xfrm>
            <a:off x="1594164" y="1943024"/>
            <a:ext cx="573904" cy="165845"/>
          </a:xfrm>
          <a:prstGeom prst="rect">
            <a:avLst/>
          </a:prstGeom>
          <a:noFill/>
        </p:spPr>
        <p:txBody>
          <a:bodyPr wrap="square" rtlCol="0">
            <a:noAutofit/>
          </a:bodyPr>
          <a:lstStyle/>
          <a:p>
            <a:pPr algn="r">
              <a:spcBef>
                <a:spcPts val="0"/>
              </a:spcBef>
            </a:pPr>
            <a:r>
              <a:rPr lang="de-DE" sz="1050" noProof="1">
                <a:latin typeface="Arial" panose="020B0604020202020204" pitchFamily="34" charset="0"/>
                <a:cs typeface="Arial" panose="020B0604020202020204" pitchFamily="34" charset="0"/>
              </a:rPr>
              <a:t>60</a:t>
            </a:r>
            <a:endParaRPr lang="en-US" sz="1050" noProof="1">
              <a:latin typeface="Arial" panose="020B0604020202020204" pitchFamily="34" charset="0"/>
              <a:cs typeface="Arial" panose="020B0604020202020204" pitchFamily="34" charset="0"/>
            </a:endParaRPr>
          </a:p>
          <a:p>
            <a:endParaRPr lang="de-DE" sz="1050" noProof="1">
              <a:latin typeface="Arial" panose="020B0604020202020204" pitchFamily="34" charset="0"/>
              <a:cs typeface="Arial" panose="020B0604020202020204" pitchFamily="34" charset="0"/>
            </a:endParaRPr>
          </a:p>
        </p:txBody>
      </p:sp>
      <p:sp>
        <p:nvSpPr>
          <p:cNvPr id="188" name="Textfeld 187">
            <a:extLst>
              <a:ext uri="{FF2B5EF4-FFF2-40B4-BE49-F238E27FC236}">
                <a16:creationId xmlns:a16="http://schemas.microsoft.com/office/drawing/2014/main" id="{CE6B5B62-7227-FB52-9116-6D3691274DF3}"/>
              </a:ext>
            </a:extLst>
          </p:cNvPr>
          <p:cNvSpPr txBox="1"/>
          <p:nvPr/>
        </p:nvSpPr>
        <p:spPr>
          <a:xfrm>
            <a:off x="1719833" y="2115198"/>
            <a:ext cx="448235" cy="165845"/>
          </a:xfrm>
          <a:prstGeom prst="rect">
            <a:avLst/>
          </a:prstGeom>
          <a:noFill/>
        </p:spPr>
        <p:txBody>
          <a:bodyPr wrap="square" rtlCol="0">
            <a:noAutofit/>
          </a:bodyPr>
          <a:lstStyle/>
          <a:p>
            <a:pPr algn="r">
              <a:spcBef>
                <a:spcPts val="0"/>
              </a:spcBef>
            </a:pPr>
            <a:r>
              <a:rPr lang="de-DE" sz="1050" noProof="1">
                <a:latin typeface="Arial" panose="020B0604020202020204" pitchFamily="34" charset="0"/>
                <a:cs typeface="Arial" panose="020B0604020202020204" pitchFamily="34" charset="0"/>
              </a:rPr>
              <a:t>40</a:t>
            </a:r>
            <a:endParaRPr lang="en-US" sz="1050" noProof="1">
              <a:latin typeface="Arial" panose="020B0604020202020204" pitchFamily="34" charset="0"/>
              <a:cs typeface="Arial" panose="020B0604020202020204" pitchFamily="34" charset="0"/>
            </a:endParaRPr>
          </a:p>
          <a:p>
            <a:endParaRPr lang="de-DE" sz="1050" noProof="1">
              <a:latin typeface="Arial" panose="020B0604020202020204" pitchFamily="34" charset="0"/>
              <a:cs typeface="Arial" panose="020B0604020202020204" pitchFamily="34" charset="0"/>
            </a:endParaRPr>
          </a:p>
        </p:txBody>
      </p:sp>
      <p:sp>
        <p:nvSpPr>
          <p:cNvPr id="189" name="Textfeld 188">
            <a:extLst>
              <a:ext uri="{FF2B5EF4-FFF2-40B4-BE49-F238E27FC236}">
                <a16:creationId xmlns:a16="http://schemas.microsoft.com/office/drawing/2014/main" id="{661C8038-BC35-E73B-FD37-2ECDD924AF28}"/>
              </a:ext>
            </a:extLst>
          </p:cNvPr>
          <p:cNvSpPr txBox="1"/>
          <p:nvPr/>
        </p:nvSpPr>
        <p:spPr>
          <a:xfrm>
            <a:off x="1751475" y="2287373"/>
            <a:ext cx="416593" cy="165845"/>
          </a:xfrm>
          <a:prstGeom prst="rect">
            <a:avLst/>
          </a:prstGeom>
          <a:noFill/>
        </p:spPr>
        <p:txBody>
          <a:bodyPr wrap="square" rtlCol="0">
            <a:noAutofit/>
          </a:bodyPr>
          <a:lstStyle/>
          <a:p>
            <a:pPr algn="r">
              <a:spcBef>
                <a:spcPts val="0"/>
              </a:spcBef>
            </a:pPr>
            <a:r>
              <a:rPr lang="de-DE" sz="1050" noProof="1">
                <a:latin typeface="Arial" panose="020B0604020202020204" pitchFamily="34" charset="0"/>
                <a:cs typeface="Arial" panose="020B0604020202020204" pitchFamily="34" charset="0"/>
              </a:rPr>
              <a:t>20</a:t>
            </a:r>
            <a:endParaRPr lang="en-US" sz="1050" noProof="1">
              <a:latin typeface="Arial" panose="020B0604020202020204" pitchFamily="34" charset="0"/>
              <a:cs typeface="Arial" panose="020B0604020202020204" pitchFamily="34" charset="0"/>
            </a:endParaRPr>
          </a:p>
          <a:p>
            <a:endParaRPr lang="de-DE" sz="1050" noProof="1">
              <a:latin typeface="Arial" panose="020B0604020202020204" pitchFamily="34" charset="0"/>
              <a:cs typeface="Arial" panose="020B0604020202020204" pitchFamily="34" charset="0"/>
            </a:endParaRPr>
          </a:p>
        </p:txBody>
      </p:sp>
      <p:sp>
        <p:nvSpPr>
          <p:cNvPr id="190" name="Textfeld 189">
            <a:extLst>
              <a:ext uri="{FF2B5EF4-FFF2-40B4-BE49-F238E27FC236}">
                <a16:creationId xmlns:a16="http://schemas.microsoft.com/office/drawing/2014/main" id="{370D645E-C539-E28A-B346-6825C4839576}"/>
              </a:ext>
            </a:extLst>
          </p:cNvPr>
          <p:cNvSpPr txBox="1"/>
          <p:nvPr/>
        </p:nvSpPr>
        <p:spPr>
          <a:xfrm>
            <a:off x="1719833" y="2459547"/>
            <a:ext cx="448235" cy="165845"/>
          </a:xfrm>
          <a:prstGeom prst="rect">
            <a:avLst/>
          </a:prstGeom>
          <a:noFill/>
        </p:spPr>
        <p:txBody>
          <a:bodyPr wrap="square" rtlCol="0">
            <a:noAutofit/>
          </a:bodyPr>
          <a:lstStyle/>
          <a:p>
            <a:pPr algn="r">
              <a:spcBef>
                <a:spcPts val="0"/>
              </a:spcBef>
            </a:pPr>
            <a:r>
              <a:rPr lang="de-DE" sz="1050" noProof="1">
                <a:latin typeface="Arial" panose="020B0604020202020204" pitchFamily="34" charset="0"/>
                <a:cs typeface="Arial" panose="020B0604020202020204" pitchFamily="34" charset="0"/>
              </a:rPr>
              <a:t>0</a:t>
            </a:r>
            <a:endParaRPr lang="en-US" sz="1050" noProof="1">
              <a:latin typeface="Arial" panose="020B0604020202020204" pitchFamily="34" charset="0"/>
              <a:cs typeface="Arial" panose="020B0604020202020204" pitchFamily="34" charset="0"/>
            </a:endParaRPr>
          </a:p>
          <a:p>
            <a:endParaRPr lang="de-DE" sz="1050" noProof="1">
              <a:latin typeface="Arial" panose="020B0604020202020204" pitchFamily="34" charset="0"/>
              <a:cs typeface="Arial" panose="020B0604020202020204" pitchFamily="34" charset="0"/>
            </a:endParaRPr>
          </a:p>
        </p:txBody>
      </p:sp>
      <p:sp>
        <p:nvSpPr>
          <p:cNvPr id="191" name="Textfeld 190">
            <a:extLst>
              <a:ext uri="{FF2B5EF4-FFF2-40B4-BE49-F238E27FC236}">
                <a16:creationId xmlns:a16="http://schemas.microsoft.com/office/drawing/2014/main" id="{0A102686-8D64-E095-2FBE-80C4CE57E844}"/>
              </a:ext>
            </a:extLst>
          </p:cNvPr>
          <p:cNvSpPr txBox="1"/>
          <p:nvPr/>
        </p:nvSpPr>
        <p:spPr>
          <a:xfrm>
            <a:off x="1719834" y="2631722"/>
            <a:ext cx="448234" cy="165845"/>
          </a:xfrm>
          <a:prstGeom prst="rect">
            <a:avLst/>
          </a:prstGeom>
          <a:noFill/>
        </p:spPr>
        <p:txBody>
          <a:bodyPr wrap="square" rtlCol="0">
            <a:noAutofit/>
          </a:bodyPr>
          <a:lstStyle/>
          <a:p>
            <a:pPr algn="r">
              <a:spcBef>
                <a:spcPts val="0"/>
              </a:spcBef>
            </a:pPr>
            <a:r>
              <a:rPr lang="de-DE" sz="1050" noProof="1">
                <a:latin typeface="Arial" panose="020B0604020202020204" pitchFamily="34" charset="0"/>
                <a:cs typeface="Arial" panose="020B0604020202020204" pitchFamily="34" charset="0"/>
              </a:rPr>
              <a:t>-20</a:t>
            </a:r>
            <a:endParaRPr lang="en-US" sz="1050" noProof="1">
              <a:latin typeface="Arial" panose="020B0604020202020204" pitchFamily="34" charset="0"/>
              <a:cs typeface="Arial" panose="020B0604020202020204" pitchFamily="34" charset="0"/>
            </a:endParaRPr>
          </a:p>
          <a:p>
            <a:endParaRPr lang="de-DE" sz="1050" noProof="1">
              <a:latin typeface="Arial" panose="020B0604020202020204" pitchFamily="34" charset="0"/>
              <a:cs typeface="Arial" panose="020B0604020202020204" pitchFamily="34" charset="0"/>
            </a:endParaRPr>
          </a:p>
        </p:txBody>
      </p:sp>
      <p:sp>
        <p:nvSpPr>
          <p:cNvPr id="192" name="Textfeld 191">
            <a:extLst>
              <a:ext uri="{FF2B5EF4-FFF2-40B4-BE49-F238E27FC236}">
                <a16:creationId xmlns:a16="http://schemas.microsoft.com/office/drawing/2014/main" id="{342A84BE-8FC3-2403-3BD5-D013E0273E1F}"/>
              </a:ext>
            </a:extLst>
          </p:cNvPr>
          <p:cNvSpPr txBox="1"/>
          <p:nvPr/>
        </p:nvSpPr>
        <p:spPr>
          <a:xfrm>
            <a:off x="1719834" y="2803896"/>
            <a:ext cx="448234" cy="165845"/>
          </a:xfrm>
          <a:prstGeom prst="rect">
            <a:avLst/>
          </a:prstGeom>
          <a:noFill/>
        </p:spPr>
        <p:txBody>
          <a:bodyPr wrap="square" rtlCol="0">
            <a:noAutofit/>
          </a:bodyPr>
          <a:lstStyle/>
          <a:p>
            <a:pPr algn="r">
              <a:spcBef>
                <a:spcPts val="0"/>
              </a:spcBef>
            </a:pPr>
            <a:r>
              <a:rPr lang="de-DE" sz="1050" noProof="1">
                <a:latin typeface="Arial" panose="020B0604020202020204" pitchFamily="34" charset="0"/>
                <a:cs typeface="Arial" panose="020B0604020202020204" pitchFamily="34" charset="0"/>
              </a:rPr>
              <a:t>-40</a:t>
            </a:r>
            <a:endParaRPr lang="en-US" sz="1050" noProof="1">
              <a:latin typeface="Arial" panose="020B0604020202020204" pitchFamily="34" charset="0"/>
              <a:cs typeface="Arial" panose="020B0604020202020204" pitchFamily="34" charset="0"/>
            </a:endParaRPr>
          </a:p>
          <a:p>
            <a:endParaRPr lang="de-DE" sz="1050" noProof="1">
              <a:latin typeface="Arial" panose="020B0604020202020204" pitchFamily="34" charset="0"/>
              <a:cs typeface="Arial" panose="020B0604020202020204" pitchFamily="34" charset="0"/>
            </a:endParaRPr>
          </a:p>
        </p:txBody>
      </p:sp>
      <p:sp>
        <p:nvSpPr>
          <p:cNvPr id="193" name="Textfeld 192">
            <a:extLst>
              <a:ext uri="{FF2B5EF4-FFF2-40B4-BE49-F238E27FC236}">
                <a16:creationId xmlns:a16="http://schemas.microsoft.com/office/drawing/2014/main" id="{6C38C1E1-4358-0149-D9AD-67517091CD56}"/>
              </a:ext>
            </a:extLst>
          </p:cNvPr>
          <p:cNvSpPr txBox="1"/>
          <p:nvPr/>
        </p:nvSpPr>
        <p:spPr>
          <a:xfrm>
            <a:off x="1692838" y="2976071"/>
            <a:ext cx="475230" cy="165845"/>
          </a:xfrm>
          <a:prstGeom prst="rect">
            <a:avLst/>
          </a:prstGeom>
          <a:noFill/>
        </p:spPr>
        <p:txBody>
          <a:bodyPr wrap="square" rtlCol="0">
            <a:noAutofit/>
          </a:bodyPr>
          <a:lstStyle/>
          <a:p>
            <a:pPr algn="r">
              <a:spcBef>
                <a:spcPts val="0"/>
              </a:spcBef>
            </a:pPr>
            <a:r>
              <a:rPr lang="de-DE" sz="1050" noProof="1">
                <a:latin typeface="Arial" panose="020B0604020202020204" pitchFamily="34" charset="0"/>
                <a:cs typeface="Arial" panose="020B0604020202020204" pitchFamily="34" charset="0"/>
              </a:rPr>
              <a:t>-60</a:t>
            </a:r>
            <a:endParaRPr lang="en-US" sz="1050" noProof="1">
              <a:latin typeface="Arial" panose="020B0604020202020204" pitchFamily="34" charset="0"/>
              <a:cs typeface="Arial" panose="020B0604020202020204" pitchFamily="34" charset="0"/>
            </a:endParaRPr>
          </a:p>
          <a:p>
            <a:endParaRPr lang="de-DE" sz="1050" noProof="1">
              <a:latin typeface="Arial" panose="020B0604020202020204" pitchFamily="34" charset="0"/>
              <a:cs typeface="Arial" panose="020B0604020202020204" pitchFamily="34" charset="0"/>
            </a:endParaRPr>
          </a:p>
        </p:txBody>
      </p:sp>
      <p:sp>
        <p:nvSpPr>
          <p:cNvPr id="194" name="Textfeld 193">
            <a:extLst>
              <a:ext uri="{FF2B5EF4-FFF2-40B4-BE49-F238E27FC236}">
                <a16:creationId xmlns:a16="http://schemas.microsoft.com/office/drawing/2014/main" id="{2ACF036D-9BC6-92B1-F821-6F92C790E334}"/>
              </a:ext>
            </a:extLst>
          </p:cNvPr>
          <p:cNvSpPr txBox="1"/>
          <p:nvPr/>
        </p:nvSpPr>
        <p:spPr>
          <a:xfrm>
            <a:off x="1638563" y="3148245"/>
            <a:ext cx="529504" cy="165845"/>
          </a:xfrm>
          <a:prstGeom prst="rect">
            <a:avLst/>
          </a:prstGeom>
          <a:noFill/>
        </p:spPr>
        <p:txBody>
          <a:bodyPr wrap="square" rtlCol="0">
            <a:noAutofit/>
          </a:bodyPr>
          <a:lstStyle/>
          <a:p>
            <a:pPr algn="r">
              <a:spcBef>
                <a:spcPts val="0"/>
              </a:spcBef>
            </a:pPr>
            <a:r>
              <a:rPr lang="de-DE" sz="1050" noProof="1">
                <a:latin typeface="Arial" panose="020B0604020202020204" pitchFamily="34" charset="0"/>
                <a:cs typeface="Arial" panose="020B0604020202020204" pitchFamily="34" charset="0"/>
              </a:rPr>
              <a:t>-80</a:t>
            </a:r>
            <a:endParaRPr lang="en-US" sz="1050" noProof="1">
              <a:latin typeface="Arial" panose="020B0604020202020204" pitchFamily="34" charset="0"/>
              <a:cs typeface="Arial" panose="020B0604020202020204" pitchFamily="34" charset="0"/>
            </a:endParaRPr>
          </a:p>
          <a:p>
            <a:endParaRPr lang="de-DE" sz="1050" noProof="1">
              <a:latin typeface="Arial" panose="020B0604020202020204" pitchFamily="34" charset="0"/>
              <a:cs typeface="Arial" panose="020B0604020202020204" pitchFamily="34" charset="0"/>
            </a:endParaRPr>
          </a:p>
        </p:txBody>
      </p:sp>
      <p:sp>
        <p:nvSpPr>
          <p:cNvPr id="195" name="Textfeld 194">
            <a:extLst>
              <a:ext uri="{FF2B5EF4-FFF2-40B4-BE49-F238E27FC236}">
                <a16:creationId xmlns:a16="http://schemas.microsoft.com/office/drawing/2014/main" id="{E22336C0-84C9-F9D3-2366-25814270D0AA}"/>
              </a:ext>
            </a:extLst>
          </p:cNvPr>
          <p:cNvSpPr txBox="1"/>
          <p:nvPr/>
        </p:nvSpPr>
        <p:spPr>
          <a:xfrm>
            <a:off x="1588716" y="3320419"/>
            <a:ext cx="579352" cy="265880"/>
          </a:xfrm>
          <a:prstGeom prst="rect">
            <a:avLst/>
          </a:prstGeom>
          <a:noFill/>
        </p:spPr>
        <p:txBody>
          <a:bodyPr wrap="square" rtlCol="0">
            <a:noAutofit/>
          </a:bodyPr>
          <a:lstStyle/>
          <a:p>
            <a:pPr algn="r">
              <a:spcBef>
                <a:spcPts val="0"/>
              </a:spcBef>
            </a:pPr>
            <a:r>
              <a:rPr lang="de-DE" sz="1050" noProof="1">
                <a:latin typeface="Arial" panose="020B0604020202020204" pitchFamily="34" charset="0"/>
                <a:cs typeface="Arial" panose="020B0604020202020204" pitchFamily="34" charset="0"/>
              </a:rPr>
              <a:t>-100</a:t>
            </a:r>
            <a:endParaRPr lang="en-US" sz="1050" noProof="1">
              <a:latin typeface="Arial" panose="020B0604020202020204" pitchFamily="34" charset="0"/>
              <a:cs typeface="Arial" panose="020B0604020202020204" pitchFamily="34" charset="0"/>
            </a:endParaRPr>
          </a:p>
          <a:p>
            <a:endParaRPr lang="de-DE" sz="1050" noProof="1">
              <a:latin typeface="Arial" panose="020B0604020202020204" pitchFamily="34" charset="0"/>
              <a:cs typeface="Arial" panose="020B0604020202020204" pitchFamily="34" charset="0"/>
            </a:endParaRPr>
          </a:p>
        </p:txBody>
      </p:sp>
      <p:sp>
        <p:nvSpPr>
          <p:cNvPr id="196" name="Rechteck 195">
            <a:extLst>
              <a:ext uri="{FF2B5EF4-FFF2-40B4-BE49-F238E27FC236}">
                <a16:creationId xmlns:a16="http://schemas.microsoft.com/office/drawing/2014/main" id="{1581B7F2-C492-EC24-E0F1-727BA9101BB1}"/>
              </a:ext>
            </a:extLst>
          </p:cNvPr>
          <p:cNvSpPr/>
          <p:nvPr/>
        </p:nvSpPr>
        <p:spPr>
          <a:xfrm>
            <a:off x="4948502" y="1687971"/>
            <a:ext cx="113017" cy="10697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solidFill>
                <a:schemeClr val="tx1"/>
              </a:solidFill>
              <a:latin typeface="Arial" panose="020B0604020202020204" pitchFamily="34" charset="0"/>
              <a:cs typeface="Arial" panose="020B0604020202020204" pitchFamily="34" charset="0"/>
            </a:endParaRPr>
          </a:p>
        </p:txBody>
      </p:sp>
      <p:sp>
        <p:nvSpPr>
          <p:cNvPr id="197" name="Rechteck 196">
            <a:extLst>
              <a:ext uri="{FF2B5EF4-FFF2-40B4-BE49-F238E27FC236}">
                <a16:creationId xmlns:a16="http://schemas.microsoft.com/office/drawing/2014/main" id="{87D4C978-641F-6847-06DF-55FDADE72A07}"/>
              </a:ext>
            </a:extLst>
          </p:cNvPr>
          <p:cNvSpPr/>
          <p:nvPr/>
        </p:nvSpPr>
        <p:spPr>
          <a:xfrm>
            <a:off x="3369431" y="1687971"/>
            <a:ext cx="113017" cy="10697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solidFill>
                <a:schemeClr val="tx1"/>
              </a:solidFill>
              <a:latin typeface="Arial" panose="020B0604020202020204" pitchFamily="34" charset="0"/>
              <a:cs typeface="Arial" panose="020B0604020202020204" pitchFamily="34" charset="0"/>
            </a:endParaRPr>
          </a:p>
        </p:txBody>
      </p:sp>
      <p:cxnSp>
        <p:nvCxnSpPr>
          <p:cNvPr id="200" name="Gerader Verbinder 199">
            <a:extLst>
              <a:ext uri="{FF2B5EF4-FFF2-40B4-BE49-F238E27FC236}">
                <a16:creationId xmlns:a16="http://schemas.microsoft.com/office/drawing/2014/main" id="{A970641B-1CFF-71EC-7C67-DDD15E09BC0F}"/>
              </a:ext>
            </a:extLst>
          </p:cNvPr>
          <p:cNvCxnSpPr>
            <a:cxnSpLocks/>
          </p:cNvCxnSpPr>
          <p:nvPr/>
        </p:nvCxnSpPr>
        <p:spPr>
          <a:xfrm flipV="1">
            <a:off x="2231359" y="1686189"/>
            <a:ext cx="0" cy="1842224"/>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1" name="Gerader Verbinder 200">
            <a:extLst>
              <a:ext uri="{FF2B5EF4-FFF2-40B4-BE49-F238E27FC236}">
                <a16:creationId xmlns:a16="http://schemas.microsoft.com/office/drawing/2014/main" id="{B63F2F9F-51DC-C80D-B879-628F0CA2A839}"/>
              </a:ext>
            </a:extLst>
          </p:cNvPr>
          <p:cNvCxnSpPr>
            <a:cxnSpLocks/>
          </p:cNvCxnSpPr>
          <p:nvPr/>
        </p:nvCxnSpPr>
        <p:spPr>
          <a:xfrm>
            <a:off x="2225911" y="3528413"/>
            <a:ext cx="5034071"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2" name="Gerader Verbinder 201">
            <a:extLst>
              <a:ext uri="{FF2B5EF4-FFF2-40B4-BE49-F238E27FC236}">
                <a16:creationId xmlns:a16="http://schemas.microsoft.com/office/drawing/2014/main" id="{602479EE-2BBC-1D4E-0228-DD549D2D163F}"/>
              </a:ext>
            </a:extLst>
          </p:cNvPr>
          <p:cNvCxnSpPr>
            <a:cxnSpLocks/>
          </p:cNvCxnSpPr>
          <p:nvPr/>
        </p:nvCxnSpPr>
        <p:spPr>
          <a:xfrm>
            <a:off x="2153767" y="1691726"/>
            <a:ext cx="77592"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3" name="Gerader Verbinder 202">
            <a:extLst>
              <a:ext uri="{FF2B5EF4-FFF2-40B4-BE49-F238E27FC236}">
                <a16:creationId xmlns:a16="http://schemas.microsoft.com/office/drawing/2014/main" id="{23F403D4-9276-2379-FC34-D720C7BB5752}"/>
              </a:ext>
            </a:extLst>
          </p:cNvPr>
          <p:cNvCxnSpPr>
            <a:cxnSpLocks/>
          </p:cNvCxnSpPr>
          <p:nvPr/>
        </p:nvCxnSpPr>
        <p:spPr>
          <a:xfrm>
            <a:off x="2153767" y="1866770"/>
            <a:ext cx="77592"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4" name="Gerader Verbinder 203">
            <a:extLst>
              <a:ext uri="{FF2B5EF4-FFF2-40B4-BE49-F238E27FC236}">
                <a16:creationId xmlns:a16="http://schemas.microsoft.com/office/drawing/2014/main" id="{EE45833B-1F05-0161-484F-A0C3F4C50C57}"/>
              </a:ext>
            </a:extLst>
          </p:cNvPr>
          <p:cNvCxnSpPr>
            <a:cxnSpLocks/>
          </p:cNvCxnSpPr>
          <p:nvPr/>
        </p:nvCxnSpPr>
        <p:spPr>
          <a:xfrm>
            <a:off x="2153767" y="2041814"/>
            <a:ext cx="77592"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5" name="Gerader Verbinder 204">
            <a:extLst>
              <a:ext uri="{FF2B5EF4-FFF2-40B4-BE49-F238E27FC236}">
                <a16:creationId xmlns:a16="http://schemas.microsoft.com/office/drawing/2014/main" id="{2EEF440E-5EF3-3104-18DD-3B048FDBBD3E}"/>
              </a:ext>
            </a:extLst>
          </p:cNvPr>
          <p:cNvCxnSpPr>
            <a:cxnSpLocks/>
          </p:cNvCxnSpPr>
          <p:nvPr/>
        </p:nvCxnSpPr>
        <p:spPr>
          <a:xfrm>
            <a:off x="2153767" y="2216858"/>
            <a:ext cx="77592"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6" name="Gerader Verbinder 205">
            <a:extLst>
              <a:ext uri="{FF2B5EF4-FFF2-40B4-BE49-F238E27FC236}">
                <a16:creationId xmlns:a16="http://schemas.microsoft.com/office/drawing/2014/main" id="{88AEBBDC-2DFA-4D8E-9964-861723BDE46E}"/>
              </a:ext>
            </a:extLst>
          </p:cNvPr>
          <p:cNvCxnSpPr>
            <a:cxnSpLocks/>
          </p:cNvCxnSpPr>
          <p:nvPr/>
        </p:nvCxnSpPr>
        <p:spPr>
          <a:xfrm>
            <a:off x="2153767" y="2391901"/>
            <a:ext cx="77592"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7" name="Gerader Verbinder 206">
            <a:extLst>
              <a:ext uri="{FF2B5EF4-FFF2-40B4-BE49-F238E27FC236}">
                <a16:creationId xmlns:a16="http://schemas.microsoft.com/office/drawing/2014/main" id="{05FC015E-AEEB-3293-4D04-B92AFE67DF30}"/>
              </a:ext>
            </a:extLst>
          </p:cNvPr>
          <p:cNvCxnSpPr>
            <a:cxnSpLocks/>
          </p:cNvCxnSpPr>
          <p:nvPr/>
        </p:nvCxnSpPr>
        <p:spPr>
          <a:xfrm>
            <a:off x="2153767" y="2741989"/>
            <a:ext cx="72144"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8" name="Gerader Verbinder 207">
            <a:extLst>
              <a:ext uri="{FF2B5EF4-FFF2-40B4-BE49-F238E27FC236}">
                <a16:creationId xmlns:a16="http://schemas.microsoft.com/office/drawing/2014/main" id="{C625BFA1-5692-054E-19F2-1C5EAE6B5BC4}"/>
              </a:ext>
            </a:extLst>
          </p:cNvPr>
          <p:cNvCxnSpPr>
            <a:cxnSpLocks/>
          </p:cNvCxnSpPr>
          <p:nvPr/>
        </p:nvCxnSpPr>
        <p:spPr>
          <a:xfrm>
            <a:off x="2153767" y="2917033"/>
            <a:ext cx="77592"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9" name="Gerader Verbinder 208">
            <a:extLst>
              <a:ext uri="{FF2B5EF4-FFF2-40B4-BE49-F238E27FC236}">
                <a16:creationId xmlns:a16="http://schemas.microsoft.com/office/drawing/2014/main" id="{FC034917-BD96-2E67-1CD4-6F615D2D773C}"/>
              </a:ext>
            </a:extLst>
          </p:cNvPr>
          <p:cNvCxnSpPr>
            <a:cxnSpLocks/>
          </p:cNvCxnSpPr>
          <p:nvPr/>
        </p:nvCxnSpPr>
        <p:spPr>
          <a:xfrm>
            <a:off x="2153767" y="3092077"/>
            <a:ext cx="77592"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0" name="Gerader Verbinder 209">
            <a:extLst>
              <a:ext uri="{FF2B5EF4-FFF2-40B4-BE49-F238E27FC236}">
                <a16:creationId xmlns:a16="http://schemas.microsoft.com/office/drawing/2014/main" id="{32C8828C-6619-7EC6-919A-CC5510573A1E}"/>
              </a:ext>
            </a:extLst>
          </p:cNvPr>
          <p:cNvCxnSpPr>
            <a:cxnSpLocks/>
          </p:cNvCxnSpPr>
          <p:nvPr/>
        </p:nvCxnSpPr>
        <p:spPr>
          <a:xfrm>
            <a:off x="2153767" y="3267121"/>
            <a:ext cx="77592"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1" name="Gerader Verbinder 210">
            <a:extLst>
              <a:ext uri="{FF2B5EF4-FFF2-40B4-BE49-F238E27FC236}">
                <a16:creationId xmlns:a16="http://schemas.microsoft.com/office/drawing/2014/main" id="{F38A400C-99ED-8E0D-1CB3-10105D635A56}"/>
              </a:ext>
            </a:extLst>
          </p:cNvPr>
          <p:cNvCxnSpPr>
            <a:cxnSpLocks/>
          </p:cNvCxnSpPr>
          <p:nvPr/>
        </p:nvCxnSpPr>
        <p:spPr>
          <a:xfrm>
            <a:off x="2153767" y="3442164"/>
            <a:ext cx="77592"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2" name="Gerader Verbinder 211">
            <a:extLst>
              <a:ext uri="{FF2B5EF4-FFF2-40B4-BE49-F238E27FC236}">
                <a16:creationId xmlns:a16="http://schemas.microsoft.com/office/drawing/2014/main" id="{C6C25F80-9F35-3778-42A6-66FDF9ACAD91}"/>
              </a:ext>
            </a:extLst>
          </p:cNvPr>
          <p:cNvCxnSpPr>
            <a:cxnSpLocks/>
          </p:cNvCxnSpPr>
          <p:nvPr/>
        </p:nvCxnSpPr>
        <p:spPr>
          <a:xfrm>
            <a:off x="2231359" y="2999981"/>
            <a:ext cx="5034071" cy="0"/>
          </a:xfrm>
          <a:prstGeom prst="line">
            <a:avLst/>
          </a:prstGeom>
          <a:ln w="19050">
            <a:solidFill>
              <a:schemeClr val="accent6"/>
            </a:solidFill>
            <a:prstDash val="dash"/>
          </a:ln>
        </p:spPr>
        <p:style>
          <a:lnRef idx="2">
            <a:schemeClr val="accent1"/>
          </a:lnRef>
          <a:fillRef idx="0">
            <a:schemeClr val="accent1"/>
          </a:fillRef>
          <a:effectRef idx="1">
            <a:schemeClr val="accent1"/>
          </a:effectRef>
          <a:fontRef idx="minor">
            <a:schemeClr val="tx1"/>
          </a:fontRef>
        </p:style>
      </p:cxnSp>
      <p:cxnSp>
        <p:nvCxnSpPr>
          <p:cNvPr id="213" name="Gerader Verbinder 212">
            <a:extLst>
              <a:ext uri="{FF2B5EF4-FFF2-40B4-BE49-F238E27FC236}">
                <a16:creationId xmlns:a16="http://schemas.microsoft.com/office/drawing/2014/main" id="{BB600609-9A8C-7E36-2B97-BF5EDD57E6F2}"/>
              </a:ext>
            </a:extLst>
          </p:cNvPr>
          <p:cNvCxnSpPr>
            <a:cxnSpLocks/>
          </p:cNvCxnSpPr>
          <p:nvPr/>
        </p:nvCxnSpPr>
        <p:spPr>
          <a:xfrm rot="16200000">
            <a:off x="2305091" y="3563072"/>
            <a:ext cx="73326"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4" name="Gerader Verbinder 213">
            <a:extLst>
              <a:ext uri="{FF2B5EF4-FFF2-40B4-BE49-F238E27FC236}">
                <a16:creationId xmlns:a16="http://schemas.microsoft.com/office/drawing/2014/main" id="{AAD4B391-CA71-16EA-640C-8B4BDEB732A5}"/>
              </a:ext>
            </a:extLst>
          </p:cNvPr>
          <p:cNvCxnSpPr>
            <a:cxnSpLocks/>
          </p:cNvCxnSpPr>
          <p:nvPr/>
        </p:nvCxnSpPr>
        <p:spPr>
          <a:xfrm rot="16200000">
            <a:off x="2502887" y="3563072"/>
            <a:ext cx="78863"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5" name="Gerader Verbinder 214">
            <a:extLst>
              <a:ext uri="{FF2B5EF4-FFF2-40B4-BE49-F238E27FC236}">
                <a16:creationId xmlns:a16="http://schemas.microsoft.com/office/drawing/2014/main" id="{3552866C-C57E-690E-BCD4-06DD54857E9F}"/>
              </a:ext>
            </a:extLst>
          </p:cNvPr>
          <p:cNvCxnSpPr>
            <a:cxnSpLocks/>
          </p:cNvCxnSpPr>
          <p:nvPr/>
        </p:nvCxnSpPr>
        <p:spPr>
          <a:xfrm rot="16200000">
            <a:off x="2703452" y="3563072"/>
            <a:ext cx="78863"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6" name="Gerader Verbinder 215">
            <a:extLst>
              <a:ext uri="{FF2B5EF4-FFF2-40B4-BE49-F238E27FC236}">
                <a16:creationId xmlns:a16="http://schemas.microsoft.com/office/drawing/2014/main" id="{03A8BCF0-F5EE-C685-AA11-5A64C51470DE}"/>
              </a:ext>
            </a:extLst>
          </p:cNvPr>
          <p:cNvCxnSpPr>
            <a:cxnSpLocks/>
          </p:cNvCxnSpPr>
          <p:nvPr/>
        </p:nvCxnSpPr>
        <p:spPr>
          <a:xfrm rot="16200000">
            <a:off x="2904017" y="3563072"/>
            <a:ext cx="78863"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7" name="Gerader Verbinder 216">
            <a:extLst>
              <a:ext uri="{FF2B5EF4-FFF2-40B4-BE49-F238E27FC236}">
                <a16:creationId xmlns:a16="http://schemas.microsoft.com/office/drawing/2014/main" id="{0DEE856C-117E-8067-985E-EF8E26C62FC1}"/>
              </a:ext>
            </a:extLst>
          </p:cNvPr>
          <p:cNvCxnSpPr>
            <a:cxnSpLocks/>
          </p:cNvCxnSpPr>
          <p:nvPr/>
        </p:nvCxnSpPr>
        <p:spPr>
          <a:xfrm rot="16200000">
            <a:off x="3104582" y="3563072"/>
            <a:ext cx="78863"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8" name="Gerader Verbinder 217">
            <a:extLst>
              <a:ext uri="{FF2B5EF4-FFF2-40B4-BE49-F238E27FC236}">
                <a16:creationId xmlns:a16="http://schemas.microsoft.com/office/drawing/2014/main" id="{B44E5CF3-51E6-D59A-47F0-E5E45AD0E878}"/>
              </a:ext>
            </a:extLst>
          </p:cNvPr>
          <p:cNvCxnSpPr>
            <a:cxnSpLocks/>
          </p:cNvCxnSpPr>
          <p:nvPr/>
        </p:nvCxnSpPr>
        <p:spPr>
          <a:xfrm rot="16200000">
            <a:off x="3305147" y="3563072"/>
            <a:ext cx="78863"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9" name="Gerader Verbinder 218">
            <a:extLst>
              <a:ext uri="{FF2B5EF4-FFF2-40B4-BE49-F238E27FC236}">
                <a16:creationId xmlns:a16="http://schemas.microsoft.com/office/drawing/2014/main" id="{4A5AB9FB-ADBE-9B34-8832-897B58C3DCCC}"/>
              </a:ext>
            </a:extLst>
          </p:cNvPr>
          <p:cNvCxnSpPr>
            <a:cxnSpLocks/>
          </p:cNvCxnSpPr>
          <p:nvPr/>
        </p:nvCxnSpPr>
        <p:spPr>
          <a:xfrm rot="16200000">
            <a:off x="3505711" y="3563072"/>
            <a:ext cx="78863"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0" name="Gerader Verbinder 219">
            <a:extLst>
              <a:ext uri="{FF2B5EF4-FFF2-40B4-BE49-F238E27FC236}">
                <a16:creationId xmlns:a16="http://schemas.microsoft.com/office/drawing/2014/main" id="{44D97FF2-8D38-30B1-F20F-6C71C3308DAE}"/>
              </a:ext>
            </a:extLst>
          </p:cNvPr>
          <p:cNvCxnSpPr>
            <a:cxnSpLocks/>
          </p:cNvCxnSpPr>
          <p:nvPr/>
        </p:nvCxnSpPr>
        <p:spPr>
          <a:xfrm rot="16200000">
            <a:off x="3706276" y="3563072"/>
            <a:ext cx="78863"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1" name="Gerader Verbinder 220">
            <a:extLst>
              <a:ext uri="{FF2B5EF4-FFF2-40B4-BE49-F238E27FC236}">
                <a16:creationId xmlns:a16="http://schemas.microsoft.com/office/drawing/2014/main" id="{60A32FA8-51E6-C7AD-4AC5-7D9B2980CEC4}"/>
              </a:ext>
            </a:extLst>
          </p:cNvPr>
          <p:cNvCxnSpPr>
            <a:cxnSpLocks/>
          </p:cNvCxnSpPr>
          <p:nvPr/>
        </p:nvCxnSpPr>
        <p:spPr>
          <a:xfrm rot="16200000">
            <a:off x="3906841" y="3563072"/>
            <a:ext cx="78863"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2" name="Gerader Verbinder 221">
            <a:extLst>
              <a:ext uri="{FF2B5EF4-FFF2-40B4-BE49-F238E27FC236}">
                <a16:creationId xmlns:a16="http://schemas.microsoft.com/office/drawing/2014/main" id="{9C824BF0-BAD0-416A-0777-D904D4255733}"/>
              </a:ext>
            </a:extLst>
          </p:cNvPr>
          <p:cNvCxnSpPr>
            <a:cxnSpLocks/>
          </p:cNvCxnSpPr>
          <p:nvPr/>
        </p:nvCxnSpPr>
        <p:spPr>
          <a:xfrm rot="16200000">
            <a:off x="4107406" y="3563072"/>
            <a:ext cx="78863"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3" name="Gerader Verbinder 222">
            <a:extLst>
              <a:ext uri="{FF2B5EF4-FFF2-40B4-BE49-F238E27FC236}">
                <a16:creationId xmlns:a16="http://schemas.microsoft.com/office/drawing/2014/main" id="{F7761816-1140-F7C5-23ED-AA130DFECE9C}"/>
              </a:ext>
            </a:extLst>
          </p:cNvPr>
          <p:cNvCxnSpPr>
            <a:cxnSpLocks/>
          </p:cNvCxnSpPr>
          <p:nvPr/>
        </p:nvCxnSpPr>
        <p:spPr>
          <a:xfrm rot="16200000">
            <a:off x="4307971" y="3563072"/>
            <a:ext cx="78863"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4" name="Gerader Verbinder 223">
            <a:extLst>
              <a:ext uri="{FF2B5EF4-FFF2-40B4-BE49-F238E27FC236}">
                <a16:creationId xmlns:a16="http://schemas.microsoft.com/office/drawing/2014/main" id="{6F6C973A-81BD-8B44-08D7-F91DAADE5C20}"/>
              </a:ext>
            </a:extLst>
          </p:cNvPr>
          <p:cNvCxnSpPr>
            <a:cxnSpLocks/>
          </p:cNvCxnSpPr>
          <p:nvPr/>
        </p:nvCxnSpPr>
        <p:spPr>
          <a:xfrm rot="16200000">
            <a:off x="4508536" y="3563072"/>
            <a:ext cx="78863"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5" name="Gerader Verbinder 224">
            <a:extLst>
              <a:ext uri="{FF2B5EF4-FFF2-40B4-BE49-F238E27FC236}">
                <a16:creationId xmlns:a16="http://schemas.microsoft.com/office/drawing/2014/main" id="{0DF44ADB-570E-D578-F28A-177573C623B8}"/>
              </a:ext>
            </a:extLst>
          </p:cNvPr>
          <p:cNvCxnSpPr>
            <a:cxnSpLocks/>
          </p:cNvCxnSpPr>
          <p:nvPr/>
        </p:nvCxnSpPr>
        <p:spPr>
          <a:xfrm rot="16200000">
            <a:off x="4709100" y="3563072"/>
            <a:ext cx="78863"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6" name="Gerader Verbinder 225">
            <a:extLst>
              <a:ext uri="{FF2B5EF4-FFF2-40B4-BE49-F238E27FC236}">
                <a16:creationId xmlns:a16="http://schemas.microsoft.com/office/drawing/2014/main" id="{5CCF92FD-13A5-91B2-2D76-8FD1CF09B484}"/>
              </a:ext>
            </a:extLst>
          </p:cNvPr>
          <p:cNvCxnSpPr>
            <a:cxnSpLocks/>
          </p:cNvCxnSpPr>
          <p:nvPr/>
        </p:nvCxnSpPr>
        <p:spPr>
          <a:xfrm rot="16200000">
            <a:off x="4909665" y="3563072"/>
            <a:ext cx="78863"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7" name="Gerader Verbinder 226">
            <a:extLst>
              <a:ext uri="{FF2B5EF4-FFF2-40B4-BE49-F238E27FC236}">
                <a16:creationId xmlns:a16="http://schemas.microsoft.com/office/drawing/2014/main" id="{205BD01B-5D7D-CC3F-05A5-69D2F540F0DE}"/>
              </a:ext>
            </a:extLst>
          </p:cNvPr>
          <p:cNvCxnSpPr>
            <a:cxnSpLocks/>
          </p:cNvCxnSpPr>
          <p:nvPr/>
        </p:nvCxnSpPr>
        <p:spPr>
          <a:xfrm rot="16200000">
            <a:off x="5110230" y="3563072"/>
            <a:ext cx="78863"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8" name="Gerader Verbinder 227">
            <a:extLst>
              <a:ext uri="{FF2B5EF4-FFF2-40B4-BE49-F238E27FC236}">
                <a16:creationId xmlns:a16="http://schemas.microsoft.com/office/drawing/2014/main" id="{4B5F0448-7BDA-772A-90C3-2F69D1679443}"/>
              </a:ext>
            </a:extLst>
          </p:cNvPr>
          <p:cNvCxnSpPr>
            <a:cxnSpLocks/>
          </p:cNvCxnSpPr>
          <p:nvPr/>
        </p:nvCxnSpPr>
        <p:spPr>
          <a:xfrm rot="16200000">
            <a:off x="5310795" y="3563072"/>
            <a:ext cx="78863"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9" name="Gerader Verbinder 228">
            <a:extLst>
              <a:ext uri="{FF2B5EF4-FFF2-40B4-BE49-F238E27FC236}">
                <a16:creationId xmlns:a16="http://schemas.microsoft.com/office/drawing/2014/main" id="{37F90F52-D671-C7FC-1C33-9B637E2B8D1F}"/>
              </a:ext>
            </a:extLst>
          </p:cNvPr>
          <p:cNvCxnSpPr>
            <a:cxnSpLocks/>
          </p:cNvCxnSpPr>
          <p:nvPr/>
        </p:nvCxnSpPr>
        <p:spPr>
          <a:xfrm rot="16200000">
            <a:off x="5511360" y="3563072"/>
            <a:ext cx="78863"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0" name="Gerader Verbinder 229">
            <a:extLst>
              <a:ext uri="{FF2B5EF4-FFF2-40B4-BE49-F238E27FC236}">
                <a16:creationId xmlns:a16="http://schemas.microsoft.com/office/drawing/2014/main" id="{ADA340DB-52AB-919A-E980-E1C9F03C0613}"/>
              </a:ext>
            </a:extLst>
          </p:cNvPr>
          <p:cNvCxnSpPr>
            <a:cxnSpLocks/>
          </p:cNvCxnSpPr>
          <p:nvPr/>
        </p:nvCxnSpPr>
        <p:spPr>
          <a:xfrm rot="16200000">
            <a:off x="5711924" y="3563072"/>
            <a:ext cx="78863"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1" name="Gerader Verbinder 230">
            <a:extLst>
              <a:ext uri="{FF2B5EF4-FFF2-40B4-BE49-F238E27FC236}">
                <a16:creationId xmlns:a16="http://schemas.microsoft.com/office/drawing/2014/main" id="{34F3A9FE-ED8B-B1D7-4434-3BE56DF801BB}"/>
              </a:ext>
            </a:extLst>
          </p:cNvPr>
          <p:cNvCxnSpPr>
            <a:cxnSpLocks/>
          </p:cNvCxnSpPr>
          <p:nvPr/>
        </p:nvCxnSpPr>
        <p:spPr>
          <a:xfrm rot="16200000">
            <a:off x="5912489" y="3563072"/>
            <a:ext cx="78863"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2" name="Gerader Verbinder 231">
            <a:extLst>
              <a:ext uri="{FF2B5EF4-FFF2-40B4-BE49-F238E27FC236}">
                <a16:creationId xmlns:a16="http://schemas.microsoft.com/office/drawing/2014/main" id="{56272A8A-B729-2980-EDB0-A0814C979AB3}"/>
              </a:ext>
            </a:extLst>
          </p:cNvPr>
          <p:cNvCxnSpPr>
            <a:cxnSpLocks/>
          </p:cNvCxnSpPr>
          <p:nvPr/>
        </p:nvCxnSpPr>
        <p:spPr>
          <a:xfrm rot="16200000">
            <a:off x="6113054" y="3563072"/>
            <a:ext cx="78863"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3" name="Gerader Verbinder 232">
            <a:extLst>
              <a:ext uri="{FF2B5EF4-FFF2-40B4-BE49-F238E27FC236}">
                <a16:creationId xmlns:a16="http://schemas.microsoft.com/office/drawing/2014/main" id="{E855E152-DF71-E2FB-BCC7-8358A6568BE2}"/>
              </a:ext>
            </a:extLst>
          </p:cNvPr>
          <p:cNvCxnSpPr>
            <a:cxnSpLocks/>
          </p:cNvCxnSpPr>
          <p:nvPr/>
        </p:nvCxnSpPr>
        <p:spPr>
          <a:xfrm rot="16200000">
            <a:off x="6313619" y="3563072"/>
            <a:ext cx="78863"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4" name="Gerader Verbinder 233">
            <a:extLst>
              <a:ext uri="{FF2B5EF4-FFF2-40B4-BE49-F238E27FC236}">
                <a16:creationId xmlns:a16="http://schemas.microsoft.com/office/drawing/2014/main" id="{A77B874A-D619-02DE-98FE-FC71748E0BCA}"/>
              </a:ext>
            </a:extLst>
          </p:cNvPr>
          <p:cNvCxnSpPr>
            <a:cxnSpLocks/>
          </p:cNvCxnSpPr>
          <p:nvPr/>
        </p:nvCxnSpPr>
        <p:spPr>
          <a:xfrm rot="16200000">
            <a:off x="6514184" y="3563072"/>
            <a:ext cx="78863"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5" name="Gerader Verbinder 234">
            <a:extLst>
              <a:ext uri="{FF2B5EF4-FFF2-40B4-BE49-F238E27FC236}">
                <a16:creationId xmlns:a16="http://schemas.microsoft.com/office/drawing/2014/main" id="{BB88D435-7E52-B034-4AF5-FE0F17C78C6F}"/>
              </a:ext>
            </a:extLst>
          </p:cNvPr>
          <p:cNvCxnSpPr>
            <a:cxnSpLocks/>
          </p:cNvCxnSpPr>
          <p:nvPr/>
        </p:nvCxnSpPr>
        <p:spPr>
          <a:xfrm rot="16200000">
            <a:off x="6714749" y="3563072"/>
            <a:ext cx="78863"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6" name="Gerader Verbinder 235">
            <a:extLst>
              <a:ext uri="{FF2B5EF4-FFF2-40B4-BE49-F238E27FC236}">
                <a16:creationId xmlns:a16="http://schemas.microsoft.com/office/drawing/2014/main" id="{6123970D-9F19-362B-5CEA-7FB82ABBD0E8}"/>
              </a:ext>
            </a:extLst>
          </p:cNvPr>
          <p:cNvCxnSpPr>
            <a:cxnSpLocks/>
          </p:cNvCxnSpPr>
          <p:nvPr/>
        </p:nvCxnSpPr>
        <p:spPr>
          <a:xfrm rot="16200000">
            <a:off x="6915313" y="3563072"/>
            <a:ext cx="78863"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7" name="Gerader Verbinder 236">
            <a:extLst>
              <a:ext uri="{FF2B5EF4-FFF2-40B4-BE49-F238E27FC236}">
                <a16:creationId xmlns:a16="http://schemas.microsoft.com/office/drawing/2014/main" id="{735A4E62-C912-D44C-6123-01142C0E80D1}"/>
              </a:ext>
            </a:extLst>
          </p:cNvPr>
          <p:cNvCxnSpPr>
            <a:cxnSpLocks/>
          </p:cNvCxnSpPr>
          <p:nvPr/>
        </p:nvCxnSpPr>
        <p:spPr>
          <a:xfrm rot="16200000">
            <a:off x="7115873" y="3563072"/>
            <a:ext cx="78863"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2" name="Gerader Verbinder 241">
            <a:extLst>
              <a:ext uri="{FF2B5EF4-FFF2-40B4-BE49-F238E27FC236}">
                <a16:creationId xmlns:a16="http://schemas.microsoft.com/office/drawing/2014/main" id="{D9852D66-1248-849D-069E-0D342D6BA056}"/>
              </a:ext>
            </a:extLst>
          </p:cNvPr>
          <p:cNvCxnSpPr>
            <a:cxnSpLocks/>
          </p:cNvCxnSpPr>
          <p:nvPr/>
        </p:nvCxnSpPr>
        <p:spPr>
          <a:xfrm>
            <a:off x="7339119" y="3753496"/>
            <a:ext cx="43885"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3" name="Gerader Verbinder 242">
            <a:extLst>
              <a:ext uri="{FF2B5EF4-FFF2-40B4-BE49-F238E27FC236}">
                <a16:creationId xmlns:a16="http://schemas.microsoft.com/office/drawing/2014/main" id="{1EA69AE7-1EED-88BE-79D3-A34EB9675085}"/>
              </a:ext>
            </a:extLst>
          </p:cNvPr>
          <p:cNvCxnSpPr>
            <a:cxnSpLocks/>
          </p:cNvCxnSpPr>
          <p:nvPr/>
        </p:nvCxnSpPr>
        <p:spPr>
          <a:xfrm>
            <a:off x="7339119" y="3930126"/>
            <a:ext cx="43885"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4" name="Gerader Verbinder 243">
            <a:extLst>
              <a:ext uri="{FF2B5EF4-FFF2-40B4-BE49-F238E27FC236}">
                <a16:creationId xmlns:a16="http://schemas.microsoft.com/office/drawing/2014/main" id="{1EFC103E-BF4A-5E9B-C65B-AECE762A4077}"/>
              </a:ext>
            </a:extLst>
          </p:cNvPr>
          <p:cNvCxnSpPr>
            <a:cxnSpLocks/>
          </p:cNvCxnSpPr>
          <p:nvPr/>
        </p:nvCxnSpPr>
        <p:spPr>
          <a:xfrm>
            <a:off x="7339119" y="4106756"/>
            <a:ext cx="43885"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5" name="Gerader Verbinder 244">
            <a:extLst>
              <a:ext uri="{FF2B5EF4-FFF2-40B4-BE49-F238E27FC236}">
                <a16:creationId xmlns:a16="http://schemas.microsoft.com/office/drawing/2014/main" id="{CFE1FC59-AC95-44BD-496A-A930C3AC6277}"/>
              </a:ext>
            </a:extLst>
          </p:cNvPr>
          <p:cNvCxnSpPr>
            <a:cxnSpLocks/>
          </p:cNvCxnSpPr>
          <p:nvPr/>
        </p:nvCxnSpPr>
        <p:spPr>
          <a:xfrm>
            <a:off x="7576076" y="3749967"/>
            <a:ext cx="43885"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6" name="Gerader Verbinder 245">
            <a:extLst>
              <a:ext uri="{FF2B5EF4-FFF2-40B4-BE49-F238E27FC236}">
                <a16:creationId xmlns:a16="http://schemas.microsoft.com/office/drawing/2014/main" id="{720BC5A8-3D52-FB16-BB00-1EC9B6ADE774}"/>
              </a:ext>
            </a:extLst>
          </p:cNvPr>
          <p:cNvCxnSpPr>
            <a:cxnSpLocks/>
          </p:cNvCxnSpPr>
          <p:nvPr/>
        </p:nvCxnSpPr>
        <p:spPr>
          <a:xfrm>
            <a:off x="7576076" y="3926597"/>
            <a:ext cx="43885"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7" name="Gerader Verbinder 246">
            <a:extLst>
              <a:ext uri="{FF2B5EF4-FFF2-40B4-BE49-F238E27FC236}">
                <a16:creationId xmlns:a16="http://schemas.microsoft.com/office/drawing/2014/main" id="{008964E1-4EE7-92D6-2322-8D5D76572E36}"/>
              </a:ext>
            </a:extLst>
          </p:cNvPr>
          <p:cNvCxnSpPr>
            <a:cxnSpLocks/>
          </p:cNvCxnSpPr>
          <p:nvPr/>
        </p:nvCxnSpPr>
        <p:spPr>
          <a:xfrm>
            <a:off x="7576076" y="4103227"/>
            <a:ext cx="43885"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248" name="TextBox 2">
            <a:extLst>
              <a:ext uri="{FF2B5EF4-FFF2-40B4-BE49-F238E27FC236}">
                <a16:creationId xmlns:a16="http://schemas.microsoft.com/office/drawing/2014/main" id="{B3B71ABD-66E7-4217-DAC4-3F0B036D4443}"/>
              </a:ext>
            </a:extLst>
          </p:cNvPr>
          <p:cNvSpPr txBox="1"/>
          <p:nvPr/>
        </p:nvSpPr>
        <p:spPr>
          <a:xfrm>
            <a:off x="7574530" y="3623626"/>
            <a:ext cx="2863536" cy="25391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i="0" u="none" strike="noStrike" kern="1200" cap="none" spc="0" normalizeH="0" baseline="0" noProof="0">
                <a:ln>
                  <a:noFill/>
                </a:ln>
                <a:effectLst/>
                <a:uLnTx/>
                <a:uFillTx/>
                <a:latin typeface="Arial" panose="020B0604020202020204" pitchFamily="34" charset="0"/>
                <a:cs typeface="Arial" panose="020B0604020202020204" pitchFamily="34" charset="0"/>
              </a:rPr>
              <a:t>Multiple Mutant</a:t>
            </a:r>
          </a:p>
        </p:txBody>
      </p:sp>
      <p:sp>
        <p:nvSpPr>
          <p:cNvPr id="249" name="TextBox 2">
            <a:extLst>
              <a:ext uri="{FF2B5EF4-FFF2-40B4-BE49-F238E27FC236}">
                <a16:creationId xmlns:a16="http://schemas.microsoft.com/office/drawing/2014/main" id="{2D976ECC-A6C6-52AA-246A-5B7746998323}"/>
              </a:ext>
            </a:extLst>
          </p:cNvPr>
          <p:cNvSpPr txBox="1"/>
          <p:nvPr/>
        </p:nvSpPr>
        <p:spPr>
          <a:xfrm>
            <a:off x="7574530" y="3794487"/>
            <a:ext cx="2863536" cy="25391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i="0" u="none" strike="noStrike" kern="1200" cap="none" spc="0" normalizeH="0" baseline="0" noProof="0">
                <a:ln>
                  <a:noFill/>
                </a:ln>
                <a:effectLst/>
                <a:uLnTx/>
                <a:uFillTx/>
                <a:latin typeface="Arial" panose="020B0604020202020204" pitchFamily="34" charset="0"/>
                <a:cs typeface="Arial" panose="020B0604020202020204" pitchFamily="34" charset="0"/>
              </a:rPr>
              <a:t>Single Mutant</a:t>
            </a:r>
          </a:p>
        </p:txBody>
      </p:sp>
      <p:sp>
        <p:nvSpPr>
          <p:cNvPr id="250" name="TextBox 2">
            <a:extLst>
              <a:ext uri="{FF2B5EF4-FFF2-40B4-BE49-F238E27FC236}">
                <a16:creationId xmlns:a16="http://schemas.microsoft.com/office/drawing/2014/main" id="{50CAB468-B6C2-A11F-C53A-9879B9EDE628}"/>
              </a:ext>
            </a:extLst>
          </p:cNvPr>
          <p:cNvSpPr txBox="1"/>
          <p:nvPr/>
        </p:nvSpPr>
        <p:spPr>
          <a:xfrm>
            <a:off x="7561793" y="4716212"/>
            <a:ext cx="2863536" cy="25391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i="0" u="none" strike="noStrike" kern="1200" cap="none" spc="0" normalizeH="0" baseline="0" noProof="0">
                <a:ln>
                  <a:noFill/>
                </a:ln>
                <a:effectLst/>
                <a:uLnTx/>
                <a:uFillTx/>
                <a:latin typeface="Arial" panose="020B0604020202020204" pitchFamily="34" charset="0"/>
                <a:cs typeface="Arial" panose="020B0604020202020204" pitchFamily="34" charset="0"/>
              </a:rPr>
              <a:t>Mutant</a:t>
            </a:r>
          </a:p>
        </p:txBody>
      </p:sp>
      <p:sp>
        <p:nvSpPr>
          <p:cNvPr id="251" name="TextBox 2">
            <a:extLst>
              <a:ext uri="{FF2B5EF4-FFF2-40B4-BE49-F238E27FC236}">
                <a16:creationId xmlns:a16="http://schemas.microsoft.com/office/drawing/2014/main" id="{E890C2D9-098B-629C-2182-3A94F9332E24}"/>
              </a:ext>
            </a:extLst>
          </p:cNvPr>
          <p:cNvSpPr txBox="1"/>
          <p:nvPr/>
        </p:nvSpPr>
        <p:spPr>
          <a:xfrm>
            <a:off x="7561793" y="4887073"/>
            <a:ext cx="2863536" cy="25391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i="0" u="none" strike="noStrike" kern="1200" cap="none" spc="0" normalizeH="0" baseline="0" noProof="1">
                <a:ln>
                  <a:noFill/>
                </a:ln>
                <a:effectLst/>
                <a:uLnTx/>
                <a:uFillTx/>
                <a:latin typeface="Arial" panose="020B0604020202020204" pitchFamily="34" charset="0"/>
                <a:cs typeface="Arial" panose="020B0604020202020204" pitchFamily="34" charset="0"/>
              </a:rPr>
              <a:t>Wt</a:t>
            </a:r>
          </a:p>
        </p:txBody>
      </p:sp>
      <p:sp>
        <p:nvSpPr>
          <p:cNvPr id="252" name="Textfeld 251">
            <a:extLst>
              <a:ext uri="{FF2B5EF4-FFF2-40B4-BE49-F238E27FC236}">
                <a16:creationId xmlns:a16="http://schemas.microsoft.com/office/drawing/2014/main" id="{91F823AA-5F91-90F7-6B81-D8140413A367}"/>
              </a:ext>
            </a:extLst>
          </p:cNvPr>
          <p:cNvSpPr txBox="1"/>
          <p:nvPr/>
        </p:nvSpPr>
        <p:spPr>
          <a:xfrm>
            <a:off x="339057" y="3608723"/>
            <a:ext cx="1126976" cy="468425"/>
          </a:xfrm>
          <a:prstGeom prst="rect">
            <a:avLst/>
          </a:prstGeom>
          <a:noFill/>
        </p:spPr>
        <p:txBody>
          <a:bodyPr wrap="square" rtlCol="0">
            <a:noAutofit/>
          </a:bodyPr>
          <a:lstStyle/>
          <a:p>
            <a:pPr algn="ctr">
              <a:spcBef>
                <a:spcPts val="0"/>
              </a:spcBef>
            </a:pPr>
            <a:r>
              <a:rPr lang="de-DE" sz="1050" noProof="1">
                <a:latin typeface="Arial" panose="020B0604020202020204" pitchFamily="34" charset="0"/>
                <a:cs typeface="Arial" panose="020B0604020202020204" pitchFamily="34" charset="0"/>
              </a:rPr>
              <a:t>Treatment resistance mutations</a:t>
            </a:r>
            <a:endParaRPr lang="en-US" sz="1050" noProof="1">
              <a:latin typeface="Arial" panose="020B0604020202020204" pitchFamily="34" charset="0"/>
              <a:cs typeface="Arial" panose="020B0604020202020204" pitchFamily="34" charset="0"/>
            </a:endParaRPr>
          </a:p>
          <a:p>
            <a:endParaRPr lang="de-DE" sz="1050" noProof="1">
              <a:latin typeface="Arial" panose="020B0604020202020204" pitchFamily="34" charset="0"/>
              <a:cs typeface="Arial" panose="020B0604020202020204" pitchFamily="34" charset="0"/>
            </a:endParaRPr>
          </a:p>
        </p:txBody>
      </p:sp>
      <p:sp>
        <p:nvSpPr>
          <p:cNvPr id="253" name="Textfeld 252">
            <a:extLst>
              <a:ext uri="{FF2B5EF4-FFF2-40B4-BE49-F238E27FC236}">
                <a16:creationId xmlns:a16="http://schemas.microsoft.com/office/drawing/2014/main" id="{AA274670-23F3-FCBD-197C-DC38C1B8F29D}"/>
              </a:ext>
            </a:extLst>
          </p:cNvPr>
          <p:cNvSpPr txBox="1"/>
          <p:nvPr/>
        </p:nvSpPr>
        <p:spPr>
          <a:xfrm>
            <a:off x="437082" y="4117671"/>
            <a:ext cx="930924" cy="468426"/>
          </a:xfrm>
          <a:prstGeom prst="rect">
            <a:avLst/>
          </a:prstGeom>
          <a:noFill/>
        </p:spPr>
        <p:txBody>
          <a:bodyPr wrap="square" rtlCol="0">
            <a:noAutofit/>
          </a:bodyPr>
          <a:lstStyle/>
          <a:p>
            <a:pPr algn="ctr">
              <a:spcBef>
                <a:spcPts val="0"/>
              </a:spcBef>
            </a:pPr>
            <a:r>
              <a:rPr lang="de-DE" sz="1050" noProof="1">
                <a:latin typeface="Arial" panose="020B0604020202020204" pitchFamily="34" charset="0"/>
                <a:cs typeface="Arial" panose="020B0604020202020204" pitchFamily="34" charset="0"/>
              </a:rPr>
              <a:t>Poor- prognosis mutations</a:t>
            </a:r>
            <a:endParaRPr lang="en-US" sz="1050" noProof="1">
              <a:latin typeface="Arial" panose="020B0604020202020204" pitchFamily="34" charset="0"/>
              <a:cs typeface="Arial" panose="020B0604020202020204" pitchFamily="34" charset="0"/>
            </a:endParaRPr>
          </a:p>
          <a:p>
            <a:endParaRPr lang="de-DE" sz="1050" noProof="1">
              <a:latin typeface="Arial" panose="020B0604020202020204" pitchFamily="34" charset="0"/>
              <a:cs typeface="Arial" panose="020B0604020202020204" pitchFamily="34" charset="0"/>
            </a:endParaRPr>
          </a:p>
        </p:txBody>
      </p:sp>
      <p:sp>
        <p:nvSpPr>
          <p:cNvPr id="254" name="Textfeld 253">
            <a:extLst>
              <a:ext uri="{FF2B5EF4-FFF2-40B4-BE49-F238E27FC236}">
                <a16:creationId xmlns:a16="http://schemas.microsoft.com/office/drawing/2014/main" id="{D35115F8-BDF3-7179-0129-7F939630AB33}"/>
              </a:ext>
            </a:extLst>
          </p:cNvPr>
          <p:cNvSpPr txBox="1"/>
          <p:nvPr/>
        </p:nvSpPr>
        <p:spPr>
          <a:xfrm>
            <a:off x="303995" y="5167590"/>
            <a:ext cx="1088459" cy="299174"/>
          </a:xfrm>
          <a:prstGeom prst="rect">
            <a:avLst/>
          </a:prstGeom>
          <a:noFill/>
        </p:spPr>
        <p:txBody>
          <a:bodyPr wrap="square" rtlCol="0">
            <a:noAutofit/>
          </a:bodyPr>
          <a:lstStyle/>
          <a:p>
            <a:pPr algn="ctr">
              <a:spcBef>
                <a:spcPts val="0"/>
              </a:spcBef>
            </a:pPr>
            <a:r>
              <a:rPr lang="de-DE" sz="1050" noProof="1">
                <a:latin typeface="Arial" panose="020B0604020202020204" pitchFamily="34" charset="0"/>
                <a:cs typeface="Arial" panose="020B0604020202020204" pitchFamily="34" charset="0"/>
              </a:rPr>
              <a:t>BTK mutations (43% of pts)</a:t>
            </a:r>
            <a:endParaRPr lang="en-US" sz="1050" noProof="1">
              <a:latin typeface="Arial" panose="020B0604020202020204" pitchFamily="34" charset="0"/>
              <a:cs typeface="Arial" panose="020B0604020202020204" pitchFamily="34" charset="0"/>
            </a:endParaRPr>
          </a:p>
          <a:p>
            <a:endParaRPr lang="de-DE" sz="1050" noProof="1">
              <a:latin typeface="Arial" panose="020B0604020202020204" pitchFamily="34" charset="0"/>
              <a:cs typeface="Arial" panose="020B0604020202020204" pitchFamily="34" charset="0"/>
            </a:endParaRPr>
          </a:p>
        </p:txBody>
      </p:sp>
      <p:grpSp>
        <p:nvGrpSpPr>
          <p:cNvPr id="255" name="Gruppieren 254">
            <a:extLst>
              <a:ext uri="{FF2B5EF4-FFF2-40B4-BE49-F238E27FC236}">
                <a16:creationId xmlns:a16="http://schemas.microsoft.com/office/drawing/2014/main" id="{FFEB868D-CEF0-3143-618D-2E46A581F244}"/>
              </a:ext>
            </a:extLst>
          </p:cNvPr>
          <p:cNvGrpSpPr/>
          <p:nvPr/>
        </p:nvGrpSpPr>
        <p:grpSpPr>
          <a:xfrm>
            <a:off x="1325489" y="3693677"/>
            <a:ext cx="65871" cy="2141097"/>
            <a:chOff x="3318854" y="7366609"/>
            <a:chExt cx="115183" cy="3743976"/>
          </a:xfrm>
        </p:grpSpPr>
        <p:grpSp>
          <p:nvGrpSpPr>
            <p:cNvPr id="256" name="Gruppieren 255">
              <a:extLst>
                <a:ext uri="{FF2B5EF4-FFF2-40B4-BE49-F238E27FC236}">
                  <a16:creationId xmlns:a16="http://schemas.microsoft.com/office/drawing/2014/main" id="{7B48DD9F-4176-29A0-5077-DFBBFD03F313}"/>
                </a:ext>
              </a:extLst>
            </p:cNvPr>
            <p:cNvGrpSpPr/>
            <p:nvPr/>
          </p:nvGrpSpPr>
          <p:grpSpPr>
            <a:xfrm>
              <a:off x="3319419" y="7366609"/>
              <a:ext cx="114618" cy="455555"/>
              <a:chOff x="3854926" y="7465026"/>
              <a:chExt cx="114618" cy="455555"/>
            </a:xfrm>
          </p:grpSpPr>
          <p:cxnSp>
            <p:nvCxnSpPr>
              <p:cNvPr id="263" name="Gerader Verbinder 262">
                <a:extLst>
                  <a:ext uri="{FF2B5EF4-FFF2-40B4-BE49-F238E27FC236}">
                    <a16:creationId xmlns:a16="http://schemas.microsoft.com/office/drawing/2014/main" id="{1B50AAF5-262D-1855-01A0-091B6CF6EA05}"/>
                  </a:ext>
                </a:extLst>
              </p:cNvPr>
              <p:cNvCxnSpPr>
                <a:cxnSpLocks/>
              </p:cNvCxnSpPr>
              <p:nvPr/>
            </p:nvCxnSpPr>
            <p:spPr>
              <a:xfrm flipV="1">
                <a:off x="3862069" y="7465026"/>
                <a:ext cx="0" cy="455555"/>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4" name="Gerader Verbinder 263">
                <a:extLst>
                  <a:ext uri="{FF2B5EF4-FFF2-40B4-BE49-F238E27FC236}">
                    <a16:creationId xmlns:a16="http://schemas.microsoft.com/office/drawing/2014/main" id="{DF342AC6-9DF7-7E57-E2E1-0993EDE894AC}"/>
                  </a:ext>
                </a:extLst>
              </p:cNvPr>
              <p:cNvCxnSpPr>
                <a:cxnSpLocks/>
              </p:cNvCxnSpPr>
              <p:nvPr/>
            </p:nvCxnSpPr>
            <p:spPr>
              <a:xfrm>
                <a:off x="3854926" y="7471197"/>
                <a:ext cx="114618"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5" name="Gerader Verbinder 264">
                <a:extLst>
                  <a:ext uri="{FF2B5EF4-FFF2-40B4-BE49-F238E27FC236}">
                    <a16:creationId xmlns:a16="http://schemas.microsoft.com/office/drawing/2014/main" id="{40EE4352-A7E7-8147-9B6C-8133DF34BFBB}"/>
                  </a:ext>
                </a:extLst>
              </p:cNvPr>
              <p:cNvCxnSpPr>
                <a:cxnSpLocks/>
              </p:cNvCxnSpPr>
              <p:nvPr/>
            </p:nvCxnSpPr>
            <p:spPr>
              <a:xfrm>
                <a:off x="3854926" y="7912683"/>
                <a:ext cx="114618"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grpSp>
        <p:cxnSp>
          <p:nvCxnSpPr>
            <p:cNvPr id="257" name="Gerader Verbinder 256">
              <a:extLst>
                <a:ext uri="{FF2B5EF4-FFF2-40B4-BE49-F238E27FC236}">
                  <a16:creationId xmlns:a16="http://schemas.microsoft.com/office/drawing/2014/main" id="{83E5CEBB-5247-E815-68B4-7945ED8BB4CD}"/>
                </a:ext>
              </a:extLst>
            </p:cNvPr>
            <p:cNvCxnSpPr>
              <a:cxnSpLocks/>
            </p:cNvCxnSpPr>
            <p:nvPr/>
          </p:nvCxnSpPr>
          <p:spPr>
            <a:xfrm flipV="1">
              <a:off x="3326562" y="7956434"/>
              <a:ext cx="0" cy="1178846"/>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8" name="Gerader Verbinder 257">
              <a:extLst>
                <a:ext uri="{FF2B5EF4-FFF2-40B4-BE49-F238E27FC236}">
                  <a16:creationId xmlns:a16="http://schemas.microsoft.com/office/drawing/2014/main" id="{75B43100-17B1-2613-A6D7-BEB48B0E0E70}"/>
                </a:ext>
              </a:extLst>
            </p:cNvPr>
            <p:cNvCxnSpPr>
              <a:cxnSpLocks/>
            </p:cNvCxnSpPr>
            <p:nvPr/>
          </p:nvCxnSpPr>
          <p:spPr>
            <a:xfrm>
              <a:off x="3319419" y="7962605"/>
              <a:ext cx="114618"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9" name="Gerader Verbinder 258">
              <a:extLst>
                <a:ext uri="{FF2B5EF4-FFF2-40B4-BE49-F238E27FC236}">
                  <a16:creationId xmlns:a16="http://schemas.microsoft.com/office/drawing/2014/main" id="{F8EF1CFC-C6B1-B8C4-8B9F-314B57C28795}"/>
                </a:ext>
              </a:extLst>
            </p:cNvPr>
            <p:cNvCxnSpPr>
              <a:cxnSpLocks/>
            </p:cNvCxnSpPr>
            <p:nvPr/>
          </p:nvCxnSpPr>
          <p:spPr>
            <a:xfrm>
              <a:off x="3319419" y="9128854"/>
              <a:ext cx="114618"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0" name="Gerader Verbinder 259">
              <a:extLst>
                <a:ext uri="{FF2B5EF4-FFF2-40B4-BE49-F238E27FC236}">
                  <a16:creationId xmlns:a16="http://schemas.microsoft.com/office/drawing/2014/main" id="{841FCFCC-8617-5826-A1B1-17059AE965D0}"/>
                </a:ext>
              </a:extLst>
            </p:cNvPr>
            <p:cNvCxnSpPr>
              <a:cxnSpLocks/>
            </p:cNvCxnSpPr>
            <p:nvPr/>
          </p:nvCxnSpPr>
          <p:spPr>
            <a:xfrm flipV="1">
              <a:off x="3326562" y="9330546"/>
              <a:ext cx="0" cy="1780039"/>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1" name="Gerader Verbinder 260">
              <a:extLst>
                <a:ext uri="{FF2B5EF4-FFF2-40B4-BE49-F238E27FC236}">
                  <a16:creationId xmlns:a16="http://schemas.microsoft.com/office/drawing/2014/main" id="{5480554F-E288-20D6-2FE5-B530A4964047}"/>
                </a:ext>
              </a:extLst>
            </p:cNvPr>
            <p:cNvCxnSpPr>
              <a:cxnSpLocks/>
            </p:cNvCxnSpPr>
            <p:nvPr/>
          </p:nvCxnSpPr>
          <p:spPr>
            <a:xfrm>
              <a:off x="3319419" y="9336717"/>
              <a:ext cx="114618"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2" name="Gerader Verbinder 261">
              <a:extLst>
                <a:ext uri="{FF2B5EF4-FFF2-40B4-BE49-F238E27FC236}">
                  <a16:creationId xmlns:a16="http://schemas.microsoft.com/office/drawing/2014/main" id="{A790FD56-C93D-1827-4F2A-9A4730226FD9}"/>
                </a:ext>
              </a:extLst>
            </p:cNvPr>
            <p:cNvCxnSpPr>
              <a:cxnSpLocks/>
            </p:cNvCxnSpPr>
            <p:nvPr/>
          </p:nvCxnSpPr>
          <p:spPr>
            <a:xfrm>
              <a:off x="3318854" y="11104429"/>
              <a:ext cx="114618"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66" name="Gruppieren 265">
            <a:extLst>
              <a:ext uri="{FF2B5EF4-FFF2-40B4-BE49-F238E27FC236}">
                <a16:creationId xmlns:a16="http://schemas.microsoft.com/office/drawing/2014/main" id="{646E2E16-42F5-7705-466C-EBF49FC5BC89}"/>
              </a:ext>
            </a:extLst>
          </p:cNvPr>
          <p:cNvGrpSpPr/>
          <p:nvPr/>
        </p:nvGrpSpPr>
        <p:grpSpPr>
          <a:xfrm>
            <a:off x="1349230" y="3652293"/>
            <a:ext cx="787239" cy="1112237"/>
            <a:chOff x="3061240" y="7294244"/>
            <a:chExt cx="1970655" cy="1944885"/>
          </a:xfrm>
        </p:grpSpPr>
        <p:sp>
          <p:nvSpPr>
            <p:cNvPr id="267" name="Textfeld 266">
              <a:extLst>
                <a:ext uri="{FF2B5EF4-FFF2-40B4-BE49-F238E27FC236}">
                  <a16:creationId xmlns:a16="http://schemas.microsoft.com/office/drawing/2014/main" id="{09C0FA1E-E1AD-E5FB-6C22-DC98EF0A3859}"/>
                </a:ext>
              </a:extLst>
            </p:cNvPr>
            <p:cNvSpPr txBox="1"/>
            <p:nvPr/>
          </p:nvSpPr>
          <p:spPr>
            <a:xfrm>
              <a:off x="3061241" y="7294244"/>
              <a:ext cx="1496520" cy="358027"/>
            </a:xfrm>
            <a:prstGeom prst="rect">
              <a:avLst/>
            </a:prstGeom>
            <a:noFill/>
          </p:spPr>
          <p:txBody>
            <a:bodyPr wrap="square" rtlCol="0">
              <a:noAutofit/>
            </a:bodyPr>
            <a:lstStyle/>
            <a:p>
              <a:pPr>
                <a:spcBef>
                  <a:spcPts val="0"/>
                </a:spcBef>
              </a:pPr>
              <a:r>
                <a:rPr lang="de-DE" sz="1050" noProof="1">
                  <a:latin typeface="Arial" panose="020B0604020202020204" pitchFamily="34" charset="0"/>
                  <a:cs typeface="Arial" panose="020B0604020202020204" pitchFamily="34" charset="0"/>
                </a:rPr>
                <a:t>BTK</a:t>
              </a:r>
              <a:endParaRPr lang="en-US" sz="1050" noProof="1">
                <a:latin typeface="Arial" panose="020B0604020202020204" pitchFamily="34" charset="0"/>
                <a:cs typeface="Arial" panose="020B0604020202020204" pitchFamily="34" charset="0"/>
              </a:endParaRPr>
            </a:p>
            <a:p>
              <a:endParaRPr lang="de-DE" sz="1050" noProof="1">
                <a:latin typeface="Arial" panose="020B0604020202020204" pitchFamily="34" charset="0"/>
                <a:cs typeface="Arial" panose="020B0604020202020204" pitchFamily="34" charset="0"/>
              </a:endParaRPr>
            </a:p>
          </p:txBody>
        </p:sp>
        <p:sp>
          <p:nvSpPr>
            <p:cNvPr id="268" name="Textfeld 267">
              <a:extLst>
                <a:ext uri="{FF2B5EF4-FFF2-40B4-BE49-F238E27FC236}">
                  <a16:creationId xmlns:a16="http://schemas.microsoft.com/office/drawing/2014/main" id="{6094FC57-244A-C31B-2F6C-ABBD1D9343C0}"/>
                </a:ext>
              </a:extLst>
            </p:cNvPr>
            <p:cNvSpPr txBox="1"/>
            <p:nvPr/>
          </p:nvSpPr>
          <p:spPr>
            <a:xfrm>
              <a:off x="3061240" y="7611616"/>
              <a:ext cx="1970655" cy="358027"/>
            </a:xfrm>
            <a:prstGeom prst="rect">
              <a:avLst/>
            </a:prstGeom>
            <a:noFill/>
          </p:spPr>
          <p:txBody>
            <a:bodyPr wrap="square" rtlCol="0">
              <a:noAutofit/>
            </a:bodyPr>
            <a:lstStyle/>
            <a:p>
              <a:pPr>
                <a:spcBef>
                  <a:spcPts val="0"/>
                </a:spcBef>
              </a:pPr>
              <a:r>
                <a:rPr lang="de-DE" sz="1050" noProof="1">
                  <a:latin typeface="Arial" panose="020B0604020202020204" pitchFamily="34" charset="0"/>
                  <a:cs typeface="Arial" panose="020B0604020202020204" pitchFamily="34" charset="0"/>
                </a:rPr>
                <a:t>PLCG2</a:t>
              </a:r>
              <a:endParaRPr lang="en-US" sz="1050" noProof="1">
                <a:latin typeface="Arial" panose="020B0604020202020204" pitchFamily="34" charset="0"/>
                <a:cs typeface="Arial" panose="020B0604020202020204" pitchFamily="34" charset="0"/>
              </a:endParaRPr>
            </a:p>
            <a:p>
              <a:endParaRPr lang="de-DE" sz="1050" noProof="1">
                <a:latin typeface="Arial" panose="020B0604020202020204" pitchFamily="34" charset="0"/>
                <a:cs typeface="Arial" panose="020B0604020202020204" pitchFamily="34" charset="0"/>
              </a:endParaRPr>
            </a:p>
          </p:txBody>
        </p:sp>
        <p:sp>
          <p:nvSpPr>
            <p:cNvPr id="269" name="Textfeld 268">
              <a:extLst>
                <a:ext uri="{FF2B5EF4-FFF2-40B4-BE49-F238E27FC236}">
                  <a16:creationId xmlns:a16="http://schemas.microsoft.com/office/drawing/2014/main" id="{B7E5A4AE-A263-9232-98B7-F08979E13608}"/>
                </a:ext>
              </a:extLst>
            </p:cNvPr>
            <p:cNvSpPr txBox="1"/>
            <p:nvPr/>
          </p:nvSpPr>
          <p:spPr>
            <a:xfrm>
              <a:off x="3061240" y="7928988"/>
              <a:ext cx="1970655" cy="358027"/>
            </a:xfrm>
            <a:prstGeom prst="rect">
              <a:avLst/>
            </a:prstGeom>
            <a:noFill/>
          </p:spPr>
          <p:txBody>
            <a:bodyPr wrap="square" rtlCol="0">
              <a:noAutofit/>
            </a:bodyPr>
            <a:lstStyle/>
            <a:p>
              <a:pPr>
                <a:spcBef>
                  <a:spcPts val="0"/>
                </a:spcBef>
              </a:pPr>
              <a:r>
                <a:rPr lang="de-DE" sz="1050" noProof="1">
                  <a:latin typeface="Arial" panose="020B0604020202020204" pitchFamily="34" charset="0"/>
                  <a:cs typeface="Arial" panose="020B0604020202020204" pitchFamily="34" charset="0"/>
                </a:rPr>
                <a:t>TP53</a:t>
              </a:r>
              <a:endParaRPr lang="en-US" sz="1050" noProof="1">
                <a:latin typeface="Arial" panose="020B0604020202020204" pitchFamily="34" charset="0"/>
                <a:cs typeface="Arial" panose="020B0604020202020204" pitchFamily="34" charset="0"/>
              </a:endParaRPr>
            </a:p>
            <a:p>
              <a:endParaRPr lang="de-DE" sz="1050" noProof="1">
                <a:latin typeface="Arial" panose="020B0604020202020204" pitchFamily="34" charset="0"/>
                <a:cs typeface="Arial" panose="020B0604020202020204" pitchFamily="34" charset="0"/>
              </a:endParaRPr>
            </a:p>
          </p:txBody>
        </p:sp>
        <p:sp>
          <p:nvSpPr>
            <p:cNvPr id="270" name="Textfeld 269">
              <a:extLst>
                <a:ext uri="{FF2B5EF4-FFF2-40B4-BE49-F238E27FC236}">
                  <a16:creationId xmlns:a16="http://schemas.microsoft.com/office/drawing/2014/main" id="{212F18BC-1EDC-7C1F-E0C3-603761E21F8B}"/>
                </a:ext>
              </a:extLst>
            </p:cNvPr>
            <p:cNvSpPr txBox="1"/>
            <p:nvPr/>
          </p:nvSpPr>
          <p:spPr>
            <a:xfrm>
              <a:off x="3061240" y="8246360"/>
              <a:ext cx="1970655" cy="358027"/>
            </a:xfrm>
            <a:prstGeom prst="rect">
              <a:avLst/>
            </a:prstGeom>
            <a:noFill/>
          </p:spPr>
          <p:txBody>
            <a:bodyPr wrap="square" rtlCol="0">
              <a:noAutofit/>
            </a:bodyPr>
            <a:lstStyle/>
            <a:p>
              <a:pPr>
                <a:spcBef>
                  <a:spcPts val="0"/>
                </a:spcBef>
              </a:pPr>
              <a:r>
                <a:rPr lang="de-DE" sz="1050" noProof="1">
                  <a:latin typeface="Arial" panose="020B0604020202020204" pitchFamily="34" charset="0"/>
                  <a:cs typeface="Arial" panose="020B0604020202020204" pitchFamily="34" charset="0"/>
                </a:rPr>
                <a:t>SF3B1</a:t>
              </a:r>
              <a:endParaRPr lang="en-US" sz="1050" noProof="1">
                <a:latin typeface="Arial" panose="020B0604020202020204" pitchFamily="34" charset="0"/>
                <a:cs typeface="Arial" panose="020B0604020202020204" pitchFamily="34" charset="0"/>
              </a:endParaRPr>
            </a:p>
            <a:p>
              <a:endParaRPr lang="de-DE" sz="1050" noProof="1">
                <a:latin typeface="Arial" panose="020B0604020202020204" pitchFamily="34" charset="0"/>
                <a:cs typeface="Arial" panose="020B0604020202020204" pitchFamily="34" charset="0"/>
              </a:endParaRPr>
            </a:p>
          </p:txBody>
        </p:sp>
        <p:sp>
          <p:nvSpPr>
            <p:cNvPr id="271" name="Textfeld 270">
              <a:extLst>
                <a:ext uri="{FF2B5EF4-FFF2-40B4-BE49-F238E27FC236}">
                  <a16:creationId xmlns:a16="http://schemas.microsoft.com/office/drawing/2014/main" id="{AF77E1F5-6C88-CA45-0F23-D9E377FE7877}"/>
                </a:ext>
              </a:extLst>
            </p:cNvPr>
            <p:cNvSpPr txBox="1"/>
            <p:nvPr/>
          </p:nvSpPr>
          <p:spPr>
            <a:xfrm>
              <a:off x="3061240" y="8563732"/>
              <a:ext cx="1970655" cy="358027"/>
            </a:xfrm>
            <a:prstGeom prst="rect">
              <a:avLst/>
            </a:prstGeom>
            <a:noFill/>
          </p:spPr>
          <p:txBody>
            <a:bodyPr wrap="square" rtlCol="0">
              <a:noAutofit/>
            </a:bodyPr>
            <a:lstStyle/>
            <a:p>
              <a:pPr>
                <a:spcBef>
                  <a:spcPts val="0"/>
                </a:spcBef>
              </a:pPr>
              <a:r>
                <a:rPr lang="de-DE" sz="1050" noProof="1">
                  <a:latin typeface="Arial" panose="020B0604020202020204" pitchFamily="34" charset="0"/>
                  <a:cs typeface="Arial" panose="020B0604020202020204" pitchFamily="34" charset="0"/>
                </a:rPr>
                <a:t>ATM</a:t>
              </a:r>
              <a:endParaRPr lang="en-US" sz="1050" noProof="1">
                <a:latin typeface="Arial" panose="020B0604020202020204" pitchFamily="34" charset="0"/>
                <a:cs typeface="Arial" panose="020B0604020202020204" pitchFamily="34" charset="0"/>
              </a:endParaRPr>
            </a:p>
            <a:p>
              <a:endParaRPr lang="de-DE" sz="1050" noProof="1">
                <a:latin typeface="Arial" panose="020B0604020202020204" pitchFamily="34" charset="0"/>
                <a:cs typeface="Arial" panose="020B0604020202020204" pitchFamily="34" charset="0"/>
              </a:endParaRPr>
            </a:p>
          </p:txBody>
        </p:sp>
        <p:sp>
          <p:nvSpPr>
            <p:cNvPr id="272" name="Textfeld 271">
              <a:extLst>
                <a:ext uri="{FF2B5EF4-FFF2-40B4-BE49-F238E27FC236}">
                  <a16:creationId xmlns:a16="http://schemas.microsoft.com/office/drawing/2014/main" id="{1BC29485-7825-3797-52AD-AA0DCCB75ED3}"/>
                </a:ext>
              </a:extLst>
            </p:cNvPr>
            <p:cNvSpPr txBox="1"/>
            <p:nvPr/>
          </p:nvSpPr>
          <p:spPr>
            <a:xfrm>
              <a:off x="3061240" y="8881102"/>
              <a:ext cx="1970655" cy="358027"/>
            </a:xfrm>
            <a:prstGeom prst="rect">
              <a:avLst/>
            </a:prstGeom>
            <a:noFill/>
          </p:spPr>
          <p:txBody>
            <a:bodyPr wrap="square" rtlCol="0">
              <a:noAutofit/>
            </a:bodyPr>
            <a:lstStyle/>
            <a:p>
              <a:pPr>
                <a:spcBef>
                  <a:spcPts val="0"/>
                </a:spcBef>
              </a:pPr>
              <a:r>
                <a:rPr lang="de-DE" sz="1050" noProof="1">
                  <a:latin typeface="Arial" panose="020B0604020202020204" pitchFamily="34" charset="0"/>
                  <a:cs typeface="Arial" panose="020B0604020202020204" pitchFamily="34" charset="0"/>
                </a:rPr>
                <a:t>NOTCH1</a:t>
              </a:r>
              <a:endParaRPr lang="en-US" sz="1050" noProof="1">
                <a:latin typeface="Arial" panose="020B0604020202020204" pitchFamily="34" charset="0"/>
                <a:cs typeface="Arial" panose="020B0604020202020204" pitchFamily="34" charset="0"/>
              </a:endParaRPr>
            </a:p>
            <a:p>
              <a:endParaRPr lang="de-DE" sz="1050" noProof="1">
                <a:latin typeface="Arial" panose="020B0604020202020204" pitchFamily="34" charset="0"/>
                <a:cs typeface="Arial" panose="020B0604020202020204" pitchFamily="34" charset="0"/>
              </a:endParaRPr>
            </a:p>
          </p:txBody>
        </p:sp>
      </p:grpSp>
      <p:grpSp>
        <p:nvGrpSpPr>
          <p:cNvPr id="273" name="Gruppieren 272">
            <a:extLst>
              <a:ext uri="{FF2B5EF4-FFF2-40B4-BE49-F238E27FC236}">
                <a16:creationId xmlns:a16="http://schemas.microsoft.com/office/drawing/2014/main" id="{9C7373A0-CBBB-DF6B-A42C-00C38345D774}"/>
              </a:ext>
            </a:extLst>
          </p:cNvPr>
          <p:cNvGrpSpPr/>
          <p:nvPr/>
        </p:nvGrpSpPr>
        <p:grpSpPr>
          <a:xfrm>
            <a:off x="1349230" y="4756879"/>
            <a:ext cx="1076798" cy="1149438"/>
            <a:chOff x="3061240" y="9225745"/>
            <a:chExt cx="2315923" cy="2009933"/>
          </a:xfrm>
        </p:grpSpPr>
        <p:sp>
          <p:nvSpPr>
            <p:cNvPr id="274" name="Textfeld 273">
              <a:extLst>
                <a:ext uri="{FF2B5EF4-FFF2-40B4-BE49-F238E27FC236}">
                  <a16:creationId xmlns:a16="http://schemas.microsoft.com/office/drawing/2014/main" id="{AD2C8D85-C80B-ADD1-3060-E53BA278B161}"/>
                </a:ext>
              </a:extLst>
            </p:cNvPr>
            <p:cNvSpPr txBox="1"/>
            <p:nvPr/>
          </p:nvSpPr>
          <p:spPr>
            <a:xfrm>
              <a:off x="3061240" y="9225745"/>
              <a:ext cx="1970655" cy="358027"/>
            </a:xfrm>
            <a:prstGeom prst="rect">
              <a:avLst/>
            </a:prstGeom>
            <a:noFill/>
          </p:spPr>
          <p:txBody>
            <a:bodyPr wrap="square" rtlCol="0">
              <a:noAutofit/>
            </a:bodyPr>
            <a:lstStyle/>
            <a:p>
              <a:pPr>
                <a:spcBef>
                  <a:spcPts val="0"/>
                </a:spcBef>
              </a:pPr>
              <a:r>
                <a:rPr lang="de-DE" sz="1050" noProof="1">
                  <a:latin typeface="Arial" panose="020B0604020202020204" pitchFamily="34" charset="0"/>
                  <a:cs typeface="Arial" panose="020B0604020202020204" pitchFamily="34" charset="0"/>
                </a:rPr>
                <a:t>BTK V416L</a:t>
              </a:r>
              <a:endParaRPr lang="en-US" sz="1050" noProof="1">
                <a:latin typeface="Arial" panose="020B0604020202020204" pitchFamily="34" charset="0"/>
                <a:cs typeface="Arial" panose="020B0604020202020204" pitchFamily="34" charset="0"/>
              </a:endParaRPr>
            </a:p>
            <a:p>
              <a:endParaRPr lang="de-DE" sz="1050" noProof="1">
                <a:latin typeface="Arial" panose="020B0604020202020204" pitchFamily="34" charset="0"/>
                <a:cs typeface="Arial" panose="020B0604020202020204" pitchFamily="34" charset="0"/>
              </a:endParaRPr>
            </a:p>
          </p:txBody>
        </p:sp>
        <p:sp>
          <p:nvSpPr>
            <p:cNvPr id="275" name="Textfeld 274">
              <a:extLst>
                <a:ext uri="{FF2B5EF4-FFF2-40B4-BE49-F238E27FC236}">
                  <a16:creationId xmlns:a16="http://schemas.microsoft.com/office/drawing/2014/main" id="{DE8E02EE-4575-8DEC-1F64-C867E4755656}"/>
                </a:ext>
              </a:extLst>
            </p:cNvPr>
            <p:cNvSpPr txBox="1"/>
            <p:nvPr/>
          </p:nvSpPr>
          <p:spPr>
            <a:xfrm>
              <a:off x="3061240" y="9461732"/>
              <a:ext cx="2315923" cy="358027"/>
            </a:xfrm>
            <a:prstGeom prst="rect">
              <a:avLst/>
            </a:prstGeom>
            <a:noFill/>
          </p:spPr>
          <p:txBody>
            <a:bodyPr wrap="square" rtlCol="0">
              <a:noAutofit/>
            </a:bodyPr>
            <a:lstStyle/>
            <a:p>
              <a:pPr>
                <a:spcBef>
                  <a:spcPts val="0"/>
                </a:spcBef>
              </a:pPr>
              <a:r>
                <a:rPr lang="de-DE" sz="1050" noProof="1">
                  <a:latin typeface="Arial" panose="020B0604020202020204" pitchFamily="34" charset="0"/>
                  <a:cs typeface="Arial" panose="020B0604020202020204" pitchFamily="34" charset="0"/>
                </a:rPr>
                <a:t>BTK V416M</a:t>
              </a:r>
              <a:endParaRPr lang="en-US" sz="1050" noProof="1">
                <a:latin typeface="Arial" panose="020B0604020202020204" pitchFamily="34" charset="0"/>
                <a:cs typeface="Arial" panose="020B0604020202020204" pitchFamily="34" charset="0"/>
              </a:endParaRPr>
            </a:p>
            <a:p>
              <a:endParaRPr lang="de-DE" sz="1050" noProof="1">
                <a:latin typeface="Arial" panose="020B0604020202020204" pitchFamily="34" charset="0"/>
                <a:cs typeface="Arial" panose="020B0604020202020204" pitchFamily="34" charset="0"/>
              </a:endParaRPr>
            </a:p>
          </p:txBody>
        </p:sp>
        <p:sp>
          <p:nvSpPr>
            <p:cNvPr id="276" name="Textfeld 275">
              <a:extLst>
                <a:ext uri="{FF2B5EF4-FFF2-40B4-BE49-F238E27FC236}">
                  <a16:creationId xmlns:a16="http://schemas.microsoft.com/office/drawing/2014/main" id="{B635E9A7-D27A-0D74-C397-E9E4825CCC94}"/>
                </a:ext>
              </a:extLst>
            </p:cNvPr>
            <p:cNvSpPr txBox="1"/>
            <p:nvPr/>
          </p:nvSpPr>
          <p:spPr>
            <a:xfrm>
              <a:off x="3061240" y="9697719"/>
              <a:ext cx="1970655" cy="358027"/>
            </a:xfrm>
            <a:prstGeom prst="rect">
              <a:avLst/>
            </a:prstGeom>
            <a:noFill/>
          </p:spPr>
          <p:txBody>
            <a:bodyPr wrap="square" rtlCol="0">
              <a:noAutofit/>
            </a:bodyPr>
            <a:lstStyle/>
            <a:p>
              <a:pPr>
                <a:spcBef>
                  <a:spcPts val="0"/>
                </a:spcBef>
              </a:pPr>
              <a:r>
                <a:rPr lang="de-DE" sz="1050" noProof="1">
                  <a:latin typeface="Arial" panose="020B0604020202020204" pitchFamily="34" charset="0"/>
                  <a:cs typeface="Arial" panose="020B0604020202020204" pitchFamily="34" charset="0"/>
                </a:rPr>
                <a:t>BTK T474F</a:t>
              </a:r>
              <a:endParaRPr lang="en-US" sz="1050" noProof="1">
                <a:latin typeface="Arial" panose="020B0604020202020204" pitchFamily="34" charset="0"/>
                <a:cs typeface="Arial" panose="020B0604020202020204" pitchFamily="34" charset="0"/>
              </a:endParaRPr>
            </a:p>
          </p:txBody>
        </p:sp>
        <p:sp>
          <p:nvSpPr>
            <p:cNvPr id="277" name="Textfeld 276">
              <a:extLst>
                <a:ext uri="{FF2B5EF4-FFF2-40B4-BE49-F238E27FC236}">
                  <a16:creationId xmlns:a16="http://schemas.microsoft.com/office/drawing/2014/main" id="{8BF8A480-BF46-3286-B6C9-3E03B186A4CE}"/>
                </a:ext>
              </a:extLst>
            </p:cNvPr>
            <p:cNvSpPr txBox="1"/>
            <p:nvPr/>
          </p:nvSpPr>
          <p:spPr>
            <a:xfrm>
              <a:off x="3061240" y="9933706"/>
              <a:ext cx="1970655" cy="358027"/>
            </a:xfrm>
            <a:prstGeom prst="rect">
              <a:avLst/>
            </a:prstGeom>
            <a:noFill/>
          </p:spPr>
          <p:txBody>
            <a:bodyPr wrap="square" rtlCol="0">
              <a:noAutofit/>
            </a:bodyPr>
            <a:lstStyle/>
            <a:p>
              <a:pPr>
                <a:spcBef>
                  <a:spcPts val="0"/>
                </a:spcBef>
              </a:pPr>
              <a:r>
                <a:rPr lang="de-DE" sz="1050" noProof="1">
                  <a:latin typeface="Arial" panose="020B0604020202020204" pitchFamily="34" charset="0"/>
                  <a:cs typeface="Arial" panose="020B0604020202020204" pitchFamily="34" charset="0"/>
                </a:rPr>
                <a:t>BTK T474I</a:t>
              </a:r>
              <a:endParaRPr lang="en-US" sz="1050" noProof="1">
                <a:latin typeface="Arial" panose="020B0604020202020204" pitchFamily="34" charset="0"/>
                <a:cs typeface="Arial" panose="020B0604020202020204" pitchFamily="34" charset="0"/>
              </a:endParaRPr>
            </a:p>
          </p:txBody>
        </p:sp>
        <p:sp>
          <p:nvSpPr>
            <p:cNvPr id="278" name="Textfeld 277">
              <a:extLst>
                <a:ext uri="{FF2B5EF4-FFF2-40B4-BE49-F238E27FC236}">
                  <a16:creationId xmlns:a16="http://schemas.microsoft.com/office/drawing/2014/main" id="{BC01CEAE-888D-1C7F-F689-CD3EF2F8C954}"/>
                </a:ext>
              </a:extLst>
            </p:cNvPr>
            <p:cNvSpPr txBox="1"/>
            <p:nvPr/>
          </p:nvSpPr>
          <p:spPr>
            <a:xfrm>
              <a:off x="3061240" y="10169693"/>
              <a:ext cx="1970655" cy="358027"/>
            </a:xfrm>
            <a:prstGeom prst="rect">
              <a:avLst/>
            </a:prstGeom>
            <a:noFill/>
          </p:spPr>
          <p:txBody>
            <a:bodyPr wrap="square" rtlCol="0">
              <a:noAutofit/>
            </a:bodyPr>
            <a:lstStyle/>
            <a:p>
              <a:pPr>
                <a:spcBef>
                  <a:spcPts val="0"/>
                </a:spcBef>
              </a:pPr>
              <a:r>
                <a:rPr lang="de-DE" sz="1050" noProof="1">
                  <a:latin typeface="Arial" panose="020B0604020202020204" pitchFamily="34" charset="0"/>
                  <a:cs typeface="Arial" panose="020B0604020202020204" pitchFamily="34" charset="0"/>
                </a:rPr>
                <a:t>BTK C481S</a:t>
              </a:r>
              <a:endParaRPr lang="en-US" sz="1050" noProof="1">
                <a:latin typeface="Arial" panose="020B0604020202020204" pitchFamily="34" charset="0"/>
                <a:cs typeface="Arial" panose="020B0604020202020204" pitchFamily="34" charset="0"/>
              </a:endParaRPr>
            </a:p>
          </p:txBody>
        </p:sp>
        <p:sp>
          <p:nvSpPr>
            <p:cNvPr id="279" name="Textfeld 278">
              <a:extLst>
                <a:ext uri="{FF2B5EF4-FFF2-40B4-BE49-F238E27FC236}">
                  <a16:creationId xmlns:a16="http://schemas.microsoft.com/office/drawing/2014/main" id="{796C5368-C714-50DD-6586-AEFCB4ACEC88}"/>
                </a:ext>
              </a:extLst>
            </p:cNvPr>
            <p:cNvSpPr txBox="1"/>
            <p:nvPr/>
          </p:nvSpPr>
          <p:spPr>
            <a:xfrm>
              <a:off x="3061240" y="10405680"/>
              <a:ext cx="1970655" cy="358027"/>
            </a:xfrm>
            <a:prstGeom prst="rect">
              <a:avLst/>
            </a:prstGeom>
            <a:noFill/>
          </p:spPr>
          <p:txBody>
            <a:bodyPr wrap="square" rtlCol="0">
              <a:noAutofit/>
            </a:bodyPr>
            <a:lstStyle/>
            <a:p>
              <a:pPr>
                <a:spcBef>
                  <a:spcPts val="0"/>
                </a:spcBef>
              </a:pPr>
              <a:r>
                <a:rPr lang="de-DE" sz="1050" noProof="1">
                  <a:latin typeface="Arial" panose="020B0604020202020204" pitchFamily="34" charset="0"/>
                  <a:cs typeface="Arial" panose="020B0604020202020204" pitchFamily="34" charset="0"/>
                </a:rPr>
                <a:t>BTK L528S</a:t>
              </a:r>
              <a:endParaRPr lang="en-US" sz="1050" noProof="1">
                <a:latin typeface="Arial" panose="020B0604020202020204" pitchFamily="34" charset="0"/>
                <a:cs typeface="Arial" panose="020B0604020202020204" pitchFamily="34" charset="0"/>
              </a:endParaRPr>
            </a:p>
          </p:txBody>
        </p:sp>
        <p:sp>
          <p:nvSpPr>
            <p:cNvPr id="280" name="Textfeld 279">
              <a:extLst>
                <a:ext uri="{FF2B5EF4-FFF2-40B4-BE49-F238E27FC236}">
                  <a16:creationId xmlns:a16="http://schemas.microsoft.com/office/drawing/2014/main" id="{C9CB70F4-58E2-1400-DE8D-D9EF5AF9F692}"/>
                </a:ext>
              </a:extLst>
            </p:cNvPr>
            <p:cNvSpPr txBox="1"/>
            <p:nvPr/>
          </p:nvSpPr>
          <p:spPr>
            <a:xfrm>
              <a:off x="3061240" y="10641666"/>
              <a:ext cx="2180299" cy="358027"/>
            </a:xfrm>
            <a:prstGeom prst="rect">
              <a:avLst/>
            </a:prstGeom>
            <a:noFill/>
          </p:spPr>
          <p:txBody>
            <a:bodyPr wrap="square" rtlCol="0">
              <a:noAutofit/>
            </a:bodyPr>
            <a:lstStyle/>
            <a:p>
              <a:pPr>
                <a:spcBef>
                  <a:spcPts val="0"/>
                </a:spcBef>
              </a:pPr>
              <a:r>
                <a:rPr lang="de-DE" sz="1050" noProof="1">
                  <a:latin typeface="Arial" panose="020B0604020202020204" pitchFamily="34" charset="0"/>
                  <a:cs typeface="Arial" panose="020B0604020202020204" pitchFamily="34" charset="0"/>
                </a:rPr>
                <a:t>BTK L528W</a:t>
              </a:r>
              <a:endParaRPr lang="en-US" sz="1050" noProof="1">
                <a:latin typeface="Arial" panose="020B0604020202020204" pitchFamily="34" charset="0"/>
                <a:cs typeface="Arial" panose="020B0604020202020204" pitchFamily="34" charset="0"/>
              </a:endParaRPr>
            </a:p>
          </p:txBody>
        </p:sp>
        <p:sp>
          <p:nvSpPr>
            <p:cNvPr id="281" name="Textfeld 280">
              <a:extLst>
                <a:ext uri="{FF2B5EF4-FFF2-40B4-BE49-F238E27FC236}">
                  <a16:creationId xmlns:a16="http://schemas.microsoft.com/office/drawing/2014/main" id="{F9781DD2-67FA-4B65-B63B-5F1DC9535F81}"/>
                </a:ext>
              </a:extLst>
            </p:cNvPr>
            <p:cNvSpPr txBox="1"/>
            <p:nvPr/>
          </p:nvSpPr>
          <p:spPr>
            <a:xfrm>
              <a:off x="3061240" y="10877651"/>
              <a:ext cx="1970655" cy="358027"/>
            </a:xfrm>
            <a:prstGeom prst="rect">
              <a:avLst/>
            </a:prstGeom>
            <a:noFill/>
          </p:spPr>
          <p:txBody>
            <a:bodyPr wrap="square" rtlCol="0">
              <a:noAutofit/>
            </a:bodyPr>
            <a:lstStyle/>
            <a:p>
              <a:pPr>
                <a:spcBef>
                  <a:spcPts val="0"/>
                </a:spcBef>
              </a:pPr>
              <a:r>
                <a:rPr lang="de-DE" sz="1050" noProof="1">
                  <a:latin typeface="Arial" panose="020B0604020202020204" pitchFamily="34" charset="0"/>
                  <a:cs typeface="Arial" panose="020B0604020202020204" pitchFamily="34" charset="0"/>
                </a:rPr>
                <a:t>BTK G541V</a:t>
              </a:r>
              <a:endParaRPr lang="en-US" sz="1050" noProof="1">
                <a:latin typeface="Arial" panose="020B0604020202020204" pitchFamily="34" charset="0"/>
                <a:cs typeface="Arial" panose="020B0604020202020204" pitchFamily="34" charset="0"/>
              </a:endParaRPr>
            </a:p>
          </p:txBody>
        </p:sp>
      </p:grpSp>
      <p:cxnSp>
        <p:nvCxnSpPr>
          <p:cNvPr id="290" name="Gerader Verbinder 289">
            <a:extLst>
              <a:ext uri="{FF2B5EF4-FFF2-40B4-BE49-F238E27FC236}">
                <a16:creationId xmlns:a16="http://schemas.microsoft.com/office/drawing/2014/main" id="{070F7BA2-EE8F-4D60-2CF1-2FB97CF6C56C}"/>
              </a:ext>
            </a:extLst>
          </p:cNvPr>
          <p:cNvCxnSpPr>
            <a:cxnSpLocks/>
          </p:cNvCxnSpPr>
          <p:nvPr/>
        </p:nvCxnSpPr>
        <p:spPr>
          <a:xfrm>
            <a:off x="7338967" y="4854019"/>
            <a:ext cx="43885"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1" name="Gerader Verbinder 290">
            <a:extLst>
              <a:ext uri="{FF2B5EF4-FFF2-40B4-BE49-F238E27FC236}">
                <a16:creationId xmlns:a16="http://schemas.microsoft.com/office/drawing/2014/main" id="{37255401-B913-3559-912A-3474EDD0F474}"/>
              </a:ext>
            </a:extLst>
          </p:cNvPr>
          <p:cNvCxnSpPr>
            <a:cxnSpLocks/>
          </p:cNvCxnSpPr>
          <p:nvPr/>
        </p:nvCxnSpPr>
        <p:spPr>
          <a:xfrm>
            <a:off x="7338967" y="4987787"/>
            <a:ext cx="43885"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2" name="Gerader Verbinder 291">
            <a:extLst>
              <a:ext uri="{FF2B5EF4-FFF2-40B4-BE49-F238E27FC236}">
                <a16:creationId xmlns:a16="http://schemas.microsoft.com/office/drawing/2014/main" id="{654B6BD0-6A60-4963-60D6-B76F73665397}"/>
              </a:ext>
            </a:extLst>
          </p:cNvPr>
          <p:cNvCxnSpPr>
            <a:cxnSpLocks/>
          </p:cNvCxnSpPr>
          <p:nvPr/>
        </p:nvCxnSpPr>
        <p:spPr>
          <a:xfrm>
            <a:off x="7565334" y="4854019"/>
            <a:ext cx="43885"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3" name="Gerader Verbinder 292">
            <a:extLst>
              <a:ext uri="{FF2B5EF4-FFF2-40B4-BE49-F238E27FC236}">
                <a16:creationId xmlns:a16="http://schemas.microsoft.com/office/drawing/2014/main" id="{FEE3C903-AE49-299E-E515-51AFDB37EB71}"/>
              </a:ext>
            </a:extLst>
          </p:cNvPr>
          <p:cNvCxnSpPr>
            <a:cxnSpLocks/>
          </p:cNvCxnSpPr>
          <p:nvPr/>
        </p:nvCxnSpPr>
        <p:spPr>
          <a:xfrm>
            <a:off x="7565334" y="4987787"/>
            <a:ext cx="43885"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307" name="TextBox 2">
            <a:extLst>
              <a:ext uri="{FF2B5EF4-FFF2-40B4-BE49-F238E27FC236}">
                <a16:creationId xmlns:a16="http://schemas.microsoft.com/office/drawing/2014/main" id="{3F01DA31-0585-6DAB-C855-5055F77AACB5}"/>
              </a:ext>
            </a:extLst>
          </p:cNvPr>
          <p:cNvSpPr txBox="1"/>
          <p:nvPr/>
        </p:nvSpPr>
        <p:spPr>
          <a:xfrm>
            <a:off x="7587276" y="3972559"/>
            <a:ext cx="2863536" cy="25391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i="0" u="none" strike="noStrike" kern="1200" cap="none" spc="0" normalizeH="0" baseline="0" noProof="0" err="1">
                <a:ln>
                  <a:noFill/>
                </a:ln>
                <a:effectLst/>
                <a:uLnTx/>
                <a:uFillTx/>
                <a:latin typeface="Arial" panose="020B0604020202020204" pitchFamily="34" charset="0"/>
                <a:cs typeface="Arial" panose="020B0604020202020204" pitchFamily="34" charset="0"/>
              </a:rPr>
              <a:t>Wt</a:t>
            </a:r>
            <a:endParaRPr kumimoji="0" lang="en-GB" sz="105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cxnSp>
        <p:nvCxnSpPr>
          <p:cNvPr id="199" name="Gerader Verbinder 198">
            <a:extLst>
              <a:ext uri="{FF2B5EF4-FFF2-40B4-BE49-F238E27FC236}">
                <a16:creationId xmlns:a16="http://schemas.microsoft.com/office/drawing/2014/main" id="{7A3B7516-F0E1-217D-4A28-0DC4A09784B7}"/>
              </a:ext>
            </a:extLst>
          </p:cNvPr>
          <p:cNvCxnSpPr>
            <a:cxnSpLocks/>
          </p:cNvCxnSpPr>
          <p:nvPr/>
        </p:nvCxnSpPr>
        <p:spPr>
          <a:xfrm>
            <a:off x="2153767" y="2566945"/>
            <a:ext cx="5106215"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9145607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5CB44BB-FEA0-1ED4-AD9A-079E69F85140}"/>
              </a:ext>
            </a:extLst>
          </p:cNvPr>
          <p:cNvSpPr>
            <a:spLocks noGrp="1"/>
          </p:cNvSpPr>
          <p:nvPr>
            <p:ph type="ftr" sz="quarter" idx="10"/>
          </p:nvPr>
        </p:nvSpPr>
        <p:spPr/>
        <p:txBody>
          <a:bodyPr/>
          <a:lstStyle/>
          <a:p>
            <a:r>
              <a:rPr lang="en-GB"/>
              <a:t>BTK, Bruton’s tyrosine kinase; CLL, chronic lymphocytic </a:t>
            </a:r>
            <a:r>
              <a:rPr lang="en-GB" err="1"/>
              <a:t>leukemia</a:t>
            </a:r>
            <a:r>
              <a:rPr lang="en-GB"/>
              <a:t>; NHL, non-Hodgkin’s lymphoma; ORR, overall response rate.</a:t>
            </a:r>
            <a:endParaRPr lang="en-GB" b="1"/>
          </a:p>
          <a:p>
            <a:r>
              <a:rPr lang="en-GB" b="1"/>
              <a:t>Linton et al. Abstract #S155 presented at EHA2024. </a:t>
            </a:r>
          </a:p>
        </p:txBody>
      </p:sp>
      <p:sp>
        <p:nvSpPr>
          <p:cNvPr id="5" name="Title 4">
            <a:extLst>
              <a:ext uri="{FF2B5EF4-FFF2-40B4-BE49-F238E27FC236}">
                <a16:creationId xmlns:a16="http://schemas.microsoft.com/office/drawing/2014/main" id="{A38A9452-534A-0D3E-6F05-749E973C709C}"/>
              </a:ext>
            </a:extLst>
          </p:cNvPr>
          <p:cNvSpPr>
            <a:spLocks noGrp="1"/>
          </p:cNvSpPr>
          <p:nvPr>
            <p:ph type="title"/>
          </p:nvPr>
        </p:nvSpPr>
        <p:spPr/>
        <p:txBody>
          <a:bodyPr/>
          <a:lstStyle/>
          <a:p>
            <a:r>
              <a:rPr lang="en-US"/>
              <a:t>Conclusions</a:t>
            </a:r>
            <a:endParaRPr lang="en-DE"/>
          </a:p>
        </p:txBody>
      </p:sp>
      <p:sp>
        <p:nvSpPr>
          <p:cNvPr id="6" name="Content Placeholder 5">
            <a:extLst>
              <a:ext uri="{FF2B5EF4-FFF2-40B4-BE49-F238E27FC236}">
                <a16:creationId xmlns:a16="http://schemas.microsoft.com/office/drawing/2014/main" id="{8D672CF9-064F-6F85-0111-5A17C00E1DA3}"/>
              </a:ext>
            </a:extLst>
          </p:cNvPr>
          <p:cNvSpPr>
            <a:spLocks noGrp="1"/>
          </p:cNvSpPr>
          <p:nvPr>
            <p:ph idx="1"/>
          </p:nvPr>
        </p:nvSpPr>
        <p:spPr/>
        <p:txBody>
          <a:bodyPr/>
          <a:lstStyle/>
          <a:p>
            <a:pPr>
              <a:lnSpc>
                <a:spcPct val="100000"/>
              </a:lnSpc>
            </a:pPr>
            <a:r>
              <a:rPr lang="en-US"/>
              <a:t>NX-5948 was well tolerated in patients with NHL and CLL, with no increased safety signal at higher doses</a:t>
            </a:r>
          </a:p>
          <a:p>
            <a:pPr>
              <a:lnSpc>
                <a:spcPct val="100000"/>
              </a:lnSpc>
            </a:pPr>
            <a:r>
              <a:rPr lang="en-US"/>
              <a:t>Deep and durable clinical responses were observed in a difficult-to-treat CLL patient population: </a:t>
            </a:r>
          </a:p>
          <a:p>
            <a:pPr lvl="1">
              <a:lnSpc>
                <a:spcPct val="100000"/>
              </a:lnSpc>
            </a:pPr>
            <a:r>
              <a:rPr lang="en-US"/>
              <a:t>Heavily pretreated patient population with unfavorable genetic mutations associated with poor prognosis and BTK inhibitor resistance mutations</a:t>
            </a:r>
          </a:p>
          <a:p>
            <a:pPr lvl="1">
              <a:lnSpc>
                <a:spcPct val="100000"/>
              </a:lnSpc>
            </a:pPr>
            <a:r>
              <a:rPr lang="en-US"/>
              <a:t>Robust clinical activity in patients with CLL with 69.2% ORR and all responses ongoing as of  April 17, 2024:</a:t>
            </a:r>
          </a:p>
          <a:p>
            <a:pPr lvl="2">
              <a:lnSpc>
                <a:spcPct val="100000"/>
              </a:lnSpc>
              <a:spcAft>
                <a:spcPts val="0"/>
              </a:spcAft>
            </a:pPr>
            <a:r>
              <a:rPr lang="en-US"/>
              <a:t>Rapid responses – majority of responses (15/18) seen at the first scan (8 weeks)</a:t>
            </a:r>
          </a:p>
          <a:p>
            <a:pPr lvl="2">
              <a:lnSpc>
                <a:spcPct val="100000"/>
              </a:lnSpc>
              <a:spcBef>
                <a:spcPts val="0"/>
              </a:spcBef>
              <a:spcAft>
                <a:spcPts val="0"/>
              </a:spcAft>
            </a:pPr>
            <a:r>
              <a:rPr lang="en-US"/>
              <a:t>Durable and deepening responses with longer time on treatment (27/31 patients still on study)</a:t>
            </a:r>
          </a:p>
          <a:p>
            <a:pPr lvl="2">
              <a:lnSpc>
                <a:spcPct val="100000"/>
              </a:lnSpc>
              <a:spcBef>
                <a:spcPts val="0"/>
              </a:spcBef>
            </a:pPr>
            <a:r>
              <a:rPr lang="en-US"/>
              <a:t>No patient profile associated with intrinsic resistance to NX-5948</a:t>
            </a:r>
          </a:p>
          <a:p>
            <a:pPr>
              <a:lnSpc>
                <a:spcPct val="100000"/>
              </a:lnSpc>
            </a:pPr>
            <a:r>
              <a:rPr lang="en-US"/>
              <a:t>These data support the continued development of NX-5948 in the treatment of CLL where Phase 1b dose expansion is planned</a:t>
            </a:r>
          </a:p>
        </p:txBody>
      </p:sp>
    </p:spTree>
    <p:extLst>
      <p:ext uri="{BB962C8B-B14F-4D97-AF65-F5344CB8AC3E}">
        <p14:creationId xmlns:p14="http://schemas.microsoft.com/office/powerpoint/2010/main" val="21209316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6AE04F-1657-2BD3-829B-E96484313B38}"/>
              </a:ext>
            </a:extLst>
          </p:cNvPr>
          <p:cNvSpPr>
            <a:spLocks noGrp="1"/>
          </p:cNvSpPr>
          <p:nvPr>
            <p:ph type="title"/>
          </p:nvPr>
        </p:nvSpPr>
        <p:spPr/>
        <p:txBody>
          <a:bodyPr/>
          <a:lstStyle/>
          <a:p>
            <a:r>
              <a:rPr lang="en-US"/>
              <a:t>Progression-free survival </a:t>
            </a:r>
          </a:p>
        </p:txBody>
      </p:sp>
      <p:sp>
        <p:nvSpPr>
          <p:cNvPr id="4" name="Footer Placeholder 3">
            <a:extLst>
              <a:ext uri="{FF2B5EF4-FFF2-40B4-BE49-F238E27FC236}">
                <a16:creationId xmlns:a16="http://schemas.microsoft.com/office/drawing/2014/main" id="{8DA9C7D6-1BF3-C46F-0C22-5C5D58702EBC}"/>
              </a:ext>
            </a:extLst>
          </p:cNvPr>
          <p:cNvSpPr>
            <a:spLocks noGrp="1"/>
          </p:cNvSpPr>
          <p:nvPr>
            <p:ph type="ftr" sz="quarter" idx="13"/>
          </p:nvPr>
        </p:nvSpPr>
        <p:spPr/>
        <p:txBody>
          <a:bodyPr/>
          <a:lstStyle/>
          <a:p>
            <a:r>
              <a:rPr lang="en-GB"/>
              <a:t>PFS, progression-free survival. </a:t>
            </a:r>
          </a:p>
          <a:p>
            <a:r>
              <a:rPr lang="en-GB" b="1"/>
              <a:t>Ghia et al. Abstract #S160 presented at EHA2024. </a:t>
            </a:r>
          </a:p>
        </p:txBody>
      </p:sp>
      <p:sp>
        <p:nvSpPr>
          <p:cNvPr id="7" name="Rectangle 6">
            <a:extLst>
              <a:ext uri="{FF2B5EF4-FFF2-40B4-BE49-F238E27FC236}">
                <a16:creationId xmlns:a16="http://schemas.microsoft.com/office/drawing/2014/main" id="{913288E2-6196-C7CE-9C1B-54EA1B393E3A}"/>
              </a:ext>
            </a:extLst>
          </p:cNvPr>
          <p:cNvSpPr/>
          <p:nvPr/>
        </p:nvSpPr>
        <p:spPr>
          <a:xfrm>
            <a:off x="9120187" y="1989138"/>
            <a:ext cx="2663823" cy="83978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indent="-177800">
              <a:buClr>
                <a:schemeClr val="accent2"/>
              </a:buClr>
              <a:buFont typeface="Arial" panose="020B0604020202020204" pitchFamily="34" charset="0"/>
              <a:buChar char="•"/>
            </a:pPr>
            <a:r>
              <a:rPr lang="en-GB" sz="1400">
                <a:solidFill>
                  <a:schemeClr val="tx1"/>
                </a:solidFill>
              </a:rPr>
              <a:t>With median study follow-up of 31.6 months, median PFS was not reached</a:t>
            </a:r>
          </a:p>
        </p:txBody>
      </p:sp>
      <p:graphicFrame>
        <p:nvGraphicFramePr>
          <p:cNvPr id="8" name="Tabelle 7">
            <a:extLst>
              <a:ext uri="{FF2B5EF4-FFF2-40B4-BE49-F238E27FC236}">
                <a16:creationId xmlns:a16="http://schemas.microsoft.com/office/drawing/2014/main" id="{A4163BDC-2081-21EC-DDFD-6FBFE8946B70}"/>
              </a:ext>
            </a:extLst>
          </p:cNvPr>
          <p:cNvGraphicFramePr>
            <a:graphicFrameLocks noGrp="1"/>
          </p:cNvGraphicFramePr>
          <p:nvPr>
            <p:extLst>
              <p:ext uri="{D42A27DB-BD31-4B8C-83A1-F6EECF244321}">
                <p14:modId xmlns:p14="http://schemas.microsoft.com/office/powerpoint/2010/main" val="823615663"/>
              </p:ext>
            </p:extLst>
          </p:nvPr>
        </p:nvGraphicFramePr>
        <p:xfrm>
          <a:off x="407988" y="5554980"/>
          <a:ext cx="8517348" cy="502920"/>
        </p:xfrm>
        <a:graphic>
          <a:graphicData uri="http://schemas.openxmlformats.org/drawingml/2006/table">
            <a:tbl>
              <a:tblPr firstRow="1" bandRow="1">
                <a:tableStyleId>{5C22544A-7EE6-4342-B048-85BDC9FD1C3A}</a:tableStyleId>
              </a:tblPr>
              <a:tblGrid>
                <a:gridCol w="936000">
                  <a:extLst>
                    <a:ext uri="{9D8B030D-6E8A-4147-A177-3AD203B41FA5}">
                      <a16:colId xmlns:a16="http://schemas.microsoft.com/office/drawing/2014/main" val="619206354"/>
                    </a:ext>
                  </a:extLst>
                </a:gridCol>
                <a:gridCol w="421186">
                  <a:extLst>
                    <a:ext uri="{9D8B030D-6E8A-4147-A177-3AD203B41FA5}">
                      <a16:colId xmlns:a16="http://schemas.microsoft.com/office/drawing/2014/main" val="174075662"/>
                    </a:ext>
                  </a:extLst>
                </a:gridCol>
                <a:gridCol w="421186">
                  <a:extLst>
                    <a:ext uri="{9D8B030D-6E8A-4147-A177-3AD203B41FA5}">
                      <a16:colId xmlns:a16="http://schemas.microsoft.com/office/drawing/2014/main" val="4247300208"/>
                    </a:ext>
                  </a:extLst>
                </a:gridCol>
                <a:gridCol w="421186">
                  <a:extLst>
                    <a:ext uri="{9D8B030D-6E8A-4147-A177-3AD203B41FA5}">
                      <a16:colId xmlns:a16="http://schemas.microsoft.com/office/drawing/2014/main" val="1392249542"/>
                    </a:ext>
                  </a:extLst>
                </a:gridCol>
                <a:gridCol w="421186">
                  <a:extLst>
                    <a:ext uri="{9D8B030D-6E8A-4147-A177-3AD203B41FA5}">
                      <a16:colId xmlns:a16="http://schemas.microsoft.com/office/drawing/2014/main" val="2058550711"/>
                    </a:ext>
                  </a:extLst>
                </a:gridCol>
                <a:gridCol w="421186">
                  <a:extLst>
                    <a:ext uri="{9D8B030D-6E8A-4147-A177-3AD203B41FA5}">
                      <a16:colId xmlns:a16="http://schemas.microsoft.com/office/drawing/2014/main" val="2021821706"/>
                    </a:ext>
                  </a:extLst>
                </a:gridCol>
                <a:gridCol w="421186">
                  <a:extLst>
                    <a:ext uri="{9D8B030D-6E8A-4147-A177-3AD203B41FA5}">
                      <a16:colId xmlns:a16="http://schemas.microsoft.com/office/drawing/2014/main" val="1927379860"/>
                    </a:ext>
                  </a:extLst>
                </a:gridCol>
                <a:gridCol w="421186">
                  <a:extLst>
                    <a:ext uri="{9D8B030D-6E8A-4147-A177-3AD203B41FA5}">
                      <a16:colId xmlns:a16="http://schemas.microsoft.com/office/drawing/2014/main" val="251996669"/>
                    </a:ext>
                  </a:extLst>
                </a:gridCol>
                <a:gridCol w="421186">
                  <a:extLst>
                    <a:ext uri="{9D8B030D-6E8A-4147-A177-3AD203B41FA5}">
                      <a16:colId xmlns:a16="http://schemas.microsoft.com/office/drawing/2014/main" val="1793459080"/>
                    </a:ext>
                  </a:extLst>
                </a:gridCol>
                <a:gridCol w="421186">
                  <a:extLst>
                    <a:ext uri="{9D8B030D-6E8A-4147-A177-3AD203B41FA5}">
                      <a16:colId xmlns:a16="http://schemas.microsoft.com/office/drawing/2014/main" val="3248877473"/>
                    </a:ext>
                  </a:extLst>
                </a:gridCol>
                <a:gridCol w="421186">
                  <a:extLst>
                    <a:ext uri="{9D8B030D-6E8A-4147-A177-3AD203B41FA5}">
                      <a16:colId xmlns:a16="http://schemas.microsoft.com/office/drawing/2014/main" val="4077763369"/>
                    </a:ext>
                  </a:extLst>
                </a:gridCol>
                <a:gridCol w="421186">
                  <a:extLst>
                    <a:ext uri="{9D8B030D-6E8A-4147-A177-3AD203B41FA5}">
                      <a16:colId xmlns:a16="http://schemas.microsoft.com/office/drawing/2014/main" val="4196434074"/>
                    </a:ext>
                  </a:extLst>
                </a:gridCol>
                <a:gridCol w="421186">
                  <a:extLst>
                    <a:ext uri="{9D8B030D-6E8A-4147-A177-3AD203B41FA5}">
                      <a16:colId xmlns:a16="http://schemas.microsoft.com/office/drawing/2014/main" val="342755423"/>
                    </a:ext>
                  </a:extLst>
                </a:gridCol>
                <a:gridCol w="421186">
                  <a:extLst>
                    <a:ext uri="{9D8B030D-6E8A-4147-A177-3AD203B41FA5}">
                      <a16:colId xmlns:a16="http://schemas.microsoft.com/office/drawing/2014/main" val="2342300222"/>
                    </a:ext>
                  </a:extLst>
                </a:gridCol>
                <a:gridCol w="421186">
                  <a:extLst>
                    <a:ext uri="{9D8B030D-6E8A-4147-A177-3AD203B41FA5}">
                      <a16:colId xmlns:a16="http://schemas.microsoft.com/office/drawing/2014/main" val="906970079"/>
                    </a:ext>
                  </a:extLst>
                </a:gridCol>
                <a:gridCol w="421186">
                  <a:extLst>
                    <a:ext uri="{9D8B030D-6E8A-4147-A177-3AD203B41FA5}">
                      <a16:colId xmlns:a16="http://schemas.microsoft.com/office/drawing/2014/main" val="2174001787"/>
                    </a:ext>
                  </a:extLst>
                </a:gridCol>
                <a:gridCol w="421186">
                  <a:extLst>
                    <a:ext uri="{9D8B030D-6E8A-4147-A177-3AD203B41FA5}">
                      <a16:colId xmlns:a16="http://schemas.microsoft.com/office/drawing/2014/main" val="2141563860"/>
                    </a:ext>
                  </a:extLst>
                </a:gridCol>
                <a:gridCol w="421186">
                  <a:extLst>
                    <a:ext uri="{9D8B030D-6E8A-4147-A177-3AD203B41FA5}">
                      <a16:colId xmlns:a16="http://schemas.microsoft.com/office/drawing/2014/main" val="506912584"/>
                    </a:ext>
                  </a:extLst>
                </a:gridCol>
                <a:gridCol w="421186">
                  <a:extLst>
                    <a:ext uri="{9D8B030D-6E8A-4147-A177-3AD203B41FA5}">
                      <a16:colId xmlns:a16="http://schemas.microsoft.com/office/drawing/2014/main" val="231729487"/>
                    </a:ext>
                  </a:extLst>
                </a:gridCol>
              </a:tblGrid>
              <a:tr h="248540">
                <a:tc gridSpan="19">
                  <a:txBody>
                    <a:bodyPr/>
                    <a:lstStyle/>
                    <a:p>
                      <a:r>
                        <a:rPr lang="de-DE" sz="1050"/>
                        <a:t>No. of patients at risk</a:t>
                      </a:r>
                    </a:p>
                  </a:txBody>
                  <a:tcPr anchor="ct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513556464"/>
                  </a:ext>
                </a:extLst>
              </a:tr>
              <a:tr h="248540">
                <a:tc>
                  <a:txBody>
                    <a:bodyPr/>
                    <a:lstStyle/>
                    <a:p>
                      <a:r>
                        <a:rPr lang="de-DE" sz="1050">
                          <a:solidFill>
                            <a:schemeClr val="bg1"/>
                          </a:solidFill>
                        </a:rPr>
                        <a:t>Zanubrutinib</a:t>
                      </a:r>
                    </a:p>
                  </a:txBody>
                  <a:tcPr anchor="ctr">
                    <a:solidFill>
                      <a:schemeClr val="accent3"/>
                    </a:solidFill>
                  </a:tcPr>
                </a:tc>
                <a:tc>
                  <a:txBody>
                    <a:bodyPr/>
                    <a:lstStyle/>
                    <a:p>
                      <a:pPr algn="ctr"/>
                      <a:r>
                        <a:rPr lang="de-DE" sz="1050"/>
                        <a:t>65</a:t>
                      </a:r>
                    </a:p>
                  </a:txBody>
                  <a:tcPr anchor="ctr"/>
                </a:tc>
                <a:tc>
                  <a:txBody>
                    <a:bodyPr/>
                    <a:lstStyle/>
                    <a:p>
                      <a:pPr algn="ctr"/>
                      <a:r>
                        <a:rPr lang="de-DE" sz="1050"/>
                        <a:t>65</a:t>
                      </a:r>
                    </a:p>
                  </a:txBody>
                  <a:tcPr anchor="ctr"/>
                </a:tc>
                <a:tc>
                  <a:txBody>
                    <a:bodyPr/>
                    <a:lstStyle/>
                    <a:p>
                      <a:pPr algn="ctr"/>
                      <a:r>
                        <a:rPr lang="de-DE" sz="1050"/>
                        <a:t>62</a:t>
                      </a:r>
                    </a:p>
                  </a:txBody>
                  <a:tcPr anchor="ctr"/>
                </a:tc>
                <a:tc>
                  <a:txBody>
                    <a:bodyPr/>
                    <a:lstStyle/>
                    <a:p>
                      <a:pPr algn="ctr"/>
                      <a:r>
                        <a:rPr lang="de-DE" sz="1050"/>
                        <a:t>62</a:t>
                      </a:r>
                    </a:p>
                  </a:txBody>
                  <a:tcPr anchor="ctr"/>
                </a:tc>
                <a:tc>
                  <a:txBody>
                    <a:bodyPr/>
                    <a:lstStyle/>
                    <a:p>
                      <a:pPr algn="ctr"/>
                      <a:r>
                        <a:rPr lang="de-DE" sz="1050"/>
                        <a:t>62</a:t>
                      </a:r>
                    </a:p>
                  </a:txBody>
                  <a:tcPr anchor="ctr"/>
                </a:tc>
                <a:tc>
                  <a:txBody>
                    <a:bodyPr/>
                    <a:lstStyle/>
                    <a:p>
                      <a:pPr algn="ctr"/>
                      <a:r>
                        <a:rPr lang="de-DE" sz="1050"/>
                        <a:t>62</a:t>
                      </a:r>
                    </a:p>
                  </a:txBody>
                  <a:tcPr anchor="ctr"/>
                </a:tc>
                <a:tc>
                  <a:txBody>
                    <a:bodyPr/>
                    <a:lstStyle/>
                    <a:p>
                      <a:pPr algn="ctr"/>
                      <a:r>
                        <a:rPr lang="de-DE" sz="1050"/>
                        <a:t>60</a:t>
                      </a:r>
                    </a:p>
                  </a:txBody>
                  <a:tcPr anchor="ctr"/>
                </a:tc>
                <a:tc>
                  <a:txBody>
                    <a:bodyPr/>
                    <a:lstStyle/>
                    <a:p>
                      <a:pPr algn="ctr"/>
                      <a:r>
                        <a:rPr lang="de-DE" sz="1050"/>
                        <a:t>58</a:t>
                      </a:r>
                    </a:p>
                  </a:txBody>
                  <a:tcPr anchor="ctr"/>
                </a:tc>
                <a:tc>
                  <a:txBody>
                    <a:bodyPr/>
                    <a:lstStyle/>
                    <a:p>
                      <a:pPr algn="ctr"/>
                      <a:r>
                        <a:rPr lang="de-DE" sz="1050"/>
                        <a:t>51</a:t>
                      </a:r>
                    </a:p>
                  </a:txBody>
                  <a:tcPr anchor="ctr"/>
                </a:tc>
                <a:tc>
                  <a:txBody>
                    <a:bodyPr/>
                    <a:lstStyle/>
                    <a:p>
                      <a:pPr algn="ctr"/>
                      <a:r>
                        <a:rPr lang="de-DE" sz="1050"/>
                        <a:t>37</a:t>
                      </a:r>
                    </a:p>
                  </a:txBody>
                  <a:tcPr anchor="ctr"/>
                </a:tc>
                <a:tc>
                  <a:txBody>
                    <a:bodyPr/>
                    <a:lstStyle/>
                    <a:p>
                      <a:pPr algn="ctr"/>
                      <a:r>
                        <a:rPr lang="de-DE" sz="1050"/>
                        <a:t>35</a:t>
                      </a:r>
                    </a:p>
                  </a:txBody>
                  <a:tcPr anchor="ctr"/>
                </a:tc>
                <a:tc>
                  <a:txBody>
                    <a:bodyPr/>
                    <a:lstStyle/>
                    <a:p>
                      <a:pPr algn="ctr"/>
                      <a:r>
                        <a:rPr lang="de-DE" sz="1050"/>
                        <a:t>22</a:t>
                      </a:r>
                    </a:p>
                  </a:txBody>
                  <a:tcPr anchor="ctr"/>
                </a:tc>
                <a:tc>
                  <a:txBody>
                    <a:bodyPr/>
                    <a:lstStyle/>
                    <a:p>
                      <a:pPr algn="ctr"/>
                      <a:r>
                        <a:rPr lang="de-DE" sz="1050"/>
                        <a:t>16</a:t>
                      </a:r>
                    </a:p>
                  </a:txBody>
                  <a:tcPr anchor="ctr"/>
                </a:tc>
                <a:tc>
                  <a:txBody>
                    <a:bodyPr/>
                    <a:lstStyle/>
                    <a:p>
                      <a:pPr algn="ctr"/>
                      <a:r>
                        <a:rPr lang="de-DE" sz="1050"/>
                        <a:t>15</a:t>
                      </a:r>
                    </a:p>
                  </a:txBody>
                  <a:tcPr anchor="ctr"/>
                </a:tc>
                <a:tc>
                  <a:txBody>
                    <a:bodyPr/>
                    <a:lstStyle/>
                    <a:p>
                      <a:pPr algn="ctr"/>
                      <a:r>
                        <a:rPr lang="de-DE" sz="1050"/>
                        <a:t>10</a:t>
                      </a:r>
                    </a:p>
                  </a:txBody>
                  <a:tcPr anchor="ctr"/>
                </a:tc>
                <a:tc>
                  <a:txBody>
                    <a:bodyPr/>
                    <a:lstStyle/>
                    <a:p>
                      <a:pPr algn="ctr"/>
                      <a:r>
                        <a:rPr lang="de-DE" sz="1050"/>
                        <a:t>9</a:t>
                      </a:r>
                    </a:p>
                  </a:txBody>
                  <a:tcPr anchor="ctr"/>
                </a:tc>
                <a:tc>
                  <a:txBody>
                    <a:bodyPr/>
                    <a:lstStyle/>
                    <a:p>
                      <a:pPr algn="ctr"/>
                      <a:r>
                        <a:rPr lang="de-DE" sz="1050"/>
                        <a:t>1</a:t>
                      </a:r>
                    </a:p>
                  </a:txBody>
                  <a:tcPr anchor="ctr"/>
                </a:tc>
                <a:tc>
                  <a:txBody>
                    <a:bodyPr/>
                    <a:lstStyle/>
                    <a:p>
                      <a:pPr algn="ctr"/>
                      <a:r>
                        <a:rPr lang="de-DE" sz="1050"/>
                        <a:t>0</a:t>
                      </a:r>
                    </a:p>
                  </a:txBody>
                  <a:tcPr anchor="ctr"/>
                </a:tc>
                <a:extLst>
                  <a:ext uri="{0D108BD9-81ED-4DB2-BD59-A6C34878D82A}">
                    <a16:rowId xmlns:a16="http://schemas.microsoft.com/office/drawing/2014/main" val="2216105311"/>
                  </a:ext>
                </a:extLst>
              </a:tr>
            </a:tbl>
          </a:graphicData>
        </a:graphic>
      </p:graphicFrame>
      <p:graphicFrame>
        <p:nvGraphicFramePr>
          <p:cNvPr id="11" name="Diagramm 10">
            <a:extLst>
              <a:ext uri="{FF2B5EF4-FFF2-40B4-BE49-F238E27FC236}">
                <a16:creationId xmlns:a16="http://schemas.microsoft.com/office/drawing/2014/main" id="{CCD2DBDA-1352-EC0B-674E-40EAF58C755D}"/>
              </a:ext>
            </a:extLst>
          </p:cNvPr>
          <p:cNvGraphicFramePr/>
          <p:nvPr>
            <p:extLst>
              <p:ext uri="{D42A27DB-BD31-4B8C-83A1-F6EECF244321}">
                <p14:modId xmlns:p14="http://schemas.microsoft.com/office/powerpoint/2010/main" val="2063813704"/>
              </p:ext>
            </p:extLst>
          </p:nvPr>
        </p:nvGraphicFramePr>
        <p:xfrm>
          <a:off x="416534" y="1989138"/>
          <a:ext cx="8532812" cy="3588295"/>
        </p:xfrm>
        <a:graphic>
          <a:graphicData uri="http://schemas.openxmlformats.org/drawingml/2006/chart">
            <c:chart xmlns:c="http://schemas.openxmlformats.org/drawingml/2006/chart" xmlns:r="http://schemas.openxmlformats.org/officeDocument/2006/relationships" r:id="rId3"/>
          </a:graphicData>
        </a:graphic>
      </p:graphicFrame>
      <p:sp>
        <p:nvSpPr>
          <p:cNvPr id="12" name="Freihandform: Form 11">
            <a:extLst>
              <a:ext uri="{FF2B5EF4-FFF2-40B4-BE49-F238E27FC236}">
                <a16:creationId xmlns:a16="http://schemas.microsoft.com/office/drawing/2014/main" id="{EF24F5FD-FCB3-1E18-A4F4-E12E140E2AF6}"/>
              </a:ext>
            </a:extLst>
          </p:cNvPr>
          <p:cNvSpPr/>
          <p:nvPr/>
        </p:nvSpPr>
        <p:spPr>
          <a:xfrm>
            <a:off x="1542553" y="2325757"/>
            <a:ext cx="6850049" cy="302149"/>
          </a:xfrm>
          <a:custGeom>
            <a:avLst/>
            <a:gdLst>
              <a:gd name="connsiteX0" fmla="*/ 0 w 6850049"/>
              <a:gd name="connsiteY0" fmla="*/ 0 h 302149"/>
              <a:gd name="connsiteX1" fmla="*/ 540689 w 6850049"/>
              <a:gd name="connsiteY1" fmla="*/ 0 h 302149"/>
              <a:gd name="connsiteX2" fmla="*/ 540689 w 6850049"/>
              <a:gd name="connsiteY2" fmla="*/ 47707 h 302149"/>
              <a:gd name="connsiteX3" fmla="*/ 783204 w 6850049"/>
              <a:gd name="connsiteY3" fmla="*/ 47707 h 302149"/>
              <a:gd name="connsiteX4" fmla="*/ 783204 w 6850049"/>
              <a:gd name="connsiteY4" fmla="*/ 87464 h 302149"/>
              <a:gd name="connsiteX5" fmla="*/ 2258170 w 6850049"/>
              <a:gd name="connsiteY5" fmla="*/ 87464 h 302149"/>
              <a:gd name="connsiteX6" fmla="*/ 2258170 w 6850049"/>
              <a:gd name="connsiteY6" fmla="*/ 127220 h 302149"/>
              <a:gd name="connsiteX7" fmla="*/ 3466769 w 6850049"/>
              <a:gd name="connsiteY7" fmla="*/ 127220 h 302149"/>
              <a:gd name="connsiteX8" fmla="*/ 3466769 w 6850049"/>
              <a:gd name="connsiteY8" fmla="*/ 166977 h 302149"/>
              <a:gd name="connsiteX9" fmla="*/ 5057030 w 6850049"/>
              <a:gd name="connsiteY9" fmla="*/ 166977 h 302149"/>
              <a:gd name="connsiteX10" fmla="*/ 5057030 w 6850049"/>
              <a:gd name="connsiteY10" fmla="*/ 302149 h 302149"/>
              <a:gd name="connsiteX11" fmla="*/ 6850049 w 6850049"/>
              <a:gd name="connsiteY11" fmla="*/ 302149 h 302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0049" h="302149">
                <a:moveTo>
                  <a:pt x="0" y="0"/>
                </a:moveTo>
                <a:lnTo>
                  <a:pt x="540689" y="0"/>
                </a:lnTo>
                <a:lnTo>
                  <a:pt x="540689" y="47707"/>
                </a:lnTo>
                <a:lnTo>
                  <a:pt x="783204" y="47707"/>
                </a:lnTo>
                <a:lnTo>
                  <a:pt x="783204" y="87464"/>
                </a:lnTo>
                <a:lnTo>
                  <a:pt x="2258170" y="87464"/>
                </a:lnTo>
                <a:lnTo>
                  <a:pt x="2258170" y="127220"/>
                </a:lnTo>
                <a:lnTo>
                  <a:pt x="3466769" y="127220"/>
                </a:lnTo>
                <a:lnTo>
                  <a:pt x="3466769" y="166977"/>
                </a:lnTo>
                <a:lnTo>
                  <a:pt x="5057030" y="166977"/>
                </a:lnTo>
                <a:lnTo>
                  <a:pt x="5057030" y="302149"/>
                </a:lnTo>
                <a:lnTo>
                  <a:pt x="6850049" y="302149"/>
                </a:lnTo>
              </a:path>
            </a:pathLst>
          </a:custGeom>
          <a:noFill/>
          <a:ln w="190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6" name="Gruppieren 15">
            <a:extLst>
              <a:ext uri="{FF2B5EF4-FFF2-40B4-BE49-F238E27FC236}">
                <a16:creationId xmlns:a16="http://schemas.microsoft.com/office/drawing/2014/main" id="{246DBA93-55B8-1009-14F7-08B95D19FBB1}"/>
              </a:ext>
            </a:extLst>
          </p:cNvPr>
          <p:cNvGrpSpPr/>
          <p:nvPr/>
        </p:nvGrpSpPr>
        <p:grpSpPr>
          <a:xfrm>
            <a:off x="8357815" y="2593995"/>
            <a:ext cx="69573" cy="69573"/>
            <a:chOff x="8212869" y="2887484"/>
            <a:chExt cx="69573" cy="69573"/>
          </a:xfrm>
        </p:grpSpPr>
        <p:cxnSp>
          <p:nvCxnSpPr>
            <p:cNvPr id="14" name="Gerader Verbinder 13">
              <a:extLst>
                <a:ext uri="{FF2B5EF4-FFF2-40B4-BE49-F238E27FC236}">
                  <a16:creationId xmlns:a16="http://schemas.microsoft.com/office/drawing/2014/main" id="{8084F857-7899-A6B0-00F2-603239E508D4}"/>
                </a:ext>
              </a:extLst>
            </p:cNvPr>
            <p:cNvCxnSpPr>
              <a:cxnSpLocks/>
            </p:cNvCxnSpPr>
            <p:nvPr/>
          </p:nvCxnSpPr>
          <p:spPr>
            <a:xfrm>
              <a:off x="8247656" y="2887484"/>
              <a:ext cx="0" cy="6957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id="{606F8B9A-D794-2C9F-BC6D-27D4F6D914F1}"/>
                </a:ext>
              </a:extLst>
            </p:cNvPr>
            <p:cNvCxnSpPr>
              <a:cxnSpLocks/>
            </p:cNvCxnSpPr>
            <p:nvPr/>
          </p:nvCxnSpPr>
          <p:spPr>
            <a:xfrm rot="5400000">
              <a:off x="8247656" y="2887484"/>
              <a:ext cx="0" cy="6957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17" name="Gruppieren 16">
            <a:extLst>
              <a:ext uri="{FF2B5EF4-FFF2-40B4-BE49-F238E27FC236}">
                <a16:creationId xmlns:a16="http://schemas.microsoft.com/office/drawing/2014/main" id="{8EF95725-6536-4404-B298-83C40BCD027C}"/>
              </a:ext>
            </a:extLst>
          </p:cNvPr>
          <p:cNvGrpSpPr/>
          <p:nvPr/>
        </p:nvGrpSpPr>
        <p:grpSpPr>
          <a:xfrm>
            <a:off x="8236062" y="2593557"/>
            <a:ext cx="69573" cy="69573"/>
            <a:chOff x="8212869" y="2887484"/>
            <a:chExt cx="69573" cy="69573"/>
          </a:xfrm>
        </p:grpSpPr>
        <p:cxnSp>
          <p:nvCxnSpPr>
            <p:cNvPr id="18" name="Gerader Verbinder 17">
              <a:extLst>
                <a:ext uri="{FF2B5EF4-FFF2-40B4-BE49-F238E27FC236}">
                  <a16:creationId xmlns:a16="http://schemas.microsoft.com/office/drawing/2014/main" id="{A3E9D3AF-9DFD-228B-7944-1F36036C3D1E}"/>
                </a:ext>
              </a:extLst>
            </p:cNvPr>
            <p:cNvCxnSpPr>
              <a:cxnSpLocks/>
            </p:cNvCxnSpPr>
            <p:nvPr/>
          </p:nvCxnSpPr>
          <p:spPr>
            <a:xfrm>
              <a:off x="8247656" y="2887484"/>
              <a:ext cx="0" cy="6957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FA53419F-BAE7-E65D-6296-BA802F985334}"/>
                </a:ext>
              </a:extLst>
            </p:cNvPr>
            <p:cNvCxnSpPr>
              <a:cxnSpLocks/>
            </p:cNvCxnSpPr>
            <p:nvPr/>
          </p:nvCxnSpPr>
          <p:spPr>
            <a:xfrm rot="5400000">
              <a:off x="8247656" y="2887484"/>
              <a:ext cx="0" cy="6957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20" name="Gruppieren 19">
            <a:extLst>
              <a:ext uri="{FF2B5EF4-FFF2-40B4-BE49-F238E27FC236}">
                <a16:creationId xmlns:a16="http://schemas.microsoft.com/office/drawing/2014/main" id="{D3C4E4ED-5D48-A371-0D4A-922DE7355E6B}"/>
              </a:ext>
            </a:extLst>
          </p:cNvPr>
          <p:cNvGrpSpPr/>
          <p:nvPr/>
        </p:nvGrpSpPr>
        <p:grpSpPr>
          <a:xfrm>
            <a:off x="8140399" y="2593916"/>
            <a:ext cx="69573" cy="69573"/>
            <a:chOff x="8212869" y="2887484"/>
            <a:chExt cx="69573" cy="69573"/>
          </a:xfrm>
        </p:grpSpPr>
        <p:cxnSp>
          <p:nvCxnSpPr>
            <p:cNvPr id="21" name="Gerader Verbinder 20">
              <a:extLst>
                <a:ext uri="{FF2B5EF4-FFF2-40B4-BE49-F238E27FC236}">
                  <a16:creationId xmlns:a16="http://schemas.microsoft.com/office/drawing/2014/main" id="{977CBA65-8F9D-4C2A-7A75-04B6CDD6AC60}"/>
                </a:ext>
              </a:extLst>
            </p:cNvPr>
            <p:cNvCxnSpPr>
              <a:cxnSpLocks/>
            </p:cNvCxnSpPr>
            <p:nvPr/>
          </p:nvCxnSpPr>
          <p:spPr>
            <a:xfrm>
              <a:off x="8247656" y="2887484"/>
              <a:ext cx="0" cy="6957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F4AD89DE-089D-204E-9753-E998D59296B8}"/>
                </a:ext>
              </a:extLst>
            </p:cNvPr>
            <p:cNvCxnSpPr>
              <a:cxnSpLocks/>
            </p:cNvCxnSpPr>
            <p:nvPr/>
          </p:nvCxnSpPr>
          <p:spPr>
            <a:xfrm rot="5400000">
              <a:off x="8247656" y="2887484"/>
              <a:ext cx="0" cy="6957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23" name="Gruppieren 22">
            <a:extLst>
              <a:ext uri="{FF2B5EF4-FFF2-40B4-BE49-F238E27FC236}">
                <a16:creationId xmlns:a16="http://schemas.microsoft.com/office/drawing/2014/main" id="{B66ECDF8-60BE-7E13-7AE4-9252A8A4E0FD}"/>
              </a:ext>
            </a:extLst>
          </p:cNvPr>
          <p:cNvGrpSpPr/>
          <p:nvPr/>
        </p:nvGrpSpPr>
        <p:grpSpPr>
          <a:xfrm>
            <a:off x="8123751" y="2593338"/>
            <a:ext cx="69573" cy="69573"/>
            <a:chOff x="8212869" y="2887484"/>
            <a:chExt cx="69573" cy="69573"/>
          </a:xfrm>
        </p:grpSpPr>
        <p:cxnSp>
          <p:nvCxnSpPr>
            <p:cNvPr id="24" name="Gerader Verbinder 23">
              <a:extLst>
                <a:ext uri="{FF2B5EF4-FFF2-40B4-BE49-F238E27FC236}">
                  <a16:creationId xmlns:a16="http://schemas.microsoft.com/office/drawing/2014/main" id="{0C25A62F-4B8A-5E55-F9AB-E089700151E6}"/>
                </a:ext>
              </a:extLst>
            </p:cNvPr>
            <p:cNvCxnSpPr>
              <a:cxnSpLocks/>
            </p:cNvCxnSpPr>
            <p:nvPr/>
          </p:nvCxnSpPr>
          <p:spPr>
            <a:xfrm>
              <a:off x="8247656" y="2887484"/>
              <a:ext cx="0" cy="6957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37080F60-1BC8-9111-AF1D-EA561A5CCF1E}"/>
                </a:ext>
              </a:extLst>
            </p:cNvPr>
            <p:cNvCxnSpPr>
              <a:cxnSpLocks/>
            </p:cNvCxnSpPr>
            <p:nvPr/>
          </p:nvCxnSpPr>
          <p:spPr>
            <a:xfrm rot="5400000">
              <a:off x="8247656" y="2887484"/>
              <a:ext cx="0" cy="6957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26" name="Gruppieren 25">
            <a:extLst>
              <a:ext uri="{FF2B5EF4-FFF2-40B4-BE49-F238E27FC236}">
                <a16:creationId xmlns:a16="http://schemas.microsoft.com/office/drawing/2014/main" id="{3153A294-68B4-DECA-E548-3A742434A25D}"/>
              </a:ext>
            </a:extLst>
          </p:cNvPr>
          <p:cNvGrpSpPr/>
          <p:nvPr/>
        </p:nvGrpSpPr>
        <p:grpSpPr>
          <a:xfrm>
            <a:off x="8085489" y="2591567"/>
            <a:ext cx="69573" cy="69573"/>
            <a:chOff x="8212869" y="2887484"/>
            <a:chExt cx="69573" cy="69573"/>
          </a:xfrm>
        </p:grpSpPr>
        <p:cxnSp>
          <p:nvCxnSpPr>
            <p:cNvPr id="27" name="Gerader Verbinder 26">
              <a:extLst>
                <a:ext uri="{FF2B5EF4-FFF2-40B4-BE49-F238E27FC236}">
                  <a16:creationId xmlns:a16="http://schemas.microsoft.com/office/drawing/2014/main" id="{7A200166-2F4A-A069-36CE-BE2AEFB9B587}"/>
                </a:ext>
              </a:extLst>
            </p:cNvPr>
            <p:cNvCxnSpPr>
              <a:cxnSpLocks/>
            </p:cNvCxnSpPr>
            <p:nvPr/>
          </p:nvCxnSpPr>
          <p:spPr>
            <a:xfrm>
              <a:off x="8247656" y="2887484"/>
              <a:ext cx="0" cy="6957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8" name="Gerader Verbinder 27">
              <a:extLst>
                <a:ext uri="{FF2B5EF4-FFF2-40B4-BE49-F238E27FC236}">
                  <a16:creationId xmlns:a16="http://schemas.microsoft.com/office/drawing/2014/main" id="{C872DB3D-8282-785F-A8D8-54475A0D1B1D}"/>
                </a:ext>
              </a:extLst>
            </p:cNvPr>
            <p:cNvCxnSpPr>
              <a:cxnSpLocks/>
            </p:cNvCxnSpPr>
            <p:nvPr/>
          </p:nvCxnSpPr>
          <p:spPr>
            <a:xfrm rot="5400000">
              <a:off x="8247656" y="2887484"/>
              <a:ext cx="0" cy="6957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29" name="Gruppieren 28">
            <a:extLst>
              <a:ext uri="{FF2B5EF4-FFF2-40B4-BE49-F238E27FC236}">
                <a16:creationId xmlns:a16="http://schemas.microsoft.com/office/drawing/2014/main" id="{E69DA1BD-A083-CF95-0588-5E7A97B4F163}"/>
              </a:ext>
            </a:extLst>
          </p:cNvPr>
          <p:cNvGrpSpPr/>
          <p:nvPr/>
        </p:nvGrpSpPr>
        <p:grpSpPr>
          <a:xfrm>
            <a:off x="7473030" y="2593721"/>
            <a:ext cx="69573" cy="69573"/>
            <a:chOff x="8212869" y="2887484"/>
            <a:chExt cx="69573" cy="69573"/>
          </a:xfrm>
        </p:grpSpPr>
        <p:cxnSp>
          <p:nvCxnSpPr>
            <p:cNvPr id="30" name="Gerader Verbinder 29">
              <a:extLst>
                <a:ext uri="{FF2B5EF4-FFF2-40B4-BE49-F238E27FC236}">
                  <a16:creationId xmlns:a16="http://schemas.microsoft.com/office/drawing/2014/main" id="{0596F05C-5F52-A5B8-4C48-0374261C5A52}"/>
                </a:ext>
              </a:extLst>
            </p:cNvPr>
            <p:cNvCxnSpPr>
              <a:cxnSpLocks/>
            </p:cNvCxnSpPr>
            <p:nvPr/>
          </p:nvCxnSpPr>
          <p:spPr>
            <a:xfrm>
              <a:off x="8247656" y="2887484"/>
              <a:ext cx="0" cy="6957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1" name="Gerader Verbinder 30">
              <a:extLst>
                <a:ext uri="{FF2B5EF4-FFF2-40B4-BE49-F238E27FC236}">
                  <a16:creationId xmlns:a16="http://schemas.microsoft.com/office/drawing/2014/main" id="{4A22D9D8-6D31-2C2F-54AE-CBFE4D07D45E}"/>
                </a:ext>
              </a:extLst>
            </p:cNvPr>
            <p:cNvCxnSpPr>
              <a:cxnSpLocks/>
            </p:cNvCxnSpPr>
            <p:nvPr/>
          </p:nvCxnSpPr>
          <p:spPr>
            <a:xfrm rot="5400000">
              <a:off x="8247656" y="2887484"/>
              <a:ext cx="0" cy="6957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32" name="Gruppieren 31">
            <a:extLst>
              <a:ext uri="{FF2B5EF4-FFF2-40B4-BE49-F238E27FC236}">
                <a16:creationId xmlns:a16="http://schemas.microsoft.com/office/drawing/2014/main" id="{E0F716DC-6BB2-EA92-3AB4-707129E78F2C}"/>
              </a:ext>
            </a:extLst>
          </p:cNvPr>
          <p:cNvGrpSpPr/>
          <p:nvPr/>
        </p:nvGrpSpPr>
        <p:grpSpPr>
          <a:xfrm>
            <a:off x="7365067" y="2591566"/>
            <a:ext cx="69573" cy="69573"/>
            <a:chOff x="8212869" y="2887484"/>
            <a:chExt cx="69573" cy="69573"/>
          </a:xfrm>
        </p:grpSpPr>
        <p:cxnSp>
          <p:nvCxnSpPr>
            <p:cNvPr id="33" name="Gerader Verbinder 32">
              <a:extLst>
                <a:ext uri="{FF2B5EF4-FFF2-40B4-BE49-F238E27FC236}">
                  <a16:creationId xmlns:a16="http://schemas.microsoft.com/office/drawing/2014/main" id="{1A44F854-EC43-EB8E-3890-AA95BF571282}"/>
                </a:ext>
              </a:extLst>
            </p:cNvPr>
            <p:cNvCxnSpPr>
              <a:cxnSpLocks/>
            </p:cNvCxnSpPr>
            <p:nvPr/>
          </p:nvCxnSpPr>
          <p:spPr>
            <a:xfrm>
              <a:off x="8247656" y="2887484"/>
              <a:ext cx="0" cy="6957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4" name="Gerader Verbinder 33">
              <a:extLst>
                <a:ext uri="{FF2B5EF4-FFF2-40B4-BE49-F238E27FC236}">
                  <a16:creationId xmlns:a16="http://schemas.microsoft.com/office/drawing/2014/main" id="{43EF23CC-F795-316A-C2E7-B71C1B3B76B9}"/>
                </a:ext>
              </a:extLst>
            </p:cNvPr>
            <p:cNvCxnSpPr>
              <a:cxnSpLocks/>
            </p:cNvCxnSpPr>
            <p:nvPr/>
          </p:nvCxnSpPr>
          <p:spPr>
            <a:xfrm rot="5400000">
              <a:off x="8247656" y="2887484"/>
              <a:ext cx="0" cy="6957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35" name="Gruppieren 34">
            <a:extLst>
              <a:ext uri="{FF2B5EF4-FFF2-40B4-BE49-F238E27FC236}">
                <a16:creationId xmlns:a16="http://schemas.microsoft.com/office/drawing/2014/main" id="{30ACDCB8-805B-79A8-641A-08BE73B9EE05}"/>
              </a:ext>
            </a:extLst>
          </p:cNvPr>
          <p:cNvGrpSpPr/>
          <p:nvPr/>
        </p:nvGrpSpPr>
        <p:grpSpPr>
          <a:xfrm>
            <a:off x="7345982" y="2591566"/>
            <a:ext cx="69573" cy="69573"/>
            <a:chOff x="8212869" y="2887484"/>
            <a:chExt cx="69573" cy="69573"/>
          </a:xfrm>
        </p:grpSpPr>
        <p:cxnSp>
          <p:nvCxnSpPr>
            <p:cNvPr id="36" name="Gerader Verbinder 35">
              <a:extLst>
                <a:ext uri="{FF2B5EF4-FFF2-40B4-BE49-F238E27FC236}">
                  <a16:creationId xmlns:a16="http://schemas.microsoft.com/office/drawing/2014/main" id="{ED15CAD4-09FB-30CB-D5EB-D51105F2DAC4}"/>
                </a:ext>
              </a:extLst>
            </p:cNvPr>
            <p:cNvCxnSpPr>
              <a:cxnSpLocks/>
            </p:cNvCxnSpPr>
            <p:nvPr/>
          </p:nvCxnSpPr>
          <p:spPr>
            <a:xfrm>
              <a:off x="8247656" y="2887484"/>
              <a:ext cx="0" cy="6957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7" name="Gerader Verbinder 36">
              <a:extLst>
                <a:ext uri="{FF2B5EF4-FFF2-40B4-BE49-F238E27FC236}">
                  <a16:creationId xmlns:a16="http://schemas.microsoft.com/office/drawing/2014/main" id="{0F4CC294-A1FE-4C1F-095F-CD69E6A09E03}"/>
                </a:ext>
              </a:extLst>
            </p:cNvPr>
            <p:cNvCxnSpPr>
              <a:cxnSpLocks/>
            </p:cNvCxnSpPr>
            <p:nvPr/>
          </p:nvCxnSpPr>
          <p:spPr>
            <a:xfrm rot="5400000">
              <a:off x="8247656" y="2887484"/>
              <a:ext cx="0" cy="6957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38" name="Gruppieren 37">
            <a:extLst>
              <a:ext uri="{FF2B5EF4-FFF2-40B4-BE49-F238E27FC236}">
                <a16:creationId xmlns:a16="http://schemas.microsoft.com/office/drawing/2014/main" id="{29CF02FE-2021-1CC2-D110-B40227A78AB1}"/>
              </a:ext>
            </a:extLst>
          </p:cNvPr>
          <p:cNvGrpSpPr/>
          <p:nvPr/>
        </p:nvGrpSpPr>
        <p:grpSpPr>
          <a:xfrm>
            <a:off x="7268512" y="2591566"/>
            <a:ext cx="69573" cy="69573"/>
            <a:chOff x="8212869" y="2887484"/>
            <a:chExt cx="69573" cy="69573"/>
          </a:xfrm>
        </p:grpSpPr>
        <p:cxnSp>
          <p:nvCxnSpPr>
            <p:cNvPr id="39" name="Gerader Verbinder 38">
              <a:extLst>
                <a:ext uri="{FF2B5EF4-FFF2-40B4-BE49-F238E27FC236}">
                  <a16:creationId xmlns:a16="http://schemas.microsoft.com/office/drawing/2014/main" id="{0256F632-5B0A-D3A1-06B2-6381A3F6AE7F}"/>
                </a:ext>
              </a:extLst>
            </p:cNvPr>
            <p:cNvCxnSpPr>
              <a:cxnSpLocks/>
            </p:cNvCxnSpPr>
            <p:nvPr/>
          </p:nvCxnSpPr>
          <p:spPr>
            <a:xfrm>
              <a:off x="8247656" y="2887484"/>
              <a:ext cx="0" cy="6957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0" name="Gerader Verbinder 39">
              <a:extLst>
                <a:ext uri="{FF2B5EF4-FFF2-40B4-BE49-F238E27FC236}">
                  <a16:creationId xmlns:a16="http://schemas.microsoft.com/office/drawing/2014/main" id="{F5158B3C-F938-E885-4661-847395DE2698}"/>
                </a:ext>
              </a:extLst>
            </p:cNvPr>
            <p:cNvCxnSpPr>
              <a:cxnSpLocks/>
            </p:cNvCxnSpPr>
            <p:nvPr/>
          </p:nvCxnSpPr>
          <p:spPr>
            <a:xfrm rot="5400000">
              <a:off x="8247656" y="2887484"/>
              <a:ext cx="0" cy="6957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41" name="Gruppieren 40">
            <a:extLst>
              <a:ext uri="{FF2B5EF4-FFF2-40B4-BE49-F238E27FC236}">
                <a16:creationId xmlns:a16="http://schemas.microsoft.com/office/drawing/2014/main" id="{FA46ED0B-3811-8598-4BD2-9830839DE01A}"/>
              </a:ext>
            </a:extLst>
          </p:cNvPr>
          <p:cNvGrpSpPr/>
          <p:nvPr/>
        </p:nvGrpSpPr>
        <p:grpSpPr>
          <a:xfrm>
            <a:off x="6575073" y="2591566"/>
            <a:ext cx="69573" cy="69573"/>
            <a:chOff x="8212869" y="2887484"/>
            <a:chExt cx="69573" cy="69573"/>
          </a:xfrm>
        </p:grpSpPr>
        <p:cxnSp>
          <p:nvCxnSpPr>
            <p:cNvPr id="42" name="Gerader Verbinder 41">
              <a:extLst>
                <a:ext uri="{FF2B5EF4-FFF2-40B4-BE49-F238E27FC236}">
                  <a16:creationId xmlns:a16="http://schemas.microsoft.com/office/drawing/2014/main" id="{AF0A249D-61F1-FE51-5C30-89172B585148}"/>
                </a:ext>
              </a:extLst>
            </p:cNvPr>
            <p:cNvCxnSpPr>
              <a:cxnSpLocks/>
            </p:cNvCxnSpPr>
            <p:nvPr/>
          </p:nvCxnSpPr>
          <p:spPr>
            <a:xfrm>
              <a:off x="8247656" y="2887484"/>
              <a:ext cx="0" cy="6957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3" name="Gerader Verbinder 42">
              <a:extLst>
                <a:ext uri="{FF2B5EF4-FFF2-40B4-BE49-F238E27FC236}">
                  <a16:creationId xmlns:a16="http://schemas.microsoft.com/office/drawing/2014/main" id="{A2ACA2F9-EC25-CD3D-E1B7-02526B508FDE}"/>
                </a:ext>
              </a:extLst>
            </p:cNvPr>
            <p:cNvCxnSpPr>
              <a:cxnSpLocks/>
            </p:cNvCxnSpPr>
            <p:nvPr/>
          </p:nvCxnSpPr>
          <p:spPr>
            <a:xfrm rot="5400000">
              <a:off x="8247656" y="2887484"/>
              <a:ext cx="0" cy="6957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44" name="Gruppieren 43">
            <a:extLst>
              <a:ext uri="{FF2B5EF4-FFF2-40B4-BE49-F238E27FC236}">
                <a16:creationId xmlns:a16="http://schemas.microsoft.com/office/drawing/2014/main" id="{F92A5D7C-BF7A-413A-63AA-7B7679E8E0E2}"/>
              </a:ext>
            </a:extLst>
          </p:cNvPr>
          <p:cNvGrpSpPr/>
          <p:nvPr/>
        </p:nvGrpSpPr>
        <p:grpSpPr>
          <a:xfrm>
            <a:off x="6540286" y="2457919"/>
            <a:ext cx="69573" cy="69573"/>
            <a:chOff x="8212869" y="2887484"/>
            <a:chExt cx="69573" cy="69573"/>
          </a:xfrm>
        </p:grpSpPr>
        <p:cxnSp>
          <p:nvCxnSpPr>
            <p:cNvPr id="45" name="Gerader Verbinder 44">
              <a:extLst>
                <a:ext uri="{FF2B5EF4-FFF2-40B4-BE49-F238E27FC236}">
                  <a16:creationId xmlns:a16="http://schemas.microsoft.com/office/drawing/2014/main" id="{40B92322-A56B-3FBE-653A-AA1A6ECB0F59}"/>
                </a:ext>
              </a:extLst>
            </p:cNvPr>
            <p:cNvCxnSpPr>
              <a:cxnSpLocks/>
            </p:cNvCxnSpPr>
            <p:nvPr/>
          </p:nvCxnSpPr>
          <p:spPr>
            <a:xfrm>
              <a:off x="8247656" y="2887484"/>
              <a:ext cx="0" cy="6957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6" name="Gerader Verbinder 45">
              <a:extLst>
                <a:ext uri="{FF2B5EF4-FFF2-40B4-BE49-F238E27FC236}">
                  <a16:creationId xmlns:a16="http://schemas.microsoft.com/office/drawing/2014/main" id="{724DF6E7-FE14-049C-6641-38D32364ACF5}"/>
                </a:ext>
              </a:extLst>
            </p:cNvPr>
            <p:cNvCxnSpPr>
              <a:cxnSpLocks/>
            </p:cNvCxnSpPr>
            <p:nvPr/>
          </p:nvCxnSpPr>
          <p:spPr>
            <a:xfrm rot="5400000">
              <a:off x="8247656" y="2887484"/>
              <a:ext cx="0" cy="6957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47" name="Gruppieren 46">
            <a:extLst>
              <a:ext uri="{FF2B5EF4-FFF2-40B4-BE49-F238E27FC236}">
                <a16:creationId xmlns:a16="http://schemas.microsoft.com/office/drawing/2014/main" id="{90A29076-619C-9072-C243-463283674DEF}"/>
              </a:ext>
            </a:extLst>
          </p:cNvPr>
          <p:cNvGrpSpPr/>
          <p:nvPr/>
        </p:nvGrpSpPr>
        <p:grpSpPr>
          <a:xfrm>
            <a:off x="6555029" y="2456366"/>
            <a:ext cx="69573" cy="69573"/>
            <a:chOff x="8212869" y="2887484"/>
            <a:chExt cx="69573" cy="69573"/>
          </a:xfrm>
        </p:grpSpPr>
        <p:cxnSp>
          <p:nvCxnSpPr>
            <p:cNvPr id="48" name="Gerader Verbinder 47">
              <a:extLst>
                <a:ext uri="{FF2B5EF4-FFF2-40B4-BE49-F238E27FC236}">
                  <a16:creationId xmlns:a16="http://schemas.microsoft.com/office/drawing/2014/main" id="{324F01AE-F8D7-2C5E-453A-6BF75F0F1815}"/>
                </a:ext>
              </a:extLst>
            </p:cNvPr>
            <p:cNvCxnSpPr>
              <a:cxnSpLocks/>
            </p:cNvCxnSpPr>
            <p:nvPr/>
          </p:nvCxnSpPr>
          <p:spPr>
            <a:xfrm>
              <a:off x="8247656" y="2887484"/>
              <a:ext cx="0" cy="6957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A0F8AED8-1166-3D19-5F79-C90191368679}"/>
                </a:ext>
              </a:extLst>
            </p:cNvPr>
            <p:cNvCxnSpPr>
              <a:cxnSpLocks/>
            </p:cNvCxnSpPr>
            <p:nvPr/>
          </p:nvCxnSpPr>
          <p:spPr>
            <a:xfrm rot="5400000">
              <a:off x="8247656" y="2887484"/>
              <a:ext cx="0" cy="6957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50" name="Gruppieren 49">
            <a:extLst>
              <a:ext uri="{FF2B5EF4-FFF2-40B4-BE49-F238E27FC236}">
                <a16:creationId xmlns:a16="http://schemas.microsoft.com/office/drawing/2014/main" id="{47CDEDF2-F6E7-D219-F063-D659A2AF08F4}"/>
              </a:ext>
            </a:extLst>
          </p:cNvPr>
          <p:cNvGrpSpPr/>
          <p:nvPr/>
        </p:nvGrpSpPr>
        <p:grpSpPr>
          <a:xfrm>
            <a:off x="5850179" y="2456366"/>
            <a:ext cx="69573" cy="69573"/>
            <a:chOff x="8212869" y="2887484"/>
            <a:chExt cx="69573" cy="69573"/>
          </a:xfrm>
        </p:grpSpPr>
        <p:cxnSp>
          <p:nvCxnSpPr>
            <p:cNvPr id="51" name="Gerader Verbinder 50">
              <a:extLst>
                <a:ext uri="{FF2B5EF4-FFF2-40B4-BE49-F238E27FC236}">
                  <a16:creationId xmlns:a16="http://schemas.microsoft.com/office/drawing/2014/main" id="{FF2FA94B-E8C7-FC1C-4C54-DB6F29BB870D}"/>
                </a:ext>
              </a:extLst>
            </p:cNvPr>
            <p:cNvCxnSpPr>
              <a:cxnSpLocks/>
            </p:cNvCxnSpPr>
            <p:nvPr/>
          </p:nvCxnSpPr>
          <p:spPr>
            <a:xfrm>
              <a:off x="8247656" y="2887484"/>
              <a:ext cx="0" cy="6957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2" name="Gerader Verbinder 51">
              <a:extLst>
                <a:ext uri="{FF2B5EF4-FFF2-40B4-BE49-F238E27FC236}">
                  <a16:creationId xmlns:a16="http://schemas.microsoft.com/office/drawing/2014/main" id="{8EAFC2EC-D20F-5E18-27A8-7F7D11B377D3}"/>
                </a:ext>
              </a:extLst>
            </p:cNvPr>
            <p:cNvCxnSpPr>
              <a:cxnSpLocks/>
            </p:cNvCxnSpPr>
            <p:nvPr/>
          </p:nvCxnSpPr>
          <p:spPr>
            <a:xfrm rot="5400000">
              <a:off x="8247656" y="2887484"/>
              <a:ext cx="0" cy="6957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53" name="Gruppieren 52">
            <a:extLst>
              <a:ext uri="{FF2B5EF4-FFF2-40B4-BE49-F238E27FC236}">
                <a16:creationId xmlns:a16="http://schemas.microsoft.com/office/drawing/2014/main" id="{FBB9AEB4-9C1F-F526-6226-F94CADD7E87A}"/>
              </a:ext>
            </a:extLst>
          </p:cNvPr>
          <p:cNvGrpSpPr/>
          <p:nvPr/>
        </p:nvGrpSpPr>
        <p:grpSpPr>
          <a:xfrm>
            <a:off x="5840654" y="2456366"/>
            <a:ext cx="69573" cy="69573"/>
            <a:chOff x="8212869" y="2887484"/>
            <a:chExt cx="69573" cy="69573"/>
          </a:xfrm>
        </p:grpSpPr>
        <p:cxnSp>
          <p:nvCxnSpPr>
            <p:cNvPr id="54" name="Gerader Verbinder 53">
              <a:extLst>
                <a:ext uri="{FF2B5EF4-FFF2-40B4-BE49-F238E27FC236}">
                  <a16:creationId xmlns:a16="http://schemas.microsoft.com/office/drawing/2014/main" id="{6DE1FA1B-3ECF-70DB-8E33-BB2946403334}"/>
                </a:ext>
              </a:extLst>
            </p:cNvPr>
            <p:cNvCxnSpPr>
              <a:cxnSpLocks/>
            </p:cNvCxnSpPr>
            <p:nvPr/>
          </p:nvCxnSpPr>
          <p:spPr>
            <a:xfrm>
              <a:off x="8247656" y="2887484"/>
              <a:ext cx="0" cy="6957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5" name="Gerader Verbinder 54">
              <a:extLst>
                <a:ext uri="{FF2B5EF4-FFF2-40B4-BE49-F238E27FC236}">
                  <a16:creationId xmlns:a16="http://schemas.microsoft.com/office/drawing/2014/main" id="{A9BBB14F-54BF-8838-CCBA-596357FF0173}"/>
                </a:ext>
              </a:extLst>
            </p:cNvPr>
            <p:cNvCxnSpPr>
              <a:cxnSpLocks/>
            </p:cNvCxnSpPr>
            <p:nvPr/>
          </p:nvCxnSpPr>
          <p:spPr>
            <a:xfrm rot="5400000">
              <a:off x="8247656" y="2887484"/>
              <a:ext cx="0" cy="6957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56" name="Gruppieren 55">
            <a:extLst>
              <a:ext uri="{FF2B5EF4-FFF2-40B4-BE49-F238E27FC236}">
                <a16:creationId xmlns:a16="http://schemas.microsoft.com/office/drawing/2014/main" id="{439362F9-DDF8-274E-4D9E-BC8AD6A85F65}"/>
              </a:ext>
            </a:extLst>
          </p:cNvPr>
          <p:cNvGrpSpPr/>
          <p:nvPr/>
        </p:nvGrpSpPr>
        <p:grpSpPr>
          <a:xfrm>
            <a:off x="5813385" y="2456366"/>
            <a:ext cx="69573" cy="69573"/>
            <a:chOff x="8212869" y="2887484"/>
            <a:chExt cx="69573" cy="69573"/>
          </a:xfrm>
        </p:grpSpPr>
        <p:cxnSp>
          <p:nvCxnSpPr>
            <p:cNvPr id="57" name="Gerader Verbinder 56">
              <a:extLst>
                <a:ext uri="{FF2B5EF4-FFF2-40B4-BE49-F238E27FC236}">
                  <a16:creationId xmlns:a16="http://schemas.microsoft.com/office/drawing/2014/main" id="{B80CEEFE-FCC0-101E-49C0-D1E8B384D886}"/>
                </a:ext>
              </a:extLst>
            </p:cNvPr>
            <p:cNvCxnSpPr>
              <a:cxnSpLocks/>
            </p:cNvCxnSpPr>
            <p:nvPr/>
          </p:nvCxnSpPr>
          <p:spPr>
            <a:xfrm>
              <a:off x="8247656" y="2887484"/>
              <a:ext cx="0" cy="6957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8" name="Gerader Verbinder 57">
              <a:extLst>
                <a:ext uri="{FF2B5EF4-FFF2-40B4-BE49-F238E27FC236}">
                  <a16:creationId xmlns:a16="http://schemas.microsoft.com/office/drawing/2014/main" id="{1D2381D8-B7A4-CEBD-6B8F-950CC924B5BE}"/>
                </a:ext>
              </a:extLst>
            </p:cNvPr>
            <p:cNvCxnSpPr>
              <a:cxnSpLocks/>
            </p:cNvCxnSpPr>
            <p:nvPr/>
          </p:nvCxnSpPr>
          <p:spPr>
            <a:xfrm rot="5400000">
              <a:off x="8247656" y="2887484"/>
              <a:ext cx="0" cy="6957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59" name="Gruppieren 58">
            <a:extLst>
              <a:ext uri="{FF2B5EF4-FFF2-40B4-BE49-F238E27FC236}">
                <a16:creationId xmlns:a16="http://schemas.microsoft.com/office/drawing/2014/main" id="{8F312E70-AC44-322E-B486-E8CD1A4889C1}"/>
              </a:ext>
            </a:extLst>
          </p:cNvPr>
          <p:cNvGrpSpPr/>
          <p:nvPr/>
        </p:nvGrpSpPr>
        <p:grpSpPr>
          <a:xfrm>
            <a:off x="5800685" y="2456366"/>
            <a:ext cx="69573" cy="69573"/>
            <a:chOff x="8212869" y="2887484"/>
            <a:chExt cx="69573" cy="69573"/>
          </a:xfrm>
        </p:grpSpPr>
        <p:cxnSp>
          <p:nvCxnSpPr>
            <p:cNvPr id="60" name="Gerader Verbinder 59">
              <a:extLst>
                <a:ext uri="{FF2B5EF4-FFF2-40B4-BE49-F238E27FC236}">
                  <a16:creationId xmlns:a16="http://schemas.microsoft.com/office/drawing/2014/main" id="{AD5FAEE9-AB15-3E50-A47F-056EE6DDAD68}"/>
                </a:ext>
              </a:extLst>
            </p:cNvPr>
            <p:cNvCxnSpPr>
              <a:cxnSpLocks/>
            </p:cNvCxnSpPr>
            <p:nvPr/>
          </p:nvCxnSpPr>
          <p:spPr>
            <a:xfrm>
              <a:off x="8247656" y="2887484"/>
              <a:ext cx="0" cy="6957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1" name="Gerader Verbinder 60">
              <a:extLst>
                <a:ext uri="{FF2B5EF4-FFF2-40B4-BE49-F238E27FC236}">
                  <a16:creationId xmlns:a16="http://schemas.microsoft.com/office/drawing/2014/main" id="{14628B97-1806-C841-32ED-4BC2FA0F06D2}"/>
                </a:ext>
              </a:extLst>
            </p:cNvPr>
            <p:cNvCxnSpPr>
              <a:cxnSpLocks/>
            </p:cNvCxnSpPr>
            <p:nvPr/>
          </p:nvCxnSpPr>
          <p:spPr>
            <a:xfrm rot="5400000">
              <a:off x="8247656" y="2887484"/>
              <a:ext cx="0" cy="6957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62" name="Gruppieren 61">
            <a:extLst>
              <a:ext uri="{FF2B5EF4-FFF2-40B4-BE49-F238E27FC236}">
                <a16:creationId xmlns:a16="http://schemas.microsoft.com/office/drawing/2014/main" id="{CBF22F1D-407A-056B-6210-D1CDA65B2255}"/>
              </a:ext>
            </a:extLst>
          </p:cNvPr>
          <p:cNvGrpSpPr/>
          <p:nvPr/>
        </p:nvGrpSpPr>
        <p:grpSpPr>
          <a:xfrm>
            <a:off x="5784810" y="2456366"/>
            <a:ext cx="69573" cy="69573"/>
            <a:chOff x="8212869" y="2887484"/>
            <a:chExt cx="69573" cy="69573"/>
          </a:xfrm>
        </p:grpSpPr>
        <p:cxnSp>
          <p:nvCxnSpPr>
            <p:cNvPr id="63" name="Gerader Verbinder 62">
              <a:extLst>
                <a:ext uri="{FF2B5EF4-FFF2-40B4-BE49-F238E27FC236}">
                  <a16:creationId xmlns:a16="http://schemas.microsoft.com/office/drawing/2014/main" id="{91A1FD30-CC71-1D2D-9A0E-17B222C115F0}"/>
                </a:ext>
              </a:extLst>
            </p:cNvPr>
            <p:cNvCxnSpPr>
              <a:cxnSpLocks/>
            </p:cNvCxnSpPr>
            <p:nvPr/>
          </p:nvCxnSpPr>
          <p:spPr>
            <a:xfrm>
              <a:off x="8247656" y="2887484"/>
              <a:ext cx="0" cy="6957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4" name="Gerader Verbinder 63">
              <a:extLst>
                <a:ext uri="{FF2B5EF4-FFF2-40B4-BE49-F238E27FC236}">
                  <a16:creationId xmlns:a16="http://schemas.microsoft.com/office/drawing/2014/main" id="{420E9071-4AFD-BFE3-0CF0-864AC1E8BEE5}"/>
                </a:ext>
              </a:extLst>
            </p:cNvPr>
            <p:cNvCxnSpPr>
              <a:cxnSpLocks/>
            </p:cNvCxnSpPr>
            <p:nvPr/>
          </p:nvCxnSpPr>
          <p:spPr>
            <a:xfrm rot="5400000">
              <a:off x="8247656" y="2887484"/>
              <a:ext cx="0" cy="6957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65" name="Gruppieren 64">
            <a:extLst>
              <a:ext uri="{FF2B5EF4-FFF2-40B4-BE49-F238E27FC236}">
                <a16:creationId xmlns:a16="http://schemas.microsoft.com/office/drawing/2014/main" id="{C0C8961B-DF9B-F50C-ED56-F261FDE420CA}"/>
              </a:ext>
            </a:extLst>
          </p:cNvPr>
          <p:cNvGrpSpPr/>
          <p:nvPr/>
        </p:nvGrpSpPr>
        <p:grpSpPr>
          <a:xfrm>
            <a:off x="5743535" y="2456366"/>
            <a:ext cx="69573" cy="69573"/>
            <a:chOff x="8212869" y="2887484"/>
            <a:chExt cx="69573" cy="69573"/>
          </a:xfrm>
        </p:grpSpPr>
        <p:cxnSp>
          <p:nvCxnSpPr>
            <p:cNvPr id="66" name="Gerader Verbinder 65">
              <a:extLst>
                <a:ext uri="{FF2B5EF4-FFF2-40B4-BE49-F238E27FC236}">
                  <a16:creationId xmlns:a16="http://schemas.microsoft.com/office/drawing/2014/main" id="{8BE7364C-D966-05D8-FF98-2F86870F568E}"/>
                </a:ext>
              </a:extLst>
            </p:cNvPr>
            <p:cNvCxnSpPr>
              <a:cxnSpLocks/>
            </p:cNvCxnSpPr>
            <p:nvPr/>
          </p:nvCxnSpPr>
          <p:spPr>
            <a:xfrm>
              <a:off x="8247656" y="2887484"/>
              <a:ext cx="0" cy="6957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7" name="Gerader Verbinder 66">
              <a:extLst>
                <a:ext uri="{FF2B5EF4-FFF2-40B4-BE49-F238E27FC236}">
                  <a16:creationId xmlns:a16="http://schemas.microsoft.com/office/drawing/2014/main" id="{8531F254-E894-4393-6D76-C3D7F0F86BEA}"/>
                </a:ext>
              </a:extLst>
            </p:cNvPr>
            <p:cNvCxnSpPr>
              <a:cxnSpLocks/>
            </p:cNvCxnSpPr>
            <p:nvPr/>
          </p:nvCxnSpPr>
          <p:spPr>
            <a:xfrm rot="5400000">
              <a:off x="8247656" y="2887484"/>
              <a:ext cx="0" cy="6957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68" name="Gruppieren 67">
            <a:extLst>
              <a:ext uri="{FF2B5EF4-FFF2-40B4-BE49-F238E27FC236}">
                <a16:creationId xmlns:a16="http://schemas.microsoft.com/office/drawing/2014/main" id="{0DBD08D2-2824-9736-E6E5-CEAD10DDC6A5}"/>
              </a:ext>
            </a:extLst>
          </p:cNvPr>
          <p:cNvGrpSpPr/>
          <p:nvPr/>
        </p:nvGrpSpPr>
        <p:grpSpPr>
          <a:xfrm>
            <a:off x="5473660" y="2459541"/>
            <a:ext cx="69573" cy="69573"/>
            <a:chOff x="8212869" y="2887484"/>
            <a:chExt cx="69573" cy="69573"/>
          </a:xfrm>
        </p:grpSpPr>
        <p:cxnSp>
          <p:nvCxnSpPr>
            <p:cNvPr id="69" name="Gerader Verbinder 68">
              <a:extLst>
                <a:ext uri="{FF2B5EF4-FFF2-40B4-BE49-F238E27FC236}">
                  <a16:creationId xmlns:a16="http://schemas.microsoft.com/office/drawing/2014/main" id="{2AC88937-728E-7BA3-7042-D65B0DB0D441}"/>
                </a:ext>
              </a:extLst>
            </p:cNvPr>
            <p:cNvCxnSpPr>
              <a:cxnSpLocks/>
            </p:cNvCxnSpPr>
            <p:nvPr/>
          </p:nvCxnSpPr>
          <p:spPr>
            <a:xfrm>
              <a:off x="8247656" y="2887484"/>
              <a:ext cx="0" cy="6957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0" name="Gerader Verbinder 69">
              <a:extLst>
                <a:ext uri="{FF2B5EF4-FFF2-40B4-BE49-F238E27FC236}">
                  <a16:creationId xmlns:a16="http://schemas.microsoft.com/office/drawing/2014/main" id="{D3020D2D-D831-5359-9C76-3F0547417EBB}"/>
                </a:ext>
              </a:extLst>
            </p:cNvPr>
            <p:cNvCxnSpPr>
              <a:cxnSpLocks/>
            </p:cNvCxnSpPr>
            <p:nvPr/>
          </p:nvCxnSpPr>
          <p:spPr>
            <a:xfrm rot="5400000">
              <a:off x="8247656" y="2887484"/>
              <a:ext cx="0" cy="6957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71" name="Gruppieren 70">
            <a:extLst>
              <a:ext uri="{FF2B5EF4-FFF2-40B4-BE49-F238E27FC236}">
                <a16:creationId xmlns:a16="http://schemas.microsoft.com/office/drawing/2014/main" id="{4FB5E751-5770-BF6B-61CF-6CB5992B444A}"/>
              </a:ext>
            </a:extLst>
          </p:cNvPr>
          <p:cNvGrpSpPr/>
          <p:nvPr/>
        </p:nvGrpSpPr>
        <p:grpSpPr>
          <a:xfrm>
            <a:off x="5426035" y="2459541"/>
            <a:ext cx="69573" cy="69573"/>
            <a:chOff x="8212869" y="2887484"/>
            <a:chExt cx="69573" cy="69573"/>
          </a:xfrm>
        </p:grpSpPr>
        <p:cxnSp>
          <p:nvCxnSpPr>
            <p:cNvPr id="72" name="Gerader Verbinder 71">
              <a:extLst>
                <a:ext uri="{FF2B5EF4-FFF2-40B4-BE49-F238E27FC236}">
                  <a16:creationId xmlns:a16="http://schemas.microsoft.com/office/drawing/2014/main" id="{1345E48C-403D-1DB8-EA6B-F092E7B5E1F0}"/>
                </a:ext>
              </a:extLst>
            </p:cNvPr>
            <p:cNvCxnSpPr>
              <a:cxnSpLocks/>
            </p:cNvCxnSpPr>
            <p:nvPr/>
          </p:nvCxnSpPr>
          <p:spPr>
            <a:xfrm>
              <a:off x="8247656" y="2887484"/>
              <a:ext cx="0" cy="6957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3" name="Gerader Verbinder 72">
              <a:extLst>
                <a:ext uri="{FF2B5EF4-FFF2-40B4-BE49-F238E27FC236}">
                  <a16:creationId xmlns:a16="http://schemas.microsoft.com/office/drawing/2014/main" id="{E1CA5C95-0002-636E-3BAF-DF567F7BC40F}"/>
                </a:ext>
              </a:extLst>
            </p:cNvPr>
            <p:cNvCxnSpPr>
              <a:cxnSpLocks/>
            </p:cNvCxnSpPr>
            <p:nvPr/>
          </p:nvCxnSpPr>
          <p:spPr>
            <a:xfrm rot="5400000">
              <a:off x="8247656" y="2887484"/>
              <a:ext cx="0" cy="6957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74" name="Gruppieren 73">
            <a:extLst>
              <a:ext uri="{FF2B5EF4-FFF2-40B4-BE49-F238E27FC236}">
                <a16:creationId xmlns:a16="http://schemas.microsoft.com/office/drawing/2014/main" id="{DAC600F1-053F-C521-B67A-22FA33849524}"/>
              </a:ext>
            </a:extLst>
          </p:cNvPr>
          <p:cNvGrpSpPr/>
          <p:nvPr/>
        </p:nvGrpSpPr>
        <p:grpSpPr>
          <a:xfrm>
            <a:off x="5070435" y="2459541"/>
            <a:ext cx="69573" cy="69573"/>
            <a:chOff x="8212869" y="2887484"/>
            <a:chExt cx="69573" cy="69573"/>
          </a:xfrm>
        </p:grpSpPr>
        <p:cxnSp>
          <p:nvCxnSpPr>
            <p:cNvPr id="75" name="Gerader Verbinder 74">
              <a:extLst>
                <a:ext uri="{FF2B5EF4-FFF2-40B4-BE49-F238E27FC236}">
                  <a16:creationId xmlns:a16="http://schemas.microsoft.com/office/drawing/2014/main" id="{D982D166-EF95-5255-ADDF-79DD61B5CDF6}"/>
                </a:ext>
              </a:extLst>
            </p:cNvPr>
            <p:cNvCxnSpPr>
              <a:cxnSpLocks/>
            </p:cNvCxnSpPr>
            <p:nvPr/>
          </p:nvCxnSpPr>
          <p:spPr>
            <a:xfrm>
              <a:off x="8247656" y="2887484"/>
              <a:ext cx="0" cy="6957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6" name="Gerader Verbinder 75">
              <a:extLst>
                <a:ext uri="{FF2B5EF4-FFF2-40B4-BE49-F238E27FC236}">
                  <a16:creationId xmlns:a16="http://schemas.microsoft.com/office/drawing/2014/main" id="{051C51AB-C411-2999-9003-067BC74BDD1C}"/>
                </a:ext>
              </a:extLst>
            </p:cNvPr>
            <p:cNvCxnSpPr>
              <a:cxnSpLocks/>
            </p:cNvCxnSpPr>
            <p:nvPr/>
          </p:nvCxnSpPr>
          <p:spPr>
            <a:xfrm rot="5400000">
              <a:off x="8247656" y="2887484"/>
              <a:ext cx="0" cy="6957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77" name="Gruppieren 76">
            <a:extLst>
              <a:ext uri="{FF2B5EF4-FFF2-40B4-BE49-F238E27FC236}">
                <a16:creationId xmlns:a16="http://schemas.microsoft.com/office/drawing/2014/main" id="{4CC8C645-5087-E249-6A26-9A5A893261B4}"/>
              </a:ext>
            </a:extLst>
          </p:cNvPr>
          <p:cNvGrpSpPr/>
          <p:nvPr/>
        </p:nvGrpSpPr>
        <p:grpSpPr>
          <a:xfrm>
            <a:off x="5048210" y="2459541"/>
            <a:ext cx="69573" cy="69573"/>
            <a:chOff x="8212869" y="2887484"/>
            <a:chExt cx="69573" cy="69573"/>
          </a:xfrm>
        </p:grpSpPr>
        <p:cxnSp>
          <p:nvCxnSpPr>
            <p:cNvPr id="78" name="Gerader Verbinder 77">
              <a:extLst>
                <a:ext uri="{FF2B5EF4-FFF2-40B4-BE49-F238E27FC236}">
                  <a16:creationId xmlns:a16="http://schemas.microsoft.com/office/drawing/2014/main" id="{ED43A116-1C33-3A40-AEC8-E96A2C06C987}"/>
                </a:ext>
              </a:extLst>
            </p:cNvPr>
            <p:cNvCxnSpPr>
              <a:cxnSpLocks/>
            </p:cNvCxnSpPr>
            <p:nvPr/>
          </p:nvCxnSpPr>
          <p:spPr>
            <a:xfrm>
              <a:off x="8247656" y="2887484"/>
              <a:ext cx="0" cy="6957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9" name="Gerader Verbinder 78">
              <a:extLst>
                <a:ext uri="{FF2B5EF4-FFF2-40B4-BE49-F238E27FC236}">
                  <a16:creationId xmlns:a16="http://schemas.microsoft.com/office/drawing/2014/main" id="{0E3DF393-78C2-69E3-AE28-8F6F084BE49A}"/>
                </a:ext>
              </a:extLst>
            </p:cNvPr>
            <p:cNvCxnSpPr>
              <a:cxnSpLocks/>
            </p:cNvCxnSpPr>
            <p:nvPr/>
          </p:nvCxnSpPr>
          <p:spPr>
            <a:xfrm rot="5400000">
              <a:off x="8247656" y="2887484"/>
              <a:ext cx="0" cy="6957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80" name="Gruppieren 79">
            <a:extLst>
              <a:ext uri="{FF2B5EF4-FFF2-40B4-BE49-F238E27FC236}">
                <a16:creationId xmlns:a16="http://schemas.microsoft.com/office/drawing/2014/main" id="{70AEC5C8-107B-872A-F98A-0AC25A952FA3}"/>
              </a:ext>
            </a:extLst>
          </p:cNvPr>
          <p:cNvGrpSpPr/>
          <p:nvPr/>
        </p:nvGrpSpPr>
        <p:grpSpPr>
          <a:xfrm>
            <a:off x="5029160" y="2459541"/>
            <a:ext cx="69573" cy="69573"/>
            <a:chOff x="8212869" y="2887484"/>
            <a:chExt cx="69573" cy="69573"/>
          </a:xfrm>
        </p:grpSpPr>
        <p:cxnSp>
          <p:nvCxnSpPr>
            <p:cNvPr id="81" name="Gerader Verbinder 80">
              <a:extLst>
                <a:ext uri="{FF2B5EF4-FFF2-40B4-BE49-F238E27FC236}">
                  <a16:creationId xmlns:a16="http://schemas.microsoft.com/office/drawing/2014/main" id="{FD7BC2AF-0249-5BB1-3A82-511838E0BB1B}"/>
                </a:ext>
              </a:extLst>
            </p:cNvPr>
            <p:cNvCxnSpPr>
              <a:cxnSpLocks/>
            </p:cNvCxnSpPr>
            <p:nvPr/>
          </p:nvCxnSpPr>
          <p:spPr>
            <a:xfrm>
              <a:off x="8247656" y="2887484"/>
              <a:ext cx="0" cy="6957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2" name="Gerader Verbinder 81">
              <a:extLst>
                <a:ext uri="{FF2B5EF4-FFF2-40B4-BE49-F238E27FC236}">
                  <a16:creationId xmlns:a16="http://schemas.microsoft.com/office/drawing/2014/main" id="{6043E2DC-8628-AFF7-2CDA-2C6920FAFD93}"/>
                </a:ext>
              </a:extLst>
            </p:cNvPr>
            <p:cNvCxnSpPr>
              <a:cxnSpLocks/>
            </p:cNvCxnSpPr>
            <p:nvPr/>
          </p:nvCxnSpPr>
          <p:spPr>
            <a:xfrm rot="5400000">
              <a:off x="8247656" y="2887484"/>
              <a:ext cx="0" cy="6957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83" name="Gruppieren 82">
            <a:extLst>
              <a:ext uri="{FF2B5EF4-FFF2-40B4-BE49-F238E27FC236}">
                <a16:creationId xmlns:a16="http://schemas.microsoft.com/office/drawing/2014/main" id="{C405CAF5-C93C-887E-1C7A-41EF2699DAC2}"/>
              </a:ext>
            </a:extLst>
          </p:cNvPr>
          <p:cNvGrpSpPr/>
          <p:nvPr/>
        </p:nvGrpSpPr>
        <p:grpSpPr>
          <a:xfrm>
            <a:off x="5013285" y="2459541"/>
            <a:ext cx="69573" cy="69573"/>
            <a:chOff x="8212869" y="2887484"/>
            <a:chExt cx="69573" cy="69573"/>
          </a:xfrm>
        </p:grpSpPr>
        <p:cxnSp>
          <p:nvCxnSpPr>
            <p:cNvPr id="84" name="Gerader Verbinder 83">
              <a:extLst>
                <a:ext uri="{FF2B5EF4-FFF2-40B4-BE49-F238E27FC236}">
                  <a16:creationId xmlns:a16="http://schemas.microsoft.com/office/drawing/2014/main" id="{44C0B6D6-D71C-A108-E956-9AC8A149D756}"/>
                </a:ext>
              </a:extLst>
            </p:cNvPr>
            <p:cNvCxnSpPr>
              <a:cxnSpLocks/>
            </p:cNvCxnSpPr>
            <p:nvPr/>
          </p:nvCxnSpPr>
          <p:spPr>
            <a:xfrm>
              <a:off x="8247656" y="2887484"/>
              <a:ext cx="0" cy="6957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5" name="Gerader Verbinder 84">
              <a:extLst>
                <a:ext uri="{FF2B5EF4-FFF2-40B4-BE49-F238E27FC236}">
                  <a16:creationId xmlns:a16="http://schemas.microsoft.com/office/drawing/2014/main" id="{B017EE23-17E6-A5F6-9EB5-E72235BCE992}"/>
                </a:ext>
              </a:extLst>
            </p:cNvPr>
            <p:cNvCxnSpPr>
              <a:cxnSpLocks/>
            </p:cNvCxnSpPr>
            <p:nvPr/>
          </p:nvCxnSpPr>
          <p:spPr>
            <a:xfrm rot="5400000">
              <a:off x="8247656" y="2887484"/>
              <a:ext cx="0" cy="6957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86" name="Gruppieren 85">
            <a:extLst>
              <a:ext uri="{FF2B5EF4-FFF2-40B4-BE49-F238E27FC236}">
                <a16:creationId xmlns:a16="http://schemas.microsoft.com/office/drawing/2014/main" id="{A2C323D2-08F8-5BBB-0995-CA40963CE2CC}"/>
              </a:ext>
            </a:extLst>
          </p:cNvPr>
          <p:cNvGrpSpPr/>
          <p:nvPr/>
        </p:nvGrpSpPr>
        <p:grpSpPr>
          <a:xfrm>
            <a:off x="5003760" y="2459541"/>
            <a:ext cx="69573" cy="69573"/>
            <a:chOff x="8212869" y="2887484"/>
            <a:chExt cx="69573" cy="69573"/>
          </a:xfrm>
        </p:grpSpPr>
        <p:cxnSp>
          <p:nvCxnSpPr>
            <p:cNvPr id="87" name="Gerader Verbinder 86">
              <a:extLst>
                <a:ext uri="{FF2B5EF4-FFF2-40B4-BE49-F238E27FC236}">
                  <a16:creationId xmlns:a16="http://schemas.microsoft.com/office/drawing/2014/main" id="{8855DC3C-4684-684A-0F3B-CD8BDAC7B87E}"/>
                </a:ext>
              </a:extLst>
            </p:cNvPr>
            <p:cNvCxnSpPr>
              <a:cxnSpLocks/>
            </p:cNvCxnSpPr>
            <p:nvPr/>
          </p:nvCxnSpPr>
          <p:spPr>
            <a:xfrm>
              <a:off x="8247656" y="2887484"/>
              <a:ext cx="0" cy="6957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8" name="Gerader Verbinder 87">
              <a:extLst>
                <a:ext uri="{FF2B5EF4-FFF2-40B4-BE49-F238E27FC236}">
                  <a16:creationId xmlns:a16="http://schemas.microsoft.com/office/drawing/2014/main" id="{8E405E98-D9E7-4638-5D4F-474AC8A8BA04}"/>
                </a:ext>
              </a:extLst>
            </p:cNvPr>
            <p:cNvCxnSpPr>
              <a:cxnSpLocks/>
            </p:cNvCxnSpPr>
            <p:nvPr/>
          </p:nvCxnSpPr>
          <p:spPr>
            <a:xfrm rot="5400000">
              <a:off x="8247656" y="2887484"/>
              <a:ext cx="0" cy="6957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89" name="Gruppieren 88">
            <a:extLst>
              <a:ext uri="{FF2B5EF4-FFF2-40B4-BE49-F238E27FC236}">
                <a16:creationId xmlns:a16="http://schemas.microsoft.com/office/drawing/2014/main" id="{28E51397-79E4-0C2F-ACB9-7141DF85602E}"/>
              </a:ext>
            </a:extLst>
          </p:cNvPr>
          <p:cNvGrpSpPr/>
          <p:nvPr/>
        </p:nvGrpSpPr>
        <p:grpSpPr>
          <a:xfrm>
            <a:off x="4629110" y="2415091"/>
            <a:ext cx="69573" cy="69573"/>
            <a:chOff x="8212869" y="2887484"/>
            <a:chExt cx="69573" cy="69573"/>
          </a:xfrm>
        </p:grpSpPr>
        <p:cxnSp>
          <p:nvCxnSpPr>
            <p:cNvPr id="90" name="Gerader Verbinder 89">
              <a:extLst>
                <a:ext uri="{FF2B5EF4-FFF2-40B4-BE49-F238E27FC236}">
                  <a16:creationId xmlns:a16="http://schemas.microsoft.com/office/drawing/2014/main" id="{6BF92427-C7A6-411D-4BA7-EEED4B9D3467}"/>
                </a:ext>
              </a:extLst>
            </p:cNvPr>
            <p:cNvCxnSpPr>
              <a:cxnSpLocks/>
            </p:cNvCxnSpPr>
            <p:nvPr/>
          </p:nvCxnSpPr>
          <p:spPr>
            <a:xfrm>
              <a:off x="8247656" y="2887484"/>
              <a:ext cx="0" cy="6957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1" name="Gerader Verbinder 90">
              <a:extLst>
                <a:ext uri="{FF2B5EF4-FFF2-40B4-BE49-F238E27FC236}">
                  <a16:creationId xmlns:a16="http://schemas.microsoft.com/office/drawing/2014/main" id="{0D680FB0-10E3-7D62-98C5-01742CF735D3}"/>
                </a:ext>
              </a:extLst>
            </p:cNvPr>
            <p:cNvCxnSpPr>
              <a:cxnSpLocks/>
            </p:cNvCxnSpPr>
            <p:nvPr/>
          </p:nvCxnSpPr>
          <p:spPr>
            <a:xfrm rot="5400000">
              <a:off x="8247656" y="2887484"/>
              <a:ext cx="0" cy="6957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92" name="Gruppieren 91">
            <a:extLst>
              <a:ext uri="{FF2B5EF4-FFF2-40B4-BE49-F238E27FC236}">
                <a16:creationId xmlns:a16="http://schemas.microsoft.com/office/drawing/2014/main" id="{7E895410-6F80-E1D3-F8FE-0F91A151AFC3}"/>
              </a:ext>
            </a:extLst>
          </p:cNvPr>
          <p:cNvGrpSpPr/>
          <p:nvPr/>
        </p:nvGrpSpPr>
        <p:grpSpPr>
          <a:xfrm>
            <a:off x="4613235" y="2415091"/>
            <a:ext cx="69573" cy="69573"/>
            <a:chOff x="8212869" y="2887484"/>
            <a:chExt cx="69573" cy="69573"/>
          </a:xfrm>
        </p:grpSpPr>
        <p:cxnSp>
          <p:nvCxnSpPr>
            <p:cNvPr id="93" name="Gerader Verbinder 92">
              <a:extLst>
                <a:ext uri="{FF2B5EF4-FFF2-40B4-BE49-F238E27FC236}">
                  <a16:creationId xmlns:a16="http://schemas.microsoft.com/office/drawing/2014/main" id="{E9FFCFCE-BDA6-F21C-5D3F-993B5D6D30BD}"/>
                </a:ext>
              </a:extLst>
            </p:cNvPr>
            <p:cNvCxnSpPr>
              <a:cxnSpLocks/>
            </p:cNvCxnSpPr>
            <p:nvPr/>
          </p:nvCxnSpPr>
          <p:spPr>
            <a:xfrm>
              <a:off x="8247656" y="2887484"/>
              <a:ext cx="0" cy="6957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4" name="Gerader Verbinder 93">
              <a:extLst>
                <a:ext uri="{FF2B5EF4-FFF2-40B4-BE49-F238E27FC236}">
                  <a16:creationId xmlns:a16="http://schemas.microsoft.com/office/drawing/2014/main" id="{8C55FCC3-F177-6C7A-29E6-491F6F742075}"/>
                </a:ext>
              </a:extLst>
            </p:cNvPr>
            <p:cNvCxnSpPr>
              <a:cxnSpLocks/>
            </p:cNvCxnSpPr>
            <p:nvPr/>
          </p:nvCxnSpPr>
          <p:spPr>
            <a:xfrm rot="5400000">
              <a:off x="8247656" y="2887484"/>
              <a:ext cx="0" cy="6957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95" name="Gruppieren 94">
            <a:extLst>
              <a:ext uri="{FF2B5EF4-FFF2-40B4-BE49-F238E27FC236}">
                <a16:creationId xmlns:a16="http://schemas.microsoft.com/office/drawing/2014/main" id="{2FCBE191-436C-4E3B-B2F8-5BB9F1EC9682}"/>
              </a:ext>
            </a:extLst>
          </p:cNvPr>
          <p:cNvGrpSpPr/>
          <p:nvPr/>
        </p:nvGrpSpPr>
        <p:grpSpPr>
          <a:xfrm>
            <a:off x="4584660" y="2418266"/>
            <a:ext cx="69573" cy="69573"/>
            <a:chOff x="8212869" y="2887484"/>
            <a:chExt cx="69573" cy="69573"/>
          </a:xfrm>
        </p:grpSpPr>
        <p:cxnSp>
          <p:nvCxnSpPr>
            <p:cNvPr id="96" name="Gerader Verbinder 95">
              <a:extLst>
                <a:ext uri="{FF2B5EF4-FFF2-40B4-BE49-F238E27FC236}">
                  <a16:creationId xmlns:a16="http://schemas.microsoft.com/office/drawing/2014/main" id="{06A2BE61-DC01-BFBB-98E5-73D9FA2BEEFB}"/>
                </a:ext>
              </a:extLst>
            </p:cNvPr>
            <p:cNvCxnSpPr>
              <a:cxnSpLocks/>
            </p:cNvCxnSpPr>
            <p:nvPr/>
          </p:nvCxnSpPr>
          <p:spPr>
            <a:xfrm>
              <a:off x="8247656" y="2887484"/>
              <a:ext cx="0" cy="6957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7" name="Gerader Verbinder 96">
              <a:extLst>
                <a:ext uri="{FF2B5EF4-FFF2-40B4-BE49-F238E27FC236}">
                  <a16:creationId xmlns:a16="http://schemas.microsoft.com/office/drawing/2014/main" id="{AF61FE28-01FB-FD7E-8CA4-E1128F7C31DD}"/>
                </a:ext>
              </a:extLst>
            </p:cNvPr>
            <p:cNvCxnSpPr>
              <a:cxnSpLocks/>
            </p:cNvCxnSpPr>
            <p:nvPr/>
          </p:nvCxnSpPr>
          <p:spPr>
            <a:xfrm rot="5400000">
              <a:off x="8247656" y="2887484"/>
              <a:ext cx="0" cy="6957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98" name="Gruppieren 97">
            <a:extLst>
              <a:ext uri="{FF2B5EF4-FFF2-40B4-BE49-F238E27FC236}">
                <a16:creationId xmlns:a16="http://schemas.microsoft.com/office/drawing/2014/main" id="{F4046AE5-F732-7291-751E-B3E7DF3514FB}"/>
              </a:ext>
            </a:extLst>
          </p:cNvPr>
          <p:cNvGrpSpPr/>
          <p:nvPr/>
        </p:nvGrpSpPr>
        <p:grpSpPr>
          <a:xfrm>
            <a:off x="4260810" y="2415091"/>
            <a:ext cx="69573" cy="69573"/>
            <a:chOff x="8212869" y="2887484"/>
            <a:chExt cx="69573" cy="69573"/>
          </a:xfrm>
        </p:grpSpPr>
        <p:cxnSp>
          <p:nvCxnSpPr>
            <p:cNvPr id="99" name="Gerader Verbinder 98">
              <a:extLst>
                <a:ext uri="{FF2B5EF4-FFF2-40B4-BE49-F238E27FC236}">
                  <a16:creationId xmlns:a16="http://schemas.microsoft.com/office/drawing/2014/main" id="{72C342BE-6E2F-D2AF-D08C-AF975992CB68}"/>
                </a:ext>
              </a:extLst>
            </p:cNvPr>
            <p:cNvCxnSpPr>
              <a:cxnSpLocks/>
            </p:cNvCxnSpPr>
            <p:nvPr/>
          </p:nvCxnSpPr>
          <p:spPr>
            <a:xfrm>
              <a:off x="8247656" y="2887484"/>
              <a:ext cx="0" cy="6957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0" name="Gerader Verbinder 99">
              <a:extLst>
                <a:ext uri="{FF2B5EF4-FFF2-40B4-BE49-F238E27FC236}">
                  <a16:creationId xmlns:a16="http://schemas.microsoft.com/office/drawing/2014/main" id="{33F711A7-E0DE-61D5-D65E-A16518325161}"/>
                </a:ext>
              </a:extLst>
            </p:cNvPr>
            <p:cNvCxnSpPr>
              <a:cxnSpLocks/>
            </p:cNvCxnSpPr>
            <p:nvPr/>
          </p:nvCxnSpPr>
          <p:spPr>
            <a:xfrm rot="5400000">
              <a:off x="8247656" y="2887484"/>
              <a:ext cx="0" cy="6957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101" name="Gruppieren 100">
            <a:extLst>
              <a:ext uri="{FF2B5EF4-FFF2-40B4-BE49-F238E27FC236}">
                <a16:creationId xmlns:a16="http://schemas.microsoft.com/office/drawing/2014/main" id="{0EB4CB0F-E255-CB31-85EC-01C0EF3F23E5}"/>
              </a:ext>
            </a:extLst>
          </p:cNvPr>
          <p:cNvGrpSpPr/>
          <p:nvPr/>
        </p:nvGrpSpPr>
        <p:grpSpPr>
          <a:xfrm>
            <a:off x="4194135" y="2411916"/>
            <a:ext cx="69573" cy="69573"/>
            <a:chOff x="8212869" y="2887484"/>
            <a:chExt cx="69573" cy="69573"/>
          </a:xfrm>
        </p:grpSpPr>
        <p:cxnSp>
          <p:nvCxnSpPr>
            <p:cNvPr id="102" name="Gerader Verbinder 101">
              <a:extLst>
                <a:ext uri="{FF2B5EF4-FFF2-40B4-BE49-F238E27FC236}">
                  <a16:creationId xmlns:a16="http://schemas.microsoft.com/office/drawing/2014/main" id="{6755AF65-9774-2DD8-0C5D-336A0FE091E4}"/>
                </a:ext>
              </a:extLst>
            </p:cNvPr>
            <p:cNvCxnSpPr>
              <a:cxnSpLocks/>
            </p:cNvCxnSpPr>
            <p:nvPr/>
          </p:nvCxnSpPr>
          <p:spPr>
            <a:xfrm>
              <a:off x="8247656" y="2887484"/>
              <a:ext cx="0" cy="6957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3" name="Gerader Verbinder 102">
              <a:extLst>
                <a:ext uri="{FF2B5EF4-FFF2-40B4-BE49-F238E27FC236}">
                  <a16:creationId xmlns:a16="http://schemas.microsoft.com/office/drawing/2014/main" id="{00E45A79-7DE0-2F57-3C49-F869CE26E0E8}"/>
                </a:ext>
              </a:extLst>
            </p:cNvPr>
            <p:cNvCxnSpPr>
              <a:cxnSpLocks/>
            </p:cNvCxnSpPr>
            <p:nvPr/>
          </p:nvCxnSpPr>
          <p:spPr>
            <a:xfrm rot="5400000">
              <a:off x="8247656" y="2887484"/>
              <a:ext cx="0" cy="6957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104" name="Gruppieren 103">
            <a:extLst>
              <a:ext uri="{FF2B5EF4-FFF2-40B4-BE49-F238E27FC236}">
                <a16:creationId xmlns:a16="http://schemas.microsoft.com/office/drawing/2014/main" id="{64F8855C-9C55-6250-48D6-7589AE1700A4}"/>
              </a:ext>
            </a:extLst>
          </p:cNvPr>
          <p:cNvGrpSpPr/>
          <p:nvPr/>
        </p:nvGrpSpPr>
        <p:grpSpPr>
          <a:xfrm>
            <a:off x="3838535" y="2418266"/>
            <a:ext cx="69573" cy="69573"/>
            <a:chOff x="8212869" y="2887484"/>
            <a:chExt cx="69573" cy="69573"/>
          </a:xfrm>
        </p:grpSpPr>
        <p:cxnSp>
          <p:nvCxnSpPr>
            <p:cNvPr id="105" name="Gerader Verbinder 104">
              <a:extLst>
                <a:ext uri="{FF2B5EF4-FFF2-40B4-BE49-F238E27FC236}">
                  <a16:creationId xmlns:a16="http://schemas.microsoft.com/office/drawing/2014/main" id="{ACCE6A6A-5D07-E42F-BAE8-FBDE8BD3C9C3}"/>
                </a:ext>
              </a:extLst>
            </p:cNvPr>
            <p:cNvCxnSpPr>
              <a:cxnSpLocks/>
            </p:cNvCxnSpPr>
            <p:nvPr/>
          </p:nvCxnSpPr>
          <p:spPr>
            <a:xfrm>
              <a:off x="8247656" y="2887484"/>
              <a:ext cx="0" cy="6957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6" name="Gerader Verbinder 105">
              <a:extLst>
                <a:ext uri="{FF2B5EF4-FFF2-40B4-BE49-F238E27FC236}">
                  <a16:creationId xmlns:a16="http://schemas.microsoft.com/office/drawing/2014/main" id="{D4AEF998-DA16-10DA-A31D-28D238481EAC}"/>
                </a:ext>
              </a:extLst>
            </p:cNvPr>
            <p:cNvCxnSpPr>
              <a:cxnSpLocks/>
            </p:cNvCxnSpPr>
            <p:nvPr/>
          </p:nvCxnSpPr>
          <p:spPr>
            <a:xfrm rot="5400000">
              <a:off x="8247656" y="2887484"/>
              <a:ext cx="0" cy="6957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107" name="Gruppieren 106">
            <a:extLst>
              <a:ext uri="{FF2B5EF4-FFF2-40B4-BE49-F238E27FC236}">
                <a16:creationId xmlns:a16="http://schemas.microsoft.com/office/drawing/2014/main" id="{9572F8B0-0877-8972-F10A-B36AF89AE02C}"/>
              </a:ext>
            </a:extLst>
          </p:cNvPr>
          <p:cNvGrpSpPr/>
          <p:nvPr/>
        </p:nvGrpSpPr>
        <p:grpSpPr>
          <a:xfrm>
            <a:off x="1933535" y="2290095"/>
            <a:ext cx="69573" cy="69573"/>
            <a:chOff x="8212869" y="2887484"/>
            <a:chExt cx="69573" cy="69573"/>
          </a:xfrm>
        </p:grpSpPr>
        <p:cxnSp>
          <p:nvCxnSpPr>
            <p:cNvPr id="108" name="Gerader Verbinder 107">
              <a:extLst>
                <a:ext uri="{FF2B5EF4-FFF2-40B4-BE49-F238E27FC236}">
                  <a16:creationId xmlns:a16="http://schemas.microsoft.com/office/drawing/2014/main" id="{0373D6E2-D3EC-8D66-DD2A-F9BAE47B854B}"/>
                </a:ext>
              </a:extLst>
            </p:cNvPr>
            <p:cNvCxnSpPr>
              <a:cxnSpLocks/>
            </p:cNvCxnSpPr>
            <p:nvPr/>
          </p:nvCxnSpPr>
          <p:spPr>
            <a:xfrm>
              <a:off x="8247656" y="2887484"/>
              <a:ext cx="0" cy="6957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9" name="Gerader Verbinder 108">
              <a:extLst>
                <a:ext uri="{FF2B5EF4-FFF2-40B4-BE49-F238E27FC236}">
                  <a16:creationId xmlns:a16="http://schemas.microsoft.com/office/drawing/2014/main" id="{E4D9B0F1-B088-5550-5DD6-B65A9F7D8F83}"/>
                </a:ext>
              </a:extLst>
            </p:cNvPr>
            <p:cNvCxnSpPr>
              <a:cxnSpLocks/>
            </p:cNvCxnSpPr>
            <p:nvPr/>
          </p:nvCxnSpPr>
          <p:spPr>
            <a:xfrm rot="5400000">
              <a:off x="8247656" y="2887484"/>
              <a:ext cx="0" cy="6957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110" name="Gruppieren 109">
            <a:extLst>
              <a:ext uri="{FF2B5EF4-FFF2-40B4-BE49-F238E27FC236}">
                <a16:creationId xmlns:a16="http://schemas.microsoft.com/office/drawing/2014/main" id="{F07BA12C-401C-EDFF-D06F-49A4C23D525C}"/>
              </a:ext>
            </a:extLst>
          </p:cNvPr>
          <p:cNvGrpSpPr/>
          <p:nvPr/>
        </p:nvGrpSpPr>
        <p:grpSpPr>
          <a:xfrm>
            <a:off x="1795034" y="3588510"/>
            <a:ext cx="116000" cy="116000"/>
            <a:chOff x="8212869" y="2887484"/>
            <a:chExt cx="69573" cy="69573"/>
          </a:xfrm>
        </p:grpSpPr>
        <p:cxnSp>
          <p:nvCxnSpPr>
            <p:cNvPr id="111" name="Gerader Verbinder 110">
              <a:extLst>
                <a:ext uri="{FF2B5EF4-FFF2-40B4-BE49-F238E27FC236}">
                  <a16:creationId xmlns:a16="http://schemas.microsoft.com/office/drawing/2014/main" id="{BFC6D4AE-5D82-D47E-CF14-85B9088C7830}"/>
                </a:ext>
              </a:extLst>
            </p:cNvPr>
            <p:cNvCxnSpPr>
              <a:cxnSpLocks/>
            </p:cNvCxnSpPr>
            <p:nvPr/>
          </p:nvCxnSpPr>
          <p:spPr>
            <a:xfrm>
              <a:off x="8247656" y="2887484"/>
              <a:ext cx="0" cy="6957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2" name="Gerader Verbinder 111">
              <a:extLst>
                <a:ext uri="{FF2B5EF4-FFF2-40B4-BE49-F238E27FC236}">
                  <a16:creationId xmlns:a16="http://schemas.microsoft.com/office/drawing/2014/main" id="{77D6458D-1189-7379-C882-AB9E2502AD34}"/>
                </a:ext>
              </a:extLst>
            </p:cNvPr>
            <p:cNvCxnSpPr>
              <a:cxnSpLocks/>
            </p:cNvCxnSpPr>
            <p:nvPr/>
          </p:nvCxnSpPr>
          <p:spPr>
            <a:xfrm rot="5400000">
              <a:off x="8247656" y="2887484"/>
              <a:ext cx="0" cy="6957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13" name="Textfeld 112">
            <a:extLst>
              <a:ext uri="{FF2B5EF4-FFF2-40B4-BE49-F238E27FC236}">
                <a16:creationId xmlns:a16="http://schemas.microsoft.com/office/drawing/2014/main" id="{D09C9DAD-6E86-4F5E-9FCD-DE5FC68B4C8B}"/>
              </a:ext>
            </a:extLst>
          </p:cNvPr>
          <p:cNvSpPr txBox="1"/>
          <p:nvPr/>
        </p:nvSpPr>
        <p:spPr>
          <a:xfrm>
            <a:off x="1866345" y="3505201"/>
            <a:ext cx="895350" cy="276999"/>
          </a:xfrm>
          <a:prstGeom prst="rect">
            <a:avLst/>
          </a:prstGeom>
          <a:noFill/>
        </p:spPr>
        <p:txBody>
          <a:bodyPr wrap="square" rtlCol="0">
            <a:spAutoFit/>
          </a:bodyPr>
          <a:lstStyle/>
          <a:p>
            <a:r>
              <a:rPr lang="de-DE" sz="1200" err="1"/>
              <a:t>Censored</a:t>
            </a:r>
            <a:endParaRPr lang="de-DE" sz="1200"/>
          </a:p>
        </p:txBody>
      </p:sp>
      <p:sp>
        <p:nvSpPr>
          <p:cNvPr id="114" name="Textfeld 113">
            <a:extLst>
              <a:ext uri="{FF2B5EF4-FFF2-40B4-BE49-F238E27FC236}">
                <a16:creationId xmlns:a16="http://schemas.microsoft.com/office/drawing/2014/main" id="{E3FDAA68-5381-4948-CDAF-7E03CE90C565}"/>
              </a:ext>
            </a:extLst>
          </p:cNvPr>
          <p:cNvSpPr txBox="1"/>
          <p:nvPr/>
        </p:nvSpPr>
        <p:spPr>
          <a:xfrm>
            <a:off x="7454765" y="3836736"/>
            <a:ext cx="1510416" cy="889154"/>
          </a:xfrm>
          <a:prstGeom prst="rect">
            <a:avLst/>
          </a:prstGeom>
          <a:noFill/>
        </p:spPr>
        <p:txBody>
          <a:bodyPr wrap="square" rtlCol="0">
            <a:spAutoFit/>
          </a:bodyPr>
          <a:lstStyle/>
          <a:p>
            <a:pPr>
              <a:lnSpc>
                <a:spcPct val="150000"/>
              </a:lnSpc>
            </a:pPr>
            <a:r>
              <a:rPr lang="de-DE" sz="1200" b="1" err="1"/>
              <a:t>Estimated</a:t>
            </a:r>
            <a:r>
              <a:rPr lang="de-DE" sz="1200" b="1"/>
              <a:t> PFS</a:t>
            </a:r>
          </a:p>
          <a:p>
            <a:pPr>
              <a:lnSpc>
                <a:spcPct val="150000"/>
              </a:lnSpc>
            </a:pPr>
            <a:r>
              <a:rPr lang="de-DE" sz="1200"/>
              <a:t>12-month	95%</a:t>
            </a:r>
          </a:p>
          <a:p>
            <a:pPr>
              <a:lnSpc>
                <a:spcPct val="150000"/>
              </a:lnSpc>
            </a:pPr>
            <a:r>
              <a:rPr lang="de-DE" sz="1200"/>
              <a:t>24-month	94%</a:t>
            </a:r>
          </a:p>
        </p:txBody>
      </p:sp>
    </p:spTree>
    <p:extLst>
      <p:ext uri="{BB962C8B-B14F-4D97-AF65-F5344CB8AC3E}">
        <p14:creationId xmlns:p14="http://schemas.microsoft.com/office/powerpoint/2010/main" val="22909672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6E27B45-302A-48BC-1FBA-5CD829458AE8}"/>
              </a:ext>
            </a:extLst>
          </p:cNvPr>
          <p:cNvSpPr>
            <a:spLocks noGrp="1"/>
          </p:cNvSpPr>
          <p:nvPr>
            <p:ph type="ftr" sz="quarter" idx="10"/>
          </p:nvPr>
        </p:nvSpPr>
        <p:spPr/>
        <p:txBody>
          <a:bodyPr/>
          <a:lstStyle/>
          <a:p>
            <a:r>
              <a:rPr lang="en-GB"/>
              <a:t>BCL2, B-cell lymphoma 2; CLL, chronic lymphocytic </a:t>
            </a:r>
            <a:r>
              <a:rPr lang="en-GB" err="1"/>
              <a:t>leukemia</a:t>
            </a:r>
            <a:r>
              <a:rPr lang="en-GB"/>
              <a:t>; del, deletion; MRD, minimal residual disease; ORR, overall response rate; PFS, progression-free survival; TN, treatment naïve; TP53, </a:t>
            </a:r>
            <a:r>
              <a:rPr lang="en-GB" err="1"/>
              <a:t>tumor</a:t>
            </a:r>
            <a:r>
              <a:rPr lang="en-GB"/>
              <a:t> protein p53; SLL; small lymphocytic lymphoma; </a:t>
            </a:r>
            <a:r>
              <a:rPr lang="en-GB" err="1"/>
              <a:t>uMRD</a:t>
            </a:r>
            <a:r>
              <a:rPr lang="en-GB"/>
              <a:t>, undetectable MRD.</a:t>
            </a:r>
          </a:p>
          <a:p>
            <a:r>
              <a:rPr lang="en-GB" b="1"/>
              <a:t>Ghia et al. Abstract #S160 presented at EHA2024. </a:t>
            </a:r>
          </a:p>
        </p:txBody>
      </p:sp>
      <p:sp>
        <p:nvSpPr>
          <p:cNvPr id="5" name="Title 4">
            <a:extLst>
              <a:ext uri="{FF2B5EF4-FFF2-40B4-BE49-F238E27FC236}">
                <a16:creationId xmlns:a16="http://schemas.microsoft.com/office/drawing/2014/main" id="{AB194CA8-9990-7813-A5E9-68BD1141B78F}"/>
              </a:ext>
            </a:extLst>
          </p:cNvPr>
          <p:cNvSpPr>
            <a:spLocks noGrp="1"/>
          </p:cNvSpPr>
          <p:nvPr>
            <p:ph type="title"/>
          </p:nvPr>
        </p:nvSpPr>
        <p:spPr/>
        <p:txBody>
          <a:bodyPr/>
          <a:lstStyle/>
          <a:p>
            <a:r>
              <a:rPr lang="en-US"/>
              <a:t>Conclusions</a:t>
            </a:r>
          </a:p>
        </p:txBody>
      </p:sp>
      <p:sp>
        <p:nvSpPr>
          <p:cNvPr id="6" name="Content Placeholder 5">
            <a:extLst>
              <a:ext uri="{FF2B5EF4-FFF2-40B4-BE49-F238E27FC236}">
                <a16:creationId xmlns:a16="http://schemas.microsoft.com/office/drawing/2014/main" id="{F1A5E9E0-4BDB-6755-F586-5BCC19C6BE38}"/>
              </a:ext>
            </a:extLst>
          </p:cNvPr>
          <p:cNvSpPr>
            <a:spLocks noGrp="1"/>
          </p:cNvSpPr>
          <p:nvPr>
            <p:ph idx="1"/>
          </p:nvPr>
        </p:nvSpPr>
        <p:spPr/>
        <p:txBody>
          <a:bodyPr/>
          <a:lstStyle/>
          <a:p>
            <a:pPr marL="177800" indent="-177800"/>
            <a:r>
              <a:rPr lang="en-US"/>
              <a:t>Preliminary results for treatment with </a:t>
            </a:r>
            <a:r>
              <a:rPr lang="en-US" err="1"/>
              <a:t>zanubrutinib</a:t>
            </a:r>
            <a:r>
              <a:rPr lang="en-US"/>
              <a:t> + </a:t>
            </a:r>
            <a:r>
              <a:rPr lang="en-US" err="1"/>
              <a:t>venetoclax</a:t>
            </a:r>
            <a:r>
              <a:rPr lang="en-US"/>
              <a:t> in patients with high-risk TN CLL/SLL with del(17p) and/or </a:t>
            </a:r>
            <a:r>
              <a:rPr lang="en-US" i="1"/>
              <a:t>TP53</a:t>
            </a:r>
            <a:r>
              <a:rPr lang="en-US"/>
              <a:t> mutation showed favorable safety and tolerability</a:t>
            </a:r>
          </a:p>
          <a:p>
            <a:pPr marL="635000" lvl="2" indent="-177800"/>
            <a:r>
              <a:rPr lang="en-US" sz="1800"/>
              <a:t>Rates of atrial fibrillation/flutter and hypertension were low (2% and 9%, respectively)</a:t>
            </a:r>
          </a:p>
          <a:p>
            <a:pPr marL="177800" indent="-177800"/>
            <a:r>
              <a:rPr lang="en-US"/>
              <a:t>Promising efficacy was seen in this high-risk population with deep and durable responses</a:t>
            </a:r>
          </a:p>
          <a:p>
            <a:pPr marL="671513" lvl="1" indent="-214313"/>
            <a:r>
              <a:rPr lang="en-US"/>
              <a:t>An ORR of 100% and a high rate of </a:t>
            </a:r>
            <a:r>
              <a:rPr lang="en-US" err="1"/>
              <a:t>uMRD</a:t>
            </a:r>
            <a:r>
              <a:rPr lang="en-US"/>
              <a:t> were achieved</a:t>
            </a:r>
          </a:p>
          <a:p>
            <a:pPr marL="671513" lvl="1" indent="-214313"/>
            <a:r>
              <a:rPr lang="en-US"/>
              <a:t>With a median follow-up of 31.6 months, high 12- and 24-month PFS estimates were seen (95% and 94%, respectively)</a:t>
            </a:r>
          </a:p>
          <a:p>
            <a:pPr marL="177800" indent="-177800"/>
            <a:r>
              <a:rPr lang="en-US"/>
              <a:t>The study is ongoing and results in patients who meet MRD-guided early stopping rules will be reported as data mature</a:t>
            </a:r>
          </a:p>
          <a:p>
            <a:pPr marL="177800" indent="-177800"/>
            <a:r>
              <a:rPr lang="en-US"/>
              <a:t>The ongoing Phase 3 CELESTIAL-TNCLL trial (BGB-11417-301) is evaluating </a:t>
            </a:r>
            <a:r>
              <a:rPr lang="en-US" err="1"/>
              <a:t>zanubrutinib</a:t>
            </a:r>
            <a:r>
              <a:rPr lang="en-US"/>
              <a:t> in combination with </a:t>
            </a:r>
            <a:r>
              <a:rPr lang="en-US" err="1"/>
              <a:t>sonrotoclax</a:t>
            </a:r>
            <a:r>
              <a:rPr lang="en-US"/>
              <a:t>, a next-generation and potent BCL2 inhibitor, as fixed-duration therapy in patients with TN CLL</a:t>
            </a:r>
          </a:p>
          <a:p>
            <a:endParaRPr lang="en-US"/>
          </a:p>
        </p:txBody>
      </p:sp>
    </p:spTree>
    <p:extLst>
      <p:ext uri="{BB962C8B-B14F-4D97-AF65-F5344CB8AC3E}">
        <p14:creationId xmlns:p14="http://schemas.microsoft.com/office/powerpoint/2010/main" val="39032970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41285B-4788-BC01-E776-A85D5F72A7C5}"/>
              </a:ext>
            </a:extLst>
          </p:cNvPr>
          <p:cNvSpPr>
            <a:spLocks noGrp="1"/>
          </p:cNvSpPr>
          <p:nvPr>
            <p:ph type="title"/>
          </p:nvPr>
        </p:nvSpPr>
        <p:spPr/>
        <p:txBody>
          <a:bodyPr/>
          <a:lstStyle/>
          <a:p>
            <a:r>
              <a:rPr lang="en-US"/>
              <a:t>Phase 2 trial</a:t>
            </a:r>
          </a:p>
        </p:txBody>
      </p:sp>
      <p:sp>
        <p:nvSpPr>
          <p:cNvPr id="6" name="Text Placeholder 5">
            <a:extLst>
              <a:ext uri="{FF2B5EF4-FFF2-40B4-BE49-F238E27FC236}">
                <a16:creationId xmlns:a16="http://schemas.microsoft.com/office/drawing/2014/main" id="{03726FF2-CDF4-6D45-7DC1-C97026BD876B}"/>
              </a:ext>
            </a:extLst>
          </p:cNvPr>
          <p:cNvSpPr>
            <a:spLocks noGrp="1"/>
          </p:cNvSpPr>
          <p:nvPr>
            <p:ph type="body" idx="1"/>
          </p:nvPr>
        </p:nvSpPr>
        <p:spPr/>
        <p:txBody>
          <a:bodyPr/>
          <a:lstStyle/>
          <a:p>
            <a:r>
              <a:rPr lang="en-US" err="1"/>
              <a:t>Pirtobrutinib</a:t>
            </a:r>
            <a:r>
              <a:rPr lang="en-US"/>
              <a:t>, </a:t>
            </a:r>
            <a:r>
              <a:rPr lang="en-US" err="1"/>
              <a:t>venetoclax</a:t>
            </a:r>
            <a:r>
              <a:rPr lang="en-US"/>
              <a:t>, and </a:t>
            </a:r>
            <a:r>
              <a:rPr lang="en-US" err="1"/>
              <a:t>obinutuzumab</a:t>
            </a:r>
            <a:r>
              <a:rPr lang="en-US"/>
              <a:t> in 1L CLL/SLL </a:t>
            </a:r>
          </a:p>
        </p:txBody>
      </p:sp>
    </p:spTree>
    <p:extLst>
      <p:ext uri="{BB962C8B-B14F-4D97-AF65-F5344CB8AC3E}">
        <p14:creationId xmlns:p14="http://schemas.microsoft.com/office/powerpoint/2010/main" val="2634955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E80F07B-8348-012E-39A5-C0FE6FDE6C1F}"/>
              </a:ext>
            </a:extLst>
          </p:cNvPr>
          <p:cNvSpPr>
            <a:spLocks noGrp="1"/>
          </p:cNvSpPr>
          <p:nvPr>
            <p:ph type="body" sz="quarter" idx="12"/>
          </p:nvPr>
        </p:nvSpPr>
        <p:spPr>
          <a:xfrm>
            <a:off x="416533" y="1386420"/>
            <a:ext cx="11367480" cy="647700"/>
          </a:xfrm>
        </p:spPr>
        <p:txBody>
          <a:bodyPr/>
          <a:lstStyle/>
          <a:p>
            <a:r>
              <a:rPr lang="en-US"/>
              <a:t>Investigator-initiated Phase 2 trial of </a:t>
            </a:r>
            <a:r>
              <a:rPr lang="en-US" err="1"/>
              <a:t>pirtobrutinib</a:t>
            </a:r>
            <a:r>
              <a:rPr lang="en-US"/>
              <a:t>, </a:t>
            </a:r>
            <a:r>
              <a:rPr lang="en-US" err="1"/>
              <a:t>venetoclax</a:t>
            </a:r>
            <a:r>
              <a:rPr lang="en-US"/>
              <a:t> and </a:t>
            </a:r>
            <a:r>
              <a:rPr lang="en-US" err="1"/>
              <a:t>obinutuzumab</a:t>
            </a:r>
            <a:r>
              <a:rPr lang="en-US"/>
              <a:t> in patients </a:t>
            </a:r>
            <a:br>
              <a:rPr lang="en-US"/>
            </a:br>
            <a:r>
              <a:rPr lang="en-US"/>
              <a:t>with previously untreated CLL/SLL</a:t>
            </a:r>
            <a:endParaRPr lang="en-DE"/>
          </a:p>
        </p:txBody>
      </p:sp>
      <p:sp>
        <p:nvSpPr>
          <p:cNvPr id="3" name="Title 2">
            <a:extLst>
              <a:ext uri="{FF2B5EF4-FFF2-40B4-BE49-F238E27FC236}">
                <a16:creationId xmlns:a16="http://schemas.microsoft.com/office/drawing/2014/main" id="{F7C9B52A-23B4-07F8-2152-BF27C6E14F54}"/>
              </a:ext>
            </a:extLst>
          </p:cNvPr>
          <p:cNvSpPr>
            <a:spLocks noGrp="1"/>
          </p:cNvSpPr>
          <p:nvPr>
            <p:ph type="title"/>
          </p:nvPr>
        </p:nvSpPr>
        <p:spPr/>
        <p:txBody>
          <a:bodyPr/>
          <a:lstStyle/>
          <a:p>
            <a:r>
              <a:rPr lang="en-US"/>
              <a:t>PVO in TN CLL/SLL: Study design</a:t>
            </a:r>
          </a:p>
        </p:txBody>
      </p:sp>
      <p:sp>
        <p:nvSpPr>
          <p:cNvPr id="2" name="Footer Placeholder 1">
            <a:extLst>
              <a:ext uri="{FF2B5EF4-FFF2-40B4-BE49-F238E27FC236}">
                <a16:creationId xmlns:a16="http://schemas.microsoft.com/office/drawing/2014/main" id="{92B1AFA5-11B2-64DF-8AA2-5092FF393DF9}"/>
              </a:ext>
            </a:extLst>
          </p:cNvPr>
          <p:cNvSpPr>
            <a:spLocks noGrp="1"/>
          </p:cNvSpPr>
          <p:nvPr>
            <p:ph type="ftr" sz="quarter" idx="13"/>
          </p:nvPr>
        </p:nvSpPr>
        <p:spPr>
          <a:xfrm>
            <a:off x="407989" y="6168957"/>
            <a:ext cx="8532812" cy="500131"/>
          </a:xfrm>
        </p:spPr>
        <p:txBody>
          <a:bodyPr/>
          <a:lstStyle/>
          <a:p>
            <a:r>
              <a:rPr lang="en-GB" baseline="30000" err="1"/>
              <a:t>a</a:t>
            </a:r>
            <a:r>
              <a:rPr lang="en-GB" err="1"/>
              <a:t>Each</a:t>
            </a:r>
            <a:r>
              <a:rPr lang="en-GB"/>
              <a:t> cycle is 28 days.</a:t>
            </a:r>
            <a:r>
              <a:rPr lang="en-GB" baseline="30000"/>
              <a:t> </a:t>
            </a:r>
            <a:r>
              <a:rPr lang="en-GB" baseline="30000" err="1"/>
              <a:t>b</a:t>
            </a:r>
            <a:r>
              <a:rPr lang="en-GB" err="1"/>
              <a:t>NGS</a:t>
            </a:r>
            <a:r>
              <a:rPr lang="en-GB"/>
              <a:t> MRD assessed by </a:t>
            </a:r>
            <a:r>
              <a:rPr lang="en-GB" err="1"/>
              <a:t>clonoSEQ</a:t>
            </a:r>
            <a:r>
              <a:rPr lang="en-GB"/>
              <a:t> assay (Adaptive Biotechnologies) with 10</a:t>
            </a:r>
            <a:r>
              <a:rPr lang="en-GB" baseline="30000"/>
              <a:t>-6</a:t>
            </a:r>
            <a:r>
              <a:rPr lang="en-GB"/>
              <a:t> sensitivity.</a:t>
            </a:r>
            <a:r>
              <a:rPr lang="en-GB" baseline="30000"/>
              <a:t> </a:t>
            </a:r>
            <a:r>
              <a:rPr lang="en-GB" baseline="30000" err="1"/>
              <a:t>c</a:t>
            </a:r>
            <a:r>
              <a:rPr lang="en-GB" err="1"/>
              <a:t>Patients</a:t>
            </a:r>
            <a:r>
              <a:rPr lang="en-GB"/>
              <a:t> who are MRD+ at ≥10</a:t>
            </a:r>
            <a:r>
              <a:rPr lang="en-GB" baseline="30000"/>
              <a:t>-5</a:t>
            </a:r>
            <a:r>
              <a:rPr lang="en-GB"/>
              <a:t> in either PB or BM at end of C13 can continue </a:t>
            </a:r>
            <a:r>
              <a:rPr lang="en-GB" err="1"/>
              <a:t>pirtobrutinib</a:t>
            </a:r>
            <a:r>
              <a:rPr lang="en-GB"/>
              <a:t> + </a:t>
            </a:r>
            <a:r>
              <a:rPr lang="en-GB" err="1"/>
              <a:t>venetoclax</a:t>
            </a:r>
            <a:r>
              <a:rPr lang="en-GB"/>
              <a:t> for 12 additional cycles.</a:t>
            </a:r>
          </a:p>
          <a:p>
            <a:r>
              <a:rPr lang="en-GB"/>
              <a:t>ALT, alanine aminotransferase; ANC, absolute neutrophil count; AST, aspartate aminotransferase; BM, bone marrow; </a:t>
            </a:r>
            <a:r>
              <a:rPr lang="en-GB" err="1"/>
              <a:t>BMBx</a:t>
            </a:r>
            <a:r>
              <a:rPr lang="en-GB"/>
              <a:t>, BM biopsy; C, cycle; CLL, chronic lymphocytic </a:t>
            </a:r>
            <a:r>
              <a:rPr lang="en-GB" err="1"/>
              <a:t>leukemia</a:t>
            </a:r>
            <a:r>
              <a:rPr lang="en-GB"/>
              <a:t>; CR; complete response; </a:t>
            </a:r>
            <a:r>
              <a:rPr lang="en-GB" err="1"/>
              <a:t>CRi</a:t>
            </a:r>
            <a:r>
              <a:rPr lang="en-GB"/>
              <a:t>, CR with incomplete count recovery; CT, computed tomography; D, day; ECOG PS, </a:t>
            </a:r>
            <a:r>
              <a:rPr lang="en-US"/>
              <a:t>Eastern Cooperative Oncology Group performance status; </a:t>
            </a:r>
            <a:r>
              <a:rPr lang="en-GB"/>
              <a:t>GFR, glomerular filtration rate; MRD, minimal residual disease; NGS, next-generation sequencing; </a:t>
            </a:r>
            <a:r>
              <a:rPr lang="en-GB" err="1"/>
              <a:t>ORR,overall</a:t>
            </a:r>
            <a:r>
              <a:rPr lang="en-GB"/>
              <a:t> response rate; OS, overall survival; PB, peripheral blood; PFS, progression-free survival; PLT, platelet; PR, partial response; PVO, </a:t>
            </a:r>
            <a:r>
              <a:rPr lang="en-GB" err="1"/>
              <a:t>pirtobrutinib</a:t>
            </a:r>
            <a:r>
              <a:rPr lang="en-GB"/>
              <a:t>, </a:t>
            </a:r>
            <a:r>
              <a:rPr lang="en-GB" err="1"/>
              <a:t>venetoclax</a:t>
            </a:r>
            <a:r>
              <a:rPr lang="en-GB"/>
              <a:t>, </a:t>
            </a:r>
            <a:r>
              <a:rPr lang="en-GB" err="1"/>
              <a:t>obinutuzumab</a:t>
            </a:r>
            <a:r>
              <a:rPr lang="en-GB"/>
              <a:t>; QD, once daily; SLL, small lymphocytic lymphoma; TLS, </a:t>
            </a:r>
            <a:r>
              <a:rPr lang="en-GB" err="1"/>
              <a:t>tumor</a:t>
            </a:r>
            <a:r>
              <a:rPr lang="en-GB"/>
              <a:t> lysis syndrome; TN, treatment naïve; ULN, upper limit normal; </a:t>
            </a:r>
            <a:r>
              <a:rPr lang="en-GB" err="1"/>
              <a:t>uMRD</a:t>
            </a:r>
            <a:r>
              <a:rPr lang="en-GB"/>
              <a:t>, undetectable MRD.</a:t>
            </a:r>
          </a:p>
          <a:p>
            <a:r>
              <a:rPr lang="en-GB" b="1"/>
              <a:t>Jain et al. Abstract #S164 presented at EHA2024. </a:t>
            </a:r>
          </a:p>
        </p:txBody>
      </p:sp>
      <p:sp>
        <p:nvSpPr>
          <p:cNvPr id="7" name="Rectangle 6">
            <a:extLst>
              <a:ext uri="{FF2B5EF4-FFF2-40B4-BE49-F238E27FC236}">
                <a16:creationId xmlns:a16="http://schemas.microsoft.com/office/drawing/2014/main" id="{B0AFEDBF-C101-D562-26F0-F693D2640D0E}"/>
              </a:ext>
            </a:extLst>
          </p:cNvPr>
          <p:cNvSpPr/>
          <p:nvPr/>
        </p:nvSpPr>
        <p:spPr>
          <a:xfrm>
            <a:off x="416533" y="2209050"/>
            <a:ext cx="2024915" cy="331162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200" b="1"/>
              <a:t>Key eligibility criteria</a:t>
            </a:r>
            <a:endParaRPr lang="en-US"/>
          </a:p>
          <a:p>
            <a:pPr marL="171450" indent="-171450">
              <a:buFont typeface="Arial" panose="020B0604020202020204" pitchFamily="34" charset="0"/>
              <a:buChar char="•"/>
            </a:pPr>
            <a:r>
              <a:rPr lang="en-US" sz="1200"/>
              <a:t>TN CLL/SLL meeting </a:t>
            </a:r>
            <a:r>
              <a:rPr lang="en-US" sz="1200" err="1"/>
              <a:t>iwCLL</a:t>
            </a:r>
            <a:r>
              <a:rPr lang="en-US" sz="1200"/>
              <a:t> 2018 criteria for treatment</a:t>
            </a:r>
          </a:p>
          <a:p>
            <a:pPr marL="171450" indent="-171450">
              <a:buFont typeface="Arial" panose="020B0604020202020204" pitchFamily="34" charset="0"/>
              <a:buChar char="•"/>
            </a:pPr>
            <a:r>
              <a:rPr lang="en-GB" sz="1200"/>
              <a:t>Age ≥18 years</a:t>
            </a:r>
            <a:endParaRPr lang="en-US" sz="1200"/>
          </a:p>
          <a:p>
            <a:pPr marL="171450" indent="-171450">
              <a:buFont typeface="Arial" panose="020B0604020202020204" pitchFamily="34" charset="0"/>
              <a:buChar char="•"/>
            </a:pPr>
            <a:r>
              <a:rPr lang="en-US" sz="1200"/>
              <a:t>ECOG PS 0-2</a:t>
            </a:r>
          </a:p>
          <a:p>
            <a:pPr marL="171450" indent="-171450">
              <a:buFont typeface="Arial" panose="020B0604020202020204" pitchFamily="34" charset="0"/>
              <a:buChar char="•"/>
            </a:pPr>
            <a:r>
              <a:rPr lang="en-US" sz="1200"/>
              <a:t>Adequate organ function</a:t>
            </a:r>
          </a:p>
          <a:p>
            <a:pPr marL="324000" lvl="1" indent="-171450">
              <a:buFont typeface="Arial" panose="020B0604020202020204" pitchFamily="34" charset="0"/>
              <a:buChar char="•"/>
            </a:pPr>
            <a:r>
              <a:rPr lang="en-US" sz="1200"/>
              <a:t>GFR </a:t>
            </a:r>
            <a:r>
              <a:rPr lang="en-GB" sz="1200"/>
              <a:t>≥50 mL/min</a:t>
            </a:r>
          </a:p>
          <a:p>
            <a:pPr marL="324000" lvl="1" indent="-171450">
              <a:buFont typeface="Arial" panose="020B0604020202020204" pitchFamily="34" charset="0"/>
              <a:buChar char="•"/>
            </a:pPr>
            <a:r>
              <a:rPr lang="en-GB" sz="1200"/>
              <a:t>ALT and AST ≤3 x ULN, or ≤5 x ULN if due to CLL</a:t>
            </a:r>
          </a:p>
          <a:p>
            <a:pPr marL="324000" lvl="1" indent="-171450">
              <a:buFont typeface="Arial" panose="020B0604020202020204" pitchFamily="34" charset="0"/>
              <a:buChar char="•"/>
            </a:pPr>
            <a:r>
              <a:rPr lang="en-GB" sz="1200"/>
              <a:t>Total bilirubin ≤1.5 x ULN, or ≤3 x ULN if due to CLL</a:t>
            </a:r>
          </a:p>
          <a:p>
            <a:pPr marL="324000" lvl="1" indent="-171450">
              <a:buFont typeface="Arial" panose="020B0604020202020204" pitchFamily="34" charset="0"/>
              <a:buChar char="•"/>
            </a:pPr>
            <a:r>
              <a:rPr lang="en-GB" sz="1200"/>
              <a:t>PLT count ≥50 x10</a:t>
            </a:r>
            <a:r>
              <a:rPr lang="en-GB" sz="1200" baseline="30000"/>
              <a:t>9</a:t>
            </a:r>
            <a:r>
              <a:rPr lang="en-GB" sz="1200"/>
              <a:t>/L</a:t>
            </a:r>
          </a:p>
          <a:p>
            <a:pPr marL="324000" lvl="1" indent="-171450">
              <a:buFont typeface="Arial" panose="020B0604020202020204" pitchFamily="34" charset="0"/>
              <a:buChar char="•"/>
            </a:pPr>
            <a:r>
              <a:rPr lang="en-GB" sz="1200" err="1"/>
              <a:t>Hemoglobin</a:t>
            </a:r>
            <a:r>
              <a:rPr lang="en-GB" sz="1200"/>
              <a:t> ≥8 g/dL</a:t>
            </a:r>
          </a:p>
          <a:p>
            <a:pPr marL="324000" lvl="1" indent="-171450">
              <a:buFont typeface="Arial" panose="020B0604020202020204" pitchFamily="34" charset="0"/>
              <a:buChar char="•"/>
            </a:pPr>
            <a:r>
              <a:rPr lang="en-GB" sz="1200"/>
              <a:t>ANC ≥0.75 x10</a:t>
            </a:r>
            <a:r>
              <a:rPr lang="en-GB" sz="1200" baseline="30000"/>
              <a:t>9</a:t>
            </a:r>
            <a:r>
              <a:rPr lang="en-GB" sz="1200"/>
              <a:t>/L</a:t>
            </a:r>
          </a:p>
        </p:txBody>
      </p:sp>
      <p:sp>
        <p:nvSpPr>
          <p:cNvPr id="8" name="Rectangle 7">
            <a:extLst>
              <a:ext uri="{FF2B5EF4-FFF2-40B4-BE49-F238E27FC236}">
                <a16:creationId xmlns:a16="http://schemas.microsoft.com/office/drawing/2014/main" id="{2F0C21A1-DB60-634F-AE89-ED1050B70917}"/>
              </a:ext>
            </a:extLst>
          </p:cNvPr>
          <p:cNvSpPr/>
          <p:nvPr/>
        </p:nvSpPr>
        <p:spPr>
          <a:xfrm>
            <a:off x="9750552" y="2209049"/>
            <a:ext cx="2024915" cy="3300980"/>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400" b="1"/>
              <a:t>Primary endpoint</a:t>
            </a:r>
            <a:endParaRPr lang="en-US" sz="1400"/>
          </a:p>
          <a:p>
            <a:pPr marL="171450" indent="-171450">
              <a:buFont typeface="Arial" panose="020B0604020202020204" pitchFamily="34" charset="0"/>
              <a:buChar char="•"/>
            </a:pPr>
            <a:r>
              <a:rPr lang="en-US" sz="1400"/>
              <a:t>uMRD4 rate in BM after C7</a:t>
            </a:r>
          </a:p>
          <a:p>
            <a:pPr marL="171450" indent="-171450">
              <a:buFont typeface="Arial" panose="020B0604020202020204" pitchFamily="34" charset="0"/>
              <a:buChar char="•"/>
            </a:pPr>
            <a:endParaRPr lang="en-US" sz="1400"/>
          </a:p>
          <a:p>
            <a:pPr algn="ctr"/>
            <a:r>
              <a:rPr lang="en-US" sz="1400" b="1"/>
              <a:t>Secondary endpoints</a:t>
            </a:r>
          </a:p>
          <a:p>
            <a:pPr marL="171450" indent="-171450">
              <a:buFont typeface="Arial" panose="020B0604020202020204" pitchFamily="34" charset="0"/>
              <a:buChar char="•"/>
            </a:pPr>
            <a:endParaRPr lang="en-US" sz="1400"/>
          </a:p>
          <a:p>
            <a:pPr marL="171450" indent="-171450">
              <a:buFont typeface="Arial" panose="020B0604020202020204" pitchFamily="34" charset="0"/>
              <a:buChar char="•"/>
            </a:pPr>
            <a:r>
              <a:rPr lang="en-US" sz="1400"/>
              <a:t>ORR (CR/</a:t>
            </a:r>
            <a:r>
              <a:rPr lang="en-US" sz="1400" err="1"/>
              <a:t>CRi</a:t>
            </a:r>
            <a:r>
              <a:rPr lang="en-US" sz="1400"/>
              <a:t>/PR)</a:t>
            </a:r>
          </a:p>
          <a:p>
            <a:pPr marL="171450" indent="-171450">
              <a:buFont typeface="Arial" panose="020B0604020202020204" pitchFamily="34" charset="0"/>
              <a:buChar char="•"/>
            </a:pPr>
            <a:r>
              <a:rPr lang="en-US" sz="1400"/>
              <a:t>PFS</a:t>
            </a:r>
          </a:p>
          <a:p>
            <a:pPr marL="171450" indent="-171450">
              <a:buFont typeface="Arial" panose="020B0604020202020204" pitchFamily="34" charset="0"/>
              <a:buChar char="•"/>
            </a:pPr>
            <a:r>
              <a:rPr lang="en-US" sz="1400"/>
              <a:t>OS</a:t>
            </a:r>
          </a:p>
          <a:p>
            <a:pPr marL="171450" indent="-171450">
              <a:buFont typeface="Arial" panose="020B0604020202020204" pitchFamily="34" charset="0"/>
              <a:buChar char="•"/>
            </a:pPr>
            <a:r>
              <a:rPr lang="en-US" sz="1400"/>
              <a:t>Safety and tolerability</a:t>
            </a:r>
          </a:p>
        </p:txBody>
      </p:sp>
      <p:sp>
        <p:nvSpPr>
          <p:cNvPr id="9" name="TextBox 8">
            <a:extLst>
              <a:ext uri="{FF2B5EF4-FFF2-40B4-BE49-F238E27FC236}">
                <a16:creationId xmlns:a16="http://schemas.microsoft.com/office/drawing/2014/main" id="{1A50B0A6-2F99-68B6-E281-0EA1C968CA9B}"/>
              </a:ext>
            </a:extLst>
          </p:cNvPr>
          <p:cNvSpPr txBox="1"/>
          <p:nvPr/>
        </p:nvSpPr>
        <p:spPr>
          <a:xfrm>
            <a:off x="2575366" y="3664414"/>
            <a:ext cx="1307592" cy="307777"/>
          </a:xfrm>
          <a:prstGeom prst="rect">
            <a:avLst/>
          </a:prstGeom>
          <a:solidFill>
            <a:schemeClr val="accent2"/>
          </a:solidFill>
        </p:spPr>
        <p:txBody>
          <a:bodyPr wrap="square" rtlCol="0">
            <a:spAutoFit/>
          </a:bodyPr>
          <a:lstStyle/>
          <a:p>
            <a:pPr algn="ctr"/>
            <a:r>
              <a:rPr lang="en-US" sz="1400">
                <a:solidFill>
                  <a:schemeClr val="bg1"/>
                </a:solidFill>
              </a:rPr>
              <a:t>C1</a:t>
            </a:r>
            <a:r>
              <a:rPr lang="en-US" sz="1400" baseline="30000">
                <a:solidFill>
                  <a:schemeClr val="bg1"/>
                </a:solidFill>
              </a:rPr>
              <a:t>a</a:t>
            </a:r>
            <a:endParaRPr lang="en-DE" sz="1400" baseline="30000">
              <a:solidFill>
                <a:schemeClr val="bg1"/>
              </a:solidFill>
            </a:endParaRPr>
          </a:p>
        </p:txBody>
      </p:sp>
      <p:sp>
        <p:nvSpPr>
          <p:cNvPr id="10" name="TextBox 9">
            <a:extLst>
              <a:ext uri="{FF2B5EF4-FFF2-40B4-BE49-F238E27FC236}">
                <a16:creationId xmlns:a16="http://schemas.microsoft.com/office/drawing/2014/main" id="{94A904A3-9AA2-774F-D1B9-0502F0353CAC}"/>
              </a:ext>
            </a:extLst>
          </p:cNvPr>
          <p:cNvSpPr txBox="1"/>
          <p:nvPr/>
        </p:nvSpPr>
        <p:spPr>
          <a:xfrm>
            <a:off x="4008785" y="3664414"/>
            <a:ext cx="1307592" cy="307777"/>
          </a:xfrm>
          <a:prstGeom prst="rect">
            <a:avLst/>
          </a:prstGeom>
          <a:solidFill>
            <a:schemeClr val="accent2"/>
          </a:solidFill>
        </p:spPr>
        <p:txBody>
          <a:bodyPr wrap="square" rtlCol="0">
            <a:spAutoFit/>
          </a:bodyPr>
          <a:lstStyle/>
          <a:p>
            <a:pPr algn="ctr"/>
            <a:r>
              <a:rPr lang="en-US" sz="1400">
                <a:solidFill>
                  <a:schemeClr val="bg1"/>
                </a:solidFill>
              </a:rPr>
              <a:t>C2</a:t>
            </a:r>
            <a:endParaRPr lang="en-DE" sz="1400">
              <a:solidFill>
                <a:schemeClr val="bg1"/>
              </a:solidFill>
            </a:endParaRPr>
          </a:p>
        </p:txBody>
      </p:sp>
      <p:sp>
        <p:nvSpPr>
          <p:cNvPr id="11" name="TextBox 10">
            <a:extLst>
              <a:ext uri="{FF2B5EF4-FFF2-40B4-BE49-F238E27FC236}">
                <a16:creationId xmlns:a16="http://schemas.microsoft.com/office/drawing/2014/main" id="{3BDB706B-70D2-E2A8-F499-D9D571E2FFDF}"/>
              </a:ext>
            </a:extLst>
          </p:cNvPr>
          <p:cNvSpPr txBox="1"/>
          <p:nvPr/>
        </p:nvSpPr>
        <p:spPr>
          <a:xfrm>
            <a:off x="5442204" y="3664414"/>
            <a:ext cx="1307592" cy="307777"/>
          </a:xfrm>
          <a:prstGeom prst="rect">
            <a:avLst/>
          </a:prstGeom>
          <a:solidFill>
            <a:schemeClr val="accent2"/>
          </a:solidFill>
        </p:spPr>
        <p:txBody>
          <a:bodyPr wrap="square" rtlCol="0">
            <a:spAutoFit/>
          </a:bodyPr>
          <a:lstStyle/>
          <a:p>
            <a:pPr algn="ctr"/>
            <a:r>
              <a:rPr lang="en-US" sz="1400">
                <a:solidFill>
                  <a:schemeClr val="bg1"/>
                </a:solidFill>
              </a:rPr>
              <a:t>C3-6</a:t>
            </a:r>
            <a:endParaRPr lang="en-DE" sz="1400">
              <a:solidFill>
                <a:schemeClr val="bg1"/>
              </a:solidFill>
            </a:endParaRPr>
          </a:p>
        </p:txBody>
      </p:sp>
      <p:sp>
        <p:nvSpPr>
          <p:cNvPr id="12" name="TextBox 11">
            <a:extLst>
              <a:ext uri="{FF2B5EF4-FFF2-40B4-BE49-F238E27FC236}">
                <a16:creationId xmlns:a16="http://schemas.microsoft.com/office/drawing/2014/main" id="{26AC6950-ACAF-8B87-0093-AEB47553E2A0}"/>
              </a:ext>
            </a:extLst>
          </p:cNvPr>
          <p:cNvSpPr txBox="1"/>
          <p:nvPr/>
        </p:nvSpPr>
        <p:spPr>
          <a:xfrm>
            <a:off x="6875623" y="3664414"/>
            <a:ext cx="1307592" cy="307777"/>
          </a:xfrm>
          <a:prstGeom prst="rect">
            <a:avLst/>
          </a:prstGeom>
          <a:solidFill>
            <a:schemeClr val="accent2"/>
          </a:solidFill>
        </p:spPr>
        <p:txBody>
          <a:bodyPr wrap="square" rtlCol="0">
            <a:spAutoFit/>
          </a:bodyPr>
          <a:lstStyle/>
          <a:p>
            <a:pPr algn="ctr"/>
            <a:r>
              <a:rPr lang="en-US" sz="1400">
                <a:solidFill>
                  <a:schemeClr val="bg1"/>
                </a:solidFill>
              </a:rPr>
              <a:t>C7</a:t>
            </a:r>
            <a:endParaRPr lang="en-DE" sz="1400">
              <a:solidFill>
                <a:schemeClr val="bg1"/>
              </a:solidFill>
            </a:endParaRPr>
          </a:p>
        </p:txBody>
      </p:sp>
      <p:sp>
        <p:nvSpPr>
          <p:cNvPr id="13" name="TextBox 12">
            <a:extLst>
              <a:ext uri="{FF2B5EF4-FFF2-40B4-BE49-F238E27FC236}">
                <a16:creationId xmlns:a16="http://schemas.microsoft.com/office/drawing/2014/main" id="{1244AAB2-98FF-2898-4D8C-DF485D689957}"/>
              </a:ext>
            </a:extLst>
          </p:cNvPr>
          <p:cNvSpPr txBox="1"/>
          <p:nvPr/>
        </p:nvSpPr>
        <p:spPr>
          <a:xfrm>
            <a:off x="8309042" y="3664414"/>
            <a:ext cx="1307592" cy="307777"/>
          </a:xfrm>
          <a:prstGeom prst="rect">
            <a:avLst/>
          </a:prstGeom>
          <a:solidFill>
            <a:schemeClr val="accent2"/>
          </a:solidFill>
        </p:spPr>
        <p:txBody>
          <a:bodyPr wrap="square" rtlCol="0">
            <a:spAutoFit/>
          </a:bodyPr>
          <a:lstStyle/>
          <a:p>
            <a:pPr algn="ctr"/>
            <a:r>
              <a:rPr lang="en-US" sz="1400">
                <a:solidFill>
                  <a:schemeClr val="bg1"/>
                </a:solidFill>
              </a:rPr>
              <a:t>C8-13</a:t>
            </a:r>
            <a:r>
              <a:rPr lang="en-US" sz="1400" baseline="30000">
                <a:solidFill>
                  <a:schemeClr val="bg1"/>
                </a:solidFill>
              </a:rPr>
              <a:t>c</a:t>
            </a:r>
            <a:endParaRPr lang="en-DE" sz="1400" baseline="30000">
              <a:solidFill>
                <a:schemeClr val="bg1"/>
              </a:solidFill>
            </a:endParaRPr>
          </a:p>
        </p:txBody>
      </p:sp>
      <p:sp>
        <p:nvSpPr>
          <p:cNvPr id="14" name="TextBox 13">
            <a:extLst>
              <a:ext uri="{FF2B5EF4-FFF2-40B4-BE49-F238E27FC236}">
                <a16:creationId xmlns:a16="http://schemas.microsoft.com/office/drawing/2014/main" id="{E07B2EF0-7B8A-19FB-13BA-FB3CF59EB6E0}"/>
              </a:ext>
            </a:extLst>
          </p:cNvPr>
          <p:cNvSpPr txBox="1"/>
          <p:nvPr/>
        </p:nvSpPr>
        <p:spPr>
          <a:xfrm>
            <a:off x="2575366" y="4135674"/>
            <a:ext cx="1307592" cy="1384995"/>
          </a:xfrm>
          <a:prstGeom prst="rect">
            <a:avLst/>
          </a:prstGeom>
          <a:solidFill>
            <a:schemeClr val="bg2"/>
          </a:solidFill>
        </p:spPr>
        <p:txBody>
          <a:bodyPr wrap="square" rtlCol="0">
            <a:spAutoFit/>
          </a:bodyPr>
          <a:lstStyle/>
          <a:p>
            <a:pPr marL="108000" indent="-108000">
              <a:buClr>
                <a:schemeClr val="accent2"/>
              </a:buClr>
              <a:buFont typeface="Arial" panose="020B0604020202020204" pitchFamily="34" charset="0"/>
              <a:buChar char="•"/>
            </a:pPr>
            <a:r>
              <a:rPr lang="en-US" sz="1200" err="1"/>
              <a:t>Pirtobrutinib</a:t>
            </a:r>
            <a:r>
              <a:rPr lang="en-US" sz="1200"/>
              <a:t> 200 mg QD</a:t>
            </a:r>
          </a:p>
          <a:p>
            <a:pPr marL="108000" indent="-108000">
              <a:buClr>
                <a:schemeClr val="accent2"/>
              </a:buClr>
              <a:buFont typeface="Arial" panose="020B0604020202020204" pitchFamily="34" charset="0"/>
              <a:buChar char="•"/>
            </a:pPr>
            <a:r>
              <a:rPr lang="en-US" sz="1200"/>
              <a:t>Obinutuzumab 100 mg D1 900 mg D2 1000 mg D8 1000 mg D15</a:t>
            </a:r>
          </a:p>
        </p:txBody>
      </p:sp>
      <p:sp>
        <p:nvSpPr>
          <p:cNvPr id="15" name="TextBox 14">
            <a:extLst>
              <a:ext uri="{FF2B5EF4-FFF2-40B4-BE49-F238E27FC236}">
                <a16:creationId xmlns:a16="http://schemas.microsoft.com/office/drawing/2014/main" id="{06D9550F-ACCD-228C-4A60-7DD4979275D7}"/>
              </a:ext>
            </a:extLst>
          </p:cNvPr>
          <p:cNvSpPr txBox="1"/>
          <p:nvPr/>
        </p:nvSpPr>
        <p:spPr>
          <a:xfrm>
            <a:off x="4008785" y="4125035"/>
            <a:ext cx="1307592" cy="1384995"/>
          </a:xfrm>
          <a:prstGeom prst="rect">
            <a:avLst/>
          </a:prstGeom>
          <a:solidFill>
            <a:schemeClr val="bg2"/>
          </a:solidFill>
        </p:spPr>
        <p:txBody>
          <a:bodyPr wrap="square" rtlCol="0">
            <a:spAutoFit/>
          </a:bodyPr>
          <a:lstStyle/>
          <a:p>
            <a:pPr marL="108000" indent="-108000">
              <a:buClr>
                <a:schemeClr val="accent2"/>
              </a:buClr>
              <a:buFont typeface="Arial" panose="020B0604020202020204" pitchFamily="34" charset="0"/>
              <a:buChar char="•"/>
            </a:pPr>
            <a:r>
              <a:rPr lang="en-US" sz="1200" err="1"/>
              <a:t>Pirtobrutinib</a:t>
            </a:r>
            <a:r>
              <a:rPr lang="en-US" sz="1200"/>
              <a:t> 200 mg QD</a:t>
            </a:r>
          </a:p>
          <a:p>
            <a:pPr marL="108000" indent="-108000">
              <a:buClr>
                <a:schemeClr val="accent2"/>
              </a:buClr>
              <a:buFont typeface="Arial" panose="020B0604020202020204" pitchFamily="34" charset="0"/>
              <a:buChar char="•"/>
            </a:pPr>
            <a:r>
              <a:rPr lang="en-US" sz="1200"/>
              <a:t>Obinutuzumab 1000 mg D1</a:t>
            </a:r>
          </a:p>
          <a:p>
            <a:pPr marL="108000" indent="-108000">
              <a:buClr>
                <a:schemeClr val="accent2"/>
              </a:buClr>
              <a:buFont typeface="Arial" panose="020B0604020202020204" pitchFamily="34" charset="0"/>
              <a:buChar char="•"/>
            </a:pPr>
            <a:r>
              <a:rPr lang="en-US" sz="1200" err="1"/>
              <a:t>Venetoclax</a:t>
            </a:r>
            <a:r>
              <a:rPr lang="en-US" sz="1200"/>
              <a:t> weekly dose ramp-up</a:t>
            </a:r>
          </a:p>
        </p:txBody>
      </p:sp>
      <p:sp>
        <p:nvSpPr>
          <p:cNvPr id="16" name="TextBox 15">
            <a:extLst>
              <a:ext uri="{FF2B5EF4-FFF2-40B4-BE49-F238E27FC236}">
                <a16:creationId xmlns:a16="http://schemas.microsoft.com/office/drawing/2014/main" id="{1C2DFD10-8C76-E310-96E0-16531E356560}"/>
              </a:ext>
            </a:extLst>
          </p:cNvPr>
          <p:cNvSpPr txBox="1"/>
          <p:nvPr/>
        </p:nvSpPr>
        <p:spPr>
          <a:xfrm>
            <a:off x="5442204" y="4125034"/>
            <a:ext cx="1307592" cy="1384995"/>
          </a:xfrm>
          <a:prstGeom prst="rect">
            <a:avLst/>
          </a:prstGeom>
          <a:solidFill>
            <a:schemeClr val="bg2"/>
          </a:solidFill>
        </p:spPr>
        <p:txBody>
          <a:bodyPr wrap="square" rtlCol="0">
            <a:spAutoFit/>
          </a:bodyPr>
          <a:lstStyle/>
          <a:p>
            <a:pPr marL="108000" indent="-108000">
              <a:buClr>
                <a:schemeClr val="accent2"/>
              </a:buClr>
              <a:buFont typeface="Arial" panose="020B0604020202020204" pitchFamily="34" charset="0"/>
              <a:buChar char="•"/>
            </a:pPr>
            <a:r>
              <a:rPr lang="en-US" sz="1200" err="1"/>
              <a:t>Pirtobrutinib</a:t>
            </a:r>
            <a:r>
              <a:rPr lang="en-US" sz="1200"/>
              <a:t> 200 mg QD</a:t>
            </a:r>
          </a:p>
          <a:p>
            <a:pPr marL="108000" indent="-108000">
              <a:buClr>
                <a:schemeClr val="accent2"/>
              </a:buClr>
              <a:buFont typeface="Arial" panose="020B0604020202020204" pitchFamily="34" charset="0"/>
              <a:buChar char="•"/>
            </a:pPr>
            <a:r>
              <a:rPr lang="en-US" sz="1200"/>
              <a:t>Obinutuzumab 1000 mg D1</a:t>
            </a:r>
          </a:p>
          <a:p>
            <a:pPr marL="108000" indent="-108000">
              <a:buClr>
                <a:schemeClr val="accent2"/>
              </a:buClr>
              <a:buFont typeface="Arial" panose="020B0604020202020204" pitchFamily="34" charset="0"/>
              <a:buChar char="•"/>
            </a:pPr>
            <a:r>
              <a:rPr lang="en-US" sz="1200" err="1"/>
              <a:t>Venetoclax</a:t>
            </a:r>
            <a:r>
              <a:rPr lang="en-US" sz="1200"/>
              <a:t> 400 mg QD</a:t>
            </a:r>
          </a:p>
          <a:p>
            <a:pPr>
              <a:buClr>
                <a:schemeClr val="accent2"/>
              </a:buClr>
            </a:pPr>
            <a:endParaRPr lang="en-US" sz="1200"/>
          </a:p>
        </p:txBody>
      </p:sp>
      <p:sp>
        <p:nvSpPr>
          <p:cNvPr id="17" name="TextBox 16">
            <a:extLst>
              <a:ext uri="{FF2B5EF4-FFF2-40B4-BE49-F238E27FC236}">
                <a16:creationId xmlns:a16="http://schemas.microsoft.com/office/drawing/2014/main" id="{6FF1D481-C90D-137F-2717-32F3C183E388}"/>
              </a:ext>
            </a:extLst>
          </p:cNvPr>
          <p:cNvSpPr txBox="1"/>
          <p:nvPr/>
        </p:nvSpPr>
        <p:spPr>
          <a:xfrm>
            <a:off x="6876094" y="4125033"/>
            <a:ext cx="2740540" cy="1384995"/>
          </a:xfrm>
          <a:prstGeom prst="rect">
            <a:avLst/>
          </a:prstGeom>
          <a:solidFill>
            <a:schemeClr val="bg2"/>
          </a:solidFill>
        </p:spPr>
        <p:txBody>
          <a:bodyPr wrap="square" rtlCol="0">
            <a:spAutoFit/>
          </a:bodyPr>
          <a:lstStyle/>
          <a:p>
            <a:pPr marL="108000" indent="-108000">
              <a:buClr>
                <a:schemeClr val="accent2"/>
              </a:buClr>
              <a:buFont typeface="Arial" panose="020B0604020202020204" pitchFamily="34" charset="0"/>
              <a:buChar char="•"/>
            </a:pPr>
            <a:r>
              <a:rPr lang="en-US" sz="1200" err="1"/>
              <a:t>Pirtobrutinib</a:t>
            </a:r>
            <a:r>
              <a:rPr lang="en-US" sz="1200"/>
              <a:t> 200 mg QD</a:t>
            </a:r>
          </a:p>
          <a:p>
            <a:pPr marL="108000" indent="-108000">
              <a:buClr>
                <a:schemeClr val="accent2"/>
              </a:buClr>
              <a:buFont typeface="Arial" panose="020B0604020202020204" pitchFamily="34" charset="0"/>
              <a:buChar char="•"/>
            </a:pPr>
            <a:r>
              <a:rPr lang="en-US" sz="1200" err="1"/>
              <a:t>Venetoclax</a:t>
            </a:r>
            <a:r>
              <a:rPr lang="en-US" sz="1200"/>
              <a:t> 400 mg QD</a:t>
            </a:r>
          </a:p>
          <a:p>
            <a:pPr marL="108000" indent="-108000">
              <a:buClr>
                <a:schemeClr val="accent2"/>
              </a:buClr>
              <a:buFont typeface="Arial" panose="020B0604020202020204" pitchFamily="34" charset="0"/>
              <a:buChar char="•"/>
            </a:pPr>
            <a:endParaRPr lang="en-US" sz="1200"/>
          </a:p>
          <a:p>
            <a:pPr marL="108000" indent="-108000">
              <a:buClr>
                <a:schemeClr val="accent2"/>
              </a:buClr>
              <a:buFont typeface="Arial" panose="020B0604020202020204" pitchFamily="34" charset="0"/>
              <a:buChar char="•"/>
            </a:pPr>
            <a:endParaRPr lang="en-US" sz="1200"/>
          </a:p>
          <a:p>
            <a:pPr marL="108000" indent="-108000">
              <a:buClr>
                <a:schemeClr val="accent2"/>
              </a:buClr>
              <a:buFont typeface="Arial" panose="020B0604020202020204" pitchFamily="34" charset="0"/>
              <a:buChar char="•"/>
            </a:pPr>
            <a:endParaRPr lang="en-US" sz="1200"/>
          </a:p>
          <a:p>
            <a:pPr marL="108000" indent="-108000">
              <a:buClr>
                <a:schemeClr val="accent2"/>
              </a:buClr>
              <a:buFont typeface="Arial" panose="020B0604020202020204" pitchFamily="34" charset="0"/>
              <a:buChar char="•"/>
            </a:pPr>
            <a:endParaRPr lang="en-US" sz="1200"/>
          </a:p>
          <a:p>
            <a:pPr>
              <a:buClr>
                <a:schemeClr val="accent2"/>
              </a:buClr>
            </a:pPr>
            <a:endParaRPr lang="en-US" sz="1200"/>
          </a:p>
        </p:txBody>
      </p:sp>
      <p:sp>
        <p:nvSpPr>
          <p:cNvPr id="18" name="TextBox 17">
            <a:extLst>
              <a:ext uri="{FF2B5EF4-FFF2-40B4-BE49-F238E27FC236}">
                <a16:creationId xmlns:a16="http://schemas.microsoft.com/office/drawing/2014/main" id="{F21C73B9-B3D0-9C7A-8A72-83CEF1C30022}"/>
              </a:ext>
            </a:extLst>
          </p:cNvPr>
          <p:cNvSpPr txBox="1"/>
          <p:nvPr/>
        </p:nvSpPr>
        <p:spPr>
          <a:xfrm>
            <a:off x="2566734" y="2212194"/>
            <a:ext cx="863396" cy="553998"/>
          </a:xfrm>
          <a:prstGeom prst="rect">
            <a:avLst/>
          </a:prstGeom>
          <a:solidFill>
            <a:schemeClr val="accent6">
              <a:lumMod val="20000"/>
              <a:lumOff val="80000"/>
            </a:schemeClr>
          </a:solidFill>
          <a:ln>
            <a:noFill/>
          </a:ln>
        </p:spPr>
        <p:txBody>
          <a:bodyPr wrap="square" rIns="0" rtlCol="0">
            <a:spAutoFit/>
          </a:bodyPr>
          <a:lstStyle/>
          <a:p>
            <a:r>
              <a:rPr lang="en-US" sz="1000" b="1"/>
              <a:t>Enrollment</a:t>
            </a:r>
          </a:p>
          <a:p>
            <a:pPr marL="72000" indent="-72000">
              <a:buClr>
                <a:schemeClr val="accent2"/>
              </a:buClr>
              <a:buFont typeface="Arial" panose="020B0604020202020204" pitchFamily="34" charset="0"/>
              <a:buChar char="•"/>
            </a:pPr>
            <a:r>
              <a:rPr lang="en-US" sz="1000"/>
              <a:t>CT</a:t>
            </a:r>
          </a:p>
          <a:p>
            <a:pPr marL="72000" indent="-72000">
              <a:buClr>
                <a:schemeClr val="accent2"/>
              </a:buClr>
              <a:buFont typeface="Arial" panose="020B0604020202020204" pitchFamily="34" charset="0"/>
              <a:buChar char="•"/>
            </a:pPr>
            <a:r>
              <a:rPr lang="en-US" sz="1000" err="1"/>
              <a:t>BMBx</a:t>
            </a:r>
            <a:endParaRPr lang="en-US" sz="1000"/>
          </a:p>
        </p:txBody>
      </p:sp>
      <p:sp>
        <p:nvSpPr>
          <p:cNvPr id="19" name="TextBox 18">
            <a:extLst>
              <a:ext uri="{FF2B5EF4-FFF2-40B4-BE49-F238E27FC236}">
                <a16:creationId xmlns:a16="http://schemas.microsoft.com/office/drawing/2014/main" id="{54AF8BEB-3EE9-BA02-8405-E362ACA3ACF3}"/>
              </a:ext>
            </a:extLst>
          </p:cNvPr>
          <p:cNvSpPr txBox="1"/>
          <p:nvPr/>
        </p:nvSpPr>
        <p:spPr>
          <a:xfrm>
            <a:off x="3496010" y="2209049"/>
            <a:ext cx="891632" cy="861774"/>
          </a:xfrm>
          <a:prstGeom prst="rect">
            <a:avLst/>
          </a:prstGeom>
          <a:solidFill>
            <a:schemeClr val="accent6">
              <a:lumMod val="20000"/>
              <a:lumOff val="80000"/>
            </a:schemeClr>
          </a:solidFill>
          <a:ln>
            <a:noFill/>
          </a:ln>
        </p:spPr>
        <p:txBody>
          <a:bodyPr wrap="square" lIns="36000" tIns="45720" rIns="36000" bIns="45720" rtlCol="0" anchor="t">
            <a:spAutoFit/>
          </a:bodyPr>
          <a:lstStyle/>
          <a:p>
            <a:pPr algn="ctr"/>
            <a:r>
              <a:rPr lang="en-US" sz="1000"/>
              <a:t>CT for TLS risk </a:t>
            </a:r>
            <a:br>
              <a:rPr lang="en-US" sz="1000"/>
            </a:br>
            <a:r>
              <a:rPr lang="en-US" sz="1000"/>
              <a:t>(if baseline CT had nodes </a:t>
            </a:r>
            <a:r>
              <a:rPr lang="en-GB" sz="1000"/>
              <a:t>≥5 cm)</a:t>
            </a:r>
          </a:p>
        </p:txBody>
      </p:sp>
      <p:sp>
        <p:nvSpPr>
          <p:cNvPr id="21" name="TextBox 20">
            <a:extLst>
              <a:ext uri="{FF2B5EF4-FFF2-40B4-BE49-F238E27FC236}">
                <a16:creationId xmlns:a16="http://schemas.microsoft.com/office/drawing/2014/main" id="{BEF197CC-9851-F1C7-8EE0-1793EAC6A38D}"/>
              </a:ext>
            </a:extLst>
          </p:cNvPr>
          <p:cNvSpPr txBox="1"/>
          <p:nvPr/>
        </p:nvSpPr>
        <p:spPr>
          <a:xfrm>
            <a:off x="5650184" y="2212194"/>
            <a:ext cx="891632" cy="553998"/>
          </a:xfrm>
          <a:prstGeom prst="rect">
            <a:avLst/>
          </a:prstGeom>
          <a:solidFill>
            <a:schemeClr val="accent6">
              <a:lumMod val="20000"/>
              <a:lumOff val="80000"/>
            </a:schemeClr>
          </a:solidFill>
          <a:ln>
            <a:noFill/>
          </a:ln>
        </p:spPr>
        <p:txBody>
          <a:bodyPr wrap="square" lIns="36000" rIns="36000" rtlCol="0">
            <a:spAutoFit/>
          </a:bodyPr>
          <a:lstStyle/>
          <a:p>
            <a:pPr algn="ctr"/>
            <a:r>
              <a:rPr lang="en-US" sz="1000"/>
              <a:t>PB NGS </a:t>
            </a:r>
            <a:r>
              <a:rPr lang="en-US" sz="1000" err="1"/>
              <a:t>MRD</a:t>
            </a:r>
            <a:r>
              <a:rPr lang="en-US" sz="1000" baseline="30000" err="1"/>
              <a:t>b</a:t>
            </a:r>
            <a:r>
              <a:rPr lang="en-US" sz="1000"/>
              <a:t> at end of C4</a:t>
            </a:r>
          </a:p>
        </p:txBody>
      </p:sp>
      <p:sp>
        <p:nvSpPr>
          <p:cNvPr id="22" name="TextBox 21">
            <a:extLst>
              <a:ext uri="{FF2B5EF4-FFF2-40B4-BE49-F238E27FC236}">
                <a16:creationId xmlns:a16="http://schemas.microsoft.com/office/drawing/2014/main" id="{96E4320F-CF42-2F82-F344-DBA970E5DABC}"/>
              </a:ext>
            </a:extLst>
          </p:cNvPr>
          <p:cNvSpPr txBox="1"/>
          <p:nvPr/>
        </p:nvSpPr>
        <p:spPr>
          <a:xfrm>
            <a:off x="7290578" y="2209049"/>
            <a:ext cx="891632" cy="861774"/>
          </a:xfrm>
          <a:prstGeom prst="rect">
            <a:avLst/>
          </a:prstGeom>
          <a:solidFill>
            <a:schemeClr val="accent6">
              <a:lumMod val="20000"/>
              <a:lumOff val="80000"/>
            </a:schemeClr>
          </a:solidFill>
          <a:ln>
            <a:noFill/>
          </a:ln>
        </p:spPr>
        <p:txBody>
          <a:bodyPr wrap="square" lIns="36000" rIns="36000" rtlCol="0">
            <a:spAutoFit/>
          </a:bodyPr>
          <a:lstStyle/>
          <a:p>
            <a:pPr marL="72000" indent="-72000">
              <a:buClr>
                <a:schemeClr val="accent2"/>
              </a:buClr>
              <a:buFont typeface="Arial" panose="020B0604020202020204" pitchFamily="34" charset="0"/>
              <a:buChar char="•"/>
            </a:pPr>
            <a:r>
              <a:rPr lang="en-US" sz="1000"/>
              <a:t>CT</a:t>
            </a:r>
          </a:p>
          <a:p>
            <a:pPr marL="72000" indent="-72000">
              <a:buClr>
                <a:schemeClr val="accent2"/>
              </a:buClr>
              <a:buFont typeface="Arial" panose="020B0604020202020204" pitchFamily="34" charset="0"/>
              <a:buChar char="•"/>
            </a:pPr>
            <a:r>
              <a:rPr lang="en-US" sz="1000"/>
              <a:t>NGS MRD in BM and PB </a:t>
            </a:r>
            <a:r>
              <a:rPr lang="en-US" sz="1000" b="1"/>
              <a:t>(primary endpoint)</a:t>
            </a:r>
          </a:p>
        </p:txBody>
      </p:sp>
      <p:sp>
        <p:nvSpPr>
          <p:cNvPr id="23" name="TextBox 22">
            <a:extLst>
              <a:ext uri="{FF2B5EF4-FFF2-40B4-BE49-F238E27FC236}">
                <a16:creationId xmlns:a16="http://schemas.microsoft.com/office/drawing/2014/main" id="{CF2AA829-1D9C-812C-D2E0-DA54E891B72C}"/>
              </a:ext>
            </a:extLst>
          </p:cNvPr>
          <p:cNvSpPr txBox="1"/>
          <p:nvPr/>
        </p:nvSpPr>
        <p:spPr>
          <a:xfrm>
            <a:off x="8308501" y="2209049"/>
            <a:ext cx="484667" cy="861774"/>
          </a:xfrm>
          <a:prstGeom prst="rect">
            <a:avLst/>
          </a:prstGeom>
          <a:solidFill>
            <a:schemeClr val="accent6">
              <a:lumMod val="20000"/>
              <a:lumOff val="80000"/>
            </a:schemeClr>
          </a:solidFill>
          <a:ln>
            <a:noFill/>
          </a:ln>
        </p:spPr>
        <p:txBody>
          <a:bodyPr wrap="square" lIns="36000" rIns="36000" rtlCol="0">
            <a:spAutoFit/>
          </a:bodyPr>
          <a:lstStyle/>
          <a:p>
            <a:pPr algn="ctr"/>
            <a:r>
              <a:rPr lang="en-US" sz="1000"/>
              <a:t>PB NGS MRD at end of C9</a:t>
            </a:r>
          </a:p>
        </p:txBody>
      </p:sp>
      <p:sp>
        <p:nvSpPr>
          <p:cNvPr id="24" name="TextBox 23">
            <a:extLst>
              <a:ext uri="{FF2B5EF4-FFF2-40B4-BE49-F238E27FC236}">
                <a16:creationId xmlns:a16="http://schemas.microsoft.com/office/drawing/2014/main" id="{5AC666C3-B528-DBE8-CC86-B8427D4846FD}"/>
              </a:ext>
            </a:extLst>
          </p:cNvPr>
          <p:cNvSpPr txBox="1"/>
          <p:nvPr/>
        </p:nvSpPr>
        <p:spPr>
          <a:xfrm>
            <a:off x="8859049" y="2209049"/>
            <a:ext cx="757585" cy="861774"/>
          </a:xfrm>
          <a:prstGeom prst="rect">
            <a:avLst/>
          </a:prstGeom>
          <a:solidFill>
            <a:schemeClr val="accent6">
              <a:lumMod val="20000"/>
              <a:lumOff val="80000"/>
            </a:schemeClr>
          </a:solidFill>
          <a:ln>
            <a:noFill/>
          </a:ln>
        </p:spPr>
        <p:txBody>
          <a:bodyPr wrap="square" lIns="36000" rIns="36000" rtlCol="0">
            <a:spAutoFit/>
          </a:bodyPr>
          <a:lstStyle/>
          <a:p>
            <a:pPr marL="72000" indent="-72000">
              <a:buClr>
                <a:schemeClr val="accent2"/>
              </a:buClr>
              <a:buFont typeface="Arial" panose="020B0604020202020204" pitchFamily="34" charset="0"/>
              <a:buChar char="•"/>
            </a:pPr>
            <a:r>
              <a:rPr lang="en-US" sz="1000"/>
              <a:t>CT</a:t>
            </a:r>
          </a:p>
          <a:p>
            <a:pPr marL="72000" indent="-72000">
              <a:buClr>
                <a:schemeClr val="accent2"/>
              </a:buClr>
              <a:buFont typeface="Arial" panose="020B0604020202020204" pitchFamily="34" charset="0"/>
              <a:buChar char="•"/>
            </a:pPr>
            <a:r>
              <a:rPr lang="en-US" sz="1000"/>
              <a:t>NGS MRD in BM and PB (end of C13)</a:t>
            </a:r>
          </a:p>
        </p:txBody>
      </p:sp>
      <p:cxnSp>
        <p:nvCxnSpPr>
          <p:cNvPr id="28" name="Straight Arrow Connector 27">
            <a:extLst>
              <a:ext uri="{FF2B5EF4-FFF2-40B4-BE49-F238E27FC236}">
                <a16:creationId xmlns:a16="http://schemas.microsoft.com/office/drawing/2014/main" id="{5DD2DF96-AD93-4988-F299-8B4A62333A73}"/>
              </a:ext>
            </a:extLst>
          </p:cNvPr>
          <p:cNvCxnSpPr/>
          <p:nvPr/>
        </p:nvCxnSpPr>
        <p:spPr>
          <a:xfrm>
            <a:off x="2575366" y="2766192"/>
            <a:ext cx="0" cy="89822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304E2473-12C8-02AD-F6AC-6D987F6ACA80}"/>
              </a:ext>
            </a:extLst>
          </p:cNvPr>
          <p:cNvCxnSpPr/>
          <p:nvPr/>
        </p:nvCxnSpPr>
        <p:spPr>
          <a:xfrm>
            <a:off x="3937822" y="3070823"/>
            <a:ext cx="0" cy="59359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EE6B693E-7830-994B-0EBD-072B70ABB5DA}"/>
              </a:ext>
            </a:extLst>
          </p:cNvPr>
          <p:cNvCxnSpPr>
            <a:cxnSpLocks/>
            <a:stCxn id="21" idx="2"/>
            <a:endCxn id="11" idx="0"/>
          </p:cNvCxnSpPr>
          <p:nvPr/>
        </p:nvCxnSpPr>
        <p:spPr>
          <a:xfrm>
            <a:off x="6096000" y="2766192"/>
            <a:ext cx="0" cy="89822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51F76BD6-AEC3-D07B-313C-A8D3D838D77D}"/>
              </a:ext>
            </a:extLst>
          </p:cNvPr>
          <p:cNvCxnSpPr>
            <a:cxnSpLocks/>
            <a:stCxn id="23" idx="2"/>
          </p:cNvCxnSpPr>
          <p:nvPr/>
        </p:nvCxnSpPr>
        <p:spPr>
          <a:xfrm>
            <a:off x="8550835" y="3070823"/>
            <a:ext cx="540" cy="59359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7EEA1AA4-741B-5C96-E678-D01AE8E42946}"/>
              </a:ext>
            </a:extLst>
          </p:cNvPr>
          <p:cNvCxnSpPr>
            <a:cxnSpLocks/>
          </p:cNvCxnSpPr>
          <p:nvPr/>
        </p:nvCxnSpPr>
        <p:spPr>
          <a:xfrm>
            <a:off x="9616634" y="3070823"/>
            <a:ext cx="0" cy="59359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8">
            <a:extLst>
              <a:ext uri="{FF2B5EF4-FFF2-40B4-BE49-F238E27FC236}">
                <a16:creationId xmlns:a16="http://schemas.microsoft.com/office/drawing/2014/main" id="{750FD335-A381-86CF-39CA-7958B40F45FA}"/>
              </a:ext>
            </a:extLst>
          </p:cNvPr>
          <p:cNvCxnSpPr>
            <a:cxnSpLocks/>
          </p:cNvCxnSpPr>
          <p:nvPr/>
        </p:nvCxnSpPr>
        <p:spPr>
          <a:xfrm>
            <a:off x="8173276" y="3070823"/>
            <a:ext cx="0" cy="59359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08736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9849A64-AFF1-8947-5080-0BE085B97C50}"/>
              </a:ext>
            </a:extLst>
          </p:cNvPr>
          <p:cNvSpPr>
            <a:spLocks noGrp="1"/>
          </p:cNvSpPr>
          <p:nvPr>
            <p:ph type="ftr" sz="quarter" idx="10"/>
          </p:nvPr>
        </p:nvSpPr>
        <p:spPr/>
        <p:txBody>
          <a:bodyPr/>
          <a:lstStyle/>
          <a:p>
            <a:r>
              <a:rPr lang="en-GB" baseline="30000" err="1"/>
              <a:t>a</a:t>
            </a:r>
            <a:r>
              <a:rPr lang="en-GB" err="1"/>
              <a:t>TLS</a:t>
            </a:r>
            <a:r>
              <a:rPr lang="en-GB"/>
              <a:t> risk categories: low (all nodes &lt;5 cm and ALC &lt;25), medium (any node 5 to &lt;10 cm or ALC ≥25), high (any node </a:t>
            </a:r>
            <a:r>
              <a:rPr lang="en-GB" sz="800"/>
              <a:t>≥10 cm, or ALC ≥25 and any node ≥5 cm).</a:t>
            </a:r>
          </a:p>
          <a:p>
            <a:r>
              <a:rPr lang="en-GB"/>
              <a:t> ALC, absolute lymphocyte count; C, cycle; D, day; TLS, </a:t>
            </a:r>
            <a:r>
              <a:rPr lang="en-GB" err="1"/>
              <a:t>tumor</a:t>
            </a:r>
            <a:r>
              <a:rPr lang="en-GB"/>
              <a:t> lysis syndrome. </a:t>
            </a:r>
          </a:p>
          <a:p>
            <a:r>
              <a:rPr lang="en-GB" b="1"/>
              <a:t>Jain et al. Abstract #S164 presented at EHA2024. </a:t>
            </a:r>
          </a:p>
        </p:txBody>
      </p:sp>
      <p:sp>
        <p:nvSpPr>
          <p:cNvPr id="3" name="Title 2">
            <a:extLst>
              <a:ext uri="{FF2B5EF4-FFF2-40B4-BE49-F238E27FC236}">
                <a16:creationId xmlns:a16="http://schemas.microsoft.com/office/drawing/2014/main" id="{FF3503CC-7E1B-0B13-B3B0-539C7D3956D1}"/>
              </a:ext>
            </a:extLst>
          </p:cNvPr>
          <p:cNvSpPr>
            <a:spLocks noGrp="1"/>
          </p:cNvSpPr>
          <p:nvPr>
            <p:ph type="title"/>
          </p:nvPr>
        </p:nvSpPr>
        <p:spPr/>
        <p:txBody>
          <a:bodyPr/>
          <a:lstStyle/>
          <a:p>
            <a:r>
              <a:rPr lang="en-US"/>
              <a:t>TLS </a:t>
            </a:r>
            <a:r>
              <a:rPr lang="en-US" err="1"/>
              <a:t>risk</a:t>
            </a:r>
            <a:r>
              <a:rPr lang="en-US" baseline="30000" err="1"/>
              <a:t>a</a:t>
            </a:r>
            <a:endParaRPr lang="en-DE" baseline="30000"/>
          </a:p>
        </p:txBody>
      </p:sp>
      <p:pic>
        <p:nvPicPr>
          <p:cNvPr id="8" name="Grafik 7">
            <a:extLst>
              <a:ext uri="{FF2B5EF4-FFF2-40B4-BE49-F238E27FC236}">
                <a16:creationId xmlns:a16="http://schemas.microsoft.com/office/drawing/2014/main" id="{DBCAEB55-FB87-8D57-4377-2569750E1220}"/>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01667" y="726990"/>
            <a:ext cx="10153570" cy="5486400"/>
          </a:xfrm>
          <a:prstGeom prst="rect">
            <a:avLst/>
          </a:prstGeom>
        </p:spPr>
      </p:pic>
      <p:sp>
        <p:nvSpPr>
          <p:cNvPr id="12" name="Rectangle 11">
            <a:extLst>
              <a:ext uri="{FF2B5EF4-FFF2-40B4-BE49-F238E27FC236}">
                <a16:creationId xmlns:a16="http://schemas.microsoft.com/office/drawing/2014/main" id="{DDA69397-3C6E-232F-E748-642FDB193BCA}"/>
              </a:ext>
            </a:extLst>
          </p:cNvPr>
          <p:cNvSpPr/>
          <p:nvPr/>
        </p:nvSpPr>
        <p:spPr>
          <a:xfrm>
            <a:off x="9120188" y="1677034"/>
            <a:ext cx="2663825" cy="338923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indent="-177800">
              <a:buClr>
                <a:schemeClr val="accent2"/>
              </a:buClr>
              <a:buFont typeface="Arial" panose="020B0604020202020204" pitchFamily="34" charset="0"/>
              <a:buChar char="•"/>
            </a:pPr>
            <a:r>
              <a:rPr lang="en-US" sz="1600">
                <a:solidFill>
                  <a:schemeClr val="tx1"/>
                </a:solidFill>
              </a:rPr>
              <a:t>12/14 (86%) patients with high risk and 16/24 (67%) patients with medium risk at baseline had downgrading of TLS risk category after one cycle of </a:t>
            </a:r>
            <a:r>
              <a:rPr lang="en-US" sz="1600" err="1">
                <a:solidFill>
                  <a:schemeClr val="tx1"/>
                </a:solidFill>
              </a:rPr>
              <a:t>pirtobrutinib</a:t>
            </a:r>
            <a:r>
              <a:rPr lang="en-US" sz="1600">
                <a:solidFill>
                  <a:schemeClr val="tx1"/>
                </a:solidFill>
              </a:rPr>
              <a:t> and </a:t>
            </a:r>
            <a:r>
              <a:rPr lang="en-US" sz="1600" err="1">
                <a:solidFill>
                  <a:schemeClr val="tx1"/>
                </a:solidFill>
              </a:rPr>
              <a:t>obinutuzumab</a:t>
            </a:r>
            <a:endParaRPr lang="en-US" sz="1600">
              <a:solidFill>
                <a:schemeClr val="tx1"/>
              </a:solidFill>
            </a:endParaRPr>
          </a:p>
        </p:txBody>
      </p:sp>
      <p:sp>
        <p:nvSpPr>
          <p:cNvPr id="18" name="Textfeld 17">
            <a:extLst>
              <a:ext uri="{FF2B5EF4-FFF2-40B4-BE49-F238E27FC236}">
                <a16:creationId xmlns:a16="http://schemas.microsoft.com/office/drawing/2014/main" id="{846C309C-F4CA-DE20-55CE-A50A2FB0F4BC}"/>
              </a:ext>
            </a:extLst>
          </p:cNvPr>
          <p:cNvSpPr txBox="1"/>
          <p:nvPr/>
        </p:nvSpPr>
        <p:spPr>
          <a:xfrm>
            <a:off x="1183831" y="1599388"/>
            <a:ext cx="1315967" cy="307777"/>
          </a:xfrm>
          <a:prstGeom prst="rect">
            <a:avLst/>
          </a:prstGeom>
          <a:noFill/>
        </p:spPr>
        <p:txBody>
          <a:bodyPr wrap="square" rtlCol="0">
            <a:spAutoFit/>
          </a:bodyPr>
          <a:lstStyle/>
          <a:p>
            <a:pPr algn="ctr"/>
            <a:r>
              <a:rPr lang="de-DE" sz="1400">
                <a:solidFill>
                  <a:schemeClr val="bg1"/>
                </a:solidFill>
              </a:rPr>
              <a:t>2 (5%)</a:t>
            </a:r>
          </a:p>
        </p:txBody>
      </p:sp>
      <p:sp>
        <p:nvSpPr>
          <p:cNvPr id="19" name="Textfeld 18">
            <a:extLst>
              <a:ext uri="{FF2B5EF4-FFF2-40B4-BE49-F238E27FC236}">
                <a16:creationId xmlns:a16="http://schemas.microsoft.com/office/drawing/2014/main" id="{90218B4F-4B88-36B8-26D9-EE05F8322A51}"/>
              </a:ext>
            </a:extLst>
          </p:cNvPr>
          <p:cNvSpPr txBox="1"/>
          <p:nvPr/>
        </p:nvSpPr>
        <p:spPr>
          <a:xfrm>
            <a:off x="1183832" y="2591810"/>
            <a:ext cx="1315967" cy="307777"/>
          </a:xfrm>
          <a:prstGeom prst="rect">
            <a:avLst/>
          </a:prstGeom>
          <a:noFill/>
        </p:spPr>
        <p:txBody>
          <a:bodyPr wrap="square" rtlCol="0">
            <a:spAutoFit/>
          </a:bodyPr>
          <a:lstStyle/>
          <a:p>
            <a:pPr algn="ctr"/>
            <a:r>
              <a:rPr lang="de-DE" sz="1400"/>
              <a:t>24 (60%)</a:t>
            </a:r>
          </a:p>
        </p:txBody>
      </p:sp>
      <p:sp>
        <p:nvSpPr>
          <p:cNvPr id="20" name="Textfeld 19">
            <a:extLst>
              <a:ext uri="{FF2B5EF4-FFF2-40B4-BE49-F238E27FC236}">
                <a16:creationId xmlns:a16="http://schemas.microsoft.com/office/drawing/2014/main" id="{EBC27609-431C-AD34-BBDA-875F53F4DDA1}"/>
              </a:ext>
            </a:extLst>
          </p:cNvPr>
          <p:cNvSpPr txBox="1"/>
          <p:nvPr/>
        </p:nvSpPr>
        <p:spPr>
          <a:xfrm>
            <a:off x="1183831" y="4094823"/>
            <a:ext cx="1315968" cy="307777"/>
          </a:xfrm>
          <a:prstGeom prst="rect">
            <a:avLst/>
          </a:prstGeom>
          <a:noFill/>
        </p:spPr>
        <p:txBody>
          <a:bodyPr wrap="square" rtlCol="0">
            <a:spAutoFit/>
          </a:bodyPr>
          <a:lstStyle/>
          <a:p>
            <a:pPr algn="ctr"/>
            <a:r>
              <a:rPr lang="de-DE" sz="1400">
                <a:solidFill>
                  <a:schemeClr val="bg1"/>
                </a:solidFill>
              </a:rPr>
              <a:t>14 (35%)</a:t>
            </a:r>
          </a:p>
        </p:txBody>
      </p:sp>
      <p:cxnSp>
        <p:nvCxnSpPr>
          <p:cNvPr id="22" name="Gerade Verbindung 21">
            <a:extLst>
              <a:ext uri="{FF2B5EF4-FFF2-40B4-BE49-F238E27FC236}">
                <a16:creationId xmlns:a16="http://schemas.microsoft.com/office/drawing/2014/main" id="{7BDB76AD-F325-8214-0586-2255B07A33A1}"/>
              </a:ext>
            </a:extLst>
          </p:cNvPr>
          <p:cNvCxnSpPr>
            <a:cxnSpLocks/>
          </p:cNvCxnSpPr>
          <p:nvPr/>
        </p:nvCxnSpPr>
        <p:spPr>
          <a:xfrm>
            <a:off x="416534" y="5066270"/>
            <a:ext cx="80165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23">
            <a:extLst>
              <a:ext uri="{FF2B5EF4-FFF2-40B4-BE49-F238E27FC236}">
                <a16:creationId xmlns:a16="http://schemas.microsoft.com/office/drawing/2014/main" id="{D7AD758A-A33D-C2D2-2770-B99EB7938AA5}"/>
              </a:ext>
            </a:extLst>
          </p:cNvPr>
          <p:cNvCxnSpPr>
            <a:cxnSpLocks/>
          </p:cNvCxnSpPr>
          <p:nvPr/>
        </p:nvCxnSpPr>
        <p:spPr>
          <a:xfrm>
            <a:off x="1841814" y="5066270"/>
            <a:ext cx="0" cy="115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feld 25">
            <a:extLst>
              <a:ext uri="{FF2B5EF4-FFF2-40B4-BE49-F238E27FC236}">
                <a16:creationId xmlns:a16="http://schemas.microsoft.com/office/drawing/2014/main" id="{A6B33371-C727-F103-A673-90E35EDBD507}"/>
              </a:ext>
            </a:extLst>
          </p:cNvPr>
          <p:cNvSpPr txBox="1"/>
          <p:nvPr/>
        </p:nvSpPr>
        <p:spPr>
          <a:xfrm>
            <a:off x="1362929" y="5190806"/>
            <a:ext cx="908295" cy="307777"/>
          </a:xfrm>
          <a:prstGeom prst="rect">
            <a:avLst/>
          </a:prstGeom>
          <a:noFill/>
        </p:spPr>
        <p:txBody>
          <a:bodyPr wrap="square" rtlCol="0">
            <a:spAutoFit/>
          </a:bodyPr>
          <a:lstStyle/>
          <a:p>
            <a:pPr algn="ctr"/>
            <a:r>
              <a:rPr lang="de-DE" sz="1400"/>
              <a:t>C1D1</a:t>
            </a:r>
          </a:p>
        </p:txBody>
      </p:sp>
      <p:cxnSp>
        <p:nvCxnSpPr>
          <p:cNvPr id="27" name="Gerade Verbindung 26">
            <a:extLst>
              <a:ext uri="{FF2B5EF4-FFF2-40B4-BE49-F238E27FC236}">
                <a16:creationId xmlns:a16="http://schemas.microsoft.com/office/drawing/2014/main" id="{5AD96416-8D04-F47C-EE9B-102CB8DB0C76}"/>
              </a:ext>
            </a:extLst>
          </p:cNvPr>
          <p:cNvCxnSpPr>
            <a:cxnSpLocks/>
          </p:cNvCxnSpPr>
          <p:nvPr/>
        </p:nvCxnSpPr>
        <p:spPr>
          <a:xfrm>
            <a:off x="6949274" y="5066270"/>
            <a:ext cx="0" cy="115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feld 27">
            <a:extLst>
              <a:ext uri="{FF2B5EF4-FFF2-40B4-BE49-F238E27FC236}">
                <a16:creationId xmlns:a16="http://schemas.microsoft.com/office/drawing/2014/main" id="{C324B401-E5E4-51B4-5B92-CEA26B38BF37}"/>
              </a:ext>
            </a:extLst>
          </p:cNvPr>
          <p:cNvSpPr txBox="1"/>
          <p:nvPr/>
        </p:nvSpPr>
        <p:spPr>
          <a:xfrm>
            <a:off x="6470389" y="5190806"/>
            <a:ext cx="908295" cy="307777"/>
          </a:xfrm>
          <a:prstGeom prst="rect">
            <a:avLst/>
          </a:prstGeom>
          <a:noFill/>
        </p:spPr>
        <p:txBody>
          <a:bodyPr wrap="square" rtlCol="0">
            <a:spAutoFit/>
          </a:bodyPr>
          <a:lstStyle/>
          <a:p>
            <a:pPr algn="ctr"/>
            <a:r>
              <a:rPr lang="de-DE" sz="1400"/>
              <a:t>C2D1</a:t>
            </a:r>
          </a:p>
        </p:txBody>
      </p:sp>
      <p:sp>
        <p:nvSpPr>
          <p:cNvPr id="29" name="Rechteck 28">
            <a:extLst>
              <a:ext uri="{FF2B5EF4-FFF2-40B4-BE49-F238E27FC236}">
                <a16:creationId xmlns:a16="http://schemas.microsoft.com/office/drawing/2014/main" id="{C78E82E2-9190-8393-ED39-C77DACB965B6}"/>
              </a:ext>
            </a:extLst>
          </p:cNvPr>
          <p:cNvSpPr/>
          <p:nvPr/>
        </p:nvSpPr>
        <p:spPr>
          <a:xfrm>
            <a:off x="2155895" y="5725297"/>
            <a:ext cx="224653" cy="22465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Textfeld 29">
            <a:extLst>
              <a:ext uri="{FF2B5EF4-FFF2-40B4-BE49-F238E27FC236}">
                <a16:creationId xmlns:a16="http://schemas.microsoft.com/office/drawing/2014/main" id="{418B2E5E-4130-2BB0-374E-5975F2117A77}"/>
              </a:ext>
            </a:extLst>
          </p:cNvPr>
          <p:cNvSpPr txBox="1"/>
          <p:nvPr/>
        </p:nvSpPr>
        <p:spPr>
          <a:xfrm>
            <a:off x="2524167" y="5683665"/>
            <a:ext cx="908295" cy="307777"/>
          </a:xfrm>
          <a:prstGeom prst="rect">
            <a:avLst/>
          </a:prstGeom>
          <a:noFill/>
        </p:spPr>
        <p:txBody>
          <a:bodyPr wrap="square" lIns="0" rtlCol="0">
            <a:spAutoFit/>
          </a:bodyPr>
          <a:lstStyle/>
          <a:p>
            <a:r>
              <a:rPr lang="de-DE" sz="1400"/>
              <a:t>Low </a:t>
            </a:r>
            <a:r>
              <a:rPr lang="de-DE" sz="1400" err="1"/>
              <a:t>risk</a:t>
            </a:r>
            <a:endParaRPr lang="de-DE" sz="1400"/>
          </a:p>
        </p:txBody>
      </p:sp>
      <p:sp>
        <p:nvSpPr>
          <p:cNvPr id="31" name="Rechteck 30">
            <a:extLst>
              <a:ext uri="{FF2B5EF4-FFF2-40B4-BE49-F238E27FC236}">
                <a16:creationId xmlns:a16="http://schemas.microsoft.com/office/drawing/2014/main" id="{B71CDCB7-22D9-CCC4-9FD7-572E59A0089A}"/>
              </a:ext>
            </a:extLst>
          </p:cNvPr>
          <p:cNvSpPr/>
          <p:nvPr/>
        </p:nvSpPr>
        <p:spPr>
          <a:xfrm>
            <a:off x="3638706" y="5725297"/>
            <a:ext cx="224653" cy="22465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Textfeld 31">
            <a:extLst>
              <a:ext uri="{FF2B5EF4-FFF2-40B4-BE49-F238E27FC236}">
                <a16:creationId xmlns:a16="http://schemas.microsoft.com/office/drawing/2014/main" id="{584CA288-D498-581D-6F3D-1BFB691BB614}"/>
              </a:ext>
            </a:extLst>
          </p:cNvPr>
          <p:cNvSpPr txBox="1"/>
          <p:nvPr/>
        </p:nvSpPr>
        <p:spPr>
          <a:xfrm>
            <a:off x="4006978" y="5683665"/>
            <a:ext cx="1170126" cy="307777"/>
          </a:xfrm>
          <a:prstGeom prst="rect">
            <a:avLst/>
          </a:prstGeom>
          <a:noFill/>
        </p:spPr>
        <p:txBody>
          <a:bodyPr wrap="square" lIns="0" rtlCol="0">
            <a:spAutoFit/>
          </a:bodyPr>
          <a:lstStyle/>
          <a:p>
            <a:r>
              <a:rPr lang="de-DE" sz="1400"/>
              <a:t>Medium </a:t>
            </a:r>
            <a:r>
              <a:rPr lang="de-DE" sz="1400" err="1"/>
              <a:t>risk</a:t>
            </a:r>
            <a:endParaRPr lang="de-DE" sz="1400"/>
          </a:p>
        </p:txBody>
      </p:sp>
      <p:sp>
        <p:nvSpPr>
          <p:cNvPr id="33" name="Rechteck 32">
            <a:extLst>
              <a:ext uri="{FF2B5EF4-FFF2-40B4-BE49-F238E27FC236}">
                <a16:creationId xmlns:a16="http://schemas.microsoft.com/office/drawing/2014/main" id="{D7AF36FC-C01A-404E-B8F4-7D1888FC7DA3}"/>
              </a:ext>
            </a:extLst>
          </p:cNvPr>
          <p:cNvSpPr/>
          <p:nvPr/>
        </p:nvSpPr>
        <p:spPr>
          <a:xfrm>
            <a:off x="5327462" y="5725297"/>
            <a:ext cx="224653" cy="22465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Textfeld 33">
            <a:extLst>
              <a:ext uri="{FF2B5EF4-FFF2-40B4-BE49-F238E27FC236}">
                <a16:creationId xmlns:a16="http://schemas.microsoft.com/office/drawing/2014/main" id="{F0AD694B-D3ED-6898-229A-3DB376F9B99C}"/>
              </a:ext>
            </a:extLst>
          </p:cNvPr>
          <p:cNvSpPr txBox="1"/>
          <p:nvPr/>
        </p:nvSpPr>
        <p:spPr>
          <a:xfrm>
            <a:off x="5695734" y="5683665"/>
            <a:ext cx="1170126" cy="307777"/>
          </a:xfrm>
          <a:prstGeom prst="rect">
            <a:avLst/>
          </a:prstGeom>
          <a:noFill/>
        </p:spPr>
        <p:txBody>
          <a:bodyPr wrap="square" lIns="0" rtlCol="0">
            <a:spAutoFit/>
          </a:bodyPr>
          <a:lstStyle/>
          <a:p>
            <a:r>
              <a:rPr lang="de-DE" sz="1400"/>
              <a:t>High </a:t>
            </a:r>
            <a:r>
              <a:rPr lang="de-DE" sz="1400" err="1"/>
              <a:t>risk</a:t>
            </a:r>
            <a:endParaRPr lang="de-DE" sz="1400"/>
          </a:p>
        </p:txBody>
      </p:sp>
      <p:sp>
        <p:nvSpPr>
          <p:cNvPr id="35" name="Textfeld 34">
            <a:extLst>
              <a:ext uri="{FF2B5EF4-FFF2-40B4-BE49-F238E27FC236}">
                <a16:creationId xmlns:a16="http://schemas.microsoft.com/office/drawing/2014/main" id="{78A681CA-AD05-09A9-CB86-F3BE71703921}"/>
              </a:ext>
            </a:extLst>
          </p:cNvPr>
          <p:cNvSpPr txBox="1"/>
          <p:nvPr/>
        </p:nvSpPr>
        <p:spPr>
          <a:xfrm>
            <a:off x="6192437" y="2545643"/>
            <a:ext cx="1315967" cy="307777"/>
          </a:xfrm>
          <a:prstGeom prst="rect">
            <a:avLst/>
          </a:prstGeom>
          <a:noFill/>
        </p:spPr>
        <p:txBody>
          <a:bodyPr wrap="square" rtlCol="0">
            <a:spAutoFit/>
          </a:bodyPr>
          <a:lstStyle/>
          <a:p>
            <a:pPr algn="ctr"/>
            <a:r>
              <a:rPr lang="de-DE" sz="1400">
                <a:solidFill>
                  <a:schemeClr val="bg1"/>
                </a:solidFill>
              </a:rPr>
              <a:t>30 (75%)</a:t>
            </a:r>
          </a:p>
        </p:txBody>
      </p:sp>
      <p:sp>
        <p:nvSpPr>
          <p:cNvPr id="36" name="Textfeld 35">
            <a:extLst>
              <a:ext uri="{FF2B5EF4-FFF2-40B4-BE49-F238E27FC236}">
                <a16:creationId xmlns:a16="http://schemas.microsoft.com/office/drawing/2014/main" id="{279EB354-965E-074E-9405-550382065CB6}"/>
              </a:ext>
            </a:extLst>
          </p:cNvPr>
          <p:cNvSpPr txBox="1"/>
          <p:nvPr/>
        </p:nvSpPr>
        <p:spPr>
          <a:xfrm>
            <a:off x="6192437" y="4201448"/>
            <a:ext cx="1315967" cy="307777"/>
          </a:xfrm>
          <a:prstGeom prst="rect">
            <a:avLst/>
          </a:prstGeom>
          <a:noFill/>
        </p:spPr>
        <p:txBody>
          <a:bodyPr wrap="square" rtlCol="0">
            <a:spAutoFit/>
          </a:bodyPr>
          <a:lstStyle/>
          <a:p>
            <a:pPr algn="ctr"/>
            <a:r>
              <a:rPr lang="de-DE" sz="1400"/>
              <a:t>8 (20%)</a:t>
            </a:r>
          </a:p>
        </p:txBody>
      </p:sp>
      <p:sp>
        <p:nvSpPr>
          <p:cNvPr id="37" name="Textfeld 36">
            <a:extLst>
              <a:ext uri="{FF2B5EF4-FFF2-40B4-BE49-F238E27FC236}">
                <a16:creationId xmlns:a16="http://schemas.microsoft.com/office/drawing/2014/main" id="{7387A012-5BEE-2EC1-C6DB-B866C64386B1}"/>
              </a:ext>
            </a:extLst>
          </p:cNvPr>
          <p:cNvSpPr txBox="1"/>
          <p:nvPr/>
        </p:nvSpPr>
        <p:spPr>
          <a:xfrm>
            <a:off x="6192437" y="4602104"/>
            <a:ext cx="1315967" cy="307777"/>
          </a:xfrm>
          <a:prstGeom prst="rect">
            <a:avLst/>
          </a:prstGeom>
          <a:noFill/>
        </p:spPr>
        <p:txBody>
          <a:bodyPr wrap="square" rtlCol="0">
            <a:spAutoFit/>
          </a:bodyPr>
          <a:lstStyle/>
          <a:p>
            <a:pPr algn="ctr"/>
            <a:r>
              <a:rPr lang="de-DE" sz="1400">
                <a:solidFill>
                  <a:schemeClr val="bg1"/>
                </a:solidFill>
              </a:rPr>
              <a:t>2 (5%)</a:t>
            </a:r>
          </a:p>
        </p:txBody>
      </p:sp>
    </p:spTree>
    <p:extLst>
      <p:ext uri="{BB962C8B-B14F-4D97-AF65-F5344CB8AC3E}">
        <p14:creationId xmlns:p14="http://schemas.microsoft.com/office/powerpoint/2010/main" val="22845892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Gruppieren 73">
            <a:extLst>
              <a:ext uri="{FF2B5EF4-FFF2-40B4-BE49-F238E27FC236}">
                <a16:creationId xmlns:a16="http://schemas.microsoft.com/office/drawing/2014/main" id="{BA343AAF-11C9-6AD9-03DA-CBAFFC8271E3}"/>
              </a:ext>
            </a:extLst>
          </p:cNvPr>
          <p:cNvGrpSpPr/>
          <p:nvPr/>
        </p:nvGrpSpPr>
        <p:grpSpPr>
          <a:xfrm>
            <a:off x="1025627" y="1623843"/>
            <a:ext cx="78942" cy="3178048"/>
            <a:chOff x="975360" y="1623843"/>
            <a:chExt cx="6951732" cy="3178048"/>
          </a:xfrm>
        </p:grpSpPr>
        <p:cxnSp>
          <p:nvCxnSpPr>
            <p:cNvPr id="69" name="Gerade Verbindung 68">
              <a:extLst>
                <a:ext uri="{FF2B5EF4-FFF2-40B4-BE49-F238E27FC236}">
                  <a16:creationId xmlns:a16="http://schemas.microsoft.com/office/drawing/2014/main" id="{B61F7335-E0D0-C644-A677-6B8F21FE41D2}"/>
                </a:ext>
              </a:extLst>
            </p:cNvPr>
            <p:cNvCxnSpPr>
              <a:cxnSpLocks/>
            </p:cNvCxnSpPr>
            <p:nvPr/>
          </p:nvCxnSpPr>
          <p:spPr>
            <a:xfrm flipH="1">
              <a:off x="975360" y="4801891"/>
              <a:ext cx="695173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Gerade Verbindung 69">
              <a:extLst>
                <a:ext uri="{FF2B5EF4-FFF2-40B4-BE49-F238E27FC236}">
                  <a16:creationId xmlns:a16="http://schemas.microsoft.com/office/drawing/2014/main" id="{DD5FFE39-B658-7BF5-8ED0-561D3BE38529}"/>
                </a:ext>
              </a:extLst>
            </p:cNvPr>
            <p:cNvCxnSpPr>
              <a:cxnSpLocks/>
            </p:cNvCxnSpPr>
            <p:nvPr/>
          </p:nvCxnSpPr>
          <p:spPr>
            <a:xfrm flipH="1">
              <a:off x="975360" y="4007379"/>
              <a:ext cx="695173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Gerade Verbindung 70">
              <a:extLst>
                <a:ext uri="{FF2B5EF4-FFF2-40B4-BE49-F238E27FC236}">
                  <a16:creationId xmlns:a16="http://schemas.microsoft.com/office/drawing/2014/main" id="{872452F0-CCC3-586D-A865-3F9B39AADE2E}"/>
                </a:ext>
              </a:extLst>
            </p:cNvPr>
            <p:cNvCxnSpPr>
              <a:cxnSpLocks/>
            </p:cNvCxnSpPr>
            <p:nvPr/>
          </p:nvCxnSpPr>
          <p:spPr>
            <a:xfrm flipH="1">
              <a:off x="975360" y="3212867"/>
              <a:ext cx="695173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Gerade Verbindung 71">
              <a:extLst>
                <a:ext uri="{FF2B5EF4-FFF2-40B4-BE49-F238E27FC236}">
                  <a16:creationId xmlns:a16="http://schemas.microsoft.com/office/drawing/2014/main" id="{1215F7B0-9702-874B-1446-FA2614F5D12C}"/>
                </a:ext>
              </a:extLst>
            </p:cNvPr>
            <p:cNvCxnSpPr>
              <a:cxnSpLocks/>
            </p:cNvCxnSpPr>
            <p:nvPr/>
          </p:nvCxnSpPr>
          <p:spPr>
            <a:xfrm flipH="1">
              <a:off x="975360" y="2418355"/>
              <a:ext cx="695173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Gerade Verbindung 72">
              <a:extLst>
                <a:ext uri="{FF2B5EF4-FFF2-40B4-BE49-F238E27FC236}">
                  <a16:creationId xmlns:a16="http://schemas.microsoft.com/office/drawing/2014/main" id="{C2805301-A795-E3C7-B92C-17045A98A582}"/>
                </a:ext>
              </a:extLst>
            </p:cNvPr>
            <p:cNvCxnSpPr>
              <a:cxnSpLocks/>
            </p:cNvCxnSpPr>
            <p:nvPr/>
          </p:nvCxnSpPr>
          <p:spPr>
            <a:xfrm flipH="1">
              <a:off x="975360" y="1623843"/>
              <a:ext cx="695173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4" name="Rechteck 33">
            <a:extLst>
              <a:ext uri="{FF2B5EF4-FFF2-40B4-BE49-F238E27FC236}">
                <a16:creationId xmlns:a16="http://schemas.microsoft.com/office/drawing/2014/main" id="{0F7D37FC-2B5E-3644-267A-4A239230ED0D}"/>
              </a:ext>
            </a:extLst>
          </p:cNvPr>
          <p:cNvSpPr/>
          <p:nvPr/>
        </p:nvSpPr>
        <p:spPr>
          <a:xfrm>
            <a:off x="6142980" y="1643168"/>
            <a:ext cx="501888" cy="23354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Rechteck 32">
            <a:extLst>
              <a:ext uri="{FF2B5EF4-FFF2-40B4-BE49-F238E27FC236}">
                <a16:creationId xmlns:a16="http://schemas.microsoft.com/office/drawing/2014/main" id="{231A353A-ABBE-E237-A034-F5ECB09C1F50}"/>
              </a:ext>
            </a:extLst>
          </p:cNvPr>
          <p:cNvSpPr/>
          <p:nvPr/>
        </p:nvSpPr>
        <p:spPr>
          <a:xfrm>
            <a:off x="6142980" y="1842549"/>
            <a:ext cx="501888" cy="23354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Rechteck 31">
            <a:extLst>
              <a:ext uri="{FF2B5EF4-FFF2-40B4-BE49-F238E27FC236}">
                <a16:creationId xmlns:a16="http://schemas.microsoft.com/office/drawing/2014/main" id="{7C6A41EF-F63B-4249-532E-24443927B5A3}"/>
              </a:ext>
            </a:extLst>
          </p:cNvPr>
          <p:cNvSpPr/>
          <p:nvPr/>
        </p:nvSpPr>
        <p:spPr>
          <a:xfrm>
            <a:off x="6142980" y="2035055"/>
            <a:ext cx="501888" cy="23354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Rechteck 29">
            <a:extLst>
              <a:ext uri="{FF2B5EF4-FFF2-40B4-BE49-F238E27FC236}">
                <a16:creationId xmlns:a16="http://schemas.microsoft.com/office/drawing/2014/main" id="{1034380D-A936-CBC1-986D-29B9158514B1}"/>
              </a:ext>
            </a:extLst>
          </p:cNvPr>
          <p:cNvSpPr/>
          <p:nvPr/>
        </p:nvSpPr>
        <p:spPr>
          <a:xfrm>
            <a:off x="4637314" y="1642954"/>
            <a:ext cx="501888" cy="21543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Rechteck 28">
            <a:extLst>
              <a:ext uri="{FF2B5EF4-FFF2-40B4-BE49-F238E27FC236}">
                <a16:creationId xmlns:a16="http://schemas.microsoft.com/office/drawing/2014/main" id="{ADDD2308-7A68-641B-448A-3B7AEB1EA9D7}"/>
              </a:ext>
            </a:extLst>
          </p:cNvPr>
          <p:cNvSpPr/>
          <p:nvPr/>
        </p:nvSpPr>
        <p:spPr>
          <a:xfrm>
            <a:off x="4637314" y="1828584"/>
            <a:ext cx="501888" cy="23476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hteck 26">
            <a:extLst>
              <a:ext uri="{FF2B5EF4-FFF2-40B4-BE49-F238E27FC236}">
                <a16:creationId xmlns:a16="http://schemas.microsoft.com/office/drawing/2014/main" id="{D8B9A6B8-A7E7-F383-F986-A34BEB683CA4}"/>
              </a:ext>
            </a:extLst>
          </p:cNvPr>
          <p:cNvSpPr/>
          <p:nvPr/>
        </p:nvSpPr>
        <p:spPr>
          <a:xfrm>
            <a:off x="3111023" y="1636079"/>
            <a:ext cx="501888" cy="47436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Rechteck 25">
            <a:extLst>
              <a:ext uri="{FF2B5EF4-FFF2-40B4-BE49-F238E27FC236}">
                <a16:creationId xmlns:a16="http://schemas.microsoft.com/office/drawing/2014/main" id="{F01E461E-8C97-6308-9CFB-7BAA0C2DF2A1}"/>
              </a:ext>
            </a:extLst>
          </p:cNvPr>
          <p:cNvSpPr/>
          <p:nvPr/>
        </p:nvSpPr>
        <p:spPr>
          <a:xfrm>
            <a:off x="3111023" y="2034840"/>
            <a:ext cx="501888" cy="47436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24">
            <a:extLst>
              <a:ext uri="{FF2B5EF4-FFF2-40B4-BE49-F238E27FC236}">
                <a16:creationId xmlns:a16="http://schemas.microsoft.com/office/drawing/2014/main" id="{8B8284B6-565B-E1C1-AB0B-F5E9578A86FB}"/>
              </a:ext>
            </a:extLst>
          </p:cNvPr>
          <p:cNvSpPr/>
          <p:nvPr/>
        </p:nvSpPr>
        <p:spPr>
          <a:xfrm>
            <a:off x="3111023" y="2337348"/>
            <a:ext cx="501888" cy="88024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Rechteck 21">
            <a:extLst>
              <a:ext uri="{FF2B5EF4-FFF2-40B4-BE49-F238E27FC236}">
                <a16:creationId xmlns:a16="http://schemas.microsoft.com/office/drawing/2014/main" id="{AC6E2DBE-97F9-326C-40A1-EAA5FC14594C}"/>
              </a:ext>
            </a:extLst>
          </p:cNvPr>
          <p:cNvSpPr/>
          <p:nvPr/>
        </p:nvSpPr>
        <p:spPr>
          <a:xfrm>
            <a:off x="1598481" y="1953342"/>
            <a:ext cx="501888" cy="1552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a:extLst>
              <a:ext uri="{FF2B5EF4-FFF2-40B4-BE49-F238E27FC236}">
                <a16:creationId xmlns:a16="http://schemas.microsoft.com/office/drawing/2014/main" id="{6C80D973-EFDA-F974-5468-659505AEEC89}"/>
              </a:ext>
            </a:extLst>
          </p:cNvPr>
          <p:cNvSpPr/>
          <p:nvPr/>
        </p:nvSpPr>
        <p:spPr>
          <a:xfrm>
            <a:off x="1598481" y="2063344"/>
            <a:ext cx="501888" cy="44585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Footer Placeholder 1">
            <a:extLst>
              <a:ext uri="{FF2B5EF4-FFF2-40B4-BE49-F238E27FC236}">
                <a16:creationId xmlns:a16="http://schemas.microsoft.com/office/drawing/2014/main" id="{F00FCB0D-DD44-C530-F6D5-5E2BB6088C8C}"/>
              </a:ext>
            </a:extLst>
          </p:cNvPr>
          <p:cNvSpPr>
            <a:spLocks noGrp="1"/>
          </p:cNvSpPr>
          <p:nvPr>
            <p:ph type="ftr" sz="quarter" idx="10"/>
          </p:nvPr>
        </p:nvSpPr>
        <p:spPr/>
        <p:txBody>
          <a:bodyPr/>
          <a:lstStyle/>
          <a:p>
            <a:endParaRPr lang="en-GB" b="1"/>
          </a:p>
          <a:p>
            <a:r>
              <a:rPr lang="en-GB"/>
              <a:t>BM, bone marrow; MRD, minimal residual disease; PB, peripheral blood; </a:t>
            </a:r>
            <a:r>
              <a:rPr lang="en-GB" err="1"/>
              <a:t>uMRD</a:t>
            </a:r>
            <a:r>
              <a:rPr lang="en-GB"/>
              <a:t>, undetectable MRD.</a:t>
            </a:r>
          </a:p>
          <a:p>
            <a:r>
              <a:rPr lang="en-GB" b="1"/>
              <a:t>Jain et al. Abstract #S164 presented at EHA2024. </a:t>
            </a:r>
          </a:p>
        </p:txBody>
      </p:sp>
      <p:sp>
        <p:nvSpPr>
          <p:cNvPr id="3" name="Title 2">
            <a:extLst>
              <a:ext uri="{FF2B5EF4-FFF2-40B4-BE49-F238E27FC236}">
                <a16:creationId xmlns:a16="http://schemas.microsoft.com/office/drawing/2014/main" id="{4E9D5A7A-475F-7555-9222-C68EF0A05C98}"/>
              </a:ext>
            </a:extLst>
          </p:cNvPr>
          <p:cNvSpPr>
            <a:spLocks noGrp="1"/>
          </p:cNvSpPr>
          <p:nvPr>
            <p:ph type="title"/>
          </p:nvPr>
        </p:nvSpPr>
        <p:spPr/>
        <p:txBody>
          <a:bodyPr/>
          <a:lstStyle/>
          <a:p>
            <a:r>
              <a:rPr lang="en-US"/>
              <a:t>MRD in PB and BM</a:t>
            </a:r>
            <a:endParaRPr lang="en-DE"/>
          </a:p>
        </p:txBody>
      </p:sp>
      <p:sp>
        <p:nvSpPr>
          <p:cNvPr id="4" name="Textfeld 3">
            <a:extLst>
              <a:ext uri="{FF2B5EF4-FFF2-40B4-BE49-F238E27FC236}">
                <a16:creationId xmlns:a16="http://schemas.microsoft.com/office/drawing/2014/main" id="{0CE35E1F-692F-0CE6-F6E8-7CC8832C2C72}"/>
              </a:ext>
            </a:extLst>
          </p:cNvPr>
          <p:cNvSpPr txBox="1"/>
          <p:nvPr/>
        </p:nvSpPr>
        <p:spPr>
          <a:xfrm>
            <a:off x="426160" y="1484825"/>
            <a:ext cx="649118" cy="276999"/>
          </a:xfrm>
          <a:prstGeom prst="rect">
            <a:avLst/>
          </a:prstGeom>
          <a:noFill/>
        </p:spPr>
        <p:txBody>
          <a:bodyPr wrap="square" rtlCol="0">
            <a:spAutoFit/>
          </a:bodyPr>
          <a:lstStyle/>
          <a:p>
            <a:pPr algn="r"/>
            <a:r>
              <a:rPr lang="de-DE" sz="1200"/>
              <a:t>100%</a:t>
            </a:r>
          </a:p>
        </p:txBody>
      </p:sp>
      <p:cxnSp>
        <p:nvCxnSpPr>
          <p:cNvPr id="8" name="Gerade Verbindung 7">
            <a:extLst>
              <a:ext uri="{FF2B5EF4-FFF2-40B4-BE49-F238E27FC236}">
                <a16:creationId xmlns:a16="http://schemas.microsoft.com/office/drawing/2014/main" id="{0623177C-6440-C89B-0B11-53D600C344AE}"/>
              </a:ext>
            </a:extLst>
          </p:cNvPr>
          <p:cNvCxnSpPr/>
          <p:nvPr/>
        </p:nvCxnSpPr>
        <p:spPr>
          <a:xfrm>
            <a:off x="1106904" y="1462792"/>
            <a:ext cx="0" cy="413361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feld 10">
            <a:extLst>
              <a:ext uri="{FF2B5EF4-FFF2-40B4-BE49-F238E27FC236}">
                <a16:creationId xmlns:a16="http://schemas.microsoft.com/office/drawing/2014/main" id="{CB4ED086-0FBB-1A77-509E-A9C99867BA2E}"/>
              </a:ext>
            </a:extLst>
          </p:cNvPr>
          <p:cNvSpPr txBox="1"/>
          <p:nvPr/>
        </p:nvSpPr>
        <p:spPr>
          <a:xfrm>
            <a:off x="426160" y="2268596"/>
            <a:ext cx="649118" cy="276999"/>
          </a:xfrm>
          <a:prstGeom prst="rect">
            <a:avLst/>
          </a:prstGeom>
          <a:noFill/>
        </p:spPr>
        <p:txBody>
          <a:bodyPr wrap="square" rtlCol="0">
            <a:spAutoFit/>
          </a:bodyPr>
          <a:lstStyle/>
          <a:p>
            <a:pPr algn="r"/>
            <a:r>
              <a:rPr lang="de-DE" sz="1200"/>
              <a:t>80%</a:t>
            </a:r>
          </a:p>
        </p:txBody>
      </p:sp>
      <p:sp>
        <p:nvSpPr>
          <p:cNvPr id="12" name="Textfeld 11">
            <a:extLst>
              <a:ext uri="{FF2B5EF4-FFF2-40B4-BE49-F238E27FC236}">
                <a16:creationId xmlns:a16="http://schemas.microsoft.com/office/drawing/2014/main" id="{6197111F-470B-EDB0-CA89-AFC8FB8C6E98}"/>
              </a:ext>
            </a:extLst>
          </p:cNvPr>
          <p:cNvSpPr txBox="1"/>
          <p:nvPr/>
        </p:nvSpPr>
        <p:spPr>
          <a:xfrm>
            <a:off x="426160" y="3066118"/>
            <a:ext cx="649118" cy="276999"/>
          </a:xfrm>
          <a:prstGeom prst="rect">
            <a:avLst/>
          </a:prstGeom>
          <a:noFill/>
        </p:spPr>
        <p:txBody>
          <a:bodyPr wrap="square" rtlCol="0">
            <a:spAutoFit/>
          </a:bodyPr>
          <a:lstStyle/>
          <a:p>
            <a:pPr algn="r"/>
            <a:r>
              <a:rPr lang="de-DE" sz="1200"/>
              <a:t>60%</a:t>
            </a:r>
          </a:p>
        </p:txBody>
      </p:sp>
      <p:sp>
        <p:nvSpPr>
          <p:cNvPr id="13" name="Textfeld 12">
            <a:extLst>
              <a:ext uri="{FF2B5EF4-FFF2-40B4-BE49-F238E27FC236}">
                <a16:creationId xmlns:a16="http://schemas.microsoft.com/office/drawing/2014/main" id="{849BAEEF-8D0F-E235-0C1F-06F7A26B6175}"/>
              </a:ext>
            </a:extLst>
          </p:cNvPr>
          <p:cNvSpPr txBox="1"/>
          <p:nvPr/>
        </p:nvSpPr>
        <p:spPr>
          <a:xfrm>
            <a:off x="426160" y="3863640"/>
            <a:ext cx="649118" cy="276999"/>
          </a:xfrm>
          <a:prstGeom prst="rect">
            <a:avLst/>
          </a:prstGeom>
          <a:noFill/>
        </p:spPr>
        <p:txBody>
          <a:bodyPr wrap="square" rtlCol="0">
            <a:spAutoFit/>
          </a:bodyPr>
          <a:lstStyle/>
          <a:p>
            <a:pPr algn="r"/>
            <a:r>
              <a:rPr lang="de-DE" sz="1200"/>
              <a:t>40%</a:t>
            </a:r>
          </a:p>
        </p:txBody>
      </p:sp>
      <p:sp>
        <p:nvSpPr>
          <p:cNvPr id="14" name="Textfeld 13">
            <a:extLst>
              <a:ext uri="{FF2B5EF4-FFF2-40B4-BE49-F238E27FC236}">
                <a16:creationId xmlns:a16="http://schemas.microsoft.com/office/drawing/2014/main" id="{AE18D4F8-B65C-78A5-D9B6-1D626B59EF3C}"/>
              </a:ext>
            </a:extLst>
          </p:cNvPr>
          <p:cNvSpPr txBox="1"/>
          <p:nvPr/>
        </p:nvSpPr>
        <p:spPr>
          <a:xfrm>
            <a:off x="426160" y="4661162"/>
            <a:ext cx="649118" cy="276999"/>
          </a:xfrm>
          <a:prstGeom prst="rect">
            <a:avLst/>
          </a:prstGeom>
          <a:noFill/>
        </p:spPr>
        <p:txBody>
          <a:bodyPr wrap="square" rtlCol="0">
            <a:spAutoFit/>
          </a:bodyPr>
          <a:lstStyle/>
          <a:p>
            <a:pPr algn="r"/>
            <a:r>
              <a:rPr lang="de-DE" sz="1200"/>
              <a:t>20%</a:t>
            </a:r>
          </a:p>
        </p:txBody>
      </p:sp>
      <p:sp>
        <p:nvSpPr>
          <p:cNvPr id="15" name="Textfeld 14">
            <a:extLst>
              <a:ext uri="{FF2B5EF4-FFF2-40B4-BE49-F238E27FC236}">
                <a16:creationId xmlns:a16="http://schemas.microsoft.com/office/drawing/2014/main" id="{CAE82048-7C31-4812-5141-17A8AC20D657}"/>
              </a:ext>
            </a:extLst>
          </p:cNvPr>
          <p:cNvSpPr txBox="1"/>
          <p:nvPr/>
        </p:nvSpPr>
        <p:spPr>
          <a:xfrm>
            <a:off x="416534" y="5451809"/>
            <a:ext cx="649118" cy="276999"/>
          </a:xfrm>
          <a:prstGeom prst="rect">
            <a:avLst/>
          </a:prstGeom>
          <a:noFill/>
        </p:spPr>
        <p:txBody>
          <a:bodyPr wrap="square" rtlCol="0">
            <a:spAutoFit/>
          </a:bodyPr>
          <a:lstStyle/>
          <a:p>
            <a:pPr algn="r"/>
            <a:r>
              <a:rPr lang="de-DE" sz="1200"/>
              <a:t>0%</a:t>
            </a:r>
          </a:p>
        </p:txBody>
      </p:sp>
      <p:sp>
        <p:nvSpPr>
          <p:cNvPr id="16" name="Textfeld 15">
            <a:extLst>
              <a:ext uri="{FF2B5EF4-FFF2-40B4-BE49-F238E27FC236}">
                <a16:creationId xmlns:a16="http://schemas.microsoft.com/office/drawing/2014/main" id="{112090A4-8919-6E5E-A3AC-6180D902A959}"/>
              </a:ext>
            </a:extLst>
          </p:cNvPr>
          <p:cNvSpPr txBox="1"/>
          <p:nvPr/>
        </p:nvSpPr>
        <p:spPr>
          <a:xfrm>
            <a:off x="1106904" y="5645769"/>
            <a:ext cx="1540043" cy="461665"/>
          </a:xfrm>
          <a:prstGeom prst="rect">
            <a:avLst/>
          </a:prstGeom>
          <a:noFill/>
        </p:spPr>
        <p:txBody>
          <a:bodyPr wrap="square" rtlCol="0">
            <a:spAutoFit/>
          </a:bodyPr>
          <a:lstStyle/>
          <a:p>
            <a:pPr algn="ctr"/>
            <a:r>
              <a:rPr lang="de-DE" sz="1200"/>
              <a:t>End </a:t>
            </a:r>
            <a:r>
              <a:rPr lang="de-DE" sz="1200" err="1"/>
              <a:t>of</a:t>
            </a:r>
            <a:r>
              <a:rPr lang="de-DE" sz="1200"/>
              <a:t> Cycle 7 (PB)</a:t>
            </a:r>
            <a:br>
              <a:rPr lang="de-DE" sz="1200"/>
            </a:br>
            <a:r>
              <a:rPr lang="de-DE" sz="1200"/>
              <a:t>(</a:t>
            </a:r>
            <a:r>
              <a:rPr lang="de-DE" sz="1200" err="1"/>
              <a:t>n</a:t>
            </a:r>
            <a:r>
              <a:rPr lang="de-DE" sz="1200"/>
              <a:t>=39)</a:t>
            </a:r>
          </a:p>
        </p:txBody>
      </p:sp>
      <p:sp>
        <p:nvSpPr>
          <p:cNvPr id="17" name="Textfeld 16">
            <a:extLst>
              <a:ext uri="{FF2B5EF4-FFF2-40B4-BE49-F238E27FC236}">
                <a16:creationId xmlns:a16="http://schemas.microsoft.com/office/drawing/2014/main" id="{33BFF96D-C851-3BD4-6090-6724F6B68AF9}"/>
              </a:ext>
            </a:extLst>
          </p:cNvPr>
          <p:cNvSpPr txBox="1"/>
          <p:nvPr/>
        </p:nvSpPr>
        <p:spPr>
          <a:xfrm>
            <a:off x="2585069" y="5645769"/>
            <a:ext cx="1588170" cy="461665"/>
          </a:xfrm>
          <a:prstGeom prst="rect">
            <a:avLst/>
          </a:prstGeom>
          <a:noFill/>
        </p:spPr>
        <p:txBody>
          <a:bodyPr wrap="square" rtlCol="0">
            <a:spAutoFit/>
          </a:bodyPr>
          <a:lstStyle/>
          <a:p>
            <a:pPr algn="ctr"/>
            <a:r>
              <a:rPr lang="de-DE" sz="1200"/>
              <a:t>End </a:t>
            </a:r>
            <a:r>
              <a:rPr lang="de-DE" sz="1200" err="1"/>
              <a:t>of</a:t>
            </a:r>
            <a:r>
              <a:rPr lang="de-DE" sz="1200"/>
              <a:t> Cycle 7 (BM)</a:t>
            </a:r>
            <a:br>
              <a:rPr lang="de-DE" sz="1200"/>
            </a:br>
            <a:r>
              <a:rPr lang="de-DE" sz="1200"/>
              <a:t>(</a:t>
            </a:r>
            <a:r>
              <a:rPr lang="de-DE" sz="1200" err="1"/>
              <a:t>n</a:t>
            </a:r>
            <a:r>
              <a:rPr lang="de-DE" sz="1200"/>
              <a:t>=39)</a:t>
            </a:r>
          </a:p>
        </p:txBody>
      </p:sp>
      <p:sp>
        <p:nvSpPr>
          <p:cNvPr id="18" name="Textfeld 17">
            <a:extLst>
              <a:ext uri="{FF2B5EF4-FFF2-40B4-BE49-F238E27FC236}">
                <a16:creationId xmlns:a16="http://schemas.microsoft.com/office/drawing/2014/main" id="{D0209879-9D17-E6B3-08E5-5DE2DAB92BF2}"/>
              </a:ext>
            </a:extLst>
          </p:cNvPr>
          <p:cNvSpPr txBox="1"/>
          <p:nvPr/>
        </p:nvSpPr>
        <p:spPr>
          <a:xfrm>
            <a:off x="4118234" y="5645769"/>
            <a:ext cx="1650047" cy="461665"/>
          </a:xfrm>
          <a:prstGeom prst="rect">
            <a:avLst/>
          </a:prstGeom>
          <a:noFill/>
        </p:spPr>
        <p:txBody>
          <a:bodyPr wrap="square" rtlCol="0">
            <a:spAutoFit/>
          </a:bodyPr>
          <a:lstStyle/>
          <a:p>
            <a:pPr algn="ctr"/>
            <a:r>
              <a:rPr lang="de-DE" sz="1200"/>
              <a:t>End </a:t>
            </a:r>
            <a:r>
              <a:rPr lang="de-DE" sz="1200" err="1"/>
              <a:t>of</a:t>
            </a:r>
            <a:r>
              <a:rPr lang="de-DE" sz="1200"/>
              <a:t> Cycle 13 (PB)</a:t>
            </a:r>
            <a:br>
              <a:rPr lang="de-DE" sz="1200"/>
            </a:br>
            <a:r>
              <a:rPr lang="de-DE" sz="1200"/>
              <a:t>(</a:t>
            </a:r>
            <a:r>
              <a:rPr lang="de-DE" sz="1200" err="1"/>
              <a:t>n</a:t>
            </a:r>
            <a:r>
              <a:rPr lang="de-DE" sz="1200"/>
              <a:t>=20)</a:t>
            </a:r>
          </a:p>
        </p:txBody>
      </p:sp>
      <p:sp>
        <p:nvSpPr>
          <p:cNvPr id="19" name="Textfeld 18">
            <a:extLst>
              <a:ext uri="{FF2B5EF4-FFF2-40B4-BE49-F238E27FC236}">
                <a16:creationId xmlns:a16="http://schemas.microsoft.com/office/drawing/2014/main" id="{0CCA4BB6-32DA-180F-6277-798312F68DC9}"/>
              </a:ext>
            </a:extLst>
          </p:cNvPr>
          <p:cNvSpPr txBox="1"/>
          <p:nvPr/>
        </p:nvSpPr>
        <p:spPr>
          <a:xfrm>
            <a:off x="5582650" y="5645769"/>
            <a:ext cx="1650048" cy="461665"/>
          </a:xfrm>
          <a:prstGeom prst="rect">
            <a:avLst/>
          </a:prstGeom>
          <a:noFill/>
        </p:spPr>
        <p:txBody>
          <a:bodyPr wrap="square" rtlCol="0">
            <a:spAutoFit/>
          </a:bodyPr>
          <a:lstStyle/>
          <a:p>
            <a:pPr algn="ctr"/>
            <a:r>
              <a:rPr lang="de-DE" sz="1200"/>
              <a:t>End </a:t>
            </a:r>
            <a:r>
              <a:rPr lang="de-DE" sz="1200" err="1"/>
              <a:t>of</a:t>
            </a:r>
            <a:r>
              <a:rPr lang="de-DE" sz="1200"/>
              <a:t> Cycle 13 (BM)</a:t>
            </a:r>
            <a:br>
              <a:rPr lang="de-DE" sz="1200"/>
            </a:br>
            <a:r>
              <a:rPr lang="de-DE" sz="1200"/>
              <a:t>(</a:t>
            </a:r>
            <a:r>
              <a:rPr lang="de-DE" sz="1200" err="1"/>
              <a:t>n</a:t>
            </a:r>
            <a:r>
              <a:rPr lang="de-DE" sz="1200"/>
              <a:t>=20)</a:t>
            </a:r>
          </a:p>
        </p:txBody>
      </p:sp>
      <p:sp>
        <p:nvSpPr>
          <p:cNvPr id="20" name="Rechteck 19">
            <a:extLst>
              <a:ext uri="{FF2B5EF4-FFF2-40B4-BE49-F238E27FC236}">
                <a16:creationId xmlns:a16="http://schemas.microsoft.com/office/drawing/2014/main" id="{FF0AD08F-5EA9-7E02-91A1-035044F3E6FA}"/>
              </a:ext>
            </a:extLst>
          </p:cNvPr>
          <p:cNvSpPr/>
          <p:nvPr/>
        </p:nvSpPr>
        <p:spPr>
          <a:xfrm>
            <a:off x="1598481" y="2468980"/>
            <a:ext cx="501888" cy="312132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Rechteck 22">
            <a:extLst>
              <a:ext uri="{FF2B5EF4-FFF2-40B4-BE49-F238E27FC236}">
                <a16:creationId xmlns:a16="http://schemas.microsoft.com/office/drawing/2014/main" id="{6EBB8ABF-31F7-38C5-2F8E-6ACB704F350C}"/>
              </a:ext>
            </a:extLst>
          </p:cNvPr>
          <p:cNvSpPr/>
          <p:nvPr/>
        </p:nvSpPr>
        <p:spPr>
          <a:xfrm>
            <a:off x="1598481" y="1639246"/>
            <a:ext cx="501888" cy="31487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Rechteck 23">
            <a:extLst>
              <a:ext uri="{FF2B5EF4-FFF2-40B4-BE49-F238E27FC236}">
                <a16:creationId xmlns:a16="http://schemas.microsoft.com/office/drawing/2014/main" id="{E01A0AA9-52B4-4665-10C2-1ED8E3142E7D}"/>
              </a:ext>
            </a:extLst>
          </p:cNvPr>
          <p:cNvSpPr/>
          <p:nvPr/>
        </p:nvSpPr>
        <p:spPr>
          <a:xfrm>
            <a:off x="3111023" y="3066118"/>
            <a:ext cx="501888" cy="252419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hteck 27">
            <a:extLst>
              <a:ext uri="{FF2B5EF4-FFF2-40B4-BE49-F238E27FC236}">
                <a16:creationId xmlns:a16="http://schemas.microsoft.com/office/drawing/2014/main" id="{8A4E8A40-CB8B-E3F9-59A1-D9D59CCE1B79}"/>
              </a:ext>
            </a:extLst>
          </p:cNvPr>
          <p:cNvSpPr/>
          <p:nvPr/>
        </p:nvSpPr>
        <p:spPr>
          <a:xfrm>
            <a:off x="4637314" y="2034840"/>
            <a:ext cx="501888" cy="355546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Rechteck 30">
            <a:extLst>
              <a:ext uri="{FF2B5EF4-FFF2-40B4-BE49-F238E27FC236}">
                <a16:creationId xmlns:a16="http://schemas.microsoft.com/office/drawing/2014/main" id="{66966C43-8A24-2CD2-235B-98B3389DE29F}"/>
              </a:ext>
            </a:extLst>
          </p:cNvPr>
          <p:cNvSpPr/>
          <p:nvPr/>
        </p:nvSpPr>
        <p:spPr>
          <a:xfrm>
            <a:off x="6142980" y="2213810"/>
            <a:ext cx="501888" cy="337649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Eckige Klammer rechts 34">
            <a:extLst>
              <a:ext uri="{FF2B5EF4-FFF2-40B4-BE49-F238E27FC236}">
                <a16:creationId xmlns:a16="http://schemas.microsoft.com/office/drawing/2014/main" id="{11A576EE-4969-DCAA-97D3-BF9D4D9E95AD}"/>
              </a:ext>
            </a:extLst>
          </p:cNvPr>
          <p:cNvSpPr/>
          <p:nvPr/>
        </p:nvSpPr>
        <p:spPr>
          <a:xfrm>
            <a:off x="2107246" y="2000957"/>
            <a:ext cx="99690" cy="3573412"/>
          </a:xfrm>
          <a:prstGeom prst="righ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36" name="TextBox 20">
            <a:extLst>
              <a:ext uri="{FF2B5EF4-FFF2-40B4-BE49-F238E27FC236}">
                <a16:creationId xmlns:a16="http://schemas.microsoft.com/office/drawing/2014/main" id="{1461E178-6B41-4878-D9E6-4D7F1757FAFF}"/>
              </a:ext>
            </a:extLst>
          </p:cNvPr>
          <p:cNvSpPr txBox="1"/>
          <p:nvPr/>
        </p:nvSpPr>
        <p:spPr>
          <a:xfrm>
            <a:off x="2263433" y="3585111"/>
            <a:ext cx="699741" cy="400110"/>
          </a:xfrm>
          <a:prstGeom prst="rect">
            <a:avLst/>
          </a:prstGeom>
          <a:solidFill>
            <a:schemeClr val="accent6">
              <a:lumMod val="20000"/>
              <a:lumOff val="80000"/>
            </a:schemeClr>
          </a:solidFill>
          <a:ln>
            <a:noFill/>
          </a:ln>
        </p:spPr>
        <p:txBody>
          <a:bodyPr wrap="square" lIns="36000" rIns="36000" rtlCol="0">
            <a:spAutoFit/>
          </a:bodyPr>
          <a:lstStyle/>
          <a:p>
            <a:pPr algn="ctr"/>
            <a:r>
              <a:rPr lang="en-US" sz="1000"/>
              <a:t>92%</a:t>
            </a:r>
            <a:br>
              <a:rPr lang="en-US" sz="1000"/>
            </a:br>
            <a:r>
              <a:rPr lang="en-US" sz="1000"/>
              <a:t>uMRD4</a:t>
            </a:r>
          </a:p>
        </p:txBody>
      </p:sp>
      <p:cxnSp>
        <p:nvCxnSpPr>
          <p:cNvPr id="38" name="Gerade Verbindung 37">
            <a:extLst>
              <a:ext uri="{FF2B5EF4-FFF2-40B4-BE49-F238E27FC236}">
                <a16:creationId xmlns:a16="http://schemas.microsoft.com/office/drawing/2014/main" id="{985D8CA5-3464-68AB-3B30-699C5E28B940}"/>
              </a:ext>
            </a:extLst>
          </p:cNvPr>
          <p:cNvCxnSpPr/>
          <p:nvPr/>
        </p:nvCxnSpPr>
        <p:spPr>
          <a:xfrm flipH="1">
            <a:off x="2206936" y="3785166"/>
            <a:ext cx="56497"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9" name="Eckige Klammer rechts 38">
            <a:extLst>
              <a:ext uri="{FF2B5EF4-FFF2-40B4-BE49-F238E27FC236}">
                <a16:creationId xmlns:a16="http://schemas.microsoft.com/office/drawing/2014/main" id="{4BECFDB5-1CAF-CB2B-DC6F-25374DF6EEE1}"/>
              </a:ext>
            </a:extLst>
          </p:cNvPr>
          <p:cNvSpPr/>
          <p:nvPr/>
        </p:nvSpPr>
        <p:spPr>
          <a:xfrm>
            <a:off x="3619142" y="2028745"/>
            <a:ext cx="99690" cy="3545623"/>
          </a:xfrm>
          <a:prstGeom prst="righ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40" name="TextBox 20">
            <a:extLst>
              <a:ext uri="{FF2B5EF4-FFF2-40B4-BE49-F238E27FC236}">
                <a16:creationId xmlns:a16="http://schemas.microsoft.com/office/drawing/2014/main" id="{E2798DB0-2F51-0F16-6B2C-1680965F39E8}"/>
              </a:ext>
            </a:extLst>
          </p:cNvPr>
          <p:cNvSpPr txBox="1"/>
          <p:nvPr/>
        </p:nvSpPr>
        <p:spPr>
          <a:xfrm>
            <a:off x="3775329" y="3420323"/>
            <a:ext cx="699741" cy="707886"/>
          </a:xfrm>
          <a:prstGeom prst="rect">
            <a:avLst/>
          </a:prstGeom>
          <a:solidFill>
            <a:schemeClr val="accent6">
              <a:lumMod val="20000"/>
              <a:lumOff val="80000"/>
            </a:schemeClr>
          </a:solidFill>
          <a:ln>
            <a:noFill/>
          </a:ln>
        </p:spPr>
        <p:txBody>
          <a:bodyPr wrap="square" lIns="36000" rIns="36000" rtlCol="0">
            <a:spAutoFit/>
          </a:bodyPr>
          <a:lstStyle/>
          <a:p>
            <a:pPr algn="ctr"/>
            <a:r>
              <a:rPr lang="en-US" sz="1000"/>
              <a:t>90%</a:t>
            </a:r>
            <a:br>
              <a:rPr lang="en-US" sz="1000"/>
            </a:br>
            <a:r>
              <a:rPr lang="en-US" sz="1000"/>
              <a:t>uMRD4</a:t>
            </a:r>
          </a:p>
          <a:p>
            <a:pPr algn="ctr"/>
            <a:r>
              <a:rPr lang="en-US" sz="1000"/>
              <a:t>(Primary</a:t>
            </a:r>
          </a:p>
          <a:p>
            <a:pPr algn="ctr"/>
            <a:r>
              <a:rPr lang="en-US" sz="1000"/>
              <a:t>Endpoint)</a:t>
            </a:r>
          </a:p>
        </p:txBody>
      </p:sp>
      <p:cxnSp>
        <p:nvCxnSpPr>
          <p:cNvPr id="41" name="Gerade Verbindung 40">
            <a:extLst>
              <a:ext uri="{FF2B5EF4-FFF2-40B4-BE49-F238E27FC236}">
                <a16:creationId xmlns:a16="http://schemas.microsoft.com/office/drawing/2014/main" id="{442F9290-7DE5-6A5C-C0B1-B6AFBADE0C7B}"/>
              </a:ext>
            </a:extLst>
          </p:cNvPr>
          <p:cNvCxnSpPr/>
          <p:nvPr/>
        </p:nvCxnSpPr>
        <p:spPr>
          <a:xfrm flipH="1">
            <a:off x="3718832" y="3785166"/>
            <a:ext cx="56497"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2" name="Eckige Klammer rechts 41">
            <a:extLst>
              <a:ext uri="{FF2B5EF4-FFF2-40B4-BE49-F238E27FC236}">
                <a16:creationId xmlns:a16="http://schemas.microsoft.com/office/drawing/2014/main" id="{77577193-8595-BA71-A74B-46AADCB463F2}"/>
              </a:ext>
            </a:extLst>
          </p:cNvPr>
          <p:cNvSpPr/>
          <p:nvPr/>
        </p:nvSpPr>
        <p:spPr>
          <a:xfrm>
            <a:off x="5147543" y="1642955"/>
            <a:ext cx="99690" cy="3931414"/>
          </a:xfrm>
          <a:prstGeom prst="righ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43" name="TextBox 20">
            <a:extLst>
              <a:ext uri="{FF2B5EF4-FFF2-40B4-BE49-F238E27FC236}">
                <a16:creationId xmlns:a16="http://schemas.microsoft.com/office/drawing/2014/main" id="{690BC73D-DDE4-1306-F940-FD090373F54B}"/>
              </a:ext>
            </a:extLst>
          </p:cNvPr>
          <p:cNvSpPr txBox="1"/>
          <p:nvPr/>
        </p:nvSpPr>
        <p:spPr>
          <a:xfrm>
            <a:off x="5303730" y="3412464"/>
            <a:ext cx="699741" cy="400110"/>
          </a:xfrm>
          <a:prstGeom prst="rect">
            <a:avLst/>
          </a:prstGeom>
          <a:solidFill>
            <a:schemeClr val="accent6">
              <a:lumMod val="20000"/>
              <a:lumOff val="80000"/>
            </a:schemeClr>
          </a:solidFill>
          <a:ln>
            <a:noFill/>
          </a:ln>
        </p:spPr>
        <p:txBody>
          <a:bodyPr wrap="square" lIns="36000" rIns="36000" rtlCol="0">
            <a:spAutoFit/>
          </a:bodyPr>
          <a:lstStyle/>
          <a:p>
            <a:pPr algn="ctr"/>
            <a:r>
              <a:rPr lang="en-US" sz="1000"/>
              <a:t>100%</a:t>
            </a:r>
            <a:br>
              <a:rPr lang="en-US" sz="1000"/>
            </a:br>
            <a:r>
              <a:rPr lang="en-US" sz="1000"/>
              <a:t>uMRD4</a:t>
            </a:r>
          </a:p>
        </p:txBody>
      </p:sp>
      <p:cxnSp>
        <p:nvCxnSpPr>
          <p:cNvPr id="44" name="Gerade Verbindung 43">
            <a:extLst>
              <a:ext uri="{FF2B5EF4-FFF2-40B4-BE49-F238E27FC236}">
                <a16:creationId xmlns:a16="http://schemas.microsoft.com/office/drawing/2014/main" id="{65B13325-90B4-0019-A49F-495BF542754A}"/>
              </a:ext>
            </a:extLst>
          </p:cNvPr>
          <p:cNvCxnSpPr/>
          <p:nvPr/>
        </p:nvCxnSpPr>
        <p:spPr>
          <a:xfrm flipH="1">
            <a:off x="5247233" y="3610213"/>
            <a:ext cx="56497"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5" name="Eckige Klammer rechts 44">
            <a:extLst>
              <a:ext uri="{FF2B5EF4-FFF2-40B4-BE49-F238E27FC236}">
                <a16:creationId xmlns:a16="http://schemas.microsoft.com/office/drawing/2014/main" id="{C8425984-E4A0-619D-4F50-47169C666160}"/>
              </a:ext>
            </a:extLst>
          </p:cNvPr>
          <p:cNvSpPr/>
          <p:nvPr/>
        </p:nvSpPr>
        <p:spPr>
          <a:xfrm>
            <a:off x="6656138" y="1842549"/>
            <a:ext cx="99690" cy="3731820"/>
          </a:xfrm>
          <a:prstGeom prst="righ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46" name="TextBox 20">
            <a:extLst>
              <a:ext uri="{FF2B5EF4-FFF2-40B4-BE49-F238E27FC236}">
                <a16:creationId xmlns:a16="http://schemas.microsoft.com/office/drawing/2014/main" id="{47FCB03B-5360-E3E3-C529-52C2D7C74DA9}"/>
              </a:ext>
            </a:extLst>
          </p:cNvPr>
          <p:cNvSpPr txBox="1"/>
          <p:nvPr/>
        </p:nvSpPr>
        <p:spPr>
          <a:xfrm>
            <a:off x="6812325" y="3508404"/>
            <a:ext cx="699741" cy="400110"/>
          </a:xfrm>
          <a:prstGeom prst="rect">
            <a:avLst/>
          </a:prstGeom>
          <a:solidFill>
            <a:schemeClr val="accent6">
              <a:lumMod val="20000"/>
              <a:lumOff val="80000"/>
            </a:schemeClr>
          </a:solidFill>
          <a:ln>
            <a:noFill/>
          </a:ln>
        </p:spPr>
        <p:txBody>
          <a:bodyPr wrap="square" lIns="36000" rIns="36000" rtlCol="0">
            <a:spAutoFit/>
          </a:bodyPr>
          <a:lstStyle/>
          <a:p>
            <a:pPr algn="ctr"/>
            <a:r>
              <a:rPr lang="en-US" sz="1000"/>
              <a:t>95%</a:t>
            </a:r>
            <a:br>
              <a:rPr lang="en-US" sz="1000"/>
            </a:br>
            <a:r>
              <a:rPr lang="en-US" sz="1000"/>
              <a:t>uMRD4</a:t>
            </a:r>
          </a:p>
        </p:txBody>
      </p:sp>
      <p:cxnSp>
        <p:nvCxnSpPr>
          <p:cNvPr id="47" name="Gerade Verbindung 46">
            <a:extLst>
              <a:ext uri="{FF2B5EF4-FFF2-40B4-BE49-F238E27FC236}">
                <a16:creationId xmlns:a16="http://schemas.microsoft.com/office/drawing/2014/main" id="{497D2E45-1B72-F173-A8B2-4B2CDC33FD0D}"/>
              </a:ext>
            </a:extLst>
          </p:cNvPr>
          <p:cNvCxnSpPr/>
          <p:nvPr/>
        </p:nvCxnSpPr>
        <p:spPr>
          <a:xfrm flipH="1">
            <a:off x="6755828" y="3715845"/>
            <a:ext cx="56497"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8" name="Textfeld 47">
            <a:extLst>
              <a:ext uri="{FF2B5EF4-FFF2-40B4-BE49-F238E27FC236}">
                <a16:creationId xmlns:a16="http://schemas.microsoft.com/office/drawing/2014/main" id="{7DC5A578-8582-D9CE-6A2B-605965CF5F0B}"/>
              </a:ext>
            </a:extLst>
          </p:cNvPr>
          <p:cNvSpPr txBox="1"/>
          <p:nvPr/>
        </p:nvSpPr>
        <p:spPr>
          <a:xfrm>
            <a:off x="1598482" y="1668787"/>
            <a:ext cx="497494" cy="276999"/>
          </a:xfrm>
          <a:prstGeom prst="rect">
            <a:avLst/>
          </a:prstGeom>
          <a:noFill/>
        </p:spPr>
        <p:txBody>
          <a:bodyPr wrap="square" rtlCol="0">
            <a:spAutoFit/>
          </a:bodyPr>
          <a:lstStyle/>
          <a:p>
            <a:pPr algn="ctr"/>
            <a:r>
              <a:rPr lang="de-DE" sz="1200">
                <a:solidFill>
                  <a:schemeClr val="bg1"/>
                </a:solidFill>
              </a:rPr>
              <a:t>8</a:t>
            </a:r>
          </a:p>
        </p:txBody>
      </p:sp>
      <p:sp>
        <p:nvSpPr>
          <p:cNvPr id="49" name="Textfeld 48">
            <a:extLst>
              <a:ext uri="{FF2B5EF4-FFF2-40B4-BE49-F238E27FC236}">
                <a16:creationId xmlns:a16="http://schemas.microsoft.com/office/drawing/2014/main" id="{2A467DF5-A98C-05F9-2F2D-688FC5DD4D3B}"/>
              </a:ext>
            </a:extLst>
          </p:cNvPr>
          <p:cNvSpPr txBox="1"/>
          <p:nvPr/>
        </p:nvSpPr>
        <p:spPr>
          <a:xfrm>
            <a:off x="1598482" y="1868981"/>
            <a:ext cx="497494" cy="276999"/>
          </a:xfrm>
          <a:prstGeom prst="rect">
            <a:avLst/>
          </a:prstGeom>
          <a:noFill/>
        </p:spPr>
        <p:txBody>
          <a:bodyPr wrap="square" rtlCol="0">
            <a:spAutoFit/>
          </a:bodyPr>
          <a:lstStyle/>
          <a:p>
            <a:pPr algn="ctr"/>
            <a:r>
              <a:rPr lang="de-DE" sz="1200"/>
              <a:t>3</a:t>
            </a:r>
          </a:p>
        </p:txBody>
      </p:sp>
      <p:sp>
        <p:nvSpPr>
          <p:cNvPr id="50" name="Textfeld 49">
            <a:extLst>
              <a:ext uri="{FF2B5EF4-FFF2-40B4-BE49-F238E27FC236}">
                <a16:creationId xmlns:a16="http://schemas.microsoft.com/office/drawing/2014/main" id="{80AD7207-EC0A-11A0-730A-49AC9F7B683C}"/>
              </a:ext>
            </a:extLst>
          </p:cNvPr>
          <p:cNvSpPr txBox="1"/>
          <p:nvPr/>
        </p:nvSpPr>
        <p:spPr>
          <a:xfrm>
            <a:off x="1598482" y="2117871"/>
            <a:ext cx="497494" cy="276999"/>
          </a:xfrm>
          <a:prstGeom prst="rect">
            <a:avLst/>
          </a:prstGeom>
          <a:noFill/>
        </p:spPr>
        <p:txBody>
          <a:bodyPr wrap="square" rtlCol="0">
            <a:spAutoFit/>
          </a:bodyPr>
          <a:lstStyle/>
          <a:p>
            <a:pPr algn="ctr"/>
            <a:r>
              <a:rPr lang="de-DE" sz="1200">
                <a:solidFill>
                  <a:schemeClr val="bg1"/>
                </a:solidFill>
              </a:rPr>
              <a:t>10</a:t>
            </a:r>
          </a:p>
        </p:txBody>
      </p:sp>
      <p:sp>
        <p:nvSpPr>
          <p:cNvPr id="51" name="Textfeld 50">
            <a:extLst>
              <a:ext uri="{FF2B5EF4-FFF2-40B4-BE49-F238E27FC236}">
                <a16:creationId xmlns:a16="http://schemas.microsoft.com/office/drawing/2014/main" id="{1FD860E4-91AB-F35C-9014-794909BD5E2B}"/>
              </a:ext>
            </a:extLst>
          </p:cNvPr>
          <p:cNvSpPr txBox="1"/>
          <p:nvPr/>
        </p:nvSpPr>
        <p:spPr>
          <a:xfrm>
            <a:off x="1598482" y="3513819"/>
            <a:ext cx="497494" cy="276999"/>
          </a:xfrm>
          <a:prstGeom prst="rect">
            <a:avLst/>
          </a:prstGeom>
          <a:noFill/>
        </p:spPr>
        <p:txBody>
          <a:bodyPr wrap="square" rtlCol="0">
            <a:spAutoFit/>
          </a:bodyPr>
          <a:lstStyle/>
          <a:p>
            <a:pPr algn="ctr"/>
            <a:r>
              <a:rPr lang="de-DE" sz="1200">
                <a:solidFill>
                  <a:schemeClr val="bg1"/>
                </a:solidFill>
              </a:rPr>
              <a:t>79</a:t>
            </a:r>
          </a:p>
        </p:txBody>
      </p:sp>
      <p:sp>
        <p:nvSpPr>
          <p:cNvPr id="52" name="Textfeld 51">
            <a:extLst>
              <a:ext uri="{FF2B5EF4-FFF2-40B4-BE49-F238E27FC236}">
                <a16:creationId xmlns:a16="http://schemas.microsoft.com/office/drawing/2014/main" id="{6B15BE6F-C854-4E85-57E3-5A4AA3A8E7A4}"/>
              </a:ext>
            </a:extLst>
          </p:cNvPr>
          <p:cNvSpPr txBox="1"/>
          <p:nvPr/>
        </p:nvSpPr>
        <p:spPr>
          <a:xfrm>
            <a:off x="3113465" y="1668787"/>
            <a:ext cx="497494" cy="276999"/>
          </a:xfrm>
          <a:prstGeom prst="rect">
            <a:avLst/>
          </a:prstGeom>
          <a:noFill/>
        </p:spPr>
        <p:txBody>
          <a:bodyPr wrap="square" rtlCol="0">
            <a:spAutoFit/>
          </a:bodyPr>
          <a:lstStyle/>
          <a:p>
            <a:pPr algn="ctr"/>
            <a:r>
              <a:rPr lang="de-DE" sz="1200">
                <a:solidFill>
                  <a:schemeClr val="bg1"/>
                </a:solidFill>
              </a:rPr>
              <a:t>10</a:t>
            </a:r>
          </a:p>
        </p:txBody>
      </p:sp>
      <p:sp>
        <p:nvSpPr>
          <p:cNvPr id="53" name="Textfeld 52">
            <a:extLst>
              <a:ext uri="{FF2B5EF4-FFF2-40B4-BE49-F238E27FC236}">
                <a16:creationId xmlns:a16="http://schemas.microsoft.com/office/drawing/2014/main" id="{16C7FAF0-5F14-61BF-FD10-D58F28C8F874}"/>
              </a:ext>
            </a:extLst>
          </p:cNvPr>
          <p:cNvSpPr txBox="1"/>
          <p:nvPr/>
        </p:nvSpPr>
        <p:spPr>
          <a:xfrm>
            <a:off x="3113465" y="2052944"/>
            <a:ext cx="497494" cy="276999"/>
          </a:xfrm>
          <a:prstGeom prst="rect">
            <a:avLst/>
          </a:prstGeom>
          <a:noFill/>
        </p:spPr>
        <p:txBody>
          <a:bodyPr wrap="square" rtlCol="0">
            <a:spAutoFit/>
          </a:bodyPr>
          <a:lstStyle/>
          <a:p>
            <a:pPr algn="ctr"/>
            <a:r>
              <a:rPr lang="de-DE" sz="1200"/>
              <a:t>8</a:t>
            </a:r>
          </a:p>
        </p:txBody>
      </p:sp>
      <p:sp>
        <p:nvSpPr>
          <p:cNvPr id="54" name="Textfeld 53">
            <a:extLst>
              <a:ext uri="{FF2B5EF4-FFF2-40B4-BE49-F238E27FC236}">
                <a16:creationId xmlns:a16="http://schemas.microsoft.com/office/drawing/2014/main" id="{8D2D243F-9532-03B7-82E9-BA97FE6B379B}"/>
              </a:ext>
            </a:extLst>
          </p:cNvPr>
          <p:cNvSpPr txBox="1"/>
          <p:nvPr/>
        </p:nvSpPr>
        <p:spPr>
          <a:xfrm>
            <a:off x="3113465" y="2545313"/>
            <a:ext cx="497494" cy="276999"/>
          </a:xfrm>
          <a:prstGeom prst="rect">
            <a:avLst/>
          </a:prstGeom>
          <a:noFill/>
        </p:spPr>
        <p:txBody>
          <a:bodyPr wrap="square" rtlCol="0">
            <a:spAutoFit/>
          </a:bodyPr>
          <a:lstStyle/>
          <a:p>
            <a:pPr algn="ctr"/>
            <a:r>
              <a:rPr lang="de-DE" sz="1200">
                <a:solidFill>
                  <a:schemeClr val="bg1"/>
                </a:solidFill>
              </a:rPr>
              <a:t>18</a:t>
            </a:r>
          </a:p>
        </p:txBody>
      </p:sp>
      <p:sp>
        <p:nvSpPr>
          <p:cNvPr id="55" name="Textfeld 54">
            <a:extLst>
              <a:ext uri="{FF2B5EF4-FFF2-40B4-BE49-F238E27FC236}">
                <a16:creationId xmlns:a16="http://schemas.microsoft.com/office/drawing/2014/main" id="{9A7FDC62-3C9A-E71C-857C-3C56A25ABBD6}"/>
              </a:ext>
            </a:extLst>
          </p:cNvPr>
          <p:cNvSpPr txBox="1"/>
          <p:nvPr/>
        </p:nvSpPr>
        <p:spPr>
          <a:xfrm>
            <a:off x="3113465" y="3968314"/>
            <a:ext cx="497494" cy="276999"/>
          </a:xfrm>
          <a:prstGeom prst="rect">
            <a:avLst/>
          </a:prstGeom>
          <a:noFill/>
        </p:spPr>
        <p:txBody>
          <a:bodyPr wrap="square" rtlCol="0">
            <a:spAutoFit/>
          </a:bodyPr>
          <a:lstStyle/>
          <a:p>
            <a:pPr algn="ctr"/>
            <a:r>
              <a:rPr lang="de-DE" sz="1200">
                <a:solidFill>
                  <a:schemeClr val="bg1"/>
                </a:solidFill>
              </a:rPr>
              <a:t>64</a:t>
            </a:r>
          </a:p>
        </p:txBody>
      </p:sp>
      <p:sp>
        <p:nvSpPr>
          <p:cNvPr id="56" name="Textfeld 55">
            <a:extLst>
              <a:ext uri="{FF2B5EF4-FFF2-40B4-BE49-F238E27FC236}">
                <a16:creationId xmlns:a16="http://schemas.microsoft.com/office/drawing/2014/main" id="{BEBAE74A-1233-BBA9-6EF6-95FDBE8A301D}"/>
              </a:ext>
            </a:extLst>
          </p:cNvPr>
          <p:cNvSpPr txBox="1"/>
          <p:nvPr/>
        </p:nvSpPr>
        <p:spPr>
          <a:xfrm>
            <a:off x="4644680" y="1608324"/>
            <a:ext cx="497494" cy="276999"/>
          </a:xfrm>
          <a:prstGeom prst="rect">
            <a:avLst/>
          </a:prstGeom>
          <a:noFill/>
        </p:spPr>
        <p:txBody>
          <a:bodyPr wrap="square" rtlCol="0">
            <a:spAutoFit/>
          </a:bodyPr>
          <a:lstStyle/>
          <a:p>
            <a:pPr algn="ctr"/>
            <a:r>
              <a:rPr lang="de-DE" sz="1200"/>
              <a:t>5</a:t>
            </a:r>
          </a:p>
        </p:txBody>
      </p:sp>
      <p:sp>
        <p:nvSpPr>
          <p:cNvPr id="57" name="Textfeld 56">
            <a:extLst>
              <a:ext uri="{FF2B5EF4-FFF2-40B4-BE49-F238E27FC236}">
                <a16:creationId xmlns:a16="http://schemas.microsoft.com/office/drawing/2014/main" id="{01BF0D47-A8CA-8CDC-B61F-4692AB920D40}"/>
              </a:ext>
            </a:extLst>
          </p:cNvPr>
          <p:cNvSpPr txBox="1"/>
          <p:nvPr/>
        </p:nvSpPr>
        <p:spPr>
          <a:xfrm>
            <a:off x="4644680" y="1792286"/>
            <a:ext cx="497494" cy="276999"/>
          </a:xfrm>
          <a:prstGeom prst="rect">
            <a:avLst/>
          </a:prstGeom>
          <a:noFill/>
        </p:spPr>
        <p:txBody>
          <a:bodyPr wrap="square" rtlCol="0">
            <a:spAutoFit/>
          </a:bodyPr>
          <a:lstStyle/>
          <a:p>
            <a:pPr algn="ctr"/>
            <a:r>
              <a:rPr lang="de-DE" sz="1200">
                <a:solidFill>
                  <a:schemeClr val="bg1"/>
                </a:solidFill>
              </a:rPr>
              <a:t>5</a:t>
            </a:r>
          </a:p>
        </p:txBody>
      </p:sp>
      <p:sp>
        <p:nvSpPr>
          <p:cNvPr id="58" name="Textfeld 57">
            <a:extLst>
              <a:ext uri="{FF2B5EF4-FFF2-40B4-BE49-F238E27FC236}">
                <a16:creationId xmlns:a16="http://schemas.microsoft.com/office/drawing/2014/main" id="{169394C8-C7F3-530D-74EA-0290711FB6BD}"/>
              </a:ext>
            </a:extLst>
          </p:cNvPr>
          <p:cNvSpPr txBox="1"/>
          <p:nvPr/>
        </p:nvSpPr>
        <p:spPr>
          <a:xfrm>
            <a:off x="4644680" y="3444540"/>
            <a:ext cx="497494" cy="276999"/>
          </a:xfrm>
          <a:prstGeom prst="rect">
            <a:avLst/>
          </a:prstGeom>
          <a:noFill/>
        </p:spPr>
        <p:txBody>
          <a:bodyPr wrap="square" rtlCol="0">
            <a:spAutoFit/>
          </a:bodyPr>
          <a:lstStyle/>
          <a:p>
            <a:pPr algn="ctr"/>
            <a:r>
              <a:rPr lang="de-DE" sz="1200">
                <a:solidFill>
                  <a:schemeClr val="bg1"/>
                </a:solidFill>
              </a:rPr>
              <a:t>90</a:t>
            </a:r>
          </a:p>
        </p:txBody>
      </p:sp>
      <p:sp>
        <p:nvSpPr>
          <p:cNvPr id="59" name="Textfeld 58">
            <a:extLst>
              <a:ext uri="{FF2B5EF4-FFF2-40B4-BE49-F238E27FC236}">
                <a16:creationId xmlns:a16="http://schemas.microsoft.com/office/drawing/2014/main" id="{D8D65BB5-1445-BD23-17A2-2D9072A4C0C3}"/>
              </a:ext>
            </a:extLst>
          </p:cNvPr>
          <p:cNvSpPr txBox="1"/>
          <p:nvPr/>
        </p:nvSpPr>
        <p:spPr>
          <a:xfrm>
            <a:off x="6148841" y="1608324"/>
            <a:ext cx="497494" cy="276999"/>
          </a:xfrm>
          <a:prstGeom prst="rect">
            <a:avLst/>
          </a:prstGeom>
          <a:noFill/>
        </p:spPr>
        <p:txBody>
          <a:bodyPr wrap="square" rtlCol="0">
            <a:spAutoFit/>
          </a:bodyPr>
          <a:lstStyle/>
          <a:p>
            <a:pPr algn="ctr"/>
            <a:r>
              <a:rPr lang="de-DE" sz="1200">
                <a:solidFill>
                  <a:schemeClr val="bg1"/>
                </a:solidFill>
              </a:rPr>
              <a:t>5</a:t>
            </a:r>
          </a:p>
        </p:txBody>
      </p:sp>
      <p:sp>
        <p:nvSpPr>
          <p:cNvPr id="60" name="Textfeld 59">
            <a:extLst>
              <a:ext uri="{FF2B5EF4-FFF2-40B4-BE49-F238E27FC236}">
                <a16:creationId xmlns:a16="http://schemas.microsoft.com/office/drawing/2014/main" id="{AC73998A-24CA-FBB5-C98F-6E3012223B6E}"/>
              </a:ext>
            </a:extLst>
          </p:cNvPr>
          <p:cNvSpPr txBox="1"/>
          <p:nvPr/>
        </p:nvSpPr>
        <p:spPr>
          <a:xfrm>
            <a:off x="6148841" y="1797697"/>
            <a:ext cx="497494" cy="276999"/>
          </a:xfrm>
          <a:prstGeom prst="rect">
            <a:avLst/>
          </a:prstGeom>
          <a:noFill/>
        </p:spPr>
        <p:txBody>
          <a:bodyPr wrap="square" rtlCol="0">
            <a:spAutoFit/>
          </a:bodyPr>
          <a:lstStyle/>
          <a:p>
            <a:pPr algn="ctr"/>
            <a:r>
              <a:rPr lang="de-DE" sz="1200"/>
              <a:t>5</a:t>
            </a:r>
          </a:p>
        </p:txBody>
      </p:sp>
      <p:sp>
        <p:nvSpPr>
          <p:cNvPr id="61" name="Textfeld 60">
            <a:extLst>
              <a:ext uri="{FF2B5EF4-FFF2-40B4-BE49-F238E27FC236}">
                <a16:creationId xmlns:a16="http://schemas.microsoft.com/office/drawing/2014/main" id="{8CBB02AF-9FF4-6001-F0ED-2BCEF819DC09}"/>
              </a:ext>
            </a:extLst>
          </p:cNvPr>
          <p:cNvSpPr txBox="1"/>
          <p:nvPr/>
        </p:nvSpPr>
        <p:spPr>
          <a:xfrm>
            <a:off x="6148841" y="1981659"/>
            <a:ext cx="497494" cy="276999"/>
          </a:xfrm>
          <a:prstGeom prst="rect">
            <a:avLst/>
          </a:prstGeom>
          <a:noFill/>
        </p:spPr>
        <p:txBody>
          <a:bodyPr wrap="square" rtlCol="0">
            <a:spAutoFit/>
          </a:bodyPr>
          <a:lstStyle/>
          <a:p>
            <a:pPr algn="ctr"/>
            <a:r>
              <a:rPr lang="de-DE" sz="1200">
                <a:solidFill>
                  <a:schemeClr val="bg1"/>
                </a:solidFill>
              </a:rPr>
              <a:t>5</a:t>
            </a:r>
          </a:p>
        </p:txBody>
      </p:sp>
      <p:sp>
        <p:nvSpPr>
          <p:cNvPr id="62" name="Textfeld 61">
            <a:extLst>
              <a:ext uri="{FF2B5EF4-FFF2-40B4-BE49-F238E27FC236}">
                <a16:creationId xmlns:a16="http://schemas.microsoft.com/office/drawing/2014/main" id="{90F22AEF-0472-F46B-7479-9EF144CCEDC5}"/>
              </a:ext>
            </a:extLst>
          </p:cNvPr>
          <p:cNvSpPr txBox="1"/>
          <p:nvPr/>
        </p:nvSpPr>
        <p:spPr>
          <a:xfrm>
            <a:off x="6154251" y="3444540"/>
            <a:ext cx="497494" cy="276999"/>
          </a:xfrm>
          <a:prstGeom prst="rect">
            <a:avLst/>
          </a:prstGeom>
          <a:noFill/>
        </p:spPr>
        <p:txBody>
          <a:bodyPr wrap="square" rtlCol="0">
            <a:spAutoFit/>
          </a:bodyPr>
          <a:lstStyle/>
          <a:p>
            <a:pPr algn="ctr"/>
            <a:r>
              <a:rPr lang="de-DE" sz="1200">
                <a:solidFill>
                  <a:schemeClr val="bg1"/>
                </a:solidFill>
              </a:rPr>
              <a:t>85</a:t>
            </a:r>
          </a:p>
        </p:txBody>
      </p:sp>
      <p:sp>
        <p:nvSpPr>
          <p:cNvPr id="63" name="Textfeld 62">
            <a:extLst>
              <a:ext uri="{FF2B5EF4-FFF2-40B4-BE49-F238E27FC236}">
                <a16:creationId xmlns:a16="http://schemas.microsoft.com/office/drawing/2014/main" id="{5398A11E-09FB-9B38-44C9-3B2EAD180A3C}"/>
              </a:ext>
            </a:extLst>
          </p:cNvPr>
          <p:cNvSpPr txBox="1"/>
          <p:nvPr/>
        </p:nvSpPr>
        <p:spPr>
          <a:xfrm>
            <a:off x="7692717" y="4479681"/>
            <a:ext cx="2181122" cy="1166153"/>
          </a:xfrm>
          <a:prstGeom prst="rect">
            <a:avLst/>
          </a:prstGeom>
          <a:noFill/>
        </p:spPr>
        <p:txBody>
          <a:bodyPr wrap="square" lIns="91440" tIns="45720" rIns="91440" bIns="45720" rtlCol="0" anchor="t">
            <a:spAutoFit/>
          </a:bodyPr>
          <a:lstStyle/>
          <a:p>
            <a:pPr>
              <a:lnSpc>
                <a:spcPct val="150000"/>
              </a:lnSpc>
            </a:pPr>
            <a:r>
              <a:rPr lang="de-DE" sz="1200"/>
              <a:t>MRD </a:t>
            </a:r>
            <a:r>
              <a:rPr lang="de-DE" sz="1200">
                <a:ea typeface="+mn-lt"/>
                <a:cs typeface="+mn-lt"/>
              </a:rPr>
              <a:t>≥</a:t>
            </a:r>
            <a:r>
              <a:rPr lang="de-DE" sz="1200"/>
              <a:t> 10</a:t>
            </a:r>
            <a:r>
              <a:rPr lang="de-DE" sz="1200" baseline="30000"/>
              <a:t>-4</a:t>
            </a:r>
            <a:r>
              <a:rPr lang="de-DE" sz="1200"/>
              <a:t> (%)</a:t>
            </a:r>
            <a:endParaRPr lang="de-DE">
              <a:cs typeface="Arial" panose="020B0604020202020204"/>
            </a:endParaRPr>
          </a:p>
          <a:p>
            <a:pPr>
              <a:lnSpc>
                <a:spcPct val="150000"/>
              </a:lnSpc>
            </a:pPr>
            <a:r>
              <a:rPr lang="de-DE" sz="1200"/>
              <a:t>MRD </a:t>
            </a:r>
            <a:r>
              <a:rPr lang="de-DE" sz="1200">
                <a:ea typeface="+mn-lt"/>
                <a:cs typeface="+mn-lt"/>
              </a:rPr>
              <a:t>≥</a:t>
            </a:r>
            <a:r>
              <a:rPr lang="de-DE" sz="1200"/>
              <a:t> 10</a:t>
            </a:r>
            <a:r>
              <a:rPr lang="de-DE" sz="1200" baseline="30000"/>
              <a:t>-5</a:t>
            </a:r>
            <a:r>
              <a:rPr lang="de-DE" sz="1200"/>
              <a:t> </a:t>
            </a:r>
            <a:r>
              <a:rPr lang="de-DE" sz="1200" err="1"/>
              <a:t>to</a:t>
            </a:r>
            <a:r>
              <a:rPr lang="de-DE" sz="1200"/>
              <a:t> &lt;10</a:t>
            </a:r>
            <a:r>
              <a:rPr lang="de-DE" sz="1200" baseline="30000"/>
              <a:t>-4</a:t>
            </a:r>
            <a:r>
              <a:rPr lang="de-DE" sz="1200"/>
              <a:t> (%)</a:t>
            </a:r>
            <a:endParaRPr lang="de-DE">
              <a:cs typeface="Arial"/>
            </a:endParaRPr>
          </a:p>
          <a:p>
            <a:pPr>
              <a:lnSpc>
                <a:spcPct val="150000"/>
              </a:lnSpc>
            </a:pPr>
            <a:r>
              <a:rPr lang="de-DE" sz="1200"/>
              <a:t>MRD </a:t>
            </a:r>
            <a:r>
              <a:rPr lang="de-DE" sz="1200">
                <a:ea typeface="+mn-lt"/>
                <a:cs typeface="+mn-lt"/>
              </a:rPr>
              <a:t>≥</a:t>
            </a:r>
            <a:r>
              <a:rPr lang="de-DE" sz="1200"/>
              <a:t> 10</a:t>
            </a:r>
            <a:r>
              <a:rPr lang="de-DE" sz="1200" baseline="30000"/>
              <a:t>-6</a:t>
            </a:r>
            <a:r>
              <a:rPr lang="de-DE" sz="1200"/>
              <a:t> </a:t>
            </a:r>
            <a:r>
              <a:rPr lang="de-DE" sz="1200" err="1"/>
              <a:t>to</a:t>
            </a:r>
            <a:r>
              <a:rPr lang="de-DE" sz="1200"/>
              <a:t> &lt;10</a:t>
            </a:r>
            <a:r>
              <a:rPr lang="de-DE" sz="1200" baseline="30000"/>
              <a:t>-5</a:t>
            </a:r>
            <a:r>
              <a:rPr lang="de-DE" sz="1200"/>
              <a:t> (%)</a:t>
            </a:r>
            <a:endParaRPr lang="de-DE" sz="1200">
              <a:cs typeface="Arial"/>
            </a:endParaRPr>
          </a:p>
          <a:p>
            <a:pPr>
              <a:lnSpc>
                <a:spcPct val="150000"/>
              </a:lnSpc>
            </a:pPr>
            <a:r>
              <a:rPr lang="de-DE" sz="1200" err="1"/>
              <a:t>uMRD</a:t>
            </a:r>
            <a:r>
              <a:rPr lang="de-DE" sz="1200"/>
              <a:t> &lt;10</a:t>
            </a:r>
            <a:r>
              <a:rPr lang="de-DE" sz="1200" baseline="30000"/>
              <a:t>-6</a:t>
            </a:r>
            <a:r>
              <a:rPr lang="de-DE" sz="1200"/>
              <a:t> (%)</a:t>
            </a:r>
            <a:endParaRPr lang="de-DE" sz="1200">
              <a:cs typeface="Arial"/>
            </a:endParaRPr>
          </a:p>
        </p:txBody>
      </p:sp>
      <p:sp>
        <p:nvSpPr>
          <p:cNvPr id="64" name="Rechteck 63">
            <a:extLst>
              <a:ext uri="{FF2B5EF4-FFF2-40B4-BE49-F238E27FC236}">
                <a16:creationId xmlns:a16="http://schemas.microsoft.com/office/drawing/2014/main" id="{C768B39B-07C9-B2B5-AF28-670FE33FBD4D}"/>
              </a:ext>
            </a:extLst>
          </p:cNvPr>
          <p:cNvSpPr/>
          <p:nvPr/>
        </p:nvSpPr>
        <p:spPr>
          <a:xfrm>
            <a:off x="7512066" y="4578563"/>
            <a:ext cx="179629" cy="179629"/>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5" name="Rechteck 64">
            <a:extLst>
              <a:ext uri="{FF2B5EF4-FFF2-40B4-BE49-F238E27FC236}">
                <a16:creationId xmlns:a16="http://schemas.microsoft.com/office/drawing/2014/main" id="{367E6E08-C853-B72D-0963-A01B0D618909}"/>
              </a:ext>
            </a:extLst>
          </p:cNvPr>
          <p:cNvSpPr/>
          <p:nvPr/>
        </p:nvSpPr>
        <p:spPr>
          <a:xfrm>
            <a:off x="7512066" y="4859917"/>
            <a:ext cx="179629" cy="17962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Rechteck 65">
            <a:extLst>
              <a:ext uri="{FF2B5EF4-FFF2-40B4-BE49-F238E27FC236}">
                <a16:creationId xmlns:a16="http://schemas.microsoft.com/office/drawing/2014/main" id="{DF460DCD-0C49-4573-FE1A-6AE0AE45E159}"/>
              </a:ext>
            </a:extLst>
          </p:cNvPr>
          <p:cNvSpPr/>
          <p:nvPr/>
        </p:nvSpPr>
        <p:spPr>
          <a:xfrm>
            <a:off x="7512066" y="5135861"/>
            <a:ext cx="179629" cy="17962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7" name="Rechteck 66">
            <a:extLst>
              <a:ext uri="{FF2B5EF4-FFF2-40B4-BE49-F238E27FC236}">
                <a16:creationId xmlns:a16="http://schemas.microsoft.com/office/drawing/2014/main" id="{C18B01FA-E8E5-3861-C77D-7DC8867FD817}"/>
              </a:ext>
            </a:extLst>
          </p:cNvPr>
          <p:cNvSpPr/>
          <p:nvPr/>
        </p:nvSpPr>
        <p:spPr>
          <a:xfrm>
            <a:off x="7512066" y="5395573"/>
            <a:ext cx="179629" cy="17962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9" name="Gerade Verbindung 8">
            <a:extLst>
              <a:ext uri="{FF2B5EF4-FFF2-40B4-BE49-F238E27FC236}">
                <a16:creationId xmlns:a16="http://schemas.microsoft.com/office/drawing/2014/main" id="{A2E48FB2-8108-3CAC-C92E-7A0F94027379}"/>
              </a:ext>
            </a:extLst>
          </p:cNvPr>
          <p:cNvCxnSpPr>
            <a:cxnSpLocks/>
          </p:cNvCxnSpPr>
          <p:nvPr/>
        </p:nvCxnSpPr>
        <p:spPr>
          <a:xfrm flipH="1">
            <a:off x="1016000" y="5596403"/>
            <a:ext cx="624336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61294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2BF1C7D-7B38-D215-1493-553BD5D8E08C}"/>
              </a:ext>
            </a:extLst>
          </p:cNvPr>
          <p:cNvSpPr>
            <a:spLocks noGrp="1"/>
          </p:cNvSpPr>
          <p:nvPr>
            <p:ph type="ftr" sz="quarter" idx="10"/>
          </p:nvPr>
        </p:nvSpPr>
        <p:spPr/>
        <p:txBody>
          <a:bodyPr/>
          <a:lstStyle/>
          <a:p>
            <a:endParaRPr lang="en-GB" b="1"/>
          </a:p>
          <a:p>
            <a:r>
              <a:rPr lang="en-GB"/>
              <a:t>AE, adverse event; G-CSF, granulocyte colony-stimulating factor; Gr, grade.</a:t>
            </a:r>
          </a:p>
          <a:p>
            <a:r>
              <a:rPr lang="en-GB" b="1"/>
              <a:t>Jain et al. Abstract #S164 presented at EHA2024. </a:t>
            </a:r>
          </a:p>
        </p:txBody>
      </p:sp>
      <p:sp>
        <p:nvSpPr>
          <p:cNvPr id="3" name="Title 2">
            <a:extLst>
              <a:ext uri="{FF2B5EF4-FFF2-40B4-BE49-F238E27FC236}">
                <a16:creationId xmlns:a16="http://schemas.microsoft.com/office/drawing/2014/main" id="{27318A05-C127-B397-C4C1-BAFD2DFDAD67}"/>
              </a:ext>
            </a:extLst>
          </p:cNvPr>
          <p:cNvSpPr>
            <a:spLocks noGrp="1"/>
          </p:cNvSpPr>
          <p:nvPr>
            <p:ph type="title"/>
          </p:nvPr>
        </p:nvSpPr>
        <p:spPr/>
        <p:txBody>
          <a:bodyPr/>
          <a:lstStyle/>
          <a:p>
            <a:r>
              <a:rPr lang="en-US"/>
              <a:t>Safety summary</a:t>
            </a:r>
            <a:endParaRPr lang="en-DE"/>
          </a:p>
        </p:txBody>
      </p:sp>
      <p:graphicFrame>
        <p:nvGraphicFramePr>
          <p:cNvPr id="5" name="Content Placeholder 4">
            <a:extLst>
              <a:ext uri="{FF2B5EF4-FFF2-40B4-BE49-F238E27FC236}">
                <a16:creationId xmlns:a16="http://schemas.microsoft.com/office/drawing/2014/main" id="{82962365-BDD9-5E89-1353-EF153B86C95C}"/>
              </a:ext>
            </a:extLst>
          </p:cNvPr>
          <p:cNvGraphicFramePr>
            <a:graphicFrameLocks noGrp="1"/>
          </p:cNvGraphicFramePr>
          <p:nvPr>
            <p:ph idx="1"/>
            <p:extLst>
              <p:ext uri="{D42A27DB-BD31-4B8C-83A1-F6EECF244321}">
                <p14:modId xmlns:p14="http://schemas.microsoft.com/office/powerpoint/2010/main" val="2041697424"/>
              </p:ext>
            </p:extLst>
          </p:nvPr>
        </p:nvGraphicFramePr>
        <p:xfrm>
          <a:off x="415924" y="1665288"/>
          <a:ext cx="6973704" cy="3055567"/>
        </p:xfrm>
        <a:graphic>
          <a:graphicData uri="http://schemas.openxmlformats.org/drawingml/2006/table">
            <a:tbl>
              <a:tblPr firstRow="1" bandRow="1">
                <a:tableStyleId>{5C22544A-7EE6-4342-B048-85BDC9FD1C3A}</a:tableStyleId>
              </a:tblPr>
              <a:tblGrid>
                <a:gridCol w="3486852">
                  <a:extLst>
                    <a:ext uri="{9D8B030D-6E8A-4147-A177-3AD203B41FA5}">
                      <a16:colId xmlns:a16="http://schemas.microsoft.com/office/drawing/2014/main" val="4053431022"/>
                    </a:ext>
                  </a:extLst>
                </a:gridCol>
                <a:gridCol w="3486852">
                  <a:extLst>
                    <a:ext uri="{9D8B030D-6E8A-4147-A177-3AD203B41FA5}">
                      <a16:colId xmlns:a16="http://schemas.microsoft.com/office/drawing/2014/main" val="2490330619"/>
                    </a:ext>
                  </a:extLst>
                </a:gridCol>
              </a:tblGrid>
              <a:tr h="381946">
                <a:tc>
                  <a:txBody>
                    <a:bodyPr/>
                    <a:lstStyle/>
                    <a:p>
                      <a:r>
                        <a:rPr lang="en-US" sz="1400"/>
                        <a:t>Patients, n (%)</a:t>
                      </a:r>
                      <a:endParaRPr lang="en-DE" sz="1400"/>
                    </a:p>
                  </a:txBody>
                  <a:tcPr anchor="ctr"/>
                </a:tc>
                <a:tc>
                  <a:txBody>
                    <a:bodyPr/>
                    <a:lstStyle/>
                    <a:p>
                      <a:pPr algn="ctr"/>
                      <a:r>
                        <a:rPr lang="en-US" sz="1400"/>
                        <a:t>Total (N=40)</a:t>
                      </a:r>
                      <a:endParaRPr lang="en-DE" sz="1400"/>
                    </a:p>
                  </a:txBody>
                  <a:tcPr anchor="ctr"/>
                </a:tc>
                <a:extLst>
                  <a:ext uri="{0D108BD9-81ED-4DB2-BD59-A6C34878D82A}">
                    <a16:rowId xmlns:a16="http://schemas.microsoft.com/office/drawing/2014/main" val="1327268663"/>
                  </a:ext>
                </a:extLst>
              </a:tr>
              <a:tr h="891207">
                <a:tc>
                  <a:txBody>
                    <a:bodyPr/>
                    <a:lstStyle/>
                    <a:p>
                      <a:r>
                        <a:rPr lang="en-GB" sz="1400" b="1"/>
                        <a:t>Grade 3/4 AEs</a:t>
                      </a:r>
                    </a:p>
                    <a:p>
                      <a:pPr lvl="1"/>
                      <a:r>
                        <a:rPr lang="en-US" sz="1400"/>
                        <a:t>Neutropenia</a:t>
                      </a:r>
                    </a:p>
                    <a:p>
                      <a:pPr lvl="1"/>
                      <a:r>
                        <a:rPr lang="en-US" sz="1400"/>
                        <a:t>Thrombocytopenia</a:t>
                      </a:r>
                      <a:endParaRPr lang="en-DE" sz="1400"/>
                    </a:p>
                  </a:txBody>
                  <a:tcPr anchor="ctr"/>
                </a:tc>
                <a:tc>
                  <a:txBody>
                    <a:bodyPr/>
                    <a:lstStyle/>
                    <a:p>
                      <a:endParaRPr lang="en-US" sz="1400"/>
                    </a:p>
                    <a:p>
                      <a:pPr algn="ctr"/>
                      <a:r>
                        <a:rPr lang="en-US" sz="1400"/>
                        <a:t>24 (60)</a:t>
                      </a:r>
                    </a:p>
                    <a:p>
                      <a:pPr algn="ctr"/>
                      <a:r>
                        <a:rPr lang="en-US" sz="1400"/>
                        <a:t>7 (18)</a:t>
                      </a:r>
                      <a:endParaRPr lang="en-DE" sz="1400"/>
                    </a:p>
                  </a:txBody>
                  <a:tcPr anchor="ctr"/>
                </a:tc>
                <a:extLst>
                  <a:ext uri="{0D108BD9-81ED-4DB2-BD59-A6C34878D82A}">
                    <a16:rowId xmlns:a16="http://schemas.microsoft.com/office/drawing/2014/main" val="4193162736"/>
                  </a:ext>
                </a:extLst>
              </a:tr>
              <a:tr h="891207">
                <a:tc>
                  <a:txBody>
                    <a:bodyPr/>
                    <a:lstStyle/>
                    <a:p>
                      <a:r>
                        <a:rPr lang="en-US" sz="1400" b="1"/>
                        <a:t>AEs leading to dose reductions</a:t>
                      </a:r>
                    </a:p>
                    <a:p>
                      <a:pPr lvl="1"/>
                      <a:r>
                        <a:rPr lang="en-US" sz="1400"/>
                        <a:t>Pirtobrutinib</a:t>
                      </a:r>
                    </a:p>
                    <a:p>
                      <a:pPr lvl="1"/>
                      <a:r>
                        <a:rPr lang="en-US" sz="1400"/>
                        <a:t>Venetoclax</a:t>
                      </a:r>
                      <a:endParaRPr lang="en-DE" sz="1400"/>
                    </a:p>
                  </a:txBody>
                  <a:tcPr anchor="ctr"/>
                </a:tc>
                <a:tc>
                  <a:txBody>
                    <a:bodyPr/>
                    <a:lstStyle/>
                    <a:p>
                      <a:endParaRPr lang="en-US" sz="1400"/>
                    </a:p>
                    <a:p>
                      <a:pPr algn="ctr"/>
                      <a:r>
                        <a:rPr lang="en-US" sz="1400"/>
                        <a:t>12 (30)</a:t>
                      </a:r>
                    </a:p>
                    <a:p>
                      <a:pPr algn="ctr"/>
                      <a:r>
                        <a:rPr lang="en-US" sz="1400"/>
                        <a:t>12 (30)</a:t>
                      </a:r>
                      <a:endParaRPr lang="en-DE" sz="1400"/>
                    </a:p>
                  </a:txBody>
                  <a:tcPr anchor="ctr"/>
                </a:tc>
                <a:extLst>
                  <a:ext uri="{0D108BD9-81ED-4DB2-BD59-A6C34878D82A}">
                    <a16:rowId xmlns:a16="http://schemas.microsoft.com/office/drawing/2014/main" val="749629177"/>
                  </a:ext>
                </a:extLst>
              </a:tr>
              <a:tr h="891207">
                <a:tc>
                  <a:txBody>
                    <a:bodyPr/>
                    <a:lstStyle/>
                    <a:p>
                      <a:r>
                        <a:rPr lang="en-US" sz="1400" b="1"/>
                        <a:t>AEs leading to discontinuation</a:t>
                      </a:r>
                    </a:p>
                    <a:p>
                      <a:pPr lvl="1"/>
                      <a:r>
                        <a:rPr lang="en-US" sz="1400"/>
                        <a:t>Pirtobrutinib</a:t>
                      </a:r>
                    </a:p>
                    <a:p>
                      <a:pPr lvl="1"/>
                      <a:r>
                        <a:rPr lang="en-US" sz="1400"/>
                        <a:t>Venetoclax</a:t>
                      </a:r>
                      <a:endParaRPr lang="en-DE" sz="1400"/>
                    </a:p>
                  </a:txBody>
                  <a:tcPr anchor="ctr"/>
                </a:tc>
                <a:tc>
                  <a:txBody>
                    <a:bodyPr/>
                    <a:lstStyle/>
                    <a:p>
                      <a:endParaRPr lang="en-US" sz="1400"/>
                    </a:p>
                    <a:p>
                      <a:pPr algn="ctr"/>
                      <a:r>
                        <a:rPr lang="en-US" sz="1400"/>
                        <a:t>2 (5)</a:t>
                      </a:r>
                    </a:p>
                    <a:p>
                      <a:pPr algn="ctr"/>
                      <a:r>
                        <a:rPr lang="en-US" sz="1400"/>
                        <a:t>2 (5)</a:t>
                      </a:r>
                      <a:endParaRPr lang="en-DE" sz="1400"/>
                    </a:p>
                  </a:txBody>
                  <a:tcPr anchor="ctr"/>
                </a:tc>
                <a:extLst>
                  <a:ext uri="{0D108BD9-81ED-4DB2-BD59-A6C34878D82A}">
                    <a16:rowId xmlns:a16="http://schemas.microsoft.com/office/drawing/2014/main" val="3991475676"/>
                  </a:ext>
                </a:extLst>
              </a:tr>
            </a:tbl>
          </a:graphicData>
        </a:graphic>
      </p:graphicFrame>
      <p:sp>
        <p:nvSpPr>
          <p:cNvPr id="6" name="Content Placeholder 3">
            <a:extLst>
              <a:ext uri="{FF2B5EF4-FFF2-40B4-BE49-F238E27FC236}">
                <a16:creationId xmlns:a16="http://schemas.microsoft.com/office/drawing/2014/main" id="{05E95799-BB09-503C-2094-FCE30E4B65FC}"/>
              </a:ext>
            </a:extLst>
          </p:cNvPr>
          <p:cNvSpPr txBox="1">
            <a:spLocks/>
          </p:cNvSpPr>
          <p:nvPr/>
        </p:nvSpPr>
        <p:spPr>
          <a:xfrm>
            <a:off x="7737030" y="1665288"/>
            <a:ext cx="4039045" cy="3055567"/>
          </a:xfrm>
          <a:prstGeom prst="rect">
            <a:avLst/>
          </a:prstGeom>
          <a:solidFill>
            <a:schemeClr val="bg2"/>
          </a:solidFill>
        </p:spPr>
        <p:txBody>
          <a:bodyPr vert="horz" lIns="108000" tIns="108000" rIns="108000" bIns="0" rtlCol="0" anchor="ctr" anchorCtr="0">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5425" indent="-225425"/>
            <a:r>
              <a:rPr lang="en-US"/>
              <a:t>22 (55%) patients required G-CSF</a:t>
            </a:r>
          </a:p>
          <a:p>
            <a:pPr marL="225425" indent="-225425"/>
            <a:r>
              <a:rPr lang="en-US"/>
              <a:t>3 patients had neutropenic fever (diverticulitis, n=1; pneumonia, n=1; cellulitis, n=1)</a:t>
            </a:r>
            <a:endParaRPr lang="en-US">
              <a:cs typeface="Arial"/>
            </a:endParaRPr>
          </a:p>
          <a:p>
            <a:pPr marL="225425" indent="-225425"/>
            <a:r>
              <a:rPr lang="en-US"/>
              <a:t>Neutropenia was the most common reason for dose reductions for both </a:t>
            </a:r>
            <a:r>
              <a:rPr lang="en-US" err="1"/>
              <a:t>pirtobrutinib</a:t>
            </a:r>
            <a:r>
              <a:rPr lang="en-US"/>
              <a:t> and </a:t>
            </a:r>
            <a:r>
              <a:rPr lang="en-US" err="1"/>
              <a:t>venetoclax</a:t>
            </a:r>
            <a:endParaRPr lang="en-US"/>
          </a:p>
          <a:p>
            <a:pPr marL="225425" indent="-225425"/>
            <a:r>
              <a:rPr lang="en-US"/>
              <a:t>1 patient developed grade 2 atrial fibrillation</a:t>
            </a:r>
            <a:endParaRPr lang="en-DE"/>
          </a:p>
        </p:txBody>
      </p:sp>
    </p:spTree>
    <p:extLst>
      <p:ext uri="{BB962C8B-B14F-4D97-AF65-F5344CB8AC3E}">
        <p14:creationId xmlns:p14="http://schemas.microsoft.com/office/powerpoint/2010/main" val="39790363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EF33DAC-9F13-AD78-DAE7-265B23BF1DA0}"/>
              </a:ext>
            </a:extLst>
          </p:cNvPr>
          <p:cNvSpPr>
            <a:spLocks noGrp="1"/>
          </p:cNvSpPr>
          <p:nvPr>
            <p:ph type="ftr" sz="quarter" idx="10"/>
          </p:nvPr>
        </p:nvSpPr>
        <p:spPr/>
        <p:txBody>
          <a:bodyPr/>
          <a:lstStyle/>
          <a:p>
            <a:r>
              <a:rPr lang="en-GB"/>
              <a:t>1. Jain et al. ASH 2023.</a:t>
            </a:r>
          </a:p>
          <a:p>
            <a:r>
              <a:rPr lang="en-GB"/>
              <a:t>1L, first line; BM, bone marrow; CLL, chronic lymphocytic </a:t>
            </a:r>
            <a:r>
              <a:rPr lang="en-GB" err="1"/>
              <a:t>leukemia</a:t>
            </a:r>
            <a:r>
              <a:rPr lang="en-GB"/>
              <a:t>; </a:t>
            </a:r>
            <a:r>
              <a:rPr lang="en-GB" err="1"/>
              <a:t>ibr</a:t>
            </a:r>
            <a:r>
              <a:rPr lang="en-GB"/>
              <a:t>, ibrutinib; PB, peripheral blood; PVO, </a:t>
            </a:r>
            <a:r>
              <a:rPr lang="en-GB" err="1"/>
              <a:t>pirtobrutinib</a:t>
            </a:r>
            <a:r>
              <a:rPr lang="en-GB"/>
              <a:t>, </a:t>
            </a:r>
            <a:r>
              <a:rPr lang="en-GB" err="1"/>
              <a:t>venetoclax</a:t>
            </a:r>
            <a:r>
              <a:rPr lang="en-GB"/>
              <a:t>, </a:t>
            </a:r>
            <a:r>
              <a:rPr lang="en-GB" err="1"/>
              <a:t>obinutuzumab</a:t>
            </a:r>
            <a:r>
              <a:rPr lang="en-GB"/>
              <a:t>; </a:t>
            </a:r>
            <a:r>
              <a:rPr lang="en-GB" err="1"/>
              <a:t>uMRD</a:t>
            </a:r>
            <a:r>
              <a:rPr lang="en-GB"/>
              <a:t>, undetectable minimal residual disease; </a:t>
            </a:r>
            <a:r>
              <a:rPr lang="en-GB" err="1"/>
              <a:t>ven</a:t>
            </a:r>
            <a:r>
              <a:rPr lang="en-GB"/>
              <a:t>, </a:t>
            </a:r>
            <a:r>
              <a:rPr lang="en-GB" err="1"/>
              <a:t>venetoclax</a:t>
            </a:r>
            <a:r>
              <a:rPr lang="en-GB"/>
              <a:t>.</a:t>
            </a:r>
          </a:p>
          <a:p>
            <a:r>
              <a:rPr lang="en-GB" b="1"/>
              <a:t>Jain et al. Abstract #S164 presented at EHA2024. </a:t>
            </a:r>
          </a:p>
        </p:txBody>
      </p:sp>
      <p:sp>
        <p:nvSpPr>
          <p:cNvPr id="5" name="Title 4">
            <a:extLst>
              <a:ext uri="{FF2B5EF4-FFF2-40B4-BE49-F238E27FC236}">
                <a16:creationId xmlns:a16="http://schemas.microsoft.com/office/drawing/2014/main" id="{62210380-C8AF-1936-E559-0C93940FF5F8}"/>
              </a:ext>
            </a:extLst>
          </p:cNvPr>
          <p:cNvSpPr>
            <a:spLocks noGrp="1"/>
          </p:cNvSpPr>
          <p:nvPr>
            <p:ph type="title"/>
          </p:nvPr>
        </p:nvSpPr>
        <p:spPr/>
        <p:txBody>
          <a:bodyPr/>
          <a:lstStyle/>
          <a:p>
            <a:r>
              <a:rPr lang="en-US"/>
              <a:t>Conclusions</a:t>
            </a:r>
            <a:endParaRPr lang="en-DE"/>
          </a:p>
        </p:txBody>
      </p:sp>
      <p:sp>
        <p:nvSpPr>
          <p:cNvPr id="6" name="Content Placeholder 5">
            <a:extLst>
              <a:ext uri="{FF2B5EF4-FFF2-40B4-BE49-F238E27FC236}">
                <a16:creationId xmlns:a16="http://schemas.microsoft.com/office/drawing/2014/main" id="{1BFFCEF0-3AE6-CEC4-712B-AA5395403FDD}"/>
              </a:ext>
            </a:extLst>
          </p:cNvPr>
          <p:cNvSpPr>
            <a:spLocks noGrp="1"/>
          </p:cNvSpPr>
          <p:nvPr>
            <p:ph idx="1"/>
          </p:nvPr>
        </p:nvSpPr>
        <p:spPr/>
        <p:txBody>
          <a:bodyPr/>
          <a:lstStyle/>
          <a:p>
            <a:pPr marL="177800" indent="-177800">
              <a:lnSpc>
                <a:spcPct val="100000"/>
              </a:lnSpc>
            </a:pPr>
            <a:r>
              <a:rPr lang="en-US"/>
              <a:t>Very high rates of </a:t>
            </a:r>
            <a:r>
              <a:rPr lang="en-US" err="1"/>
              <a:t>uMRD</a:t>
            </a:r>
            <a:r>
              <a:rPr lang="en-US"/>
              <a:t> at 10</a:t>
            </a:r>
            <a:r>
              <a:rPr lang="en-US" baseline="30000"/>
              <a:t>-6</a:t>
            </a:r>
            <a:r>
              <a:rPr lang="en-US"/>
              <a:t> sensitivity were observed with the PVO combination as 1L treatment </a:t>
            </a:r>
            <a:br>
              <a:rPr lang="en-US"/>
            </a:br>
            <a:r>
              <a:rPr lang="en-US"/>
              <a:t>for patients with CLL</a:t>
            </a:r>
          </a:p>
          <a:p>
            <a:pPr marL="671513" lvl="1" indent="-214313">
              <a:lnSpc>
                <a:spcPct val="100000"/>
              </a:lnSpc>
            </a:pPr>
            <a:r>
              <a:rPr lang="en-US"/>
              <a:t>uMRD6 rates at 6 months: 64% in BM, 79% in PB</a:t>
            </a:r>
          </a:p>
          <a:p>
            <a:pPr marL="671513" lvl="1" indent="-214313">
              <a:lnSpc>
                <a:spcPct val="100000"/>
              </a:lnSpc>
            </a:pPr>
            <a:r>
              <a:rPr lang="en-US"/>
              <a:t>uMRD6 rates at 12 months: 85% in BM, 90% in PB</a:t>
            </a:r>
          </a:p>
          <a:p>
            <a:pPr marL="177800" indent="-177800">
              <a:lnSpc>
                <a:spcPct val="100000"/>
              </a:lnSpc>
            </a:pPr>
            <a:r>
              <a:rPr lang="en-US"/>
              <a:t>uMRD4 rates were numerically higher than those observed in a previous trial with ibrutinib + </a:t>
            </a:r>
            <a:r>
              <a:rPr lang="en-US" err="1"/>
              <a:t>venetoclax</a:t>
            </a:r>
            <a:r>
              <a:rPr lang="en-US"/>
              <a:t> </a:t>
            </a:r>
            <a:br>
              <a:rPr lang="en-US"/>
            </a:br>
            <a:r>
              <a:rPr lang="en-US"/>
              <a:t>in 1L CLL</a:t>
            </a:r>
            <a:r>
              <a:rPr lang="en-US" baseline="30000"/>
              <a:t>1</a:t>
            </a:r>
          </a:p>
          <a:p>
            <a:pPr marL="671513" lvl="1" indent="-214313">
              <a:lnSpc>
                <a:spcPct val="100000"/>
              </a:lnSpc>
            </a:pPr>
            <a:r>
              <a:rPr lang="en-US"/>
              <a:t>BM uMRD4 rates at 6 months: 33% with </a:t>
            </a:r>
            <a:r>
              <a:rPr lang="en-US" err="1"/>
              <a:t>ibr+ven</a:t>
            </a:r>
            <a:r>
              <a:rPr lang="en-US"/>
              <a:t> vs. 90% with PVO</a:t>
            </a:r>
          </a:p>
          <a:p>
            <a:pPr marL="671513" lvl="1" indent="-214313">
              <a:lnSpc>
                <a:spcPct val="100000"/>
              </a:lnSpc>
            </a:pPr>
            <a:r>
              <a:rPr lang="en-US"/>
              <a:t>BM uMRD4 rates at 12 months: 52% with </a:t>
            </a:r>
            <a:r>
              <a:rPr lang="en-US" err="1"/>
              <a:t>ibr+ven</a:t>
            </a:r>
            <a:r>
              <a:rPr lang="en-US"/>
              <a:t> vs. 95% with PVO</a:t>
            </a:r>
          </a:p>
          <a:p>
            <a:pPr marL="177800" indent="-177800">
              <a:lnSpc>
                <a:spcPct val="100000"/>
              </a:lnSpc>
            </a:pPr>
            <a:r>
              <a:rPr lang="en-US"/>
              <a:t>Safety profile was similar to prior studies with combination treatments in 1L CLL</a:t>
            </a:r>
          </a:p>
          <a:p>
            <a:pPr marL="177800" indent="-177800">
              <a:lnSpc>
                <a:spcPct val="100000"/>
              </a:lnSpc>
            </a:pPr>
            <a:r>
              <a:rPr lang="en-US"/>
              <a:t>The trial is currently enrolling into a 40-patient expansion cohort</a:t>
            </a:r>
          </a:p>
        </p:txBody>
      </p:sp>
    </p:spTree>
    <p:extLst>
      <p:ext uri="{BB962C8B-B14F-4D97-AF65-F5344CB8AC3E}">
        <p14:creationId xmlns:p14="http://schemas.microsoft.com/office/powerpoint/2010/main" val="41674184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5053711-BEB2-29AF-2289-C231718C7671}"/>
              </a:ext>
            </a:extLst>
          </p:cNvPr>
          <p:cNvSpPr>
            <a:spLocks noGrp="1"/>
          </p:cNvSpPr>
          <p:nvPr>
            <p:ph type="title"/>
          </p:nvPr>
        </p:nvSpPr>
        <p:spPr/>
        <p:txBody>
          <a:bodyPr/>
          <a:lstStyle/>
          <a:p>
            <a:r>
              <a:rPr lang="en-US"/>
              <a:t>CAPTIVATE</a:t>
            </a:r>
          </a:p>
        </p:txBody>
      </p:sp>
      <p:sp>
        <p:nvSpPr>
          <p:cNvPr id="6" name="Text Placeholder 5">
            <a:extLst>
              <a:ext uri="{FF2B5EF4-FFF2-40B4-BE49-F238E27FC236}">
                <a16:creationId xmlns:a16="http://schemas.microsoft.com/office/drawing/2014/main" id="{BABBE33E-1640-1E39-F583-8F70B6C0E5C0}"/>
              </a:ext>
            </a:extLst>
          </p:cNvPr>
          <p:cNvSpPr>
            <a:spLocks noGrp="1"/>
          </p:cNvSpPr>
          <p:nvPr>
            <p:ph type="body" idx="1"/>
          </p:nvPr>
        </p:nvSpPr>
        <p:spPr/>
        <p:txBody>
          <a:bodyPr/>
          <a:lstStyle/>
          <a:p>
            <a:r>
              <a:rPr lang="en-US"/>
              <a:t>Fixed-duration ibrutinib + </a:t>
            </a:r>
            <a:r>
              <a:rPr lang="en-US" err="1"/>
              <a:t>venetoclax</a:t>
            </a:r>
            <a:r>
              <a:rPr lang="en-US"/>
              <a:t> for CLL/SLL in high-risk subgroups </a:t>
            </a:r>
          </a:p>
        </p:txBody>
      </p:sp>
    </p:spTree>
    <p:extLst>
      <p:ext uri="{BB962C8B-B14F-4D97-AF65-F5344CB8AC3E}">
        <p14:creationId xmlns:p14="http://schemas.microsoft.com/office/powerpoint/2010/main" val="20701451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A8E8383B-5329-44DC-9F98-8A5BA015CD6C}"/>
              </a:ext>
            </a:extLst>
          </p:cNvPr>
          <p:cNvSpPr>
            <a:spLocks noChangeArrowheads="1"/>
          </p:cNvSpPr>
          <p:nvPr/>
        </p:nvSpPr>
        <p:spPr bwMode="auto">
          <a:xfrm>
            <a:off x="769938" y="29098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endParaRPr kumimoji="0" lang="en-US" altLang="en-US" sz="1800" b="0" i="0" u="none" strike="noStrike" kern="1200" cap="none" spc="0" normalizeH="0" baseline="0" noProof="0">
              <a:ln>
                <a:noFill/>
              </a:ln>
              <a:solidFill>
                <a:srgbClr val="4E4F4E"/>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4E4F4E"/>
              </a:solidFill>
              <a:effectLst/>
              <a:uLnTx/>
              <a:uFillTx/>
              <a:latin typeface="Arial" panose="020B0604020202020204" pitchFamily="34" charset="0"/>
              <a:ea typeface="+mn-ea"/>
              <a:cs typeface="+mn-cs"/>
            </a:endParaRPr>
          </a:p>
        </p:txBody>
      </p:sp>
      <p:sp>
        <p:nvSpPr>
          <p:cNvPr id="5" name="Titel 4">
            <a:extLst>
              <a:ext uri="{FF2B5EF4-FFF2-40B4-BE49-F238E27FC236}">
                <a16:creationId xmlns:a16="http://schemas.microsoft.com/office/drawing/2014/main" id="{CCC299C4-2C36-6049-968C-5EFE59940FA6}"/>
              </a:ext>
            </a:extLst>
          </p:cNvPr>
          <p:cNvSpPr>
            <a:spLocks noGrp="1"/>
          </p:cNvSpPr>
          <p:nvPr>
            <p:ph type="title"/>
          </p:nvPr>
        </p:nvSpPr>
        <p:spPr/>
        <p:txBody>
          <a:bodyPr/>
          <a:lstStyle/>
          <a:p>
            <a:r>
              <a:rPr lang="de-DE"/>
              <a:t>Contents (i)</a:t>
            </a:r>
          </a:p>
        </p:txBody>
      </p:sp>
      <p:sp>
        <p:nvSpPr>
          <p:cNvPr id="11" name="Fußzeilenplatzhalter 10">
            <a:extLst>
              <a:ext uri="{FF2B5EF4-FFF2-40B4-BE49-F238E27FC236}">
                <a16:creationId xmlns:a16="http://schemas.microsoft.com/office/drawing/2014/main" id="{7FD85BBB-B470-A846-9055-FF0BFB810736}"/>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solidFill>
                  <a:srgbClr val="4E4F4E"/>
                </a:solidFill>
                <a:latin typeface="Arial" panose="020B0604020202020204"/>
              </a:rPr>
              <a:t>BTKi, Bruton’s tyrosine kinase inhibitor.</a:t>
            </a:r>
            <a:endParaRPr kumimoji="0" lang="en-GB" sz="800" b="0" i="0" u="none" strike="noStrike" kern="1200" cap="none" spc="0" normalizeH="0" baseline="0" noProof="0">
              <a:ln>
                <a:noFill/>
              </a:ln>
              <a:solidFill>
                <a:srgbClr val="4E4F4E"/>
              </a:solidFill>
              <a:effectLst/>
              <a:uLnTx/>
              <a:uFillTx/>
              <a:latin typeface="Arial" panose="020B0604020202020204"/>
              <a:ea typeface="+mn-ea"/>
              <a:cs typeface="+mn-cs"/>
            </a:endParaRPr>
          </a:p>
        </p:txBody>
      </p:sp>
      <p:graphicFrame>
        <p:nvGraphicFramePr>
          <p:cNvPr id="9" name="Table 3">
            <a:extLst>
              <a:ext uri="{FF2B5EF4-FFF2-40B4-BE49-F238E27FC236}">
                <a16:creationId xmlns:a16="http://schemas.microsoft.com/office/drawing/2014/main" id="{39A495A4-6594-5E43-8092-033DF6084EA0}"/>
              </a:ext>
            </a:extLst>
          </p:cNvPr>
          <p:cNvGraphicFramePr>
            <a:graphicFrameLocks noGrp="1"/>
          </p:cNvGraphicFramePr>
          <p:nvPr>
            <p:extLst>
              <p:ext uri="{D42A27DB-BD31-4B8C-83A1-F6EECF244321}">
                <p14:modId xmlns:p14="http://schemas.microsoft.com/office/powerpoint/2010/main" val="409878699"/>
              </p:ext>
            </p:extLst>
          </p:nvPr>
        </p:nvGraphicFramePr>
        <p:xfrm>
          <a:off x="407988" y="1665289"/>
          <a:ext cx="11376025" cy="3657600"/>
        </p:xfrm>
        <a:graphic>
          <a:graphicData uri="http://schemas.openxmlformats.org/drawingml/2006/table">
            <a:tbl>
              <a:tblPr firstRow="1" bandRow="1">
                <a:tableStyleId>{21E4AEA4-8DFA-4A89-87EB-49C32662AFE0}</a:tableStyleId>
              </a:tblPr>
              <a:tblGrid>
                <a:gridCol w="1137143">
                  <a:extLst>
                    <a:ext uri="{9D8B030D-6E8A-4147-A177-3AD203B41FA5}">
                      <a16:colId xmlns:a16="http://schemas.microsoft.com/office/drawing/2014/main" val="2369725370"/>
                    </a:ext>
                  </a:extLst>
                </a:gridCol>
                <a:gridCol w="6983039">
                  <a:extLst>
                    <a:ext uri="{9D8B030D-6E8A-4147-A177-3AD203B41FA5}">
                      <a16:colId xmlns:a16="http://schemas.microsoft.com/office/drawing/2014/main" val="3851562108"/>
                    </a:ext>
                  </a:extLst>
                </a:gridCol>
                <a:gridCol w="1412750">
                  <a:extLst>
                    <a:ext uri="{9D8B030D-6E8A-4147-A177-3AD203B41FA5}">
                      <a16:colId xmlns:a16="http://schemas.microsoft.com/office/drawing/2014/main" val="359418087"/>
                    </a:ext>
                  </a:extLst>
                </a:gridCol>
                <a:gridCol w="1843093">
                  <a:extLst>
                    <a:ext uri="{9D8B030D-6E8A-4147-A177-3AD203B41FA5}">
                      <a16:colId xmlns:a16="http://schemas.microsoft.com/office/drawing/2014/main" val="1352664065"/>
                    </a:ext>
                  </a:extLst>
                </a:gridCol>
              </a:tblGrid>
              <a:tr h="281797">
                <a:tc>
                  <a:txBody>
                    <a:bodyPr/>
                    <a:lstStyle/>
                    <a:p>
                      <a:pPr algn="ctr"/>
                      <a:r>
                        <a:rPr lang="en-US" sz="1200"/>
                        <a:t>Slide numbers</a:t>
                      </a:r>
                    </a:p>
                  </a:txBody>
                  <a:tcPr anchor="ctr"/>
                </a:tc>
                <a:tc>
                  <a:txBody>
                    <a:bodyPr/>
                    <a:lstStyle/>
                    <a:p>
                      <a:pPr marL="0" algn="ctr" defTabSz="914400" rtl="0" eaLnBrk="1" latinLnBrk="0" hangingPunct="1"/>
                      <a:r>
                        <a:rPr lang="en-US" sz="1200" b="1" kern="1200">
                          <a:solidFill>
                            <a:schemeClr val="lt1"/>
                          </a:solidFill>
                        </a:rPr>
                        <a:t>Study </a:t>
                      </a:r>
                      <a:endParaRPr lang="en-US" sz="1200" b="1" kern="1200">
                        <a:solidFill>
                          <a:schemeClr val="lt1"/>
                        </a:solidFill>
                        <a:latin typeface="+mn-lt"/>
                        <a:ea typeface="+mn-ea"/>
                        <a:cs typeface="+mn-cs"/>
                      </a:endParaRPr>
                    </a:p>
                  </a:txBody>
                  <a:tcPr anchor="ctr"/>
                </a:tc>
                <a:tc>
                  <a:txBody>
                    <a:bodyPr/>
                    <a:lstStyle/>
                    <a:p>
                      <a:pPr marL="0" algn="ctr" defTabSz="914400" rtl="0" eaLnBrk="1" latinLnBrk="0" hangingPunct="1"/>
                      <a:r>
                        <a:rPr lang="en-US" sz="1200" b="1" kern="1200">
                          <a:solidFill>
                            <a:schemeClr val="lt1"/>
                          </a:solidFill>
                        </a:rPr>
                        <a:t>Abstract Number</a:t>
                      </a:r>
                      <a:endParaRPr lang="en-US" sz="1200" b="1" kern="1200">
                        <a:solidFill>
                          <a:schemeClr val="lt1"/>
                        </a:solidFill>
                        <a:latin typeface="+mn-lt"/>
                        <a:ea typeface="+mn-ea"/>
                        <a:cs typeface="+mn-cs"/>
                      </a:endParaRPr>
                    </a:p>
                  </a:txBody>
                  <a:tcPr marL="36000" marR="36000" anchor="ctr"/>
                </a:tc>
                <a:tc>
                  <a:txBody>
                    <a:bodyPr/>
                    <a:lstStyle/>
                    <a:p>
                      <a:pPr marL="0" algn="ctr" defTabSz="914400" rtl="0" eaLnBrk="1" latinLnBrk="0" hangingPunct="1"/>
                      <a:r>
                        <a:rPr lang="en-US" sz="1200" b="1" kern="1200">
                          <a:solidFill>
                            <a:schemeClr val="lt1"/>
                          </a:solidFill>
                        </a:rPr>
                        <a:t>Presenter</a:t>
                      </a:r>
                      <a:endParaRPr lang="en-US" sz="1200" b="1" kern="1200">
                        <a:solidFill>
                          <a:schemeClr val="lt1"/>
                        </a:solidFill>
                        <a:latin typeface="+mn-lt"/>
                        <a:ea typeface="+mn-ea"/>
                        <a:cs typeface="+mn-cs"/>
                      </a:endParaRPr>
                    </a:p>
                  </a:txBody>
                  <a:tcPr anchor="ctr"/>
                </a:tc>
                <a:extLst>
                  <a:ext uri="{0D108BD9-81ED-4DB2-BD59-A6C34878D82A}">
                    <a16:rowId xmlns:a16="http://schemas.microsoft.com/office/drawing/2014/main" val="3483188175"/>
                  </a:ext>
                </a:extLst>
              </a:tr>
              <a:tr h="281797">
                <a:tc>
                  <a:txBody>
                    <a:bodyPr/>
                    <a:lstStyle/>
                    <a:p>
                      <a:pPr algn="ctr" fontAlgn="base"/>
                      <a:r>
                        <a:rPr lang="en-US" sz="1200" b="0" i="0">
                          <a:solidFill>
                            <a:schemeClr val="tx1"/>
                          </a:solidFill>
                          <a:effectLst/>
                          <a:latin typeface="+mj-lt"/>
                        </a:rPr>
                        <a:t>4-12</a:t>
                      </a:r>
                    </a:p>
                  </a:txBody>
                  <a:tcPr anchor="ct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Combination of zanubrutinib + </a:t>
                      </a:r>
                      <a:r>
                        <a:rPr lang="en-US" sz="1200" b="0" i="0" kern="1200" err="1">
                          <a:solidFill>
                            <a:schemeClr val="tx1"/>
                          </a:solidFill>
                          <a:effectLst/>
                          <a:latin typeface="+mn-lt"/>
                          <a:ea typeface="+mn-ea"/>
                          <a:cs typeface="+mn-cs"/>
                        </a:rPr>
                        <a:t>venetoclax</a:t>
                      </a:r>
                      <a:r>
                        <a:rPr lang="en-US" sz="1200" b="0" i="0" kern="1200">
                          <a:solidFill>
                            <a:schemeClr val="tx1"/>
                          </a:solidFill>
                          <a:effectLst/>
                          <a:latin typeface="+mn-lt"/>
                          <a:ea typeface="+mn-ea"/>
                          <a:cs typeface="+mn-cs"/>
                        </a:rPr>
                        <a:t> for treatment-naive (TN) CLL/SLL with del(17p) and/or TP53: preliminary results from SEQUOIA arm D </a:t>
                      </a:r>
                    </a:p>
                  </a:txBody>
                  <a:tcPr anchor="ct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0" i="0">
                          <a:solidFill>
                            <a:schemeClr val="tx1"/>
                          </a:solidFill>
                          <a:effectLst/>
                          <a:latin typeface="+mj-lt"/>
                        </a:rPr>
                        <a:t>S160</a:t>
                      </a:r>
                    </a:p>
                  </a:txBody>
                  <a:tcPr anchor="ct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0" i="0" kern="1200">
                          <a:solidFill>
                            <a:schemeClr val="tx1"/>
                          </a:solidFill>
                          <a:effectLst/>
                          <a:latin typeface="+mj-lt"/>
                          <a:ea typeface="+mn-ea"/>
                          <a:cs typeface="+mn-cs"/>
                        </a:rPr>
                        <a:t>Paolo Ghia </a:t>
                      </a:r>
                    </a:p>
                  </a:txBody>
                  <a:tcPr anchor="ctr"/>
                </a:tc>
                <a:extLst>
                  <a:ext uri="{0D108BD9-81ED-4DB2-BD59-A6C34878D82A}">
                    <a16:rowId xmlns:a16="http://schemas.microsoft.com/office/drawing/2014/main" val="3073187361"/>
                  </a:ext>
                </a:extLst>
              </a:tr>
              <a:tr h="281797">
                <a:tc>
                  <a:txBody>
                    <a:bodyPr/>
                    <a:lstStyle/>
                    <a:p>
                      <a:pPr algn="ctr" fontAlgn="base"/>
                      <a:r>
                        <a:rPr lang="en-US" sz="1200" b="0" i="0">
                          <a:solidFill>
                            <a:schemeClr val="tx1"/>
                          </a:solidFill>
                          <a:effectLst/>
                          <a:latin typeface="+mj-lt"/>
                        </a:rPr>
                        <a:t>13-18</a:t>
                      </a:r>
                    </a:p>
                  </a:txBody>
                  <a:tcPr anchor="ct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Combined </a:t>
                      </a:r>
                      <a:r>
                        <a:rPr lang="en-US" sz="1200" b="0" i="0" kern="1200" err="1">
                          <a:solidFill>
                            <a:schemeClr val="tx1"/>
                          </a:solidFill>
                          <a:effectLst/>
                          <a:latin typeface="+mn-lt"/>
                          <a:ea typeface="+mn-ea"/>
                          <a:cs typeface="+mn-cs"/>
                        </a:rPr>
                        <a:t>pirtobrutinib</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venetoclax</a:t>
                      </a:r>
                      <a:r>
                        <a:rPr lang="en-US" sz="1200" b="0" i="0" kern="1200">
                          <a:solidFill>
                            <a:schemeClr val="tx1"/>
                          </a:solidFill>
                          <a:effectLst/>
                          <a:latin typeface="+mn-lt"/>
                          <a:ea typeface="+mn-ea"/>
                          <a:cs typeface="+mn-cs"/>
                        </a:rPr>
                        <a:t>, and </a:t>
                      </a:r>
                      <a:r>
                        <a:rPr lang="en-US" sz="1200" b="0" i="0" kern="1200" err="1">
                          <a:solidFill>
                            <a:schemeClr val="tx1"/>
                          </a:solidFill>
                          <a:effectLst/>
                          <a:latin typeface="+mn-lt"/>
                          <a:ea typeface="+mn-ea"/>
                          <a:cs typeface="+mn-cs"/>
                        </a:rPr>
                        <a:t>obinutuzumab</a:t>
                      </a:r>
                      <a:r>
                        <a:rPr lang="en-US" sz="1200" b="0" i="0" kern="1200">
                          <a:solidFill>
                            <a:schemeClr val="tx1"/>
                          </a:solidFill>
                          <a:effectLst/>
                          <a:latin typeface="+mn-lt"/>
                          <a:ea typeface="+mn-ea"/>
                          <a:cs typeface="+mn-cs"/>
                        </a:rPr>
                        <a:t> in first-line treatment of patients with chronic lymphocytic leukemia (CLL): a phase 2 trial</a:t>
                      </a:r>
                    </a:p>
                  </a:txBody>
                  <a:tcPr anchor="ct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0" i="0">
                          <a:solidFill>
                            <a:schemeClr val="tx1"/>
                          </a:solidFill>
                          <a:effectLst/>
                          <a:latin typeface="+mj-lt"/>
                        </a:rPr>
                        <a:t>S164</a:t>
                      </a:r>
                    </a:p>
                  </a:txBody>
                  <a:tcPr anchor="ct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Nitin Jain</a:t>
                      </a:r>
                    </a:p>
                  </a:txBody>
                  <a:tcPr anchor="ctr"/>
                </a:tc>
                <a:extLst>
                  <a:ext uri="{0D108BD9-81ED-4DB2-BD59-A6C34878D82A}">
                    <a16:rowId xmlns:a16="http://schemas.microsoft.com/office/drawing/2014/main" val="3375744713"/>
                  </a:ext>
                </a:extLst>
              </a:tr>
              <a:tr h="281797">
                <a:tc>
                  <a:txBody>
                    <a:bodyPr/>
                    <a:lstStyle/>
                    <a:p>
                      <a:pPr algn="ctr" fontAlgn="base"/>
                      <a:r>
                        <a:rPr lang="en-US" sz="1200" b="0" i="0">
                          <a:solidFill>
                            <a:schemeClr val="tx1"/>
                          </a:solidFill>
                          <a:effectLst/>
                          <a:latin typeface="+mj-lt"/>
                        </a:rPr>
                        <a:t>19-27</a:t>
                      </a:r>
                    </a:p>
                  </a:txBody>
                  <a:tcPr anchor="ct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Outcomes in high-risk subgroups after fixed-duration ibrutinib + </a:t>
                      </a:r>
                      <a:r>
                        <a:rPr lang="en-US" sz="1200" b="0" i="0" kern="1200" err="1">
                          <a:solidFill>
                            <a:schemeClr val="tx1"/>
                          </a:solidFill>
                          <a:effectLst/>
                          <a:latin typeface="+mn-lt"/>
                          <a:ea typeface="+mn-ea"/>
                          <a:cs typeface="+mn-cs"/>
                        </a:rPr>
                        <a:t>venetoclax</a:t>
                      </a:r>
                      <a:r>
                        <a:rPr lang="en-US" sz="1200" b="0" i="0" kern="1200">
                          <a:solidFill>
                            <a:schemeClr val="tx1"/>
                          </a:solidFill>
                          <a:effectLst/>
                          <a:latin typeface="+mn-lt"/>
                          <a:ea typeface="+mn-ea"/>
                          <a:cs typeface="+mn-cs"/>
                        </a:rPr>
                        <a:t> for chronic lymphocytic leukemia/small lymphocytic lymphoma: up to 5.5 years of follow-up in the phase 2 CAPTIVATE study</a:t>
                      </a:r>
                    </a:p>
                  </a:txBody>
                  <a:tcPr anchor="ct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0" i="0">
                          <a:solidFill>
                            <a:schemeClr val="tx1"/>
                          </a:solidFill>
                          <a:effectLst/>
                          <a:latin typeface="+mj-lt"/>
                        </a:rPr>
                        <a:t>P675</a:t>
                      </a:r>
                    </a:p>
                  </a:txBody>
                  <a:tcPr anchor="ct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0" i="0" kern="1200">
                          <a:solidFill>
                            <a:schemeClr val="tx1"/>
                          </a:solidFill>
                          <a:effectLst/>
                          <a:latin typeface="+mj-lt"/>
                          <a:ea typeface="+mn-ea"/>
                          <a:cs typeface="+mn-cs"/>
                        </a:rPr>
                        <a:t>Ryan Jacobs</a:t>
                      </a:r>
                    </a:p>
                  </a:txBody>
                  <a:tcPr anchor="ctr"/>
                </a:tc>
                <a:extLst>
                  <a:ext uri="{0D108BD9-81ED-4DB2-BD59-A6C34878D82A}">
                    <a16:rowId xmlns:a16="http://schemas.microsoft.com/office/drawing/2014/main" val="3819257182"/>
                  </a:ext>
                </a:extLst>
              </a:tr>
              <a:tr h="281797">
                <a:tc>
                  <a:txBody>
                    <a:bodyPr/>
                    <a:lstStyle/>
                    <a:p>
                      <a:pPr algn="ctr" fontAlgn="base"/>
                      <a:r>
                        <a:rPr lang="en-US" sz="1200" b="0" i="0">
                          <a:solidFill>
                            <a:schemeClr val="tx1"/>
                          </a:solidFill>
                          <a:effectLst/>
                          <a:latin typeface="+mj-lt"/>
                        </a:rPr>
                        <a:t>28-35</a:t>
                      </a:r>
                    </a:p>
                  </a:txBody>
                  <a:tcPr anchor="ct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Interim results from ASSURE: A Phase 3B safety study of acalabrutinib in patients with chronic lymphocytic leukemia</a:t>
                      </a:r>
                    </a:p>
                  </a:txBody>
                  <a:tcPr anchor="ct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0" i="0">
                          <a:solidFill>
                            <a:schemeClr val="tx1"/>
                          </a:solidFill>
                          <a:effectLst/>
                          <a:latin typeface="+mj-lt"/>
                        </a:rPr>
                        <a:t>P684</a:t>
                      </a:r>
                    </a:p>
                  </a:txBody>
                  <a:tcPr anchor="ct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0" i="0" kern="1200">
                          <a:solidFill>
                            <a:schemeClr val="tx1"/>
                          </a:solidFill>
                          <a:effectLst/>
                          <a:latin typeface="+mj-lt"/>
                          <a:ea typeface="+mn-ea"/>
                          <a:cs typeface="+mn-cs"/>
                        </a:rPr>
                        <a:t>Stephen </a:t>
                      </a:r>
                      <a:r>
                        <a:rPr lang="en-US" sz="1200" b="0" i="0" kern="1200" err="1">
                          <a:solidFill>
                            <a:schemeClr val="tx1"/>
                          </a:solidFill>
                          <a:effectLst/>
                          <a:latin typeface="+mj-lt"/>
                          <a:ea typeface="+mn-ea"/>
                          <a:cs typeface="+mn-cs"/>
                        </a:rPr>
                        <a:t>Opat</a:t>
                      </a:r>
                      <a:endParaRPr lang="en-US" sz="1200" b="0" i="0" kern="1200">
                        <a:solidFill>
                          <a:schemeClr val="tx1"/>
                        </a:solidFill>
                        <a:effectLst/>
                        <a:latin typeface="+mj-lt"/>
                        <a:ea typeface="+mn-ea"/>
                        <a:cs typeface="+mn-cs"/>
                      </a:endParaRPr>
                    </a:p>
                  </a:txBody>
                  <a:tcPr anchor="ctr"/>
                </a:tc>
                <a:extLst>
                  <a:ext uri="{0D108BD9-81ED-4DB2-BD59-A6C34878D82A}">
                    <a16:rowId xmlns:a16="http://schemas.microsoft.com/office/drawing/2014/main" val="821058421"/>
                  </a:ext>
                </a:extLst>
              </a:tr>
              <a:tr h="394516">
                <a:tc>
                  <a:txBody>
                    <a:bodyPr/>
                    <a:lstStyle/>
                    <a:p>
                      <a:pPr algn="ctr" fontAlgn="base"/>
                      <a:r>
                        <a:rPr lang="en-US" sz="1200" b="0" i="0">
                          <a:solidFill>
                            <a:schemeClr val="tx1"/>
                          </a:solidFill>
                          <a:effectLst/>
                          <a:latin typeface="+mj-lt"/>
                        </a:rPr>
                        <a:t>36-43</a:t>
                      </a:r>
                    </a:p>
                  </a:txBody>
                  <a:tcPr anchor="ct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kern="1200" err="1">
                          <a:solidFill>
                            <a:schemeClr val="tx1"/>
                          </a:solidFill>
                          <a:effectLst/>
                          <a:latin typeface="+mn-lt"/>
                          <a:ea typeface="+mn-ea"/>
                          <a:cs typeface="+mn-cs"/>
                        </a:rPr>
                        <a:t>Pirtobrutinib</a:t>
                      </a:r>
                      <a:r>
                        <a:rPr lang="en-US" sz="1200" b="0" i="0" kern="1200">
                          <a:solidFill>
                            <a:schemeClr val="tx1"/>
                          </a:solidFill>
                          <a:effectLst/>
                          <a:latin typeface="+mn-lt"/>
                          <a:ea typeface="+mn-ea"/>
                          <a:cs typeface="+mn-cs"/>
                        </a:rPr>
                        <a:t> in relapsed/refractory CLL/SLL: results from BTKI naïve cohort in the phase 1/2 BRUIN study</a:t>
                      </a:r>
                    </a:p>
                  </a:txBody>
                  <a:tcPr anchor="ct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0" i="0">
                          <a:solidFill>
                            <a:schemeClr val="tx1"/>
                          </a:solidFill>
                          <a:effectLst/>
                          <a:latin typeface="+mj-lt"/>
                        </a:rPr>
                        <a:t>P656</a:t>
                      </a:r>
                    </a:p>
                  </a:txBody>
                  <a:tcPr anchor="ct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0" i="0" kern="1200">
                          <a:solidFill>
                            <a:schemeClr val="tx1"/>
                          </a:solidFill>
                          <a:effectLst/>
                          <a:latin typeface="+mj-lt"/>
                          <a:ea typeface="+mn-ea"/>
                          <a:cs typeface="+mn-cs"/>
                        </a:rPr>
                        <a:t>Toby Eyre</a:t>
                      </a:r>
                    </a:p>
                  </a:txBody>
                  <a:tcPr anchor="ctr"/>
                </a:tc>
                <a:extLst>
                  <a:ext uri="{0D108BD9-81ED-4DB2-BD59-A6C34878D82A}">
                    <a16:rowId xmlns:a16="http://schemas.microsoft.com/office/drawing/2014/main" val="842912487"/>
                  </a:ext>
                </a:extLst>
              </a:tr>
              <a:tr h="394516">
                <a:tc>
                  <a:txBody>
                    <a:bodyPr/>
                    <a:lstStyle/>
                    <a:p>
                      <a:pPr algn="ctr" fontAlgn="base"/>
                      <a:r>
                        <a:rPr lang="en-US" sz="1200" b="0" i="0">
                          <a:solidFill>
                            <a:schemeClr val="tx1"/>
                          </a:solidFill>
                          <a:effectLst/>
                          <a:latin typeface="+mj-lt"/>
                        </a:rPr>
                        <a:t>44-51</a:t>
                      </a:r>
                    </a:p>
                  </a:txBody>
                  <a:tcPr anchor="ct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Ibrutinib lead-in followed by </a:t>
                      </a:r>
                      <a:r>
                        <a:rPr lang="en-US" sz="1200" b="0" i="0" kern="1200" err="1">
                          <a:solidFill>
                            <a:schemeClr val="tx1"/>
                          </a:solidFill>
                          <a:effectLst/>
                          <a:latin typeface="+mn-lt"/>
                          <a:ea typeface="+mn-ea"/>
                          <a:cs typeface="+mn-cs"/>
                        </a:rPr>
                        <a:t>venetoclax</a:t>
                      </a:r>
                      <a:r>
                        <a:rPr lang="en-US" sz="1200" b="0" i="0" kern="1200">
                          <a:solidFill>
                            <a:schemeClr val="tx1"/>
                          </a:solidFill>
                          <a:effectLst/>
                          <a:latin typeface="+mn-lt"/>
                          <a:ea typeface="+mn-ea"/>
                          <a:cs typeface="+mn-cs"/>
                        </a:rPr>
                        <a:t> plus ibrutinib in patients with relapsed/refractory chronic lymphocytic leukemia</a:t>
                      </a:r>
                    </a:p>
                  </a:txBody>
                  <a:tcPr anchor="ctr"/>
                </a:tc>
                <a:tc>
                  <a:txBody>
                    <a:bodyPr/>
                    <a:lstStyle/>
                    <a:p>
                      <a:pPr algn="ctr" fontAlgn="base"/>
                      <a:r>
                        <a:rPr lang="en-US" sz="1200" b="0" i="0">
                          <a:solidFill>
                            <a:schemeClr val="tx1"/>
                          </a:solidFill>
                          <a:effectLst/>
                          <a:latin typeface="+mj-lt"/>
                        </a:rPr>
                        <a:t>P667</a:t>
                      </a:r>
                    </a:p>
                  </a:txBody>
                  <a:tcPr anchor="ctr"/>
                </a:tc>
                <a:tc>
                  <a:txBody>
                    <a:bodyPr/>
                    <a:lstStyle/>
                    <a:p>
                      <a:pPr algn="ctr" fontAlgn="base"/>
                      <a:r>
                        <a:rPr lang="en-US" sz="1200" b="0" i="0" kern="1200">
                          <a:solidFill>
                            <a:schemeClr val="tx1"/>
                          </a:solidFill>
                          <a:effectLst/>
                          <a:latin typeface="+mj-lt"/>
                          <a:ea typeface="+mn-ea"/>
                          <a:cs typeface="+mn-cs"/>
                        </a:rPr>
                        <a:t>Davide Rossi</a:t>
                      </a:r>
                    </a:p>
                  </a:txBody>
                  <a:tcPr anchor="ctr"/>
                </a:tc>
                <a:extLst>
                  <a:ext uri="{0D108BD9-81ED-4DB2-BD59-A6C34878D82A}">
                    <a16:rowId xmlns:a16="http://schemas.microsoft.com/office/drawing/2014/main" val="2782633134"/>
                  </a:ext>
                </a:extLst>
              </a:tr>
              <a:tr h="394516">
                <a:tc>
                  <a:txBody>
                    <a:bodyPr/>
                    <a:lstStyle/>
                    <a:p>
                      <a:pPr algn="ctr" fontAlgn="base"/>
                      <a:r>
                        <a:rPr lang="en-US" sz="1200" b="0" i="0">
                          <a:solidFill>
                            <a:schemeClr val="tx1"/>
                          </a:solidFill>
                          <a:effectLst/>
                          <a:latin typeface="+mj-lt"/>
                        </a:rPr>
                        <a:t>52-58</a:t>
                      </a:r>
                    </a:p>
                  </a:txBody>
                  <a:tcPr anchor="ct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a:t>Impact of acalabrutinib treatment by line of therapy in patients with chronic lymphocytic leukemia: pooled analysis from ELEVATE-TN, ELEVATE-RR, and ASCEND</a:t>
                      </a:r>
                    </a:p>
                  </a:txBody>
                  <a:tcPr anchor="ctr"/>
                </a:tc>
                <a:tc>
                  <a:txBody>
                    <a:bodyPr/>
                    <a:lstStyle/>
                    <a:p>
                      <a:pPr algn="ctr" fontAlgn="base"/>
                      <a:r>
                        <a:rPr lang="en-US" sz="1200" b="0" i="0">
                          <a:solidFill>
                            <a:schemeClr val="tx1"/>
                          </a:solidFill>
                          <a:effectLst/>
                          <a:latin typeface="+mj-lt"/>
                        </a:rPr>
                        <a:t>P703</a:t>
                      </a:r>
                    </a:p>
                  </a:txBody>
                  <a:tcPr anchor="ct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Paolo Ghia </a:t>
                      </a:r>
                    </a:p>
                  </a:txBody>
                  <a:tcPr anchor="ctr"/>
                </a:tc>
                <a:extLst>
                  <a:ext uri="{0D108BD9-81ED-4DB2-BD59-A6C34878D82A}">
                    <a16:rowId xmlns:a16="http://schemas.microsoft.com/office/drawing/2014/main" val="1522135722"/>
                  </a:ext>
                </a:extLst>
              </a:tr>
            </a:tbl>
          </a:graphicData>
        </a:graphic>
      </p:graphicFrame>
    </p:spTree>
    <p:extLst>
      <p:ext uri="{BB962C8B-B14F-4D97-AF65-F5344CB8AC3E}">
        <p14:creationId xmlns:p14="http://schemas.microsoft.com/office/powerpoint/2010/main" val="34867652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1068F49-91D4-0CF5-F044-DC8BDB55962E}"/>
              </a:ext>
            </a:extLst>
          </p:cNvPr>
          <p:cNvSpPr>
            <a:spLocks noGrp="1"/>
          </p:cNvSpPr>
          <p:nvPr>
            <p:ph type="body" sz="quarter" idx="12"/>
          </p:nvPr>
        </p:nvSpPr>
        <p:spPr/>
        <p:txBody>
          <a:bodyPr/>
          <a:lstStyle/>
          <a:p>
            <a:r>
              <a:rPr lang="en-US"/>
              <a:t>Phase 2 study of the combination of ibrutinib plus </a:t>
            </a:r>
            <a:r>
              <a:rPr lang="en-US" err="1"/>
              <a:t>venetoclax</a:t>
            </a:r>
            <a:r>
              <a:rPr lang="en-US"/>
              <a:t> in subjects with TN CLL/SLL</a:t>
            </a:r>
          </a:p>
        </p:txBody>
      </p:sp>
      <p:sp>
        <p:nvSpPr>
          <p:cNvPr id="3" name="Title 2">
            <a:extLst>
              <a:ext uri="{FF2B5EF4-FFF2-40B4-BE49-F238E27FC236}">
                <a16:creationId xmlns:a16="http://schemas.microsoft.com/office/drawing/2014/main" id="{F779C97D-63BF-02BA-5BBA-3F29F9942A37}"/>
              </a:ext>
            </a:extLst>
          </p:cNvPr>
          <p:cNvSpPr>
            <a:spLocks noGrp="1"/>
          </p:cNvSpPr>
          <p:nvPr>
            <p:ph type="title"/>
          </p:nvPr>
        </p:nvSpPr>
        <p:spPr/>
        <p:txBody>
          <a:bodyPr/>
          <a:lstStyle/>
          <a:p>
            <a:r>
              <a:rPr lang="en-US"/>
              <a:t>CAPTIVATE: Study design</a:t>
            </a:r>
          </a:p>
        </p:txBody>
      </p:sp>
      <p:sp>
        <p:nvSpPr>
          <p:cNvPr id="2" name="Footer Placeholder 1">
            <a:extLst>
              <a:ext uri="{FF2B5EF4-FFF2-40B4-BE49-F238E27FC236}">
                <a16:creationId xmlns:a16="http://schemas.microsoft.com/office/drawing/2014/main" id="{10EE6BE9-38E9-B324-EBED-C2779736C33A}"/>
              </a:ext>
            </a:extLst>
          </p:cNvPr>
          <p:cNvSpPr>
            <a:spLocks noGrp="1"/>
          </p:cNvSpPr>
          <p:nvPr>
            <p:ph type="ftr" sz="quarter" idx="13"/>
          </p:nvPr>
        </p:nvSpPr>
        <p:spPr>
          <a:xfrm>
            <a:off x="407989" y="5696270"/>
            <a:ext cx="8532812" cy="972818"/>
          </a:xfrm>
        </p:spPr>
        <p:txBody>
          <a:bodyPr/>
          <a:lstStyle/>
          <a:p>
            <a:r>
              <a:rPr lang="en-GB" baseline="30000" err="1"/>
              <a:t>a</a:t>
            </a:r>
            <a:r>
              <a:rPr lang="en-GB" err="1"/>
              <a:t>Patients</a:t>
            </a:r>
            <a:r>
              <a:rPr lang="en-GB"/>
              <a:t> with confirmed </a:t>
            </a:r>
            <a:r>
              <a:rPr lang="en-GB" err="1"/>
              <a:t>uMRD</a:t>
            </a:r>
            <a:r>
              <a:rPr lang="en-GB"/>
              <a:t> (defined as </a:t>
            </a:r>
            <a:r>
              <a:rPr lang="en-GB" err="1"/>
              <a:t>uMRD</a:t>
            </a:r>
            <a:r>
              <a:rPr lang="en-GB"/>
              <a:t> [10</a:t>
            </a:r>
            <a:r>
              <a:rPr lang="en-GB" baseline="30000"/>
              <a:t>-4</a:t>
            </a:r>
            <a:r>
              <a:rPr lang="en-GB"/>
              <a:t> by 8-color flow cytometry] serially over ≥3 cycles in both peripheral blood and bone marrow) after 12 cycles of ibrutinib + </a:t>
            </a:r>
            <a:r>
              <a:rPr lang="en-GB" err="1"/>
              <a:t>venetoclax</a:t>
            </a:r>
            <a:r>
              <a:rPr lang="en-GB"/>
              <a:t> were randomly assigned 1:1 to receive placebo or ibrutinib; only the placebo Arm was included in the current analysis. </a:t>
            </a:r>
            <a:r>
              <a:rPr lang="en-GB" baseline="30000" err="1"/>
              <a:t>b</a:t>
            </a:r>
            <a:r>
              <a:rPr lang="en-GB" err="1"/>
              <a:t>Patients</a:t>
            </a:r>
            <a:r>
              <a:rPr lang="en-GB"/>
              <a:t> with PD after completion of fixed-duration ibrutinib + </a:t>
            </a:r>
            <a:r>
              <a:rPr lang="en-GB" err="1"/>
              <a:t>venetoclax</a:t>
            </a:r>
            <a:r>
              <a:rPr lang="en-GB"/>
              <a:t> could reinitiate single-agent ibrutinib (FD Cohort or MRD Cohort placebo Arm); patients with PD &gt;2 years after treatment completion could reinitiate fixed-duration ibrutinib + </a:t>
            </a:r>
            <a:r>
              <a:rPr lang="en-GB" err="1"/>
              <a:t>venetoclax</a:t>
            </a:r>
            <a:r>
              <a:rPr lang="en-GB"/>
              <a:t> (FD cohort). </a:t>
            </a:r>
          </a:p>
          <a:p>
            <a:r>
              <a:rPr lang="en-GB"/>
              <a:t>BCL2, B-cell lymphoma 2; CLL, chronic lymphocytic </a:t>
            </a:r>
            <a:r>
              <a:rPr lang="en-GB" err="1"/>
              <a:t>leukemia</a:t>
            </a:r>
            <a:r>
              <a:rPr lang="en-GB"/>
              <a:t>; FD, fixed duration; MRD, minimal residual disease; PD, progressive disease; SLL, small lymphocytic lymphoma; TN, treatment naïve; </a:t>
            </a:r>
            <a:r>
              <a:rPr lang="en-GB" err="1"/>
              <a:t>uMRD</a:t>
            </a:r>
            <a:r>
              <a:rPr lang="en-GB"/>
              <a:t>, undetectable MRD. </a:t>
            </a:r>
          </a:p>
          <a:p>
            <a:r>
              <a:rPr lang="en-GB"/>
              <a:t>1. Lu P et al. Blood Cancer J. 2021;11:39. 2. Deng J et al. </a:t>
            </a:r>
            <a:r>
              <a:rPr lang="en-GB" err="1"/>
              <a:t>Leukemia</a:t>
            </a:r>
            <a:r>
              <a:rPr lang="en-GB"/>
              <a:t>. 2017;31:2075-2084. 3. Herman ES et al. Clin Cancer Res. 2015;21:4642-4651.</a:t>
            </a:r>
          </a:p>
          <a:p>
            <a:r>
              <a:rPr lang="en-GB" b="1"/>
              <a:t>Jacobs et al. Abstract #P675 presented at EHA2024. Jacobs et al. </a:t>
            </a:r>
          </a:p>
        </p:txBody>
      </p:sp>
      <p:sp>
        <p:nvSpPr>
          <p:cNvPr id="7" name="Rectangle 6">
            <a:extLst>
              <a:ext uri="{FF2B5EF4-FFF2-40B4-BE49-F238E27FC236}">
                <a16:creationId xmlns:a16="http://schemas.microsoft.com/office/drawing/2014/main" id="{FB353D41-E3F7-B3E4-37D8-EE6E1F6A97A2}"/>
              </a:ext>
            </a:extLst>
          </p:cNvPr>
          <p:cNvSpPr/>
          <p:nvPr/>
        </p:nvSpPr>
        <p:spPr>
          <a:xfrm>
            <a:off x="416533" y="2308802"/>
            <a:ext cx="2660042" cy="433036"/>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3 cycles ibrutinib lead-in</a:t>
            </a:r>
          </a:p>
        </p:txBody>
      </p:sp>
      <p:sp>
        <p:nvSpPr>
          <p:cNvPr id="9" name="Rectangle 8">
            <a:extLst>
              <a:ext uri="{FF2B5EF4-FFF2-40B4-BE49-F238E27FC236}">
                <a16:creationId xmlns:a16="http://schemas.microsoft.com/office/drawing/2014/main" id="{0469E37E-8AA0-96CF-F14D-FC6ED426E38A}"/>
              </a:ext>
            </a:extLst>
          </p:cNvPr>
          <p:cNvSpPr/>
          <p:nvPr/>
        </p:nvSpPr>
        <p:spPr>
          <a:xfrm>
            <a:off x="3409950" y="2308802"/>
            <a:ext cx="2686050" cy="433036"/>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3 cycles ibrutinib lead-in</a:t>
            </a:r>
          </a:p>
        </p:txBody>
      </p:sp>
      <p:sp>
        <p:nvSpPr>
          <p:cNvPr id="10" name="Rectangle 9">
            <a:extLst>
              <a:ext uri="{FF2B5EF4-FFF2-40B4-BE49-F238E27FC236}">
                <a16:creationId xmlns:a16="http://schemas.microsoft.com/office/drawing/2014/main" id="{DC480D02-E03E-06C6-399E-40D1FBB35C92}"/>
              </a:ext>
            </a:extLst>
          </p:cNvPr>
          <p:cNvSpPr/>
          <p:nvPr/>
        </p:nvSpPr>
        <p:spPr>
          <a:xfrm>
            <a:off x="407987" y="2929956"/>
            <a:ext cx="2668587" cy="433036"/>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12 cycles ibrutinib + </a:t>
            </a:r>
            <a:r>
              <a:rPr lang="en-US" sz="1200" err="1"/>
              <a:t>venetoclax</a:t>
            </a:r>
            <a:endParaRPr lang="en-US" sz="1200"/>
          </a:p>
        </p:txBody>
      </p:sp>
      <p:sp>
        <p:nvSpPr>
          <p:cNvPr id="11" name="Rectangle 10">
            <a:extLst>
              <a:ext uri="{FF2B5EF4-FFF2-40B4-BE49-F238E27FC236}">
                <a16:creationId xmlns:a16="http://schemas.microsoft.com/office/drawing/2014/main" id="{9D205BAF-4DAF-F086-BEDF-77E466A61A43}"/>
              </a:ext>
            </a:extLst>
          </p:cNvPr>
          <p:cNvSpPr/>
          <p:nvPr/>
        </p:nvSpPr>
        <p:spPr>
          <a:xfrm>
            <a:off x="407987" y="3551110"/>
            <a:ext cx="2668588" cy="433036"/>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Follow-up</a:t>
            </a:r>
          </a:p>
        </p:txBody>
      </p:sp>
      <p:sp>
        <p:nvSpPr>
          <p:cNvPr id="12" name="Rectangle 11">
            <a:extLst>
              <a:ext uri="{FF2B5EF4-FFF2-40B4-BE49-F238E27FC236}">
                <a16:creationId xmlns:a16="http://schemas.microsoft.com/office/drawing/2014/main" id="{B69D1FF9-83EB-EA3C-96C3-95897165E26F}"/>
              </a:ext>
            </a:extLst>
          </p:cNvPr>
          <p:cNvSpPr/>
          <p:nvPr/>
        </p:nvSpPr>
        <p:spPr>
          <a:xfrm>
            <a:off x="3409950" y="2929956"/>
            <a:ext cx="2686050" cy="433036"/>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12 cycles ibrutinib + </a:t>
            </a:r>
            <a:r>
              <a:rPr lang="en-US" sz="1200" err="1"/>
              <a:t>venetoclax</a:t>
            </a:r>
            <a:endParaRPr lang="en-US" sz="1200"/>
          </a:p>
        </p:txBody>
      </p:sp>
      <p:sp>
        <p:nvSpPr>
          <p:cNvPr id="13" name="Rectangle 12">
            <a:extLst>
              <a:ext uri="{FF2B5EF4-FFF2-40B4-BE49-F238E27FC236}">
                <a16:creationId xmlns:a16="http://schemas.microsoft.com/office/drawing/2014/main" id="{FA42DAF4-5737-72EF-2E7A-B5D1CAA25E98}"/>
              </a:ext>
            </a:extLst>
          </p:cNvPr>
          <p:cNvSpPr/>
          <p:nvPr/>
        </p:nvSpPr>
        <p:spPr>
          <a:xfrm>
            <a:off x="3409950" y="3551110"/>
            <a:ext cx="2686050" cy="433036"/>
          </a:xfrm>
          <a:prstGeom prst="rect">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Confirmed </a:t>
            </a:r>
            <a:r>
              <a:rPr lang="en-US" sz="1200" err="1"/>
              <a:t>uMRD</a:t>
            </a:r>
            <a:r>
              <a:rPr lang="en-US" sz="1200"/>
              <a:t> patients randomized to </a:t>
            </a:r>
            <a:r>
              <a:rPr lang="en-US" sz="1200" err="1"/>
              <a:t>placebo</a:t>
            </a:r>
            <a:r>
              <a:rPr lang="en-US" sz="1200" baseline="30000" err="1"/>
              <a:t>a</a:t>
            </a:r>
            <a:endParaRPr lang="en-US" sz="1200" baseline="30000"/>
          </a:p>
        </p:txBody>
      </p:sp>
      <p:sp>
        <p:nvSpPr>
          <p:cNvPr id="14" name="TextBox 13">
            <a:extLst>
              <a:ext uri="{FF2B5EF4-FFF2-40B4-BE49-F238E27FC236}">
                <a16:creationId xmlns:a16="http://schemas.microsoft.com/office/drawing/2014/main" id="{1CE959E6-5F4A-A105-164C-9E8218B5B899}"/>
              </a:ext>
            </a:extLst>
          </p:cNvPr>
          <p:cNvSpPr txBox="1"/>
          <p:nvPr/>
        </p:nvSpPr>
        <p:spPr>
          <a:xfrm>
            <a:off x="407987" y="4208688"/>
            <a:ext cx="5688013" cy="307777"/>
          </a:xfrm>
          <a:prstGeom prst="rect">
            <a:avLst/>
          </a:prstGeom>
          <a:solidFill>
            <a:schemeClr val="accent6">
              <a:lumMod val="20000"/>
              <a:lumOff val="80000"/>
            </a:schemeClr>
          </a:solidFill>
          <a:ln>
            <a:noFill/>
          </a:ln>
        </p:spPr>
        <p:txBody>
          <a:bodyPr wrap="square" rtlCol="0">
            <a:spAutoFit/>
          </a:bodyPr>
          <a:lstStyle/>
          <a:p>
            <a:pPr algn="ctr"/>
            <a:r>
              <a:rPr lang="en-US" sz="1400"/>
              <a:t>Upon PD, patients could reinitiate ibrutinib-based </a:t>
            </a:r>
            <a:r>
              <a:rPr lang="en-US" sz="1400" err="1"/>
              <a:t>therapy</a:t>
            </a:r>
            <a:r>
              <a:rPr lang="en-US" sz="1400" baseline="30000" err="1"/>
              <a:t>b</a:t>
            </a:r>
            <a:endParaRPr lang="en-US" sz="1400" baseline="30000"/>
          </a:p>
        </p:txBody>
      </p:sp>
      <p:sp>
        <p:nvSpPr>
          <p:cNvPr id="5" name="TextBox 4">
            <a:extLst>
              <a:ext uri="{FF2B5EF4-FFF2-40B4-BE49-F238E27FC236}">
                <a16:creationId xmlns:a16="http://schemas.microsoft.com/office/drawing/2014/main" id="{7774B69A-7BD3-1F9B-B2BB-64F0E5E3C40C}"/>
              </a:ext>
            </a:extLst>
          </p:cNvPr>
          <p:cNvSpPr txBox="1"/>
          <p:nvPr/>
        </p:nvSpPr>
        <p:spPr>
          <a:xfrm>
            <a:off x="407987" y="4829842"/>
            <a:ext cx="5753339" cy="646331"/>
          </a:xfrm>
          <a:prstGeom prst="rect">
            <a:avLst/>
          </a:prstGeom>
          <a:noFill/>
        </p:spPr>
        <p:txBody>
          <a:bodyPr wrap="square" lIns="0" rtlCol="0">
            <a:spAutoFit/>
          </a:bodyPr>
          <a:lstStyle/>
          <a:p>
            <a:r>
              <a:rPr lang="en-US"/>
              <a:t>Results from the fixed-duration Cohort of the CAPTIVATE study are presented here. </a:t>
            </a:r>
          </a:p>
        </p:txBody>
      </p:sp>
      <p:cxnSp>
        <p:nvCxnSpPr>
          <p:cNvPr id="15" name="Straight Arrow Connector 14">
            <a:extLst>
              <a:ext uri="{FF2B5EF4-FFF2-40B4-BE49-F238E27FC236}">
                <a16:creationId xmlns:a16="http://schemas.microsoft.com/office/drawing/2014/main" id="{0D89365A-6121-E84C-B940-7C4EBF23DDFE}"/>
              </a:ext>
            </a:extLst>
          </p:cNvPr>
          <p:cNvCxnSpPr>
            <a:cxnSpLocks/>
            <a:stCxn id="7" idx="2"/>
            <a:endCxn id="10" idx="0"/>
          </p:cNvCxnSpPr>
          <p:nvPr/>
        </p:nvCxnSpPr>
        <p:spPr>
          <a:xfrm flipH="1">
            <a:off x="1742281" y="2741838"/>
            <a:ext cx="4273" cy="18811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B0D5315-966F-AFF8-49CA-025B7DE8E117}"/>
              </a:ext>
            </a:extLst>
          </p:cNvPr>
          <p:cNvCxnSpPr>
            <a:stCxn id="9" idx="2"/>
            <a:endCxn id="12" idx="0"/>
          </p:cNvCxnSpPr>
          <p:nvPr/>
        </p:nvCxnSpPr>
        <p:spPr>
          <a:xfrm>
            <a:off x="4752975" y="2741838"/>
            <a:ext cx="0" cy="18811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87C8572-1475-7D29-3D6D-CD18E09E4407}"/>
              </a:ext>
            </a:extLst>
          </p:cNvPr>
          <p:cNvCxnSpPr>
            <a:cxnSpLocks/>
            <a:stCxn id="10" idx="2"/>
            <a:endCxn id="11" idx="0"/>
          </p:cNvCxnSpPr>
          <p:nvPr/>
        </p:nvCxnSpPr>
        <p:spPr>
          <a:xfrm>
            <a:off x="1742281" y="3362992"/>
            <a:ext cx="0" cy="18811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975F341-C86D-F5A3-9187-136400B45CDD}"/>
              </a:ext>
            </a:extLst>
          </p:cNvPr>
          <p:cNvCxnSpPr>
            <a:stCxn id="12" idx="2"/>
            <a:endCxn id="13" idx="0"/>
          </p:cNvCxnSpPr>
          <p:nvPr/>
        </p:nvCxnSpPr>
        <p:spPr>
          <a:xfrm>
            <a:off x="4752975" y="3362992"/>
            <a:ext cx="0" cy="18811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522F1C5-F4FE-3EE9-B9C4-C0226B48C6CC}"/>
              </a:ext>
            </a:extLst>
          </p:cNvPr>
          <p:cNvSpPr txBox="1"/>
          <p:nvPr/>
        </p:nvSpPr>
        <p:spPr>
          <a:xfrm>
            <a:off x="6668589" y="1989138"/>
            <a:ext cx="5115415" cy="3484199"/>
          </a:xfrm>
          <a:prstGeom prst="rect">
            <a:avLst/>
          </a:prstGeom>
          <a:solidFill>
            <a:schemeClr val="bg2"/>
          </a:solidFill>
        </p:spPr>
        <p:txBody>
          <a:bodyPr wrap="square" lIns="108000" tIns="0" rtlCol="0" anchor="ctr" anchorCtr="0">
            <a:noAutofit/>
          </a:bodyPr>
          <a:lstStyle/>
          <a:p>
            <a:pPr>
              <a:spcAft>
                <a:spcPts val="800"/>
              </a:spcAft>
              <a:buClr>
                <a:schemeClr val="accent2"/>
              </a:buClr>
            </a:pPr>
            <a:r>
              <a:rPr lang="en-GB" b="1"/>
              <a:t>Ibrutinib and </a:t>
            </a:r>
            <a:r>
              <a:rPr lang="en-GB" b="1" err="1"/>
              <a:t>venetoclax</a:t>
            </a:r>
            <a:r>
              <a:rPr lang="en-GB" b="1"/>
              <a:t> work synergistically through distinct and complementary modes of action</a:t>
            </a:r>
            <a:r>
              <a:rPr lang="en-GB" b="1" baseline="30000"/>
              <a:t>1-3</a:t>
            </a:r>
            <a:r>
              <a:rPr lang="en-GB" b="1"/>
              <a:t>: </a:t>
            </a:r>
          </a:p>
          <a:p>
            <a:pPr marL="225425" indent="-225425">
              <a:buClr>
                <a:schemeClr val="accent2"/>
              </a:buClr>
              <a:buFont typeface="Arial" panose="020B0604020202020204" pitchFamily="34" charset="0"/>
              <a:buChar char="•"/>
            </a:pPr>
            <a:r>
              <a:rPr lang="en-GB"/>
              <a:t>Ibrutinib mobilizes CLL cells out of lymph nodes and other protective lymphoid niches and inhibits proliferation</a:t>
            </a:r>
          </a:p>
          <a:p>
            <a:pPr marL="225425" indent="-225425">
              <a:buClr>
                <a:schemeClr val="accent2"/>
              </a:buClr>
              <a:buFont typeface="Arial" panose="020B0604020202020204" pitchFamily="34" charset="0"/>
              <a:buChar char="•"/>
            </a:pPr>
            <a:r>
              <a:rPr lang="en-GB"/>
              <a:t>Ibrutinib accelerates apoptotic cell killing by sensitizing CLL cells to BCL2 inhibition</a:t>
            </a:r>
          </a:p>
          <a:p>
            <a:pPr marL="225425" indent="-225425">
              <a:buClr>
                <a:schemeClr val="accent2"/>
              </a:buClr>
              <a:buFont typeface="Arial" panose="020B0604020202020204" pitchFamily="34" charset="0"/>
              <a:buChar char="•"/>
            </a:pPr>
            <a:r>
              <a:rPr lang="en-GB"/>
              <a:t>Ibrutinib + </a:t>
            </a:r>
            <a:r>
              <a:rPr lang="en-GB" err="1"/>
              <a:t>venetoclax</a:t>
            </a:r>
            <a:r>
              <a:rPr lang="en-GB"/>
              <a:t> eliminate resting and dividing CLL cell subpopulations</a:t>
            </a:r>
            <a:endParaRPr lang="en-US"/>
          </a:p>
        </p:txBody>
      </p:sp>
      <p:sp>
        <p:nvSpPr>
          <p:cNvPr id="16" name="TextBox 15">
            <a:extLst>
              <a:ext uri="{FF2B5EF4-FFF2-40B4-BE49-F238E27FC236}">
                <a16:creationId xmlns:a16="http://schemas.microsoft.com/office/drawing/2014/main" id="{2EA77013-56B4-DA44-B6D6-E01A9A53BCD6}"/>
              </a:ext>
            </a:extLst>
          </p:cNvPr>
          <p:cNvSpPr txBox="1"/>
          <p:nvPr/>
        </p:nvSpPr>
        <p:spPr>
          <a:xfrm>
            <a:off x="1169362" y="1989137"/>
            <a:ext cx="1145835" cy="307777"/>
          </a:xfrm>
          <a:prstGeom prst="rect">
            <a:avLst/>
          </a:prstGeom>
          <a:noFill/>
        </p:spPr>
        <p:txBody>
          <a:bodyPr wrap="square" rtlCol="0">
            <a:spAutoFit/>
          </a:bodyPr>
          <a:lstStyle/>
          <a:p>
            <a:r>
              <a:rPr lang="en-US" sz="1400" b="1"/>
              <a:t>FD Cohort</a:t>
            </a:r>
          </a:p>
        </p:txBody>
      </p:sp>
      <p:sp>
        <p:nvSpPr>
          <p:cNvPr id="18" name="TextBox 17">
            <a:extLst>
              <a:ext uri="{FF2B5EF4-FFF2-40B4-BE49-F238E27FC236}">
                <a16:creationId xmlns:a16="http://schemas.microsoft.com/office/drawing/2014/main" id="{D56B2379-C7D7-9AC5-EC5A-410E43788308}"/>
              </a:ext>
            </a:extLst>
          </p:cNvPr>
          <p:cNvSpPr txBox="1"/>
          <p:nvPr/>
        </p:nvSpPr>
        <p:spPr>
          <a:xfrm>
            <a:off x="4106038" y="1989137"/>
            <a:ext cx="1293873" cy="307777"/>
          </a:xfrm>
          <a:prstGeom prst="rect">
            <a:avLst/>
          </a:prstGeom>
          <a:noFill/>
        </p:spPr>
        <p:txBody>
          <a:bodyPr wrap="square" rtlCol="0">
            <a:spAutoFit/>
          </a:bodyPr>
          <a:lstStyle/>
          <a:p>
            <a:r>
              <a:rPr lang="en-US" sz="1400" b="1"/>
              <a:t>MRD Cohort</a:t>
            </a:r>
          </a:p>
        </p:txBody>
      </p:sp>
    </p:spTree>
    <p:extLst>
      <p:ext uri="{BB962C8B-B14F-4D97-AF65-F5344CB8AC3E}">
        <p14:creationId xmlns:p14="http://schemas.microsoft.com/office/powerpoint/2010/main" val="11005612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56243EF-88BC-FD73-4F69-6093B56EB786}"/>
              </a:ext>
            </a:extLst>
          </p:cNvPr>
          <p:cNvSpPr>
            <a:spLocks noGrp="1"/>
          </p:cNvSpPr>
          <p:nvPr>
            <p:ph type="body" sz="quarter" idx="12"/>
          </p:nvPr>
        </p:nvSpPr>
        <p:spPr/>
        <p:txBody>
          <a:bodyPr/>
          <a:lstStyle/>
          <a:p>
            <a:r>
              <a:rPr lang="en-US"/>
              <a:t>PFS in all treated patients by del(17p), </a:t>
            </a:r>
            <a:r>
              <a:rPr lang="en-US" i="1"/>
              <a:t>TP53</a:t>
            </a:r>
            <a:r>
              <a:rPr lang="en-US" i="1" baseline="30000"/>
              <a:t>mut</a:t>
            </a:r>
            <a:r>
              <a:rPr lang="en-US"/>
              <a:t>, or CK status </a:t>
            </a:r>
          </a:p>
        </p:txBody>
      </p:sp>
      <p:sp>
        <p:nvSpPr>
          <p:cNvPr id="3" name="Title 2">
            <a:extLst>
              <a:ext uri="{FF2B5EF4-FFF2-40B4-BE49-F238E27FC236}">
                <a16:creationId xmlns:a16="http://schemas.microsoft.com/office/drawing/2014/main" id="{42BBFE5E-326C-F388-080B-9B52837F51B8}"/>
              </a:ext>
            </a:extLst>
          </p:cNvPr>
          <p:cNvSpPr>
            <a:spLocks noGrp="1"/>
          </p:cNvSpPr>
          <p:nvPr>
            <p:ph type="title"/>
          </p:nvPr>
        </p:nvSpPr>
        <p:spPr>
          <a:xfrm>
            <a:off x="417600" y="576000"/>
            <a:ext cx="11367479" cy="662400"/>
          </a:xfrm>
        </p:spPr>
        <p:txBody>
          <a:bodyPr/>
          <a:lstStyle/>
          <a:p>
            <a:r>
              <a:rPr lang="en-US"/>
              <a:t>Median PFS</a:t>
            </a:r>
          </a:p>
        </p:txBody>
      </p:sp>
      <p:sp>
        <p:nvSpPr>
          <p:cNvPr id="2" name="Footer Placeholder 1">
            <a:extLst>
              <a:ext uri="{FF2B5EF4-FFF2-40B4-BE49-F238E27FC236}">
                <a16:creationId xmlns:a16="http://schemas.microsoft.com/office/drawing/2014/main" id="{8756FE84-6BE2-1B25-32A7-29588F588C33}"/>
              </a:ext>
            </a:extLst>
          </p:cNvPr>
          <p:cNvSpPr>
            <a:spLocks noGrp="1"/>
          </p:cNvSpPr>
          <p:nvPr>
            <p:ph type="ftr" sz="quarter" idx="13"/>
          </p:nvPr>
        </p:nvSpPr>
        <p:spPr/>
        <p:txBody>
          <a:bodyPr/>
          <a:lstStyle/>
          <a:p>
            <a:r>
              <a:rPr lang="en-GB"/>
              <a:t>Median time on study: 61.2 months (range 0.8-66.3)</a:t>
            </a:r>
          </a:p>
          <a:p>
            <a:r>
              <a:rPr lang="en-GB" baseline="30000" err="1"/>
              <a:t>a</a:t>
            </a:r>
            <a:r>
              <a:rPr lang="en-GB" err="1"/>
              <a:t>Defined</a:t>
            </a:r>
            <a:r>
              <a:rPr lang="en-GB"/>
              <a:t> as ≥3 chromosomal abnormalities by conventional CpG-stimulated cytogenetics; </a:t>
            </a:r>
            <a:r>
              <a:rPr lang="en-GB" baseline="30000" err="1"/>
              <a:t>b</a:t>
            </a:r>
            <a:r>
              <a:rPr lang="en-GB" err="1"/>
              <a:t>Excluding</a:t>
            </a:r>
            <a:r>
              <a:rPr lang="en-GB"/>
              <a:t> patients with del(17p)/TP53</a:t>
            </a:r>
            <a:r>
              <a:rPr lang="en-GB" baseline="30000"/>
              <a:t>mut</a:t>
            </a:r>
            <a:r>
              <a:rPr lang="en-GB"/>
              <a:t> or CK. </a:t>
            </a:r>
          </a:p>
          <a:p>
            <a:r>
              <a:rPr lang="en-GB"/>
              <a:t>CI, confidence interval; CK, complex karyotype; del, deletion; PFS, progression-free survival; </a:t>
            </a:r>
            <a:r>
              <a:rPr lang="en-GB" i="1"/>
              <a:t>TP53</a:t>
            </a:r>
            <a:r>
              <a:rPr lang="en-GB" baseline="30000"/>
              <a:t>mut</a:t>
            </a:r>
            <a:r>
              <a:rPr lang="en-GB"/>
              <a:t>, </a:t>
            </a:r>
            <a:r>
              <a:rPr lang="en-GB" i="1"/>
              <a:t>TP53</a:t>
            </a:r>
            <a:r>
              <a:rPr lang="en-GB"/>
              <a:t> mutated. </a:t>
            </a:r>
          </a:p>
          <a:p>
            <a:r>
              <a:rPr lang="en-GB" b="1"/>
              <a:t>Jacobs et al. Abstract #P675 presented at EHA2024. </a:t>
            </a:r>
          </a:p>
        </p:txBody>
      </p:sp>
      <p:graphicFrame>
        <p:nvGraphicFramePr>
          <p:cNvPr id="4" name="Table 3">
            <a:extLst>
              <a:ext uri="{FF2B5EF4-FFF2-40B4-BE49-F238E27FC236}">
                <a16:creationId xmlns:a16="http://schemas.microsoft.com/office/drawing/2014/main" id="{A7D0421E-9D5B-5922-9BD8-B638836CE8AE}"/>
              </a:ext>
            </a:extLst>
          </p:cNvPr>
          <p:cNvGraphicFramePr>
            <a:graphicFrameLocks noGrp="1"/>
          </p:cNvGraphicFramePr>
          <p:nvPr>
            <p:extLst>
              <p:ext uri="{D42A27DB-BD31-4B8C-83A1-F6EECF244321}">
                <p14:modId xmlns:p14="http://schemas.microsoft.com/office/powerpoint/2010/main" val="1524193931"/>
              </p:ext>
            </p:extLst>
          </p:nvPr>
        </p:nvGraphicFramePr>
        <p:xfrm>
          <a:off x="6707775" y="1989137"/>
          <a:ext cx="5076231" cy="2441592"/>
        </p:xfrm>
        <a:graphic>
          <a:graphicData uri="http://schemas.openxmlformats.org/drawingml/2006/table">
            <a:tbl>
              <a:tblPr firstRow="1" bandRow="1">
                <a:tableStyleId>{5C22544A-7EE6-4342-B048-85BDC9FD1C3A}</a:tableStyleId>
              </a:tblPr>
              <a:tblGrid>
                <a:gridCol w="1404257">
                  <a:extLst>
                    <a:ext uri="{9D8B030D-6E8A-4147-A177-3AD203B41FA5}">
                      <a16:colId xmlns:a16="http://schemas.microsoft.com/office/drawing/2014/main" val="3400092535"/>
                    </a:ext>
                  </a:extLst>
                </a:gridCol>
                <a:gridCol w="705134">
                  <a:extLst>
                    <a:ext uri="{9D8B030D-6E8A-4147-A177-3AD203B41FA5}">
                      <a16:colId xmlns:a16="http://schemas.microsoft.com/office/drawing/2014/main" val="3121091711"/>
                    </a:ext>
                  </a:extLst>
                </a:gridCol>
                <a:gridCol w="1073771">
                  <a:extLst>
                    <a:ext uri="{9D8B030D-6E8A-4147-A177-3AD203B41FA5}">
                      <a16:colId xmlns:a16="http://schemas.microsoft.com/office/drawing/2014/main" val="3835853328"/>
                    </a:ext>
                  </a:extLst>
                </a:gridCol>
                <a:gridCol w="750626">
                  <a:extLst>
                    <a:ext uri="{9D8B030D-6E8A-4147-A177-3AD203B41FA5}">
                      <a16:colId xmlns:a16="http://schemas.microsoft.com/office/drawing/2014/main" val="553705451"/>
                    </a:ext>
                  </a:extLst>
                </a:gridCol>
                <a:gridCol w="1142443">
                  <a:extLst>
                    <a:ext uri="{9D8B030D-6E8A-4147-A177-3AD203B41FA5}">
                      <a16:colId xmlns:a16="http://schemas.microsoft.com/office/drawing/2014/main" val="2106219229"/>
                    </a:ext>
                  </a:extLst>
                </a:gridCol>
              </a:tblGrid>
              <a:tr h="348799">
                <a:tc>
                  <a:txBody>
                    <a:bodyPr/>
                    <a:lstStyle/>
                    <a:p>
                      <a:r>
                        <a:rPr lang="en-GB" sz="1200"/>
                        <a:t>High-risk feature</a:t>
                      </a:r>
                    </a:p>
                  </a:txBody>
                  <a:tcPr anchor="ctr"/>
                </a:tc>
                <a:tc gridSpan="2">
                  <a:txBody>
                    <a:bodyPr/>
                    <a:lstStyle/>
                    <a:p>
                      <a:pPr algn="ctr"/>
                      <a:r>
                        <a:rPr lang="en-GB" sz="1200"/>
                        <a:t>With </a:t>
                      </a:r>
                    </a:p>
                  </a:txBody>
                  <a:tcPr anchor="ctr"/>
                </a:tc>
                <a:tc hMerge="1">
                  <a:txBody>
                    <a:bodyPr/>
                    <a:lstStyle/>
                    <a:p>
                      <a:endParaRPr lang="en-IT" sz="1200"/>
                    </a:p>
                  </a:txBody>
                  <a:tcPr anchor="ctr"/>
                </a:tc>
                <a:tc gridSpan="2">
                  <a:txBody>
                    <a:bodyPr/>
                    <a:lstStyle/>
                    <a:p>
                      <a:pPr algn="ctr"/>
                      <a:r>
                        <a:rPr lang="en-GB" sz="1200"/>
                        <a:t>Without </a:t>
                      </a:r>
                    </a:p>
                  </a:txBody>
                  <a:tcPr anchor="ctr"/>
                </a:tc>
                <a:tc hMerge="1">
                  <a:txBody>
                    <a:bodyPr/>
                    <a:lstStyle/>
                    <a:p>
                      <a:pPr algn="ctr"/>
                      <a:endParaRPr lang="en-IT" sz="1200"/>
                    </a:p>
                  </a:txBody>
                  <a:tcPr anchor="ctr"/>
                </a:tc>
                <a:extLst>
                  <a:ext uri="{0D108BD9-81ED-4DB2-BD59-A6C34878D82A}">
                    <a16:rowId xmlns:a16="http://schemas.microsoft.com/office/drawing/2014/main" val="939796353"/>
                  </a:ext>
                </a:extLst>
              </a:tr>
              <a:tr h="1046396">
                <a:tc>
                  <a:txBody>
                    <a:bodyPr/>
                    <a:lstStyle/>
                    <a:p>
                      <a:endParaRPr lang="en-IT" sz="1200"/>
                    </a:p>
                  </a:txBody>
                  <a:tcPr anchor="ctr"/>
                </a:tc>
                <a:tc>
                  <a:txBody>
                    <a:bodyPr/>
                    <a:lstStyle/>
                    <a:p>
                      <a:pPr algn="ctr"/>
                      <a:r>
                        <a:rPr lang="en-GB" sz="1200"/>
                        <a:t>n</a:t>
                      </a:r>
                    </a:p>
                  </a:txBody>
                  <a:tcPr anchor="ctr"/>
                </a:tc>
                <a:tc>
                  <a:txBody>
                    <a:bodyPr/>
                    <a:lstStyle/>
                    <a:p>
                      <a:pPr algn="ctr"/>
                      <a:r>
                        <a:rPr lang="en-GB" sz="1200"/>
                        <a:t>5-year PFS rate, % </a:t>
                      </a:r>
                      <a:endParaRPr lang="de-DE"/>
                    </a:p>
                    <a:p>
                      <a:pPr lvl="0" algn="ctr">
                        <a:buNone/>
                      </a:pPr>
                      <a:r>
                        <a:rPr lang="en-GB" sz="1200"/>
                        <a:t>(95% CI)</a:t>
                      </a:r>
                    </a:p>
                  </a:txBody>
                  <a:tcPr anchor="ctr"/>
                </a:tc>
                <a:tc>
                  <a:txBody>
                    <a:bodyPr/>
                    <a:lstStyle/>
                    <a:p>
                      <a:pPr algn="ctr"/>
                      <a:r>
                        <a:rPr lang="en-GB" sz="1200"/>
                        <a:t>n</a:t>
                      </a:r>
                    </a:p>
                  </a:txBody>
                  <a:tcPr anchor="ctr"/>
                </a:tc>
                <a:tc>
                  <a:txBody>
                    <a:bodyPr/>
                    <a:lstStyle/>
                    <a:p>
                      <a:pPr algn="ctr"/>
                      <a:r>
                        <a:rPr lang="en-GB" sz="1200"/>
                        <a:t>5-year PFS rate, </a:t>
                      </a:r>
                      <a:endParaRPr lang="de-DE"/>
                    </a:p>
                    <a:p>
                      <a:pPr lvl="0" algn="ctr">
                        <a:buNone/>
                      </a:pPr>
                      <a:r>
                        <a:rPr lang="en-GB" sz="1200"/>
                        <a:t>% (95% CI)</a:t>
                      </a:r>
                    </a:p>
                  </a:txBody>
                  <a:tcPr anchor="ctr"/>
                </a:tc>
                <a:extLst>
                  <a:ext uri="{0D108BD9-81ED-4DB2-BD59-A6C34878D82A}">
                    <a16:rowId xmlns:a16="http://schemas.microsoft.com/office/drawing/2014/main" val="2006091911"/>
                  </a:ext>
                </a:extLst>
              </a:tr>
              <a:tr h="348799">
                <a:tc>
                  <a:txBody>
                    <a:bodyPr/>
                    <a:lstStyle/>
                    <a:p>
                      <a:r>
                        <a:rPr lang="en-GB" sz="1200" b="1"/>
                        <a:t>del(17p)/</a:t>
                      </a:r>
                      <a:r>
                        <a:rPr lang="en-GB" sz="1200" b="1" i="1"/>
                        <a:t>TP53</a:t>
                      </a:r>
                      <a:r>
                        <a:rPr lang="en-GB" sz="1200" b="1" i="1" baseline="30000"/>
                        <a:t>mut</a:t>
                      </a:r>
                      <a:endParaRPr lang="en-GB" sz="1200" i="1" baseline="30000"/>
                    </a:p>
                  </a:txBody>
                  <a:tcPr anchor="ctr"/>
                </a:tc>
                <a:tc>
                  <a:txBody>
                    <a:bodyPr/>
                    <a:lstStyle/>
                    <a:p>
                      <a:pPr algn="ctr"/>
                      <a:r>
                        <a:rPr lang="en-IT" sz="1200"/>
                        <a:t>27</a:t>
                      </a:r>
                    </a:p>
                  </a:txBody>
                  <a:tcPr anchor="ctr"/>
                </a:tc>
                <a:tc>
                  <a:txBody>
                    <a:bodyPr/>
                    <a:lstStyle/>
                    <a:p>
                      <a:pPr algn="ctr"/>
                      <a:r>
                        <a:rPr lang="en-IT" sz="1200"/>
                        <a:t>41 (21–59)</a:t>
                      </a:r>
                    </a:p>
                  </a:txBody>
                  <a:tcPr anchor="ctr"/>
                </a:tc>
                <a:tc>
                  <a:txBody>
                    <a:bodyPr/>
                    <a:lstStyle/>
                    <a:p>
                      <a:pPr algn="ctr"/>
                      <a:r>
                        <a:rPr lang="en-IT" sz="1200"/>
                        <a:t>129</a:t>
                      </a:r>
                    </a:p>
                  </a:txBody>
                  <a:tcPr anchor="ctr"/>
                </a:tc>
                <a:tc>
                  <a:txBody>
                    <a:bodyPr/>
                    <a:lstStyle/>
                    <a:p>
                      <a:pPr algn="ctr"/>
                      <a:r>
                        <a:rPr lang="en-IT" sz="1200"/>
                        <a:t>73 (64–80)</a:t>
                      </a:r>
                    </a:p>
                  </a:txBody>
                  <a:tcPr anchor="ctr"/>
                </a:tc>
                <a:extLst>
                  <a:ext uri="{0D108BD9-81ED-4DB2-BD59-A6C34878D82A}">
                    <a16:rowId xmlns:a16="http://schemas.microsoft.com/office/drawing/2014/main" val="952212316"/>
                  </a:ext>
                </a:extLst>
              </a:tr>
              <a:tr h="348799">
                <a:tc>
                  <a:txBody>
                    <a:bodyPr/>
                    <a:lstStyle/>
                    <a:p>
                      <a:r>
                        <a:rPr lang="en-GB" sz="1200" b="1" err="1"/>
                        <a:t>CK</a:t>
                      </a:r>
                      <a:r>
                        <a:rPr lang="en-GB" sz="1200" baseline="30000" err="1"/>
                        <a:t>a</a:t>
                      </a:r>
                      <a:endParaRPr lang="en-GB" sz="1200" baseline="30000"/>
                    </a:p>
                  </a:txBody>
                  <a:tcPr anchor="ctr"/>
                </a:tc>
                <a:tc>
                  <a:txBody>
                    <a:bodyPr/>
                    <a:lstStyle/>
                    <a:p>
                      <a:pPr algn="ctr"/>
                      <a:r>
                        <a:rPr lang="en-IT" sz="1200"/>
                        <a:t>31</a:t>
                      </a:r>
                    </a:p>
                  </a:txBody>
                  <a:tcPr anchor="ctr"/>
                </a:tc>
                <a:tc>
                  <a:txBody>
                    <a:bodyPr/>
                    <a:lstStyle/>
                    <a:p>
                      <a:pPr algn="ctr"/>
                      <a:r>
                        <a:rPr lang="en-IT" sz="1200"/>
                        <a:t>57 (37–72)</a:t>
                      </a:r>
                    </a:p>
                  </a:txBody>
                  <a:tcPr anchor="ctr"/>
                </a:tc>
                <a:tc>
                  <a:txBody>
                    <a:bodyPr/>
                    <a:lstStyle/>
                    <a:p>
                      <a:pPr algn="ctr"/>
                      <a:r>
                        <a:rPr lang="en-IT" sz="1200"/>
                        <a:t>102</a:t>
                      </a:r>
                    </a:p>
                  </a:txBody>
                  <a:tcPr anchor="ctr"/>
                </a:tc>
                <a:tc>
                  <a:txBody>
                    <a:bodyPr/>
                    <a:lstStyle/>
                    <a:p>
                      <a:pPr algn="ctr"/>
                      <a:r>
                        <a:rPr lang="en-IT" sz="1200"/>
                        <a:t>72 (61–80)</a:t>
                      </a:r>
                    </a:p>
                  </a:txBody>
                  <a:tcPr anchor="ctr"/>
                </a:tc>
                <a:extLst>
                  <a:ext uri="{0D108BD9-81ED-4DB2-BD59-A6C34878D82A}">
                    <a16:rowId xmlns:a16="http://schemas.microsoft.com/office/drawing/2014/main" val="1284575867"/>
                  </a:ext>
                </a:extLst>
              </a:tr>
              <a:tr h="348799">
                <a:tc>
                  <a:txBody>
                    <a:bodyPr/>
                    <a:lstStyle/>
                    <a:p>
                      <a:r>
                        <a:rPr lang="en-GB" sz="1200" b="1"/>
                        <a:t>del(11q)</a:t>
                      </a:r>
                      <a:r>
                        <a:rPr lang="en-GB" sz="1200" b="1" baseline="30000"/>
                        <a:t>b</a:t>
                      </a:r>
                    </a:p>
                  </a:txBody>
                  <a:tcPr anchor="ctr"/>
                </a:tc>
                <a:tc>
                  <a:txBody>
                    <a:bodyPr/>
                    <a:lstStyle/>
                    <a:p>
                      <a:pPr algn="ctr"/>
                      <a:r>
                        <a:rPr lang="en-IT" sz="1200"/>
                        <a:t>11</a:t>
                      </a:r>
                    </a:p>
                  </a:txBody>
                  <a:tcPr anchor="ctr"/>
                </a:tc>
                <a:tc>
                  <a:txBody>
                    <a:bodyPr/>
                    <a:lstStyle/>
                    <a:p>
                      <a:pPr algn="ctr"/>
                      <a:r>
                        <a:rPr lang="en-IT" sz="1200"/>
                        <a:t>64 (30–85)</a:t>
                      </a:r>
                    </a:p>
                  </a:txBody>
                  <a:tcPr anchor="ctr"/>
                </a:tc>
                <a:tc>
                  <a:txBody>
                    <a:bodyPr/>
                    <a:lstStyle/>
                    <a:p>
                      <a:pPr algn="ctr"/>
                      <a:r>
                        <a:rPr lang="en-IT" sz="1200"/>
                        <a:t>74</a:t>
                      </a:r>
                    </a:p>
                  </a:txBody>
                  <a:tcPr anchor="ctr"/>
                </a:tc>
                <a:tc>
                  <a:txBody>
                    <a:bodyPr/>
                    <a:lstStyle/>
                    <a:p>
                      <a:pPr algn="ctr"/>
                      <a:r>
                        <a:rPr lang="en-IT" sz="1200"/>
                        <a:t>79 (67–87)</a:t>
                      </a:r>
                    </a:p>
                  </a:txBody>
                  <a:tcPr anchor="ctr"/>
                </a:tc>
                <a:extLst>
                  <a:ext uri="{0D108BD9-81ED-4DB2-BD59-A6C34878D82A}">
                    <a16:rowId xmlns:a16="http://schemas.microsoft.com/office/drawing/2014/main" val="2210244469"/>
                  </a:ext>
                </a:extLst>
              </a:tr>
            </a:tbl>
          </a:graphicData>
        </a:graphic>
      </p:graphicFrame>
      <p:sp>
        <p:nvSpPr>
          <p:cNvPr id="6" name="TextBox 5">
            <a:extLst>
              <a:ext uri="{FF2B5EF4-FFF2-40B4-BE49-F238E27FC236}">
                <a16:creationId xmlns:a16="http://schemas.microsoft.com/office/drawing/2014/main" id="{89382C76-2B18-6E44-9580-88BF685CA4F2}"/>
              </a:ext>
            </a:extLst>
          </p:cNvPr>
          <p:cNvSpPr txBox="1"/>
          <p:nvPr/>
        </p:nvSpPr>
        <p:spPr>
          <a:xfrm>
            <a:off x="416533" y="5718186"/>
            <a:ext cx="11367480" cy="338554"/>
          </a:xfrm>
          <a:prstGeom prst="rect">
            <a:avLst/>
          </a:prstGeom>
          <a:solidFill>
            <a:schemeClr val="bg2"/>
          </a:solidFill>
        </p:spPr>
        <p:txBody>
          <a:bodyPr wrap="square" rtlCol="0">
            <a:spAutoFit/>
          </a:bodyPr>
          <a:lstStyle/>
          <a:p>
            <a:pPr marL="180975" indent="-180975">
              <a:buClr>
                <a:schemeClr val="accent2"/>
              </a:buClr>
              <a:buFont typeface="Arial" panose="020B0604020202020204" pitchFamily="34" charset="0"/>
              <a:buChar char="•"/>
            </a:pPr>
            <a:r>
              <a:rPr lang="en-US" sz="1600"/>
              <a:t>Overall median PFS was not reached with up to 5.5 years of follow-up</a:t>
            </a:r>
          </a:p>
        </p:txBody>
      </p:sp>
      <p:cxnSp>
        <p:nvCxnSpPr>
          <p:cNvPr id="11" name="Gerade Verbindung 10">
            <a:extLst>
              <a:ext uri="{FF2B5EF4-FFF2-40B4-BE49-F238E27FC236}">
                <a16:creationId xmlns:a16="http://schemas.microsoft.com/office/drawing/2014/main" id="{FA9B9B51-1558-A285-F26E-B55E9773F4A7}"/>
              </a:ext>
            </a:extLst>
          </p:cNvPr>
          <p:cNvCxnSpPr>
            <a:cxnSpLocks/>
          </p:cNvCxnSpPr>
          <p:nvPr/>
        </p:nvCxnSpPr>
        <p:spPr>
          <a:xfrm>
            <a:off x="1828000" y="1989138"/>
            <a:ext cx="0" cy="248732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 Verbindung 11">
            <a:extLst>
              <a:ext uri="{FF2B5EF4-FFF2-40B4-BE49-F238E27FC236}">
                <a16:creationId xmlns:a16="http://schemas.microsoft.com/office/drawing/2014/main" id="{B74E4AB0-E3FD-5090-0B1D-B3B4CE4A3AD4}"/>
              </a:ext>
            </a:extLst>
          </p:cNvPr>
          <p:cNvCxnSpPr>
            <a:cxnSpLocks/>
          </p:cNvCxnSpPr>
          <p:nvPr/>
        </p:nvCxnSpPr>
        <p:spPr>
          <a:xfrm flipH="1">
            <a:off x="1745042" y="4430875"/>
            <a:ext cx="431847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8" name="Gruppieren 27">
            <a:extLst>
              <a:ext uri="{FF2B5EF4-FFF2-40B4-BE49-F238E27FC236}">
                <a16:creationId xmlns:a16="http://schemas.microsoft.com/office/drawing/2014/main" id="{542CCA95-E17F-540A-CB6B-1FEA63D0D38C}"/>
              </a:ext>
            </a:extLst>
          </p:cNvPr>
          <p:cNvGrpSpPr/>
          <p:nvPr/>
        </p:nvGrpSpPr>
        <p:grpSpPr>
          <a:xfrm>
            <a:off x="1745042" y="2060713"/>
            <a:ext cx="82949" cy="2133600"/>
            <a:chOff x="1569493" y="2060713"/>
            <a:chExt cx="4318474" cy="2133600"/>
          </a:xfrm>
        </p:grpSpPr>
        <p:cxnSp>
          <p:nvCxnSpPr>
            <p:cNvPr id="18" name="Gerade Verbindung 17">
              <a:extLst>
                <a:ext uri="{FF2B5EF4-FFF2-40B4-BE49-F238E27FC236}">
                  <a16:creationId xmlns:a16="http://schemas.microsoft.com/office/drawing/2014/main" id="{955991AF-8F19-96BD-9F9C-EF2B22A205C2}"/>
                </a:ext>
              </a:extLst>
            </p:cNvPr>
            <p:cNvCxnSpPr>
              <a:cxnSpLocks/>
            </p:cNvCxnSpPr>
            <p:nvPr/>
          </p:nvCxnSpPr>
          <p:spPr>
            <a:xfrm flipH="1">
              <a:off x="1569493" y="4194313"/>
              <a:ext cx="431847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18">
              <a:extLst>
                <a:ext uri="{FF2B5EF4-FFF2-40B4-BE49-F238E27FC236}">
                  <a16:creationId xmlns:a16="http://schemas.microsoft.com/office/drawing/2014/main" id="{1C747DF7-56BB-8ACC-AB5A-428E1CA9C164}"/>
                </a:ext>
              </a:extLst>
            </p:cNvPr>
            <p:cNvCxnSpPr>
              <a:cxnSpLocks/>
            </p:cNvCxnSpPr>
            <p:nvPr/>
          </p:nvCxnSpPr>
          <p:spPr>
            <a:xfrm flipH="1">
              <a:off x="1569493" y="3957752"/>
              <a:ext cx="431847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19">
              <a:extLst>
                <a:ext uri="{FF2B5EF4-FFF2-40B4-BE49-F238E27FC236}">
                  <a16:creationId xmlns:a16="http://schemas.microsoft.com/office/drawing/2014/main" id="{5C8B0F55-C12E-6A08-5F5A-3C86A43DD3F0}"/>
                </a:ext>
              </a:extLst>
            </p:cNvPr>
            <p:cNvCxnSpPr>
              <a:cxnSpLocks/>
            </p:cNvCxnSpPr>
            <p:nvPr/>
          </p:nvCxnSpPr>
          <p:spPr>
            <a:xfrm flipH="1">
              <a:off x="1569493" y="3716642"/>
              <a:ext cx="431847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20">
              <a:extLst>
                <a:ext uri="{FF2B5EF4-FFF2-40B4-BE49-F238E27FC236}">
                  <a16:creationId xmlns:a16="http://schemas.microsoft.com/office/drawing/2014/main" id="{92308F40-BEEB-8757-C4B6-2D7DC1FC6B39}"/>
                </a:ext>
              </a:extLst>
            </p:cNvPr>
            <p:cNvCxnSpPr>
              <a:cxnSpLocks/>
            </p:cNvCxnSpPr>
            <p:nvPr/>
          </p:nvCxnSpPr>
          <p:spPr>
            <a:xfrm flipH="1">
              <a:off x="1569493" y="3489179"/>
              <a:ext cx="431847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21">
              <a:extLst>
                <a:ext uri="{FF2B5EF4-FFF2-40B4-BE49-F238E27FC236}">
                  <a16:creationId xmlns:a16="http://schemas.microsoft.com/office/drawing/2014/main" id="{DA25CA86-8374-EA75-850F-20F219B45184}"/>
                </a:ext>
              </a:extLst>
            </p:cNvPr>
            <p:cNvCxnSpPr>
              <a:cxnSpLocks/>
            </p:cNvCxnSpPr>
            <p:nvPr/>
          </p:nvCxnSpPr>
          <p:spPr>
            <a:xfrm flipH="1">
              <a:off x="1569493" y="3248068"/>
              <a:ext cx="431847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22">
              <a:extLst>
                <a:ext uri="{FF2B5EF4-FFF2-40B4-BE49-F238E27FC236}">
                  <a16:creationId xmlns:a16="http://schemas.microsoft.com/office/drawing/2014/main" id="{094A6518-BE79-FCE4-66CB-13B91D9BB15D}"/>
                </a:ext>
              </a:extLst>
            </p:cNvPr>
            <p:cNvCxnSpPr>
              <a:cxnSpLocks/>
            </p:cNvCxnSpPr>
            <p:nvPr/>
          </p:nvCxnSpPr>
          <p:spPr>
            <a:xfrm flipH="1">
              <a:off x="1569493" y="3011507"/>
              <a:ext cx="431847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23">
              <a:extLst>
                <a:ext uri="{FF2B5EF4-FFF2-40B4-BE49-F238E27FC236}">
                  <a16:creationId xmlns:a16="http://schemas.microsoft.com/office/drawing/2014/main" id="{4F7166DB-FE59-14CD-AE10-9BE0FBD62865}"/>
                </a:ext>
              </a:extLst>
            </p:cNvPr>
            <p:cNvCxnSpPr>
              <a:cxnSpLocks/>
            </p:cNvCxnSpPr>
            <p:nvPr/>
          </p:nvCxnSpPr>
          <p:spPr>
            <a:xfrm flipH="1">
              <a:off x="1569493" y="2774946"/>
              <a:ext cx="431847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24">
              <a:extLst>
                <a:ext uri="{FF2B5EF4-FFF2-40B4-BE49-F238E27FC236}">
                  <a16:creationId xmlns:a16="http://schemas.microsoft.com/office/drawing/2014/main" id="{97340EE6-668A-2473-07A3-28B4535C2252}"/>
                </a:ext>
              </a:extLst>
            </p:cNvPr>
            <p:cNvCxnSpPr>
              <a:cxnSpLocks/>
            </p:cNvCxnSpPr>
            <p:nvPr/>
          </p:nvCxnSpPr>
          <p:spPr>
            <a:xfrm flipH="1">
              <a:off x="1569493" y="2533835"/>
              <a:ext cx="431847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25">
              <a:extLst>
                <a:ext uri="{FF2B5EF4-FFF2-40B4-BE49-F238E27FC236}">
                  <a16:creationId xmlns:a16="http://schemas.microsoft.com/office/drawing/2014/main" id="{93BFB665-C4EA-D442-D607-5607928A3CE7}"/>
                </a:ext>
              </a:extLst>
            </p:cNvPr>
            <p:cNvCxnSpPr>
              <a:cxnSpLocks/>
            </p:cNvCxnSpPr>
            <p:nvPr/>
          </p:nvCxnSpPr>
          <p:spPr>
            <a:xfrm flipH="1">
              <a:off x="1569493" y="2297274"/>
              <a:ext cx="431847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26">
              <a:extLst>
                <a:ext uri="{FF2B5EF4-FFF2-40B4-BE49-F238E27FC236}">
                  <a16:creationId xmlns:a16="http://schemas.microsoft.com/office/drawing/2014/main" id="{53A8E04A-EEE9-81B3-0D59-06E65FD046C1}"/>
                </a:ext>
              </a:extLst>
            </p:cNvPr>
            <p:cNvCxnSpPr>
              <a:cxnSpLocks/>
            </p:cNvCxnSpPr>
            <p:nvPr/>
          </p:nvCxnSpPr>
          <p:spPr>
            <a:xfrm flipH="1">
              <a:off x="1569493" y="2060713"/>
              <a:ext cx="431847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2" name="Gruppieren 41">
            <a:extLst>
              <a:ext uri="{FF2B5EF4-FFF2-40B4-BE49-F238E27FC236}">
                <a16:creationId xmlns:a16="http://schemas.microsoft.com/office/drawing/2014/main" id="{35DC422A-33DB-FD42-5F93-EADB040C3070}"/>
              </a:ext>
            </a:extLst>
          </p:cNvPr>
          <p:cNvGrpSpPr/>
          <p:nvPr/>
        </p:nvGrpSpPr>
        <p:grpSpPr>
          <a:xfrm>
            <a:off x="2178292" y="4430746"/>
            <a:ext cx="3734938" cy="45719"/>
            <a:chOff x="2002743" y="1989138"/>
            <a:chExt cx="3734938" cy="2487328"/>
          </a:xfrm>
        </p:grpSpPr>
        <p:cxnSp>
          <p:nvCxnSpPr>
            <p:cNvPr id="30" name="Gerade Verbindung 29">
              <a:extLst>
                <a:ext uri="{FF2B5EF4-FFF2-40B4-BE49-F238E27FC236}">
                  <a16:creationId xmlns:a16="http://schemas.microsoft.com/office/drawing/2014/main" id="{CA2D570A-4CAF-115C-2BBF-EE8D41FC774C}"/>
                </a:ext>
              </a:extLst>
            </p:cNvPr>
            <p:cNvCxnSpPr>
              <a:cxnSpLocks/>
            </p:cNvCxnSpPr>
            <p:nvPr/>
          </p:nvCxnSpPr>
          <p:spPr>
            <a:xfrm>
              <a:off x="2002743" y="1989138"/>
              <a:ext cx="0" cy="248732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0">
              <a:extLst>
                <a:ext uri="{FF2B5EF4-FFF2-40B4-BE49-F238E27FC236}">
                  <a16:creationId xmlns:a16="http://schemas.microsoft.com/office/drawing/2014/main" id="{B167D349-B5C1-CD1B-1805-72BAE765B361}"/>
                </a:ext>
              </a:extLst>
            </p:cNvPr>
            <p:cNvCxnSpPr>
              <a:cxnSpLocks/>
            </p:cNvCxnSpPr>
            <p:nvPr/>
          </p:nvCxnSpPr>
          <p:spPr>
            <a:xfrm>
              <a:off x="2339388" y="1989138"/>
              <a:ext cx="0" cy="248732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1">
              <a:extLst>
                <a:ext uri="{FF2B5EF4-FFF2-40B4-BE49-F238E27FC236}">
                  <a16:creationId xmlns:a16="http://schemas.microsoft.com/office/drawing/2014/main" id="{E04D965F-989C-4F98-2024-D20299358894}"/>
                </a:ext>
              </a:extLst>
            </p:cNvPr>
            <p:cNvCxnSpPr>
              <a:cxnSpLocks/>
            </p:cNvCxnSpPr>
            <p:nvPr/>
          </p:nvCxnSpPr>
          <p:spPr>
            <a:xfrm>
              <a:off x="2680582" y="1989138"/>
              <a:ext cx="0" cy="248732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32">
              <a:extLst>
                <a:ext uri="{FF2B5EF4-FFF2-40B4-BE49-F238E27FC236}">
                  <a16:creationId xmlns:a16="http://schemas.microsoft.com/office/drawing/2014/main" id="{0DDF9C42-A74E-BFCE-7ADE-DE2986D974ED}"/>
                </a:ext>
              </a:extLst>
            </p:cNvPr>
            <p:cNvCxnSpPr>
              <a:cxnSpLocks/>
            </p:cNvCxnSpPr>
            <p:nvPr/>
          </p:nvCxnSpPr>
          <p:spPr>
            <a:xfrm>
              <a:off x="3021776" y="1989138"/>
              <a:ext cx="0" cy="248732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33">
              <a:extLst>
                <a:ext uri="{FF2B5EF4-FFF2-40B4-BE49-F238E27FC236}">
                  <a16:creationId xmlns:a16="http://schemas.microsoft.com/office/drawing/2014/main" id="{C86DD9D5-856B-BAE2-5E59-8CC7E067F050}"/>
                </a:ext>
              </a:extLst>
            </p:cNvPr>
            <p:cNvCxnSpPr>
              <a:cxnSpLocks/>
            </p:cNvCxnSpPr>
            <p:nvPr/>
          </p:nvCxnSpPr>
          <p:spPr>
            <a:xfrm>
              <a:off x="3358421" y="1989138"/>
              <a:ext cx="0" cy="248732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34">
              <a:extLst>
                <a:ext uri="{FF2B5EF4-FFF2-40B4-BE49-F238E27FC236}">
                  <a16:creationId xmlns:a16="http://schemas.microsoft.com/office/drawing/2014/main" id="{BC9F6410-4550-1C17-FD89-3140A7003631}"/>
                </a:ext>
              </a:extLst>
            </p:cNvPr>
            <p:cNvCxnSpPr>
              <a:cxnSpLocks/>
            </p:cNvCxnSpPr>
            <p:nvPr/>
          </p:nvCxnSpPr>
          <p:spPr>
            <a:xfrm>
              <a:off x="3695066" y="1989138"/>
              <a:ext cx="0" cy="248732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5">
              <a:extLst>
                <a:ext uri="{FF2B5EF4-FFF2-40B4-BE49-F238E27FC236}">
                  <a16:creationId xmlns:a16="http://schemas.microsoft.com/office/drawing/2014/main" id="{DC5D9D17-E7E1-060D-D415-163137997891}"/>
                </a:ext>
              </a:extLst>
            </p:cNvPr>
            <p:cNvCxnSpPr>
              <a:cxnSpLocks/>
            </p:cNvCxnSpPr>
            <p:nvPr/>
          </p:nvCxnSpPr>
          <p:spPr>
            <a:xfrm>
              <a:off x="4036260" y="1989138"/>
              <a:ext cx="0" cy="248732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36">
              <a:extLst>
                <a:ext uri="{FF2B5EF4-FFF2-40B4-BE49-F238E27FC236}">
                  <a16:creationId xmlns:a16="http://schemas.microsoft.com/office/drawing/2014/main" id="{E4C60830-EE56-363B-BE22-B6390BD153B7}"/>
                </a:ext>
              </a:extLst>
            </p:cNvPr>
            <p:cNvCxnSpPr>
              <a:cxnSpLocks/>
            </p:cNvCxnSpPr>
            <p:nvPr/>
          </p:nvCxnSpPr>
          <p:spPr>
            <a:xfrm>
              <a:off x="4377454" y="1989138"/>
              <a:ext cx="0" cy="248732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37">
              <a:extLst>
                <a:ext uri="{FF2B5EF4-FFF2-40B4-BE49-F238E27FC236}">
                  <a16:creationId xmlns:a16="http://schemas.microsoft.com/office/drawing/2014/main" id="{E5E8E7E9-3A58-793E-1F8C-A31A7DC6C71E}"/>
                </a:ext>
              </a:extLst>
            </p:cNvPr>
            <p:cNvCxnSpPr>
              <a:cxnSpLocks/>
            </p:cNvCxnSpPr>
            <p:nvPr/>
          </p:nvCxnSpPr>
          <p:spPr>
            <a:xfrm>
              <a:off x="4714099" y="1989138"/>
              <a:ext cx="0" cy="248732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38">
              <a:extLst>
                <a:ext uri="{FF2B5EF4-FFF2-40B4-BE49-F238E27FC236}">
                  <a16:creationId xmlns:a16="http://schemas.microsoft.com/office/drawing/2014/main" id="{4AB079E2-F3E8-9C9B-EEAC-6858C3A9E301}"/>
                </a:ext>
              </a:extLst>
            </p:cNvPr>
            <p:cNvCxnSpPr>
              <a:cxnSpLocks/>
            </p:cNvCxnSpPr>
            <p:nvPr/>
          </p:nvCxnSpPr>
          <p:spPr>
            <a:xfrm>
              <a:off x="5055293" y="1989138"/>
              <a:ext cx="0" cy="248732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39">
              <a:extLst>
                <a:ext uri="{FF2B5EF4-FFF2-40B4-BE49-F238E27FC236}">
                  <a16:creationId xmlns:a16="http://schemas.microsoft.com/office/drawing/2014/main" id="{006CB48B-6ED2-5FFF-666E-55CE34BB6A81}"/>
                </a:ext>
              </a:extLst>
            </p:cNvPr>
            <p:cNvCxnSpPr>
              <a:cxnSpLocks/>
            </p:cNvCxnSpPr>
            <p:nvPr/>
          </p:nvCxnSpPr>
          <p:spPr>
            <a:xfrm>
              <a:off x="5396487" y="1989138"/>
              <a:ext cx="0" cy="248732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40">
              <a:extLst>
                <a:ext uri="{FF2B5EF4-FFF2-40B4-BE49-F238E27FC236}">
                  <a16:creationId xmlns:a16="http://schemas.microsoft.com/office/drawing/2014/main" id="{3CE5B25F-91F1-9FD0-22FB-516D622E0374}"/>
                </a:ext>
              </a:extLst>
            </p:cNvPr>
            <p:cNvCxnSpPr>
              <a:cxnSpLocks/>
            </p:cNvCxnSpPr>
            <p:nvPr/>
          </p:nvCxnSpPr>
          <p:spPr>
            <a:xfrm>
              <a:off x="5737681" y="1989138"/>
              <a:ext cx="0" cy="248732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3" name="Textfeld 42">
            <a:extLst>
              <a:ext uri="{FF2B5EF4-FFF2-40B4-BE49-F238E27FC236}">
                <a16:creationId xmlns:a16="http://schemas.microsoft.com/office/drawing/2014/main" id="{6DE35F44-BF6A-0959-4491-C14017D6E919}"/>
              </a:ext>
            </a:extLst>
          </p:cNvPr>
          <p:cNvSpPr txBox="1"/>
          <p:nvPr/>
        </p:nvSpPr>
        <p:spPr>
          <a:xfrm>
            <a:off x="1095920" y="1928077"/>
            <a:ext cx="649118" cy="276999"/>
          </a:xfrm>
          <a:prstGeom prst="rect">
            <a:avLst/>
          </a:prstGeom>
          <a:noFill/>
        </p:spPr>
        <p:txBody>
          <a:bodyPr wrap="square" rtlCol="0">
            <a:spAutoFit/>
          </a:bodyPr>
          <a:lstStyle/>
          <a:p>
            <a:pPr algn="r"/>
            <a:r>
              <a:rPr lang="de-DE" sz="1200"/>
              <a:t>100</a:t>
            </a:r>
          </a:p>
        </p:txBody>
      </p:sp>
      <p:sp>
        <p:nvSpPr>
          <p:cNvPr id="44" name="Textfeld 43">
            <a:extLst>
              <a:ext uri="{FF2B5EF4-FFF2-40B4-BE49-F238E27FC236}">
                <a16:creationId xmlns:a16="http://schemas.microsoft.com/office/drawing/2014/main" id="{ECE43D08-CF0C-0192-D2C2-409A39F2D192}"/>
              </a:ext>
            </a:extLst>
          </p:cNvPr>
          <p:cNvSpPr txBox="1"/>
          <p:nvPr/>
        </p:nvSpPr>
        <p:spPr>
          <a:xfrm>
            <a:off x="1095920" y="2173737"/>
            <a:ext cx="649118" cy="276999"/>
          </a:xfrm>
          <a:prstGeom prst="rect">
            <a:avLst/>
          </a:prstGeom>
          <a:noFill/>
        </p:spPr>
        <p:txBody>
          <a:bodyPr wrap="square" rtlCol="0">
            <a:spAutoFit/>
          </a:bodyPr>
          <a:lstStyle/>
          <a:p>
            <a:pPr algn="r"/>
            <a:r>
              <a:rPr lang="de-DE" sz="1200"/>
              <a:t>90</a:t>
            </a:r>
          </a:p>
        </p:txBody>
      </p:sp>
      <p:sp>
        <p:nvSpPr>
          <p:cNvPr id="45" name="Textfeld 44">
            <a:extLst>
              <a:ext uri="{FF2B5EF4-FFF2-40B4-BE49-F238E27FC236}">
                <a16:creationId xmlns:a16="http://schemas.microsoft.com/office/drawing/2014/main" id="{A295635A-D759-E5B8-5FCA-788CE2B4AE06}"/>
              </a:ext>
            </a:extLst>
          </p:cNvPr>
          <p:cNvSpPr txBox="1"/>
          <p:nvPr/>
        </p:nvSpPr>
        <p:spPr>
          <a:xfrm>
            <a:off x="1095920" y="2419397"/>
            <a:ext cx="649118" cy="276999"/>
          </a:xfrm>
          <a:prstGeom prst="rect">
            <a:avLst/>
          </a:prstGeom>
          <a:noFill/>
        </p:spPr>
        <p:txBody>
          <a:bodyPr wrap="square" rtlCol="0">
            <a:spAutoFit/>
          </a:bodyPr>
          <a:lstStyle/>
          <a:p>
            <a:pPr algn="r"/>
            <a:r>
              <a:rPr lang="de-DE" sz="1200"/>
              <a:t>80</a:t>
            </a:r>
          </a:p>
        </p:txBody>
      </p:sp>
      <p:sp>
        <p:nvSpPr>
          <p:cNvPr id="47" name="Textfeld 46">
            <a:extLst>
              <a:ext uri="{FF2B5EF4-FFF2-40B4-BE49-F238E27FC236}">
                <a16:creationId xmlns:a16="http://schemas.microsoft.com/office/drawing/2014/main" id="{E3316782-16F3-313D-D96D-4F8D66DDB985}"/>
              </a:ext>
            </a:extLst>
          </p:cNvPr>
          <p:cNvSpPr txBox="1"/>
          <p:nvPr/>
        </p:nvSpPr>
        <p:spPr>
          <a:xfrm>
            <a:off x="1105018" y="2646859"/>
            <a:ext cx="649118" cy="276999"/>
          </a:xfrm>
          <a:prstGeom prst="rect">
            <a:avLst/>
          </a:prstGeom>
          <a:noFill/>
        </p:spPr>
        <p:txBody>
          <a:bodyPr wrap="square" rtlCol="0">
            <a:spAutoFit/>
          </a:bodyPr>
          <a:lstStyle/>
          <a:p>
            <a:pPr algn="r"/>
            <a:r>
              <a:rPr lang="de-DE" sz="1200"/>
              <a:t>70</a:t>
            </a:r>
          </a:p>
        </p:txBody>
      </p:sp>
      <p:sp>
        <p:nvSpPr>
          <p:cNvPr id="48" name="Textfeld 47">
            <a:extLst>
              <a:ext uri="{FF2B5EF4-FFF2-40B4-BE49-F238E27FC236}">
                <a16:creationId xmlns:a16="http://schemas.microsoft.com/office/drawing/2014/main" id="{C3FB8D19-BF9B-CD55-6DC7-3E0CBC33168C}"/>
              </a:ext>
            </a:extLst>
          </p:cNvPr>
          <p:cNvSpPr txBox="1"/>
          <p:nvPr/>
        </p:nvSpPr>
        <p:spPr>
          <a:xfrm>
            <a:off x="1105018" y="2878871"/>
            <a:ext cx="649118" cy="276999"/>
          </a:xfrm>
          <a:prstGeom prst="rect">
            <a:avLst/>
          </a:prstGeom>
          <a:noFill/>
        </p:spPr>
        <p:txBody>
          <a:bodyPr wrap="square" rtlCol="0">
            <a:spAutoFit/>
          </a:bodyPr>
          <a:lstStyle/>
          <a:p>
            <a:pPr algn="r"/>
            <a:r>
              <a:rPr lang="de-DE" sz="1200"/>
              <a:t>60</a:t>
            </a:r>
          </a:p>
        </p:txBody>
      </p:sp>
      <p:sp>
        <p:nvSpPr>
          <p:cNvPr id="49" name="Textfeld 48">
            <a:extLst>
              <a:ext uri="{FF2B5EF4-FFF2-40B4-BE49-F238E27FC236}">
                <a16:creationId xmlns:a16="http://schemas.microsoft.com/office/drawing/2014/main" id="{07E8B82B-C7D0-9BB3-B74A-2679284221C0}"/>
              </a:ext>
            </a:extLst>
          </p:cNvPr>
          <p:cNvSpPr txBox="1"/>
          <p:nvPr/>
        </p:nvSpPr>
        <p:spPr>
          <a:xfrm>
            <a:off x="1105018" y="3115433"/>
            <a:ext cx="649118" cy="276999"/>
          </a:xfrm>
          <a:prstGeom prst="rect">
            <a:avLst/>
          </a:prstGeom>
          <a:noFill/>
        </p:spPr>
        <p:txBody>
          <a:bodyPr wrap="square" rtlCol="0">
            <a:spAutoFit/>
          </a:bodyPr>
          <a:lstStyle/>
          <a:p>
            <a:pPr algn="r"/>
            <a:r>
              <a:rPr lang="de-DE" sz="1200"/>
              <a:t>50</a:t>
            </a:r>
          </a:p>
        </p:txBody>
      </p:sp>
      <p:sp>
        <p:nvSpPr>
          <p:cNvPr id="50" name="Textfeld 49">
            <a:extLst>
              <a:ext uri="{FF2B5EF4-FFF2-40B4-BE49-F238E27FC236}">
                <a16:creationId xmlns:a16="http://schemas.microsoft.com/office/drawing/2014/main" id="{66EBAE59-6158-1E80-1888-AED031534998}"/>
              </a:ext>
            </a:extLst>
          </p:cNvPr>
          <p:cNvSpPr txBox="1"/>
          <p:nvPr/>
        </p:nvSpPr>
        <p:spPr>
          <a:xfrm>
            <a:off x="1105018" y="3351994"/>
            <a:ext cx="649118" cy="276999"/>
          </a:xfrm>
          <a:prstGeom prst="rect">
            <a:avLst/>
          </a:prstGeom>
          <a:noFill/>
        </p:spPr>
        <p:txBody>
          <a:bodyPr wrap="square" rtlCol="0">
            <a:spAutoFit/>
          </a:bodyPr>
          <a:lstStyle/>
          <a:p>
            <a:pPr algn="r"/>
            <a:r>
              <a:rPr lang="de-DE" sz="1200"/>
              <a:t>40</a:t>
            </a:r>
          </a:p>
        </p:txBody>
      </p:sp>
      <p:sp>
        <p:nvSpPr>
          <p:cNvPr id="51" name="Textfeld 50">
            <a:extLst>
              <a:ext uri="{FF2B5EF4-FFF2-40B4-BE49-F238E27FC236}">
                <a16:creationId xmlns:a16="http://schemas.microsoft.com/office/drawing/2014/main" id="{3B5272FD-7DC6-0BA2-E859-9EFAB3EE815A}"/>
              </a:ext>
            </a:extLst>
          </p:cNvPr>
          <p:cNvSpPr txBox="1"/>
          <p:nvPr/>
        </p:nvSpPr>
        <p:spPr>
          <a:xfrm>
            <a:off x="1105018" y="3584006"/>
            <a:ext cx="649118" cy="276999"/>
          </a:xfrm>
          <a:prstGeom prst="rect">
            <a:avLst/>
          </a:prstGeom>
          <a:noFill/>
        </p:spPr>
        <p:txBody>
          <a:bodyPr wrap="square" rtlCol="0">
            <a:spAutoFit/>
          </a:bodyPr>
          <a:lstStyle/>
          <a:p>
            <a:pPr algn="r"/>
            <a:r>
              <a:rPr lang="de-DE" sz="1200"/>
              <a:t>30</a:t>
            </a:r>
          </a:p>
        </p:txBody>
      </p:sp>
      <p:sp>
        <p:nvSpPr>
          <p:cNvPr id="52" name="Textfeld 51">
            <a:extLst>
              <a:ext uri="{FF2B5EF4-FFF2-40B4-BE49-F238E27FC236}">
                <a16:creationId xmlns:a16="http://schemas.microsoft.com/office/drawing/2014/main" id="{06CAB863-6BB0-EF66-3957-422AD75D29D2}"/>
              </a:ext>
            </a:extLst>
          </p:cNvPr>
          <p:cNvSpPr txBox="1"/>
          <p:nvPr/>
        </p:nvSpPr>
        <p:spPr>
          <a:xfrm>
            <a:off x="1105018" y="3825117"/>
            <a:ext cx="649118" cy="276999"/>
          </a:xfrm>
          <a:prstGeom prst="rect">
            <a:avLst/>
          </a:prstGeom>
          <a:noFill/>
        </p:spPr>
        <p:txBody>
          <a:bodyPr wrap="square" rtlCol="0">
            <a:spAutoFit/>
          </a:bodyPr>
          <a:lstStyle/>
          <a:p>
            <a:pPr algn="r"/>
            <a:r>
              <a:rPr lang="de-DE" sz="1200"/>
              <a:t>20</a:t>
            </a:r>
          </a:p>
        </p:txBody>
      </p:sp>
      <p:sp>
        <p:nvSpPr>
          <p:cNvPr id="53" name="Textfeld 52">
            <a:extLst>
              <a:ext uri="{FF2B5EF4-FFF2-40B4-BE49-F238E27FC236}">
                <a16:creationId xmlns:a16="http://schemas.microsoft.com/office/drawing/2014/main" id="{C917F5A2-129D-C831-55B8-776F0D06686F}"/>
              </a:ext>
            </a:extLst>
          </p:cNvPr>
          <p:cNvSpPr txBox="1"/>
          <p:nvPr/>
        </p:nvSpPr>
        <p:spPr>
          <a:xfrm>
            <a:off x="1105018" y="4070776"/>
            <a:ext cx="649118" cy="276999"/>
          </a:xfrm>
          <a:prstGeom prst="rect">
            <a:avLst/>
          </a:prstGeom>
          <a:noFill/>
        </p:spPr>
        <p:txBody>
          <a:bodyPr wrap="square" rtlCol="0">
            <a:spAutoFit/>
          </a:bodyPr>
          <a:lstStyle/>
          <a:p>
            <a:pPr algn="r"/>
            <a:r>
              <a:rPr lang="de-DE" sz="1200"/>
              <a:t>10</a:t>
            </a:r>
          </a:p>
        </p:txBody>
      </p:sp>
      <p:sp>
        <p:nvSpPr>
          <p:cNvPr id="54" name="Textfeld 53">
            <a:extLst>
              <a:ext uri="{FF2B5EF4-FFF2-40B4-BE49-F238E27FC236}">
                <a16:creationId xmlns:a16="http://schemas.microsoft.com/office/drawing/2014/main" id="{595CDA6C-3DF3-CA56-D862-7B666C54F162}"/>
              </a:ext>
            </a:extLst>
          </p:cNvPr>
          <p:cNvSpPr txBox="1"/>
          <p:nvPr/>
        </p:nvSpPr>
        <p:spPr>
          <a:xfrm>
            <a:off x="1676804" y="4413516"/>
            <a:ext cx="309348" cy="276999"/>
          </a:xfrm>
          <a:prstGeom prst="rect">
            <a:avLst/>
          </a:prstGeom>
          <a:noFill/>
        </p:spPr>
        <p:txBody>
          <a:bodyPr wrap="square" lIns="0" rIns="0" rtlCol="0">
            <a:spAutoFit/>
          </a:bodyPr>
          <a:lstStyle/>
          <a:p>
            <a:pPr algn="ctr"/>
            <a:r>
              <a:rPr lang="de-DE" sz="1200"/>
              <a:t>0</a:t>
            </a:r>
          </a:p>
        </p:txBody>
      </p:sp>
      <p:sp>
        <p:nvSpPr>
          <p:cNvPr id="55" name="Textfeld 54">
            <a:extLst>
              <a:ext uri="{FF2B5EF4-FFF2-40B4-BE49-F238E27FC236}">
                <a16:creationId xmlns:a16="http://schemas.microsoft.com/office/drawing/2014/main" id="{2C427028-384E-F345-B543-01A5FD1D70A4}"/>
              </a:ext>
            </a:extLst>
          </p:cNvPr>
          <p:cNvSpPr txBox="1"/>
          <p:nvPr/>
        </p:nvSpPr>
        <p:spPr>
          <a:xfrm>
            <a:off x="2013449" y="4413516"/>
            <a:ext cx="309348" cy="276999"/>
          </a:xfrm>
          <a:prstGeom prst="rect">
            <a:avLst/>
          </a:prstGeom>
          <a:noFill/>
        </p:spPr>
        <p:txBody>
          <a:bodyPr wrap="square" lIns="0" rIns="0" rtlCol="0">
            <a:spAutoFit/>
          </a:bodyPr>
          <a:lstStyle/>
          <a:p>
            <a:pPr algn="ctr"/>
            <a:r>
              <a:rPr lang="de-DE" sz="1200"/>
              <a:t>6</a:t>
            </a:r>
          </a:p>
        </p:txBody>
      </p:sp>
      <p:sp>
        <p:nvSpPr>
          <p:cNvPr id="56" name="Textfeld 55">
            <a:extLst>
              <a:ext uri="{FF2B5EF4-FFF2-40B4-BE49-F238E27FC236}">
                <a16:creationId xmlns:a16="http://schemas.microsoft.com/office/drawing/2014/main" id="{5EF9D616-C3F0-78D4-0942-237187E0887F}"/>
              </a:ext>
            </a:extLst>
          </p:cNvPr>
          <p:cNvSpPr txBox="1"/>
          <p:nvPr/>
        </p:nvSpPr>
        <p:spPr>
          <a:xfrm>
            <a:off x="2359192" y="4413516"/>
            <a:ext cx="309348" cy="276999"/>
          </a:xfrm>
          <a:prstGeom prst="rect">
            <a:avLst/>
          </a:prstGeom>
          <a:noFill/>
        </p:spPr>
        <p:txBody>
          <a:bodyPr wrap="square" lIns="0" rIns="0" rtlCol="0">
            <a:spAutoFit/>
          </a:bodyPr>
          <a:lstStyle/>
          <a:p>
            <a:pPr algn="ctr"/>
            <a:r>
              <a:rPr lang="de-DE" sz="1200"/>
              <a:t>12</a:t>
            </a:r>
          </a:p>
        </p:txBody>
      </p:sp>
      <p:sp>
        <p:nvSpPr>
          <p:cNvPr id="57" name="Textfeld 56">
            <a:extLst>
              <a:ext uri="{FF2B5EF4-FFF2-40B4-BE49-F238E27FC236}">
                <a16:creationId xmlns:a16="http://schemas.microsoft.com/office/drawing/2014/main" id="{AE752A57-43FD-E702-50C3-8A4EAE3A51FE}"/>
              </a:ext>
            </a:extLst>
          </p:cNvPr>
          <p:cNvSpPr txBox="1"/>
          <p:nvPr/>
        </p:nvSpPr>
        <p:spPr>
          <a:xfrm>
            <a:off x="2686739" y="4413516"/>
            <a:ext cx="309348" cy="276999"/>
          </a:xfrm>
          <a:prstGeom prst="rect">
            <a:avLst/>
          </a:prstGeom>
          <a:noFill/>
        </p:spPr>
        <p:txBody>
          <a:bodyPr wrap="square" lIns="0" rIns="0" rtlCol="0">
            <a:spAutoFit/>
          </a:bodyPr>
          <a:lstStyle/>
          <a:p>
            <a:pPr algn="ctr"/>
            <a:r>
              <a:rPr lang="de-DE" sz="1200"/>
              <a:t>18</a:t>
            </a:r>
          </a:p>
        </p:txBody>
      </p:sp>
      <p:sp>
        <p:nvSpPr>
          <p:cNvPr id="58" name="Textfeld 57">
            <a:extLst>
              <a:ext uri="{FF2B5EF4-FFF2-40B4-BE49-F238E27FC236}">
                <a16:creationId xmlns:a16="http://schemas.microsoft.com/office/drawing/2014/main" id="{0CC4C264-3DB6-BEF5-CCD7-150DF469E995}"/>
              </a:ext>
            </a:extLst>
          </p:cNvPr>
          <p:cNvSpPr txBox="1"/>
          <p:nvPr/>
        </p:nvSpPr>
        <p:spPr>
          <a:xfrm>
            <a:off x="3027933" y="4413516"/>
            <a:ext cx="309348" cy="276999"/>
          </a:xfrm>
          <a:prstGeom prst="rect">
            <a:avLst/>
          </a:prstGeom>
          <a:noFill/>
        </p:spPr>
        <p:txBody>
          <a:bodyPr wrap="square" lIns="0" rIns="0" rtlCol="0">
            <a:spAutoFit/>
          </a:bodyPr>
          <a:lstStyle/>
          <a:p>
            <a:pPr algn="ctr"/>
            <a:r>
              <a:rPr lang="de-DE" sz="1200"/>
              <a:t>24</a:t>
            </a:r>
          </a:p>
        </p:txBody>
      </p:sp>
      <p:sp>
        <p:nvSpPr>
          <p:cNvPr id="59" name="Textfeld 58">
            <a:extLst>
              <a:ext uri="{FF2B5EF4-FFF2-40B4-BE49-F238E27FC236}">
                <a16:creationId xmlns:a16="http://schemas.microsoft.com/office/drawing/2014/main" id="{58341798-3544-5A18-A1EF-461F58F3D13C}"/>
              </a:ext>
            </a:extLst>
          </p:cNvPr>
          <p:cNvSpPr txBox="1"/>
          <p:nvPr/>
        </p:nvSpPr>
        <p:spPr>
          <a:xfrm>
            <a:off x="3382775" y="4413516"/>
            <a:ext cx="309348" cy="276999"/>
          </a:xfrm>
          <a:prstGeom prst="rect">
            <a:avLst/>
          </a:prstGeom>
          <a:noFill/>
        </p:spPr>
        <p:txBody>
          <a:bodyPr wrap="square" lIns="0" rIns="0" rtlCol="0">
            <a:spAutoFit/>
          </a:bodyPr>
          <a:lstStyle/>
          <a:p>
            <a:pPr algn="ctr"/>
            <a:r>
              <a:rPr lang="de-DE" sz="1200"/>
              <a:t>30</a:t>
            </a:r>
          </a:p>
        </p:txBody>
      </p:sp>
      <p:sp>
        <p:nvSpPr>
          <p:cNvPr id="60" name="Textfeld 59">
            <a:extLst>
              <a:ext uri="{FF2B5EF4-FFF2-40B4-BE49-F238E27FC236}">
                <a16:creationId xmlns:a16="http://schemas.microsoft.com/office/drawing/2014/main" id="{F9477911-B356-F75F-FB32-B8AF6CC26A86}"/>
              </a:ext>
            </a:extLst>
          </p:cNvPr>
          <p:cNvSpPr txBox="1"/>
          <p:nvPr/>
        </p:nvSpPr>
        <p:spPr>
          <a:xfrm>
            <a:off x="3723969" y="4413516"/>
            <a:ext cx="309348" cy="276999"/>
          </a:xfrm>
          <a:prstGeom prst="rect">
            <a:avLst/>
          </a:prstGeom>
          <a:noFill/>
        </p:spPr>
        <p:txBody>
          <a:bodyPr wrap="square" lIns="0" rIns="0" rtlCol="0">
            <a:spAutoFit/>
          </a:bodyPr>
          <a:lstStyle/>
          <a:p>
            <a:pPr algn="ctr"/>
            <a:r>
              <a:rPr lang="de-DE" sz="1200"/>
              <a:t>36</a:t>
            </a:r>
          </a:p>
        </p:txBody>
      </p:sp>
      <p:sp>
        <p:nvSpPr>
          <p:cNvPr id="61" name="Textfeld 60">
            <a:extLst>
              <a:ext uri="{FF2B5EF4-FFF2-40B4-BE49-F238E27FC236}">
                <a16:creationId xmlns:a16="http://schemas.microsoft.com/office/drawing/2014/main" id="{6C219881-DE2A-7542-9FE8-88B0888ABDE7}"/>
              </a:ext>
            </a:extLst>
          </p:cNvPr>
          <p:cNvSpPr txBox="1"/>
          <p:nvPr/>
        </p:nvSpPr>
        <p:spPr>
          <a:xfrm>
            <a:off x="4051516" y="4413516"/>
            <a:ext cx="309348" cy="276999"/>
          </a:xfrm>
          <a:prstGeom prst="rect">
            <a:avLst/>
          </a:prstGeom>
          <a:noFill/>
        </p:spPr>
        <p:txBody>
          <a:bodyPr wrap="square" lIns="0" rIns="0" rtlCol="0">
            <a:spAutoFit/>
          </a:bodyPr>
          <a:lstStyle/>
          <a:p>
            <a:pPr algn="ctr"/>
            <a:r>
              <a:rPr lang="de-DE" sz="1200"/>
              <a:t>42</a:t>
            </a:r>
          </a:p>
        </p:txBody>
      </p:sp>
      <p:sp>
        <p:nvSpPr>
          <p:cNvPr id="62" name="Textfeld 61">
            <a:extLst>
              <a:ext uri="{FF2B5EF4-FFF2-40B4-BE49-F238E27FC236}">
                <a16:creationId xmlns:a16="http://schemas.microsoft.com/office/drawing/2014/main" id="{D021B79C-174C-AA02-0E5A-6C7E805DE72E}"/>
              </a:ext>
            </a:extLst>
          </p:cNvPr>
          <p:cNvSpPr txBox="1"/>
          <p:nvPr/>
        </p:nvSpPr>
        <p:spPr>
          <a:xfrm>
            <a:off x="4388161" y="4413516"/>
            <a:ext cx="309348" cy="276999"/>
          </a:xfrm>
          <a:prstGeom prst="rect">
            <a:avLst/>
          </a:prstGeom>
          <a:noFill/>
        </p:spPr>
        <p:txBody>
          <a:bodyPr wrap="square" lIns="0" rIns="0" rtlCol="0">
            <a:spAutoFit/>
          </a:bodyPr>
          <a:lstStyle/>
          <a:p>
            <a:pPr algn="ctr"/>
            <a:r>
              <a:rPr lang="de-DE" sz="1200"/>
              <a:t>48</a:t>
            </a:r>
          </a:p>
        </p:txBody>
      </p:sp>
      <p:sp>
        <p:nvSpPr>
          <p:cNvPr id="63" name="Textfeld 62">
            <a:extLst>
              <a:ext uri="{FF2B5EF4-FFF2-40B4-BE49-F238E27FC236}">
                <a16:creationId xmlns:a16="http://schemas.microsoft.com/office/drawing/2014/main" id="{B90122C3-6776-4D4D-DEE7-727F31F42C1F}"/>
              </a:ext>
            </a:extLst>
          </p:cNvPr>
          <p:cNvSpPr txBox="1"/>
          <p:nvPr/>
        </p:nvSpPr>
        <p:spPr>
          <a:xfrm>
            <a:off x="4724806" y="4413516"/>
            <a:ext cx="309348" cy="276999"/>
          </a:xfrm>
          <a:prstGeom prst="rect">
            <a:avLst/>
          </a:prstGeom>
          <a:noFill/>
        </p:spPr>
        <p:txBody>
          <a:bodyPr wrap="square" lIns="0" rIns="0" rtlCol="0">
            <a:spAutoFit/>
          </a:bodyPr>
          <a:lstStyle/>
          <a:p>
            <a:pPr algn="ctr"/>
            <a:r>
              <a:rPr lang="de-DE" sz="1200"/>
              <a:t>54</a:t>
            </a:r>
          </a:p>
        </p:txBody>
      </p:sp>
      <p:sp>
        <p:nvSpPr>
          <p:cNvPr id="64" name="Textfeld 63">
            <a:extLst>
              <a:ext uri="{FF2B5EF4-FFF2-40B4-BE49-F238E27FC236}">
                <a16:creationId xmlns:a16="http://schemas.microsoft.com/office/drawing/2014/main" id="{76FCCE6E-3E0F-4DBB-37F5-1403AF653552}"/>
              </a:ext>
            </a:extLst>
          </p:cNvPr>
          <p:cNvSpPr txBox="1"/>
          <p:nvPr/>
        </p:nvSpPr>
        <p:spPr>
          <a:xfrm>
            <a:off x="5084197" y="4413516"/>
            <a:ext cx="309348" cy="276999"/>
          </a:xfrm>
          <a:prstGeom prst="rect">
            <a:avLst/>
          </a:prstGeom>
          <a:noFill/>
        </p:spPr>
        <p:txBody>
          <a:bodyPr wrap="square" lIns="0" rIns="0" rtlCol="0">
            <a:spAutoFit/>
          </a:bodyPr>
          <a:lstStyle/>
          <a:p>
            <a:pPr algn="ctr"/>
            <a:r>
              <a:rPr lang="de-DE" sz="1200"/>
              <a:t>60</a:t>
            </a:r>
          </a:p>
        </p:txBody>
      </p:sp>
      <p:sp>
        <p:nvSpPr>
          <p:cNvPr id="65" name="Textfeld 64">
            <a:extLst>
              <a:ext uri="{FF2B5EF4-FFF2-40B4-BE49-F238E27FC236}">
                <a16:creationId xmlns:a16="http://schemas.microsoft.com/office/drawing/2014/main" id="{BC0C2E73-710E-B846-04E9-730E3E1F92E5}"/>
              </a:ext>
            </a:extLst>
          </p:cNvPr>
          <p:cNvSpPr txBox="1"/>
          <p:nvPr/>
        </p:nvSpPr>
        <p:spPr>
          <a:xfrm>
            <a:off x="5411744" y="4413516"/>
            <a:ext cx="309348" cy="276999"/>
          </a:xfrm>
          <a:prstGeom prst="rect">
            <a:avLst/>
          </a:prstGeom>
          <a:noFill/>
        </p:spPr>
        <p:txBody>
          <a:bodyPr wrap="square" lIns="0" rIns="0" rtlCol="0">
            <a:spAutoFit/>
          </a:bodyPr>
          <a:lstStyle/>
          <a:p>
            <a:pPr algn="ctr"/>
            <a:r>
              <a:rPr lang="de-DE" sz="1200"/>
              <a:t>66</a:t>
            </a:r>
          </a:p>
        </p:txBody>
      </p:sp>
      <p:sp>
        <p:nvSpPr>
          <p:cNvPr id="66" name="Textfeld 65">
            <a:extLst>
              <a:ext uri="{FF2B5EF4-FFF2-40B4-BE49-F238E27FC236}">
                <a16:creationId xmlns:a16="http://schemas.microsoft.com/office/drawing/2014/main" id="{FD907D70-E93C-C9D1-9F71-CBB867316042}"/>
              </a:ext>
            </a:extLst>
          </p:cNvPr>
          <p:cNvSpPr txBox="1"/>
          <p:nvPr/>
        </p:nvSpPr>
        <p:spPr>
          <a:xfrm>
            <a:off x="5757488" y="4413516"/>
            <a:ext cx="309348" cy="276999"/>
          </a:xfrm>
          <a:prstGeom prst="rect">
            <a:avLst/>
          </a:prstGeom>
          <a:noFill/>
        </p:spPr>
        <p:txBody>
          <a:bodyPr wrap="square" lIns="0" rIns="0" rtlCol="0">
            <a:spAutoFit/>
          </a:bodyPr>
          <a:lstStyle/>
          <a:p>
            <a:pPr algn="ctr"/>
            <a:r>
              <a:rPr lang="de-DE" sz="1200"/>
              <a:t>72</a:t>
            </a:r>
          </a:p>
        </p:txBody>
      </p:sp>
      <p:sp>
        <p:nvSpPr>
          <p:cNvPr id="67" name="Textfeld 66">
            <a:extLst>
              <a:ext uri="{FF2B5EF4-FFF2-40B4-BE49-F238E27FC236}">
                <a16:creationId xmlns:a16="http://schemas.microsoft.com/office/drawing/2014/main" id="{83769CAA-1DCE-BC26-C591-06AC18AB23CE}"/>
              </a:ext>
            </a:extLst>
          </p:cNvPr>
          <p:cNvSpPr txBox="1"/>
          <p:nvPr/>
        </p:nvSpPr>
        <p:spPr>
          <a:xfrm>
            <a:off x="3192777" y="4634748"/>
            <a:ext cx="1331510" cy="276999"/>
          </a:xfrm>
          <a:prstGeom prst="rect">
            <a:avLst/>
          </a:prstGeom>
          <a:noFill/>
        </p:spPr>
        <p:txBody>
          <a:bodyPr wrap="square" rtlCol="0">
            <a:spAutoFit/>
          </a:bodyPr>
          <a:lstStyle/>
          <a:p>
            <a:pPr algn="ctr"/>
            <a:r>
              <a:rPr lang="de-DE" sz="1200"/>
              <a:t>Time, </a:t>
            </a:r>
            <a:r>
              <a:rPr lang="de-DE" sz="1200" err="1"/>
              <a:t>months</a:t>
            </a:r>
            <a:endParaRPr lang="de-DE" sz="1200"/>
          </a:p>
        </p:txBody>
      </p:sp>
      <p:sp>
        <p:nvSpPr>
          <p:cNvPr id="68" name="Textfeld 67">
            <a:extLst>
              <a:ext uri="{FF2B5EF4-FFF2-40B4-BE49-F238E27FC236}">
                <a16:creationId xmlns:a16="http://schemas.microsoft.com/office/drawing/2014/main" id="{4B11DCB5-CBE5-88AC-F86A-589D5C7E29C0}"/>
              </a:ext>
            </a:extLst>
          </p:cNvPr>
          <p:cNvSpPr txBox="1"/>
          <p:nvPr/>
        </p:nvSpPr>
        <p:spPr>
          <a:xfrm rot="16200000">
            <a:off x="-38452" y="3056047"/>
            <a:ext cx="2441597" cy="307777"/>
          </a:xfrm>
          <a:prstGeom prst="rect">
            <a:avLst/>
          </a:prstGeom>
          <a:noFill/>
        </p:spPr>
        <p:txBody>
          <a:bodyPr wrap="square" rtlCol="0">
            <a:spAutoFit/>
          </a:bodyPr>
          <a:lstStyle/>
          <a:p>
            <a:pPr algn="ctr"/>
            <a:r>
              <a:rPr lang="de-DE" sz="1400"/>
              <a:t>PFS, %</a:t>
            </a:r>
          </a:p>
        </p:txBody>
      </p:sp>
      <p:graphicFrame>
        <p:nvGraphicFramePr>
          <p:cNvPr id="9" name="Tabelle 8">
            <a:extLst>
              <a:ext uri="{FF2B5EF4-FFF2-40B4-BE49-F238E27FC236}">
                <a16:creationId xmlns:a16="http://schemas.microsoft.com/office/drawing/2014/main" id="{71FADECC-F52E-7280-629D-CC17B223DF8F}"/>
              </a:ext>
            </a:extLst>
          </p:cNvPr>
          <p:cNvGraphicFramePr>
            <a:graphicFrameLocks noGrp="1"/>
          </p:cNvGraphicFramePr>
          <p:nvPr>
            <p:extLst>
              <p:ext uri="{D42A27DB-BD31-4B8C-83A1-F6EECF244321}">
                <p14:modId xmlns:p14="http://schemas.microsoft.com/office/powerpoint/2010/main" val="2633524382"/>
              </p:ext>
            </p:extLst>
          </p:nvPr>
        </p:nvGraphicFramePr>
        <p:xfrm>
          <a:off x="1870684" y="3608955"/>
          <a:ext cx="4192824" cy="797015"/>
        </p:xfrm>
        <a:graphic>
          <a:graphicData uri="http://schemas.openxmlformats.org/drawingml/2006/table">
            <a:tbl>
              <a:tblPr firstRow="1" bandRow="1">
                <a:tableStyleId>{5C22544A-7EE6-4342-B048-85BDC9FD1C3A}</a:tableStyleId>
              </a:tblPr>
              <a:tblGrid>
                <a:gridCol w="2734888">
                  <a:extLst>
                    <a:ext uri="{9D8B030D-6E8A-4147-A177-3AD203B41FA5}">
                      <a16:colId xmlns:a16="http://schemas.microsoft.com/office/drawing/2014/main" val="3598546418"/>
                    </a:ext>
                  </a:extLst>
                </a:gridCol>
                <a:gridCol w="1457936">
                  <a:extLst>
                    <a:ext uri="{9D8B030D-6E8A-4147-A177-3AD203B41FA5}">
                      <a16:colId xmlns:a16="http://schemas.microsoft.com/office/drawing/2014/main" val="1569777710"/>
                    </a:ext>
                  </a:extLst>
                </a:gridCol>
              </a:tblGrid>
              <a:tr h="320574">
                <a:tc>
                  <a:txBody>
                    <a:bodyPr/>
                    <a:lstStyle/>
                    <a:p>
                      <a:endParaRPr lang="de-DE" sz="900"/>
                    </a:p>
                  </a:txBody>
                  <a:tcPr marT="0" marB="0" anchor="ctr"/>
                </a:tc>
                <a:tc>
                  <a:txBody>
                    <a:bodyPr/>
                    <a:lstStyle/>
                    <a:p>
                      <a:r>
                        <a:rPr lang="de-DE" sz="900"/>
                        <a:t>5-year PFS rate,</a:t>
                      </a:r>
                      <a:br>
                        <a:rPr lang="de-DE" sz="900"/>
                      </a:br>
                      <a:r>
                        <a:rPr lang="de-DE" sz="900"/>
                        <a:t>% (95% CI)</a:t>
                      </a:r>
                    </a:p>
                  </a:txBody>
                  <a:tcPr marT="0" marB="0" anchor="ctr"/>
                </a:tc>
                <a:extLst>
                  <a:ext uri="{0D108BD9-81ED-4DB2-BD59-A6C34878D82A}">
                    <a16:rowId xmlns:a16="http://schemas.microsoft.com/office/drawing/2014/main" val="2211214000"/>
                  </a:ext>
                </a:extLst>
              </a:tr>
              <a:tr h="476441">
                <a:tc>
                  <a:txBody>
                    <a:bodyPr/>
                    <a:lstStyle/>
                    <a:p>
                      <a:pPr>
                        <a:spcAft>
                          <a:spcPts val="300"/>
                        </a:spcAft>
                      </a:pPr>
                      <a:r>
                        <a:rPr lang="de-DE" sz="900" b="1"/>
                        <a:t>All treated patients (N=159)</a:t>
                      </a:r>
                    </a:p>
                    <a:p>
                      <a:pPr marL="177800">
                        <a:spcAft>
                          <a:spcPts val="300"/>
                        </a:spcAft>
                      </a:pPr>
                      <a:r>
                        <a:rPr lang="de-DE" sz="900"/>
                        <a:t>With del(17p), </a:t>
                      </a:r>
                      <a:r>
                        <a:rPr lang="de-DE" sz="900" i="1"/>
                        <a:t>TP</a:t>
                      </a:r>
                      <a:r>
                        <a:rPr lang="de-DE" sz="900"/>
                        <a:t>53</a:t>
                      </a:r>
                      <a:r>
                        <a:rPr lang="de-DE" sz="900" baseline="30000"/>
                        <a:t>mut</a:t>
                      </a:r>
                      <a:r>
                        <a:rPr lang="de-DE" sz="900"/>
                        <a:t>, or CK (n=51)</a:t>
                      </a:r>
                      <a:br>
                        <a:rPr lang="de-DE" sz="900"/>
                      </a:br>
                      <a:r>
                        <a:rPr lang="de-DE" sz="900"/>
                        <a:t>Without del(17p), </a:t>
                      </a:r>
                      <a:r>
                        <a:rPr lang="de-DE" sz="900" i="1"/>
                        <a:t>TP</a:t>
                      </a:r>
                      <a:r>
                        <a:rPr lang="de-DE" sz="900"/>
                        <a:t>53</a:t>
                      </a:r>
                      <a:r>
                        <a:rPr lang="de-DE" sz="900" baseline="30000"/>
                        <a:t>mut</a:t>
                      </a:r>
                      <a:r>
                        <a:rPr lang="de-DE" sz="900"/>
                        <a:t>, or CK (n=85)</a:t>
                      </a:r>
                    </a:p>
                  </a:txBody>
                  <a:tcPr marT="0" marB="0" anchor="ctr"/>
                </a:tc>
                <a:tc>
                  <a:txBody>
                    <a:bodyPr/>
                    <a:lstStyle/>
                    <a:p>
                      <a:pPr algn="ctr">
                        <a:spcAft>
                          <a:spcPts val="300"/>
                        </a:spcAft>
                      </a:pPr>
                      <a:r>
                        <a:rPr lang="de-DE" sz="900" b="1"/>
                        <a:t>67 (59–74)</a:t>
                      </a:r>
                    </a:p>
                    <a:p>
                      <a:pPr algn="ctr"/>
                      <a:r>
                        <a:rPr lang="de-DE" sz="900"/>
                        <a:t>54 (39–67)</a:t>
                      </a:r>
                      <a:br>
                        <a:rPr lang="de-DE" sz="900"/>
                      </a:br>
                      <a:r>
                        <a:rPr lang="de-DE" sz="900"/>
                        <a:t>77 (66–85)</a:t>
                      </a:r>
                    </a:p>
                  </a:txBody>
                  <a:tcPr marT="0" marB="0" anchor="ctr"/>
                </a:tc>
                <a:extLst>
                  <a:ext uri="{0D108BD9-81ED-4DB2-BD59-A6C34878D82A}">
                    <a16:rowId xmlns:a16="http://schemas.microsoft.com/office/drawing/2014/main" val="2667938148"/>
                  </a:ext>
                </a:extLst>
              </a:tr>
            </a:tbl>
          </a:graphicData>
        </a:graphic>
      </p:graphicFrame>
      <p:pic>
        <p:nvPicPr>
          <p:cNvPr id="16" name="Grafik 15">
            <a:extLst>
              <a:ext uri="{FF2B5EF4-FFF2-40B4-BE49-F238E27FC236}">
                <a16:creationId xmlns:a16="http://schemas.microsoft.com/office/drawing/2014/main" id="{307F1324-1F67-CB67-A115-6E6D7B78C2D0}"/>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24125" t="10207" r="22688" b="73103"/>
          <a:stretch/>
        </p:blipFill>
        <p:spPr>
          <a:xfrm>
            <a:off x="1745037" y="1886801"/>
            <a:ext cx="4012451" cy="1771923"/>
          </a:xfrm>
          <a:prstGeom prst="rect">
            <a:avLst/>
          </a:prstGeom>
        </p:spPr>
      </p:pic>
      <p:sp>
        <p:nvSpPr>
          <p:cNvPr id="17" name="Textfeld 16">
            <a:extLst>
              <a:ext uri="{FF2B5EF4-FFF2-40B4-BE49-F238E27FC236}">
                <a16:creationId xmlns:a16="http://schemas.microsoft.com/office/drawing/2014/main" id="{B9FFD1D0-8F62-B312-1FFD-653B4DCF2D97}"/>
              </a:ext>
            </a:extLst>
          </p:cNvPr>
          <p:cNvSpPr txBox="1"/>
          <p:nvPr/>
        </p:nvSpPr>
        <p:spPr>
          <a:xfrm>
            <a:off x="3417820" y="2006433"/>
            <a:ext cx="2212931" cy="246221"/>
          </a:xfrm>
          <a:prstGeom prst="rect">
            <a:avLst/>
          </a:prstGeom>
          <a:noFill/>
        </p:spPr>
        <p:txBody>
          <a:bodyPr wrap="square" rtlCol="0">
            <a:spAutoFit/>
          </a:bodyPr>
          <a:lstStyle/>
          <a:p>
            <a:r>
              <a:rPr lang="de-DE" sz="1000" err="1">
                <a:solidFill>
                  <a:schemeClr val="accent3"/>
                </a:solidFill>
              </a:rPr>
              <a:t>Without</a:t>
            </a:r>
            <a:r>
              <a:rPr lang="de-DE" sz="1000">
                <a:solidFill>
                  <a:schemeClr val="accent3"/>
                </a:solidFill>
              </a:rPr>
              <a:t> del(17p), </a:t>
            </a:r>
            <a:r>
              <a:rPr lang="de-DE" sz="1000" i="1">
                <a:solidFill>
                  <a:schemeClr val="accent3"/>
                </a:solidFill>
              </a:rPr>
              <a:t>TP53</a:t>
            </a:r>
            <a:r>
              <a:rPr lang="de-DE" sz="1000" i="1" baseline="30000">
                <a:solidFill>
                  <a:schemeClr val="accent3"/>
                </a:solidFill>
              </a:rPr>
              <a:t>mut</a:t>
            </a:r>
            <a:r>
              <a:rPr lang="de-DE" sz="1000">
                <a:solidFill>
                  <a:schemeClr val="accent3"/>
                </a:solidFill>
              </a:rPr>
              <a:t>, </a:t>
            </a:r>
            <a:r>
              <a:rPr lang="de-DE" sz="1000" err="1">
                <a:solidFill>
                  <a:schemeClr val="accent3"/>
                </a:solidFill>
              </a:rPr>
              <a:t>or</a:t>
            </a:r>
            <a:r>
              <a:rPr lang="de-DE" sz="1000">
                <a:solidFill>
                  <a:schemeClr val="accent3"/>
                </a:solidFill>
              </a:rPr>
              <a:t> CK</a:t>
            </a:r>
          </a:p>
        </p:txBody>
      </p:sp>
      <p:sp>
        <p:nvSpPr>
          <p:cNvPr id="29" name="Textfeld 28">
            <a:extLst>
              <a:ext uri="{FF2B5EF4-FFF2-40B4-BE49-F238E27FC236}">
                <a16:creationId xmlns:a16="http://schemas.microsoft.com/office/drawing/2014/main" id="{5ACD9379-974D-7FD3-E9BF-96201B52FDD3}"/>
              </a:ext>
            </a:extLst>
          </p:cNvPr>
          <p:cNvSpPr txBox="1"/>
          <p:nvPr/>
        </p:nvSpPr>
        <p:spPr>
          <a:xfrm>
            <a:off x="5614482" y="2935062"/>
            <a:ext cx="935132" cy="400110"/>
          </a:xfrm>
          <a:prstGeom prst="rect">
            <a:avLst/>
          </a:prstGeom>
          <a:noFill/>
        </p:spPr>
        <p:txBody>
          <a:bodyPr wrap="square" rtlCol="0">
            <a:spAutoFit/>
          </a:bodyPr>
          <a:lstStyle/>
          <a:p>
            <a:r>
              <a:rPr lang="de-DE" sz="1000">
                <a:solidFill>
                  <a:schemeClr val="accent2"/>
                </a:solidFill>
              </a:rPr>
              <a:t>All </a:t>
            </a:r>
            <a:r>
              <a:rPr lang="de-DE" sz="1000" err="1">
                <a:solidFill>
                  <a:schemeClr val="accent2"/>
                </a:solidFill>
              </a:rPr>
              <a:t>treated</a:t>
            </a:r>
            <a:r>
              <a:rPr lang="de-DE" sz="1000">
                <a:solidFill>
                  <a:schemeClr val="accent2"/>
                </a:solidFill>
              </a:rPr>
              <a:t> </a:t>
            </a:r>
            <a:r>
              <a:rPr lang="de-DE" sz="1000" err="1">
                <a:solidFill>
                  <a:schemeClr val="accent2"/>
                </a:solidFill>
              </a:rPr>
              <a:t>patients</a:t>
            </a:r>
            <a:endParaRPr lang="de-DE" sz="1000">
              <a:solidFill>
                <a:schemeClr val="accent2"/>
              </a:solidFill>
            </a:endParaRPr>
          </a:p>
        </p:txBody>
      </p:sp>
      <p:sp>
        <p:nvSpPr>
          <p:cNvPr id="46" name="Textfeld 45">
            <a:extLst>
              <a:ext uri="{FF2B5EF4-FFF2-40B4-BE49-F238E27FC236}">
                <a16:creationId xmlns:a16="http://schemas.microsoft.com/office/drawing/2014/main" id="{20609347-906B-8106-0983-2CE2903980BB}"/>
              </a:ext>
            </a:extLst>
          </p:cNvPr>
          <p:cNvSpPr txBox="1"/>
          <p:nvPr/>
        </p:nvSpPr>
        <p:spPr>
          <a:xfrm>
            <a:off x="3454879" y="3309927"/>
            <a:ext cx="1877783" cy="246221"/>
          </a:xfrm>
          <a:prstGeom prst="rect">
            <a:avLst/>
          </a:prstGeom>
          <a:noFill/>
        </p:spPr>
        <p:txBody>
          <a:bodyPr wrap="square" rtlCol="0">
            <a:spAutoFit/>
          </a:bodyPr>
          <a:lstStyle/>
          <a:p>
            <a:r>
              <a:rPr lang="de-DE" sz="1000">
                <a:solidFill>
                  <a:schemeClr val="accent1"/>
                </a:solidFill>
              </a:rPr>
              <a:t>With del(17p), </a:t>
            </a:r>
            <a:r>
              <a:rPr lang="de-DE" sz="1000" i="1">
                <a:solidFill>
                  <a:schemeClr val="accent1"/>
                </a:solidFill>
              </a:rPr>
              <a:t>TP53</a:t>
            </a:r>
            <a:r>
              <a:rPr lang="de-DE" sz="1000" i="1" baseline="30000">
                <a:solidFill>
                  <a:schemeClr val="accent1"/>
                </a:solidFill>
              </a:rPr>
              <a:t>mut</a:t>
            </a:r>
            <a:r>
              <a:rPr lang="de-DE" sz="1000">
                <a:solidFill>
                  <a:schemeClr val="accent1"/>
                </a:solidFill>
              </a:rPr>
              <a:t>, </a:t>
            </a:r>
            <a:r>
              <a:rPr lang="de-DE" sz="1000" err="1">
                <a:solidFill>
                  <a:schemeClr val="accent1"/>
                </a:solidFill>
              </a:rPr>
              <a:t>or</a:t>
            </a:r>
            <a:r>
              <a:rPr lang="de-DE" sz="1000">
                <a:solidFill>
                  <a:schemeClr val="accent1"/>
                </a:solidFill>
              </a:rPr>
              <a:t> CK</a:t>
            </a:r>
          </a:p>
        </p:txBody>
      </p:sp>
      <p:graphicFrame>
        <p:nvGraphicFramePr>
          <p:cNvPr id="70" name="Tabelle 69">
            <a:extLst>
              <a:ext uri="{FF2B5EF4-FFF2-40B4-BE49-F238E27FC236}">
                <a16:creationId xmlns:a16="http://schemas.microsoft.com/office/drawing/2014/main" id="{073F111A-976A-D458-7CED-CDBD221CF8BE}"/>
              </a:ext>
            </a:extLst>
          </p:cNvPr>
          <p:cNvGraphicFramePr>
            <a:graphicFrameLocks noGrp="1"/>
          </p:cNvGraphicFramePr>
          <p:nvPr>
            <p:extLst>
              <p:ext uri="{D42A27DB-BD31-4B8C-83A1-F6EECF244321}">
                <p14:modId xmlns:p14="http://schemas.microsoft.com/office/powerpoint/2010/main" val="3321859336"/>
              </p:ext>
            </p:extLst>
          </p:nvPr>
        </p:nvGraphicFramePr>
        <p:xfrm>
          <a:off x="407989" y="4959655"/>
          <a:ext cx="5688016" cy="629591"/>
        </p:xfrm>
        <a:graphic>
          <a:graphicData uri="http://schemas.openxmlformats.org/drawingml/2006/table">
            <a:tbl>
              <a:tblPr firstRow="1" bandRow="1">
                <a:tableStyleId>{5C22544A-7EE6-4342-B048-85BDC9FD1C3A}</a:tableStyleId>
              </a:tblPr>
              <a:tblGrid>
                <a:gridCol w="1330195">
                  <a:extLst>
                    <a:ext uri="{9D8B030D-6E8A-4147-A177-3AD203B41FA5}">
                      <a16:colId xmlns:a16="http://schemas.microsoft.com/office/drawing/2014/main" val="722304647"/>
                    </a:ext>
                  </a:extLst>
                </a:gridCol>
                <a:gridCol w="335217">
                  <a:extLst>
                    <a:ext uri="{9D8B030D-6E8A-4147-A177-3AD203B41FA5}">
                      <a16:colId xmlns:a16="http://schemas.microsoft.com/office/drawing/2014/main" val="1302037564"/>
                    </a:ext>
                  </a:extLst>
                </a:gridCol>
                <a:gridCol w="335217">
                  <a:extLst>
                    <a:ext uri="{9D8B030D-6E8A-4147-A177-3AD203B41FA5}">
                      <a16:colId xmlns:a16="http://schemas.microsoft.com/office/drawing/2014/main" val="1887320012"/>
                    </a:ext>
                  </a:extLst>
                </a:gridCol>
                <a:gridCol w="335217">
                  <a:extLst>
                    <a:ext uri="{9D8B030D-6E8A-4147-A177-3AD203B41FA5}">
                      <a16:colId xmlns:a16="http://schemas.microsoft.com/office/drawing/2014/main" val="2739575092"/>
                    </a:ext>
                  </a:extLst>
                </a:gridCol>
                <a:gridCol w="335217">
                  <a:extLst>
                    <a:ext uri="{9D8B030D-6E8A-4147-A177-3AD203B41FA5}">
                      <a16:colId xmlns:a16="http://schemas.microsoft.com/office/drawing/2014/main" val="2972317044"/>
                    </a:ext>
                  </a:extLst>
                </a:gridCol>
                <a:gridCol w="335217">
                  <a:extLst>
                    <a:ext uri="{9D8B030D-6E8A-4147-A177-3AD203B41FA5}">
                      <a16:colId xmlns:a16="http://schemas.microsoft.com/office/drawing/2014/main" val="3436276268"/>
                    </a:ext>
                  </a:extLst>
                </a:gridCol>
                <a:gridCol w="335217">
                  <a:extLst>
                    <a:ext uri="{9D8B030D-6E8A-4147-A177-3AD203B41FA5}">
                      <a16:colId xmlns:a16="http://schemas.microsoft.com/office/drawing/2014/main" val="626527804"/>
                    </a:ext>
                  </a:extLst>
                </a:gridCol>
                <a:gridCol w="335217">
                  <a:extLst>
                    <a:ext uri="{9D8B030D-6E8A-4147-A177-3AD203B41FA5}">
                      <a16:colId xmlns:a16="http://schemas.microsoft.com/office/drawing/2014/main" val="1270663970"/>
                    </a:ext>
                  </a:extLst>
                </a:gridCol>
                <a:gridCol w="335217">
                  <a:extLst>
                    <a:ext uri="{9D8B030D-6E8A-4147-A177-3AD203B41FA5}">
                      <a16:colId xmlns:a16="http://schemas.microsoft.com/office/drawing/2014/main" val="1909181883"/>
                    </a:ext>
                  </a:extLst>
                </a:gridCol>
                <a:gridCol w="335217">
                  <a:extLst>
                    <a:ext uri="{9D8B030D-6E8A-4147-A177-3AD203B41FA5}">
                      <a16:colId xmlns:a16="http://schemas.microsoft.com/office/drawing/2014/main" val="1003883484"/>
                    </a:ext>
                  </a:extLst>
                </a:gridCol>
                <a:gridCol w="335217">
                  <a:extLst>
                    <a:ext uri="{9D8B030D-6E8A-4147-A177-3AD203B41FA5}">
                      <a16:colId xmlns:a16="http://schemas.microsoft.com/office/drawing/2014/main" val="2564785270"/>
                    </a:ext>
                  </a:extLst>
                </a:gridCol>
                <a:gridCol w="335217">
                  <a:extLst>
                    <a:ext uri="{9D8B030D-6E8A-4147-A177-3AD203B41FA5}">
                      <a16:colId xmlns:a16="http://schemas.microsoft.com/office/drawing/2014/main" val="1293303864"/>
                    </a:ext>
                  </a:extLst>
                </a:gridCol>
                <a:gridCol w="335217">
                  <a:extLst>
                    <a:ext uri="{9D8B030D-6E8A-4147-A177-3AD203B41FA5}">
                      <a16:colId xmlns:a16="http://schemas.microsoft.com/office/drawing/2014/main" val="155419961"/>
                    </a:ext>
                  </a:extLst>
                </a:gridCol>
                <a:gridCol w="335217">
                  <a:extLst>
                    <a:ext uri="{9D8B030D-6E8A-4147-A177-3AD203B41FA5}">
                      <a16:colId xmlns:a16="http://schemas.microsoft.com/office/drawing/2014/main" val="378270666"/>
                    </a:ext>
                  </a:extLst>
                </a:gridCol>
              </a:tblGrid>
              <a:tr h="133152">
                <a:tc gridSpan="14">
                  <a:txBody>
                    <a:bodyPr/>
                    <a:lstStyle/>
                    <a:p>
                      <a:r>
                        <a:rPr lang="de-DE" sz="700" err="1"/>
                        <a:t>Patients</a:t>
                      </a:r>
                      <a:r>
                        <a:rPr lang="de-DE" sz="700"/>
                        <a:t> at </a:t>
                      </a:r>
                      <a:r>
                        <a:rPr lang="de-DE" sz="700" err="1"/>
                        <a:t>risk</a:t>
                      </a:r>
                      <a:endParaRPr lang="de-DE" sz="700"/>
                    </a:p>
                  </a:txBody>
                  <a:tcPr marL="36000" marT="36000" marB="36000" anchor="ctr"/>
                </a:tc>
                <a:tc hMerge="1">
                  <a:txBody>
                    <a:bodyPr/>
                    <a:lstStyle/>
                    <a:p>
                      <a:endParaRPr lang="de-DE" sz="700"/>
                    </a:p>
                  </a:txBody>
                  <a:tcPr anchor="ctr"/>
                </a:tc>
                <a:tc hMerge="1">
                  <a:txBody>
                    <a:bodyPr/>
                    <a:lstStyle/>
                    <a:p>
                      <a:endParaRPr lang="de-DE" sz="700"/>
                    </a:p>
                  </a:txBody>
                  <a:tcPr anchor="ctr"/>
                </a:tc>
                <a:tc hMerge="1">
                  <a:txBody>
                    <a:bodyPr/>
                    <a:lstStyle/>
                    <a:p>
                      <a:endParaRPr lang="de-DE" sz="700"/>
                    </a:p>
                  </a:txBody>
                  <a:tcPr anchor="ctr"/>
                </a:tc>
                <a:tc hMerge="1">
                  <a:txBody>
                    <a:bodyPr/>
                    <a:lstStyle/>
                    <a:p>
                      <a:endParaRPr lang="de-DE" sz="700"/>
                    </a:p>
                  </a:txBody>
                  <a:tcPr anchor="ctr"/>
                </a:tc>
                <a:tc hMerge="1">
                  <a:txBody>
                    <a:bodyPr/>
                    <a:lstStyle/>
                    <a:p>
                      <a:endParaRPr lang="de-DE" sz="700"/>
                    </a:p>
                  </a:txBody>
                  <a:tcPr anchor="ctr"/>
                </a:tc>
                <a:tc hMerge="1">
                  <a:txBody>
                    <a:bodyPr/>
                    <a:lstStyle/>
                    <a:p>
                      <a:endParaRPr lang="de-DE" sz="700"/>
                    </a:p>
                  </a:txBody>
                  <a:tcPr anchor="ctr"/>
                </a:tc>
                <a:tc hMerge="1">
                  <a:txBody>
                    <a:bodyPr/>
                    <a:lstStyle/>
                    <a:p>
                      <a:endParaRPr lang="de-DE" sz="700"/>
                    </a:p>
                  </a:txBody>
                  <a:tcPr anchor="ctr"/>
                </a:tc>
                <a:tc hMerge="1">
                  <a:txBody>
                    <a:bodyPr/>
                    <a:lstStyle/>
                    <a:p>
                      <a:endParaRPr lang="de-DE" sz="700"/>
                    </a:p>
                  </a:txBody>
                  <a:tcPr anchor="ctr"/>
                </a:tc>
                <a:tc hMerge="1">
                  <a:txBody>
                    <a:bodyPr/>
                    <a:lstStyle/>
                    <a:p>
                      <a:endParaRPr lang="de-DE" sz="700"/>
                    </a:p>
                  </a:txBody>
                  <a:tcPr anchor="ctr"/>
                </a:tc>
                <a:tc hMerge="1">
                  <a:txBody>
                    <a:bodyPr/>
                    <a:lstStyle/>
                    <a:p>
                      <a:endParaRPr lang="de-DE" sz="700"/>
                    </a:p>
                  </a:txBody>
                  <a:tcPr anchor="ctr"/>
                </a:tc>
                <a:tc hMerge="1">
                  <a:txBody>
                    <a:bodyPr/>
                    <a:lstStyle/>
                    <a:p>
                      <a:endParaRPr lang="de-DE" sz="700"/>
                    </a:p>
                  </a:txBody>
                  <a:tcPr anchor="ctr"/>
                </a:tc>
                <a:tc hMerge="1">
                  <a:txBody>
                    <a:bodyPr/>
                    <a:lstStyle/>
                    <a:p>
                      <a:endParaRPr lang="de-DE" sz="700"/>
                    </a:p>
                  </a:txBody>
                  <a:tcPr anchor="ctr"/>
                </a:tc>
                <a:tc hMerge="1">
                  <a:txBody>
                    <a:bodyPr/>
                    <a:lstStyle/>
                    <a:p>
                      <a:endParaRPr lang="de-DE" sz="700"/>
                    </a:p>
                  </a:txBody>
                  <a:tcPr anchor="ctr"/>
                </a:tc>
                <a:extLst>
                  <a:ext uri="{0D108BD9-81ED-4DB2-BD59-A6C34878D82A}">
                    <a16:rowId xmlns:a16="http://schemas.microsoft.com/office/drawing/2014/main" val="351158508"/>
                  </a:ext>
                </a:extLst>
              </a:tr>
              <a:tr h="147638">
                <a:tc>
                  <a:txBody>
                    <a:bodyPr/>
                    <a:lstStyle/>
                    <a:p>
                      <a:r>
                        <a:rPr lang="de-DE" sz="700">
                          <a:solidFill>
                            <a:schemeClr val="bg1"/>
                          </a:solidFill>
                        </a:rPr>
                        <a:t>All treated patients</a:t>
                      </a:r>
                    </a:p>
                  </a:txBody>
                  <a:tcPr marL="36000" marR="0" marT="0" marB="0" anchor="ctr">
                    <a:solidFill>
                      <a:schemeClr val="accent2"/>
                    </a:solidFill>
                  </a:tcPr>
                </a:tc>
                <a:tc>
                  <a:txBody>
                    <a:bodyPr/>
                    <a:lstStyle/>
                    <a:p>
                      <a:pPr algn="ctr"/>
                      <a:r>
                        <a:rPr lang="de-DE" sz="700"/>
                        <a:t>159</a:t>
                      </a:r>
                    </a:p>
                  </a:txBody>
                  <a:tcPr marL="0" marR="0" marT="0" marB="0" anchor="ctr"/>
                </a:tc>
                <a:tc>
                  <a:txBody>
                    <a:bodyPr/>
                    <a:lstStyle/>
                    <a:p>
                      <a:pPr algn="ctr"/>
                      <a:r>
                        <a:rPr lang="de-DE" sz="700"/>
                        <a:t>153</a:t>
                      </a:r>
                    </a:p>
                  </a:txBody>
                  <a:tcPr marL="0" marR="0" marT="0" marB="0" anchor="ctr"/>
                </a:tc>
                <a:tc>
                  <a:txBody>
                    <a:bodyPr/>
                    <a:lstStyle/>
                    <a:p>
                      <a:pPr algn="ctr"/>
                      <a:r>
                        <a:rPr lang="de-DE" sz="700"/>
                        <a:t>152</a:t>
                      </a:r>
                    </a:p>
                  </a:txBody>
                  <a:tcPr marL="0" marR="0" marT="0" marB="0" anchor="ctr"/>
                </a:tc>
                <a:tc>
                  <a:txBody>
                    <a:bodyPr/>
                    <a:lstStyle/>
                    <a:p>
                      <a:pPr algn="ctr"/>
                      <a:r>
                        <a:rPr lang="de-DE" sz="700"/>
                        <a:t>144</a:t>
                      </a:r>
                    </a:p>
                  </a:txBody>
                  <a:tcPr marL="0" marR="0" marT="0" marB="0" anchor="ctr"/>
                </a:tc>
                <a:tc>
                  <a:txBody>
                    <a:bodyPr/>
                    <a:lstStyle/>
                    <a:p>
                      <a:pPr algn="ctr"/>
                      <a:r>
                        <a:rPr lang="de-DE" sz="700"/>
                        <a:t>143</a:t>
                      </a:r>
                    </a:p>
                  </a:txBody>
                  <a:tcPr marL="0" marR="0" marT="0" marB="0" anchor="ctr"/>
                </a:tc>
                <a:tc>
                  <a:txBody>
                    <a:bodyPr/>
                    <a:lstStyle/>
                    <a:p>
                      <a:pPr algn="ctr"/>
                      <a:r>
                        <a:rPr lang="de-DE" sz="700"/>
                        <a:t>132</a:t>
                      </a:r>
                    </a:p>
                  </a:txBody>
                  <a:tcPr marL="0" marR="0" marT="0" marB="0" anchor="ctr"/>
                </a:tc>
                <a:tc>
                  <a:txBody>
                    <a:bodyPr/>
                    <a:lstStyle/>
                    <a:p>
                      <a:pPr algn="ctr"/>
                      <a:r>
                        <a:rPr lang="de-DE" sz="700"/>
                        <a:t>130</a:t>
                      </a:r>
                    </a:p>
                  </a:txBody>
                  <a:tcPr marL="0" marR="0" marT="0" marB="0" anchor="ctr"/>
                </a:tc>
                <a:tc>
                  <a:txBody>
                    <a:bodyPr/>
                    <a:lstStyle/>
                    <a:p>
                      <a:pPr algn="ctr"/>
                      <a:r>
                        <a:rPr lang="de-DE" sz="700"/>
                        <a:t>115</a:t>
                      </a:r>
                    </a:p>
                  </a:txBody>
                  <a:tcPr marL="0" marR="0" marT="0" marB="0" anchor="ctr"/>
                </a:tc>
                <a:tc>
                  <a:txBody>
                    <a:bodyPr/>
                    <a:lstStyle/>
                    <a:p>
                      <a:pPr algn="ctr"/>
                      <a:r>
                        <a:rPr lang="de-DE" sz="700"/>
                        <a:t>113</a:t>
                      </a:r>
                    </a:p>
                  </a:txBody>
                  <a:tcPr marL="0" marR="0" marT="0" marB="0" anchor="ctr"/>
                </a:tc>
                <a:tc>
                  <a:txBody>
                    <a:bodyPr/>
                    <a:lstStyle/>
                    <a:p>
                      <a:pPr algn="ctr"/>
                      <a:r>
                        <a:rPr lang="de-DE" sz="700"/>
                        <a:t>100</a:t>
                      </a:r>
                    </a:p>
                  </a:txBody>
                  <a:tcPr marL="0" marR="0" marT="0" marB="0" anchor="ctr"/>
                </a:tc>
                <a:tc>
                  <a:txBody>
                    <a:bodyPr/>
                    <a:lstStyle/>
                    <a:p>
                      <a:pPr algn="ctr"/>
                      <a:r>
                        <a:rPr lang="de-DE" sz="700"/>
                        <a:t>96</a:t>
                      </a:r>
                    </a:p>
                  </a:txBody>
                  <a:tcPr marL="0" marR="0" marT="0" marB="0" anchor="ctr"/>
                </a:tc>
                <a:tc>
                  <a:txBody>
                    <a:bodyPr/>
                    <a:lstStyle/>
                    <a:p>
                      <a:pPr algn="ctr"/>
                      <a:r>
                        <a:rPr lang="de-DE" sz="700"/>
                        <a:t>3</a:t>
                      </a:r>
                    </a:p>
                  </a:txBody>
                  <a:tcPr marL="0" marR="0" marT="0" marB="0" anchor="ctr"/>
                </a:tc>
                <a:tc>
                  <a:txBody>
                    <a:bodyPr/>
                    <a:lstStyle/>
                    <a:p>
                      <a:pPr algn="ctr"/>
                      <a:r>
                        <a:rPr lang="de-DE" sz="700"/>
                        <a:t>0</a:t>
                      </a:r>
                    </a:p>
                  </a:txBody>
                  <a:tcPr marL="0" marR="0" marT="0" marB="0" anchor="ctr"/>
                </a:tc>
                <a:extLst>
                  <a:ext uri="{0D108BD9-81ED-4DB2-BD59-A6C34878D82A}">
                    <a16:rowId xmlns:a16="http://schemas.microsoft.com/office/drawing/2014/main" val="2561657854"/>
                  </a:ext>
                </a:extLst>
              </a:tr>
              <a:tr h="163230">
                <a:tc>
                  <a:txBody>
                    <a:bodyPr/>
                    <a:lstStyle/>
                    <a:p>
                      <a:r>
                        <a:rPr lang="de-DE" sz="700">
                          <a:solidFill>
                            <a:schemeClr val="bg1"/>
                          </a:solidFill>
                        </a:rPr>
                        <a:t>With del(17p), </a:t>
                      </a:r>
                      <a:r>
                        <a:rPr lang="de-DE" sz="700" i="1">
                          <a:solidFill>
                            <a:schemeClr val="bg1"/>
                          </a:solidFill>
                        </a:rPr>
                        <a:t>TP53</a:t>
                      </a:r>
                      <a:r>
                        <a:rPr lang="de-DE" sz="700" i="1" baseline="30000">
                          <a:solidFill>
                            <a:schemeClr val="bg1"/>
                          </a:solidFill>
                        </a:rPr>
                        <a:t>mut</a:t>
                      </a:r>
                      <a:r>
                        <a:rPr lang="de-DE" sz="700">
                          <a:solidFill>
                            <a:schemeClr val="bg1"/>
                          </a:solidFill>
                        </a:rPr>
                        <a:t>, or CK</a:t>
                      </a:r>
                    </a:p>
                  </a:txBody>
                  <a:tcPr marL="36000" marR="0" marT="0" marB="0" anchor="ctr">
                    <a:solidFill>
                      <a:schemeClr val="accent1"/>
                    </a:solidFill>
                  </a:tcPr>
                </a:tc>
                <a:tc>
                  <a:txBody>
                    <a:bodyPr/>
                    <a:lstStyle/>
                    <a:p>
                      <a:pPr algn="ctr"/>
                      <a:r>
                        <a:rPr lang="de-DE" sz="700"/>
                        <a:t>51</a:t>
                      </a:r>
                    </a:p>
                  </a:txBody>
                  <a:tcPr marL="0" marR="0" marT="0" marB="0" anchor="ctr"/>
                </a:tc>
                <a:tc>
                  <a:txBody>
                    <a:bodyPr/>
                    <a:lstStyle/>
                    <a:p>
                      <a:pPr algn="ctr"/>
                      <a:r>
                        <a:rPr lang="de-DE" sz="700"/>
                        <a:t>50</a:t>
                      </a:r>
                    </a:p>
                  </a:txBody>
                  <a:tcPr marL="0" marR="0" marT="0" marB="0" anchor="ctr"/>
                </a:tc>
                <a:tc>
                  <a:txBody>
                    <a:bodyPr/>
                    <a:lstStyle/>
                    <a:p>
                      <a:pPr algn="ctr"/>
                      <a:r>
                        <a:rPr lang="de-DE" sz="700"/>
                        <a:t>50</a:t>
                      </a:r>
                    </a:p>
                  </a:txBody>
                  <a:tcPr marL="0" marR="0" marT="0" marB="0" anchor="ctr"/>
                </a:tc>
                <a:tc>
                  <a:txBody>
                    <a:bodyPr/>
                    <a:lstStyle/>
                    <a:p>
                      <a:pPr algn="ctr"/>
                      <a:r>
                        <a:rPr lang="de-DE" sz="700"/>
                        <a:t>44</a:t>
                      </a:r>
                    </a:p>
                  </a:txBody>
                  <a:tcPr marL="0" marR="0" marT="0" marB="0" anchor="ctr"/>
                </a:tc>
                <a:tc>
                  <a:txBody>
                    <a:bodyPr/>
                    <a:lstStyle/>
                    <a:p>
                      <a:pPr algn="ctr"/>
                      <a:r>
                        <a:rPr lang="de-DE" sz="700"/>
                        <a:t>43</a:t>
                      </a:r>
                    </a:p>
                  </a:txBody>
                  <a:tcPr marL="0" marR="0" marT="0" marB="0" anchor="ctr"/>
                </a:tc>
                <a:tc>
                  <a:txBody>
                    <a:bodyPr/>
                    <a:lstStyle/>
                    <a:p>
                      <a:pPr algn="ctr"/>
                      <a:r>
                        <a:rPr lang="de-DE" sz="700"/>
                        <a:t>40</a:t>
                      </a:r>
                    </a:p>
                  </a:txBody>
                  <a:tcPr marL="0" marR="0" marT="0" marB="0" anchor="ctr"/>
                </a:tc>
                <a:tc>
                  <a:txBody>
                    <a:bodyPr/>
                    <a:lstStyle/>
                    <a:p>
                      <a:pPr algn="ctr"/>
                      <a:r>
                        <a:rPr lang="de-DE" sz="700"/>
                        <a:t>39</a:t>
                      </a:r>
                    </a:p>
                  </a:txBody>
                  <a:tcPr marL="0" marR="0" marT="0" marB="0" anchor="ctr"/>
                </a:tc>
                <a:tc>
                  <a:txBody>
                    <a:bodyPr/>
                    <a:lstStyle/>
                    <a:p>
                      <a:pPr algn="ctr"/>
                      <a:r>
                        <a:rPr lang="de-DE" sz="700"/>
                        <a:t>31</a:t>
                      </a:r>
                    </a:p>
                  </a:txBody>
                  <a:tcPr marL="0" marR="0" marT="0" marB="0" anchor="ctr"/>
                </a:tc>
                <a:tc>
                  <a:txBody>
                    <a:bodyPr/>
                    <a:lstStyle/>
                    <a:p>
                      <a:pPr algn="ctr"/>
                      <a:r>
                        <a:rPr lang="de-DE" sz="700"/>
                        <a:t>31</a:t>
                      </a:r>
                    </a:p>
                  </a:txBody>
                  <a:tcPr marL="0" marR="0" marT="0" marB="0" anchor="ctr"/>
                </a:tc>
                <a:tc>
                  <a:txBody>
                    <a:bodyPr/>
                    <a:lstStyle/>
                    <a:p>
                      <a:pPr algn="ctr"/>
                      <a:r>
                        <a:rPr lang="de-DE" sz="700"/>
                        <a:t>26</a:t>
                      </a:r>
                    </a:p>
                  </a:txBody>
                  <a:tcPr marL="0" marR="0" marT="0" marB="0" anchor="ctr"/>
                </a:tc>
                <a:tc>
                  <a:txBody>
                    <a:bodyPr/>
                    <a:lstStyle/>
                    <a:p>
                      <a:pPr algn="ctr"/>
                      <a:r>
                        <a:rPr lang="de-DE" sz="700"/>
                        <a:t>24</a:t>
                      </a:r>
                    </a:p>
                  </a:txBody>
                  <a:tcPr marL="0" marR="0" marT="0" marB="0" anchor="ctr"/>
                </a:tc>
                <a:tc>
                  <a:txBody>
                    <a:bodyPr/>
                    <a:lstStyle/>
                    <a:p>
                      <a:pPr algn="ctr"/>
                      <a:r>
                        <a:rPr lang="de-DE" sz="700"/>
                        <a:t>0</a:t>
                      </a:r>
                    </a:p>
                  </a:txBody>
                  <a:tcPr marL="0" marR="0" marT="0" marB="0" anchor="ctr"/>
                </a:tc>
                <a:tc>
                  <a:txBody>
                    <a:bodyPr/>
                    <a:lstStyle/>
                    <a:p>
                      <a:pPr algn="ctr"/>
                      <a:endParaRPr lang="de-DE" sz="700"/>
                    </a:p>
                  </a:txBody>
                  <a:tcPr marL="0" marR="0" marT="0" marB="0" anchor="ctr"/>
                </a:tc>
                <a:extLst>
                  <a:ext uri="{0D108BD9-81ED-4DB2-BD59-A6C34878D82A}">
                    <a16:rowId xmlns:a16="http://schemas.microsoft.com/office/drawing/2014/main" val="3262485251"/>
                  </a:ext>
                </a:extLst>
              </a:tr>
              <a:tr h="140043">
                <a:tc>
                  <a:txBody>
                    <a:bodyPr/>
                    <a:lstStyle/>
                    <a:p>
                      <a:r>
                        <a:rPr lang="de-DE" sz="700">
                          <a:solidFill>
                            <a:schemeClr val="bg1"/>
                          </a:solidFill>
                        </a:rPr>
                        <a:t>Without del(17p), </a:t>
                      </a:r>
                      <a:r>
                        <a:rPr lang="de-DE" sz="700" i="1">
                          <a:solidFill>
                            <a:schemeClr val="bg1"/>
                          </a:solidFill>
                        </a:rPr>
                        <a:t>TP53</a:t>
                      </a:r>
                      <a:r>
                        <a:rPr lang="de-DE" sz="700" i="1" baseline="30000">
                          <a:solidFill>
                            <a:schemeClr val="bg1"/>
                          </a:solidFill>
                        </a:rPr>
                        <a:t>mut</a:t>
                      </a:r>
                      <a:r>
                        <a:rPr lang="de-DE" sz="700">
                          <a:solidFill>
                            <a:schemeClr val="bg1"/>
                          </a:solidFill>
                        </a:rPr>
                        <a:t>, or CK</a:t>
                      </a:r>
                    </a:p>
                  </a:txBody>
                  <a:tcPr marL="36000" marR="0" marT="0" marB="0" anchor="ctr">
                    <a:solidFill>
                      <a:schemeClr val="accent3"/>
                    </a:solidFill>
                  </a:tcPr>
                </a:tc>
                <a:tc>
                  <a:txBody>
                    <a:bodyPr/>
                    <a:lstStyle/>
                    <a:p>
                      <a:pPr algn="ctr"/>
                      <a:r>
                        <a:rPr lang="de-DE" sz="700"/>
                        <a:t>85</a:t>
                      </a:r>
                    </a:p>
                  </a:txBody>
                  <a:tcPr marL="0" marR="0" marT="0" marB="0" anchor="ctr"/>
                </a:tc>
                <a:tc>
                  <a:txBody>
                    <a:bodyPr/>
                    <a:lstStyle/>
                    <a:p>
                      <a:pPr algn="ctr"/>
                      <a:r>
                        <a:rPr lang="de-DE" sz="700"/>
                        <a:t>82</a:t>
                      </a:r>
                    </a:p>
                  </a:txBody>
                  <a:tcPr marL="0" marR="0" marT="0" marB="0" anchor="ctr"/>
                </a:tc>
                <a:tc>
                  <a:txBody>
                    <a:bodyPr/>
                    <a:lstStyle/>
                    <a:p>
                      <a:pPr algn="ctr"/>
                      <a:r>
                        <a:rPr lang="de-DE" sz="700"/>
                        <a:t>81</a:t>
                      </a:r>
                    </a:p>
                  </a:txBody>
                  <a:tcPr marL="0" marR="0" marT="0" marB="0" anchor="ctr"/>
                </a:tc>
                <a:tc>
                  <a:txBody>
                    <a:bodyPr/>
                    <a:lstStyle/>
                    <a:p>
                      <a:pPr algn="ctr"/>
                      <a:r>
                        <a:rPr lang="de-DE" sz="700"/>
                        <a:t>79</a:t>
                      </a:r>
                    </a:p>
                  </a:txBody>
                  <a:tcPr marL="0" marR="0" marT="0" marB="0" anchor="ctr"/>
                </a:tc>
                <a:tc>
                  <a:txBody>
                    <a:bodyPr/>
                    <a:lstStyle/>
                    <a:p>
                      <a:pPr algn="ctr"/>
                      <a:r>
                        <a:rPr lang="de-DE" sz="700"/>
                        <a:t>79</a:t>
                      </a:r>
                    </a:p>
                  </a:txBody>
                  <a:tcPr marL="0" marR="0" marT="0" marB="0" anchor="ctr"/>
                </a:tc>
                <a:tc>
                  <a:txBody>
                    <a:bodyPr/>
                    <a:lstStyle/>
                    <a:p>
                      <a:pPr algn="ctr"/>
                      <a:r>
                        <a:rPr lang="de-DE" sz="700"/>
                        <a:t>72</a:t>
                      </a:r>
                    </a:p>
                  </a:txBody>
                  <a:tcPr marL="0" marR="0" marT="0" marB="0" anchor="ctr"/>
                </a:tc>
                <a:tc>
                  <a:txBody>
                    <a:bodyPr/>
                    <a:lstStyle/>
                    <a:p>
                      <a:pPr algn="ctr"/>
                      <a:r>
                        <a:rPr lang="de-DE" sz="700"/>
                        <a:t>71</a:t>
                      </a:r>
                    </a:p>
                  </a:txBody>
                  <a:tcPr marL="0" marR="0" marT="0" marB="0" anchor="ctr"/>
                </a:tc>
                <a:tc>
                  <a:txBody>
                    <a:bodyPr/>
                    <a:lstStyle/>
                    <a:p>
                      <a:pPr algn="ctr"/>
                      <a:r>
                        <a:rPr lang="de-DE" sz="700"/>
                        <a:t>67</a:t>
                      </a:r>
                    </a:p>
                  </a:txBody>
                  <a:tcPr marL="0" marR="0" marT="0" marB="0" anchor="ctr"/>
                </a:tc>
                <a:tc>
                  <a:txBody>
                    <a:bodyPr/>
                    <a:lstStyle/>
                    <a:p>
                      <a:pPr algn="ctr"/>
                      <a:r>
                        <a:rPr lang="de-DE" sz="700"/>
                        <a:t>65</a:t>
                      </a:r>
                    </a:p>
                  </a:txBody>
                  <a:tcPr marL="0" marR="0" marT="0" marB="0" anchor="ctr"/>
                </a:tc>
                <a:tc>
                  <a:txBody>
                    <a:bodyPr/>
                    <a:lstStyle/>
                    <a:p>
                      <a:pPr algn="ctr"/>
                      <a:r>
                        <a:rPr lang="de-DE" sz="700"/>
                        <a:t>58</a:t>
                      </a:r>
                    </a:p>
                  </a:txBody>
                  <a:tcPr marL="0" marR="0" marT="0" marB="0" anchor="ctr"/>
                </a:tc>
                <a:tc>
                  <a:txBody>
                    <a:bodyPr/>
                    <a:lstStyle/>
                    <a:p>
                      <a:pPr algn="ctr"/>
                      <a:r>
                        <a:rPr lang="de-DE" sz="700"/>
                        <a:t>58</a:t>
                      </a:r>
                    </a:p>
                  </a:txBody>
                  <a:tcPr marL="0" marR="0" marT="0" marB="0" anchor="ctr"/>
                </a:tc>
                <a:tc>
                  <a:txBody>
                    <a:bodyPr/>
                    <a:lstStyle/>
                    <a:p>
                      <a:pPr algn="ctr"/>
                      <a:r>
                        <a:rPr lang="de-DE" sz="700"/>
                        <a:t>1</a:t>
                      </a:r>
                    </a:p>
                  </a:txBody>
                  <a:tcPr marL="0" marR="0" marT="0" marB="0" anchor="ctr"/>
                </a:tc>
                <a:tc>
                  <a:txBody>
                    <a:bodyPr/>
                    <a:lstStyle/>
                    <a:p>
                      <a:pPr algn="ctr"/>
                      <a:r>
                        <a:rPr lang="de-DE" sz="700"/>
                        <a:t>0</a:t>
                      </a:r>
                    </a:p>
                  </a:txBody>
                  <a:tcPr marL="0" marR="0" marT="0" marB="0" anchor="ctr"/>
                </a:tc>
                <a:extLst>
                  <a:ext uri="{0D108BD9-81ED-4DB2-BD59-A6C34878D82A}">
                    <a16:rowId xmlns:a16="http://schemas.microsoft.com/office/drawing/2014/main" val="3474806808"/>
                  </a:ext>
                </a:extLst>
              </a:tr>
            </a:tbl>
          </a:graphicData>
        </a:graphic>
      </p:graphicFrame>
    </p:spTree>
    <p:extLst>
      <p:ext uri="{BB962C8B-B14F-4D97-AF65-F5344CB8AC3E}">
        <p14:creationId xmlns:p14="http://schemas.microsoft.com/office/powerpoint/2010/main" val="22811054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C38A53C-E5A5-B5B3-B123-567EE24641A2}"/>
              </a:ext>
            </a:extLst>
          </p:cNvPr>
          <p:cNvSpPr>
            <a:spLocks noGrp="1"/>
          </p:cNvSpPr>
          <p:nvPr>
            <p:ph type="body" sz="quarter" idx="12"/>
          </p:nvPr>
        </p:nvSpPr>
        <p:spPr/>
        <p:txBody>
          <a:bodyPr/>
          <a:lstStyle/>
          <a:p>
            <a:r>
              <a:rPr lang="en-US"/>
              <a:t>All patients</a:t>
            </a:r>
          </a:p>
        </p:txBody>
      </p:sp>
      <p:sp>
        <p:nvSpPr>
          <p:cNvPr id="3" name="Title 2">
            <a:extLst>
              <a:ext uri="{FF2B5EF4-FFF2-40B4-BE49-F238E27FC236}">
                <a16:creationId xmlns:a16="http://schemas.microsoft.com/office/drawing/2014/main" id="{0AB3A231-4063-EF99-9B14-99D8DC20B320}"/>
              </a:ext>
            </a:extLst>
          </p:cNvPr>
          <p:cNvSpPr>
            <a:spLocks noGrp="1"/>
          </p:cNvSpPr>
          <p:nvPr>
            <p:ph type="title"/>
          </p:nvPr>
        </p:nvSpPr>
        <p:spPr/>
        <p:txBody>
          <a:bodyPr/>
          <a:lstStyle/>
          <a:p>
            <a:r>
              <a:rPr lang="en-US"/>
              <a:t>PFS by IGHV mutation status </a:t>
            </a:r>
          </a:p>
        </p:txBody>
      </p:sp>
      <p:sp>
        <p:nvSpPr>
          <p:cNvPr id="4" name="Footer Placeholder 3">
            <a:extLst>
              <a:ext uri="{FF2B5EF4-FFF2-40B4-BE49-F238E27FC236}">
                <a16:creationId xmlns:a16="http://schemas.microsoft.com/office/drawing/2014/main" id="{FC8AD02B-77AE-E536-65F0-B738F97B41C8}"/>
              </a:ext>
            </a:extLst>
          </p:cNvPr>
          <p:cNvSpPr>
            <a:spLocks noGrp="1"/>
          </p:cNvSpPr>
          <p:nvPr>
            <p:ph type="ftr" sz="quarter" idx="13"/>
          </p:nvPr>
        </p:nvSpPr>
        <p:spPr/>
        <p:txBody>
          <a:bodyPr/>
          <a:lstStyle/>
          <a:p>
            <a:r>
              <a:rPr lang="en-GB"/>
              <a:t>CI, confidence interval; CK, complex karyotype; del, deletion; FD, fixed duration; IGHV, immunoglobulin heavy-chain variable region gene; </a:t>
            </a:r>
            <a:r>
              <a:rPr lang="en-GB" err="1"/>
              <a:t>mIGHV</a:t>
            </a:r>
            <a:r>
              <a:rPr lang="en-GB"/>
              <a:t>, mutated IGHV; PFS, progression-free survival; </a:t>
            </a:r>
            <a:r>
              <a:rPr lang="en-GB" i="1"/>
              <a:t>TP53</a:t>
            </a:r>
            <a:r>
              <a:rPr lang="en-GB" baseline="30000"/>
              <a:t>mut</a:t>
            </a:r>
            <a:r>
              <a:rPr lang="en-GB"/>
              <a:t>, </a:t>
            </a:r>
            <a:r>
              <a:rPr lang="en-GB" i="1"/>
              <a:t>TP53</a:t>
            </a:r>
            <a:r>
              <a:rPr lang="en-GB"/>
              <a:t> mutated; </a:t>
            </a:r>
            <a:r>
              <a:rPr lang="en-GB" err="1"/>
              <a:t>uIGHV</a:t>
            </a:r>
            <a:r>
              <a:rPr lang="en-GB"/>
              <a:t>, unmutated IGHV.</a:t>
            </a:r>
          </a:p>
          <a:p>
            <a:r>
              <a:rPr lang="en-GB" b="1"/>
              <a:t>Jacobs et al. Abstract #P675 presented at EHA2024. </a:t>
            </a:r>
          </a:p>
        </p:txBody>
      </p:sp>
      <p:sp>
        <p:nvSpPr>
          <p:cNvPr id="8" name="Text Placeholder 7">
            <a:extLst>
              <a:ext uri="{FF2B5EF4-FFF2-40B4-BE49-F238E27FC236}">
                <a16:creationId xmlns:a16="http://schemas.microsoft.com/office/drawing/2014/main" id="{EA6939FE-CA80-1767-65F9-9C9953637C56}"/>
              </a:ext>
            </a:extLst>
          </p:cNvPr>
          <p:cNvSpPr>
            <a:spLocks noGrp="1"/>
          </p:cNvSpPr>
          <p:nvPr>
            <p:ph type="body" sz="quarter" idx="14"/>
          </p:nvPr>
        </p:nvSpPr>
        <p:spPr>
          <a:xfrm>
            <a:off x="6212496" y="1281600"/>
            <a:ext cx="5571517" cy="647700"/>
          </a:xfrm>
        </p:spPr>
        <p:txBody>
          <a:bodyPr/>
          <a:lstStyle/>
          <a:p>
            <a:r>
              <a:rPr lang="en-US"/>
              <a:t>Excluding patients with del(17p), </a:t>
            </a:r>
            <a:r>
              <a:rPr lang="en-US" i="1"/>
              <a:t>TP53</a:t>
            </a:r>
            <a:r>
              <a:rPr lang="en-US" baseline="30000"/>
              <a:t>mut</a:t>
            </a:r>
            <a:r>
              <a:rPr lang="en-US"/>
              <a:t>, or CK</a:t>
            </a:r>
          </a:p>
        </p:txBody>
      </p:sp>
      <p:sp>
        <p:nvSpPr>
          <p:cNvPr id="10" name="TextBox 9">
            <a:extLst>
              <a:ext uri="{FF2B5EF4-FFF2-40B4-BE49-F238E27FC236}">
                <a16:creationId xmlns:a16="http://schemas.microsoft.com/office/drawing/2014/main" id="{BDF58572-75A7-459C-D52B-82CA77FD7779}"/>
              </a:ext>
            </a:extLst>
          </p:cNvPr>
          <p:cNvSpPr txBox="1"/>
          <p:nvPr/>
        </p:nvSpPr>
        <p:spPr>
          <a:xfrm>
            <a:off x="416534" y="5596235"/>
            <a:ext cx="11187454" cy="461665"/>
          </a:xfrm>
          <a:prstGeom prst="rect">
            <a:avLst/>
          </a:prstGeom>
          <a:solidFill>
            <a:schemeClr val="bg2"/>
          </a:solidFill>
        </p:spPr>
        <p:txBody>
          <a:bodyPr wrap="square" rtlCol="0">
            <a:spAutoFit/>
          </a:bodyPr>
          <a:lstStyle/>
          <a:p>
            <a:pPr marL="138113" indent="-138113">
              <a:buClr>
                <a:schemeClr val="accent2"/>
              </a:buClr>
              <a:buFont typeface="Arial" panose="020B0604020202020204" pitchFamily="34" charset="0"/>
              <a:buChar char="•"/>
            </a:pPr>
            <a:r>
              <a:rPr lang="en-GB" sz="1200"/>
              <a:t>High 5-year PFS rates were achieved in patients with unmutated IGHV in the FD Cohort </a:t>
            </a:r>
          </a:p>
          <a:p>
            <a:pPr marL="581025" lvl="1" indent="-123825">
              <a:buClr>
                <a:schemeClr val="accent2"/>
              </a:buClr>
              <a:buFont typeface="Arial" panose="020B0604020202020204" pitchFamily="34" charset="0"/>
              <a:buChar char="•"/>
            </a:pPr>
            <a:r>
              <a:rPr lang="en-GB" sz="1200"/>
              <a:t>Presence of del(17p), </a:t>
            </a:r>
            <a:r>
              <a:rPr lang="en-GB" sz="1200" i="1"/>
              <a:t>TP53</a:t>
            </a:r>
            <a:r>
              <a:rPr lang="en-GB" sz="1200" i="1" baseline="30000"/>
              <a:t>mut</a:t>
            </a:r>
            <a:r>
              <a:rPr lang="en-GB" sz="1200"/>
              <a:t>, and/or CK had a substantial impact on PFS in patients with </a:t>
            </a:r>
            <a:r>
              <a:rPr lang="en-GB" sz="1200" err="1"/>
              <a:t>uIGHV</a:t>
            </a:r>
            <a:r>
              <a:rPr lang="en-GB" sz="1200"/>
              <a:t> and </a:t>
            </a:r>
            <a:r>
              <a:rPr lang="en-GB" sz="1200" err="1"/>
              <a:t>mIGHV</a:t>
            </a:r>
            <a:endParaRPr lang="en-US" sz="1200"/>
          </a:p>
        </p:txBody>
      </p:sp>
      <p:cxnSp>
        <p:nvCxnSpPr>
          <p:cNvPr id="2" name="Gerade Verbindung 1">
            <a:extLst>
              <a:ext uri="{FF2B5EF4-FFF2-40B4-BE49-F238E27FC236}">
                <a16:creationId xmlns:a16="http://schemas.microsoft.com/office/drawing/2014/main" id="{C2D73AFB-10D9-A7A3-4431-856920401841}"/>
              </a:ext>
            </a:extLst>
          </p:cNvPr>
          <p:cNvCxnSpPr>
            <a:cxnSpLocks/>
          </p:cNvCxnSpPr>
          <p:nvPr/>
        </p:nvCxnSpPr>
        <p:spPr>
          <a:xfrm>
            <a:off x="1347233" y="1989138"/>
            <a:ext cx="0" cy="248732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Gerade Verbindung 4">
            <a:extLst>
              <a:ext uri="{FF2B5EF4-FFF2-40B4-BE49-F238E27FC236}">
                <a16:creationId xmlns:a16="http://schemas.microsoft.com/office/drawing/2014/main" id="{F21DDC2D-524B-4C1B-1DE0-C4137C70DCD4}"/>
              </a:ext>
            </a:extLst>
          </p:cNvPr>
          <p:cNvCxnSpPr>
            <a:cxnSpLocks/>
          </p:cNvCxnSpPr>
          <p:nvPr/>
        </p:nvCxnSpPr>
        <p:spPr>
          <a:xfrm flipH="1">
            <a:off x="1264275" y="4430875"/>
            <a:ext cx="442059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 name="Gruppieren 5">
            <a:extLst>
              <a:ext uri="{FF2B5EF4-FFF2-40B4-BE49-F238E27FC236}">
                <a16:creationId xmlns:a16="http://schemas.microsoft.com/office/drawing/2014/main" id="{763F296C-C8A1-E1FE-7AB3-36B20D572AB3}"/>
              </a:ext>
            </a:extLst>
          </p:cNvPr>
          <p:cNvGrpSpPr/>
          <p:nvPr/>
        </p:nvGrpSpPr>
        <p:grpSpPr>
          <a:xfrm>
            <a:off x="1264275" y="2060713"/>
            <a:ext cx="82949" cy="2133600"/>
            <a:chOff x="1569493" y="2060713"/>
            <a:chExt cx="4318474" cy="2133600"/>
          </a:xfrm>
        </p:grpSpPr>
        <p:cxnSp>
          <p:nvCxnSpPr>
            <p:cNvPr id="9" name="Gerade Verbindung 8">
              <a:extLst>
                <a:ext uri="{FF2B5EF4-FFF2-40B4-BE49-F238E27FC236}">
                  <a16:creationId xmlns:a16="http://schemas.microsoft.com/office/drawing/2014/main" id="{2D89D14C-C50A-5421-4351-880E657C458A}"/>
                </a:ext>
              </a:extLst>
            </p:cNvPr>
            <p:cNvCxnSpPr>
              <a:cxnSpLocks/>
            </p:cNvCxnSpPr>
            <p:nvPr/>
          </p:nvCxnSpPr>
          <p:spPr>
            <a:xfrm flipH="1">
              <a:off x="1569493" y="4194313"/>
              <a:ext cx="431847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2C29377D-09D8-DCC8-EB9F-1E4CBB66FFE4}"/>
                </a:ext>
              </a:extLst>
            </p:cNvPr>
            <p:cNvCxnSpPr>
              <a:cxnSpLocks/>
            </p:cNvCxnSpPr>
            <p:nvPr/>
          </p:nvCxnSpPr>
          <p:spPr>
            <a:xfrm flipH="1">
              <a:off x="1569493" y="3957752"/>
              <a:ext cx="431847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14">
              <a:extLst>
                <a:ext uri="{FF2B5EF4-FFF2-40B4-BE49-F238E27FC236}">
                  <a16:creationId xmlns:a16="http://schemas.microsoft.com/office/drawing/2014/main" id="{DD13285A-2E6C-8451-7640-ED39CE64B490}"/>
                </a:ext>
              </a:extLst>
            </p:cNvPr>
            <p:cNvCxnSpPr>
              <a:cxnSpLocks/>
            </p:cNvCxnSpPr>
            <p:nvPr/>
          </p:nvCxnSpPr>
          <p:spPr>
            <a:xfrm flipH="1">
              <a:off x="1569493" y="3716642"/>
              <a:ext cx="431847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 Verbindung 15">
              <a:extLst>
                <a:ext uri="{FF2B5EF4-FFF2-40B4-BE49-F238E27FC236}">
                  <a16:creationId xmlns:a16="http://schemas.microsoft.com/office/drawing/2014/main" id="{F22E39AA-AFE4-3B43-897A-CBF7B1827FB0}"/>
                </a:ext>
              </a:extLst>
            </p:cNvPr>
            <p:cNvCxnSpPr>
              <a:cxnSpLocks/>
            </p:cNvCxnSpPr>
            <p:nvPr/>
          </p:nvCxnSpPr>
          <p:spPr>
            <a:xfrm flipH="1">
              <a:off x="1569493" y="3489179"/>
              <a:ext cx="431847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16">
              <a:extLst>
                <a:ext uri="{FF2B5EF4-FFF2-40B4-BE49-F238E27FC236}">
                  <a16:creationId xmlns:a16="http://schemas.microsoft.com/office/drawing/2014/main" id="{906E9173-E9F3-EBA9-6A23-823741F9F990}"/>
                </a:ext>
              </a:extLst>
            </p:cNvPr>
            <p:cNvCxnSpPr>
              <a:cxnSpLocks/>
            </p:cNvCxnSpPr>
            <p:nvPr/>
          </p:nvCxnSpPr>
          <p:spPr>
            <a:xfrm flipH="1">
              <a:off x="1569493" y="3248068"/>
              <a:ext cx="431847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17">
              <a:extLst>
                <a:ext uri="{FF2B5EF4-FFF2-40B4-BE49-F238E27FC236}">
                  <a16:creationId xmlns:a16="http://schemas.microsoft.com/office/drawing/2014/main" id="{2889E6B8-0C4A-8F35-EE4B-A10411E672E8}"/>
                </a:ext>
              </a:extLst>
            </p:cNvPr>
            <p:cNvCxnSpPr>
              <a:cxnSpLocks/>
            </p:cNvCxnSpPr>
            <p:nvPr/>
          </p:nvCxnSpPr>
          <p:spPr>
            <a:xfrm flipH="1">
              <a:off x="1569493" y="3011507"/>
              <a:ext cx="431847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18">
              <a:extLst>
                <a:ext uri="{FF2B5EF4-FFF2-40B4-BE49-F238E27FC236}">
                  <a16:creationId xmlns:a16="http://schemas.microsoft.com/office/drawing/2014/main" id="{06236177-BBF2-B197-E84F-F275A92644DF}"/>
                </a:ext>
              </a:extLst>
            </p:cNvPr>
            <p:cNvCxnSpPr>
              <a:cxnSpLocks/>
            </p:cNvCxnSpPr>
            <p:nvPr/>
          </p:nvCxnSpPr>
          <p:spPr>
            <a:xfrm flipH="1">
              <a:off x="1569493" y="2774946"/>
              <a:ext cx="431847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19">
              <a:extLst>
                <a:ext uri="{FF2B5EF4-FFF2-40B4-BE49-F238E27FC236}">
                  <a16:creationId xmlns:a16="http://schemas.microsoft.com/office/drawing/2014/main" id="{7C74DC22-6DD1-D73F-D247-7918AF945C2F}"/>
                </a:ext>
              </a:extLst>
            </p:cNvPr>
            <p:cNvCxnSpPr>
              <a:cxnSpLocks/>
            </p:cNvCxnSpPr>
            <p:nvPr/>
          </p:nvCxnSpPr>
          <p:spPr>
            <a:xfrm flipH="1">
              <a:off x="1569493" y="2533835"/>
              <a:ext cx="431847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20">
              <a:extLst>
                <a:ext uri="{FF2B5EF4-FFF2-40B4-BE49-F238E27FC236}">
                  <a16:creationId xmlns:a16="http://schemas.microsoft.com/office/drawing/2014/main" id="{48C239EC-E8A4-CDF0-DB97-D8BB47CAB9E8}"/>
                </a:ext>
              </a:extLst>
            </p:cNvPr>
            <p:cNvCxnSpPr>
              <a:cxnSpLocks/>
            </p:cNvCxnSpPr>
            <p:nvPr/>
          </p:nvCxnSpPr>
          <p:spPr>
            <a:xfrm flipH="1">
              <a:off x="1569493" y="2297274"/>
              <a:ext cx="431847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21">
              <a:extLst>
                <a:ext uri="{FF2B5EF4-FFF2-40B4-BE49-F238E27FC236}">
                  <a16:creationId xmlns:a16="http://schemas.microsoft.com/office/drawing/2014/main" id="{2DF65AC2-0E83-E89C-9BF9-A17FDF2E7EE6}"/>
                </a:ext>
              </a:extLst>
            </p:cNvPr>
            <p:cNvCxnSpPr>
              <a:cxnSpLocks/>
            </p:cNvCxnSpPr>
            <p:nvPr/>
          </p:nvCxnSpPr>
          <p:spPr>
            <a:xfrm flipH="1">
              <a:off x="1569493" y="2060713"/>
              <a:ext cx="431847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4" name="Gerade Verbindung 23">
            <a:extLst>
              <a:ext uri="{FF2B5EF4-FFF2-40B4-BE49-F238E27FC236}">
                <a16:creationId xmlns:a16="http://schemas.microsoft.com/office/drawing/2014/main" id="{56A907AE-449C-1C84-A7FF-673BC42CEF7E}"/>
              </a:ext>
            </a:extLst>
          </p:cNvPr>
          <p:cNvCxnSpPr>
            <a:cxnSpLocks/>
          </p:cNvCxnSpPr>
          <p:nvPr/>
        </p:nvCxnSpPr>
        <p:spPr>
          <a:xfrm>
            <a:off x="1708703" y="4430746"/>
            <a:ext cx="0" cy="457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24">
            <a:extLst>
              <a:ext uri="{FF2B5EF4-FFF2-40B4-BE49-F238E27FC236}">
                <a16:creationId xmlns:a16="http://schemas.microsoft.com/office/drawing/2014/main" id="{CF115BF6-BC12-F716-E2E1-F2B6014A7F36}"/>
              </a:ext>
            </a:extLst>
          </p:cNvPr>
          <p:cNvCxnSpPr>
            <a:cxnSpLocks/>
          </p:cNvCxnSpPr>
          <p:nvPr/>
        </p:nvCxnSpPr>
        <p:spPr>
          <a:xfrm>
            <a:off x="2070173" y="4430746"/>
            <a:ext cx="0" cy="457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25">
            <a:extLst>
              <a:ext uri="{FF2B5EF4-FFF2-40B4-BE49-F238E27FC236}">
                <a16:creationId xmlns:a16="http://schemas.microsoft.com/office/drawing/2014/main" id="{743A4EE2-7D78-BE93-B84B-4EF736814819}"/>
              </a:ext>
            </a:extLst>
          </p:cNvPr>
          <p:cNvCxnSpPr>
            <a:cxnSpLocks/>
          </p:cNvCxnSpPr>
          <p:nvPr/>
        </p:nvCxnSpPr>
        <p:spPr>
          <a:xfrm>
            <a:off x="2431643" y="4430746"/>
            <a:ext cx="0" cy="457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26">
            <a:extLst>
              <a:ext uri="{FF2B5EF4-FFF2-40B4-BE49-F238E27FC236}">
                <a16:creationId xmlns:a16="http://schemas.microsoft.com/office/drawing/2014/main" id="{F8FB3C65-F5CE-E592-9BE9-6FDED0EF128B}"/>
              </a:ext>
            </a:extLst>
          </p:cNvPr>
          <p:cNvCxnSpPr>
            <a:cxnSpLocks/>
          </p:cNvCxnSpPr>
          <p:nvPr/>
        </p:nvCxnSpPr>
        <p:spPr>
          <a:xfrm>
            <a:off x="2793113" y="4430746"/>
            <a:ext cx="0" cy="457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27">
            <a:extLst>
              <a:ext uri="{FF2B5EF4-FFF2-40B4-BE49-F238E27FC236}">
                <a16:creationId xmlns:a16="http://schemas.microsoft.com/office/drawing/2014/main" id="{493201B7-CEFF-FCF1-ABA5-C3D25C15E83D}"/>
              </a:ext>
            </a:extLst>
          </p:cNvPr>
          <p:cNvCxnSpPr>
            <a:cxnSpLocks/>
          </p:cNvCxnSpPr>
          <p:nvPr/>
        </p:nvCxnSpPr>
        <p:spPr>
          <a:xfrm>
            <a:off x="3154583" y="4430746"/>
            <a:ext cx="0" cy="457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28">
            <a:extLst>
              <a:ext uri="{FF2B5EF4-FFF2-40B4-BE49-F238E27FC236}">
                <a16:creationId xmlns:a16="http://schemas.microsoft.com/office/drawing/2014/main" id="{DACFDD53-7A89-9E12-39B9-B7B81AB3C76A}"/>
              </a:ext>
            </a:extLst>
          </p:cNvPr>
          <p:cNvCxnSpPr>
            <a:cxnSpLocks/>
          </p:cNvCxnSpPr>
          <p:nvPr/>
        </p:nvCxnSpPr>
        <p:spPr>
          <a:xfrm>
            <a:off x="3516053" y="4430746"/>
            <a:ext cx="0" cy="457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29">
            <a:extLst>
              <a:ext uri="{FF2B5EF4-FFF2-40B4-BE49-F238E27FC236}">
                <a16:creationId xmlns:a16="http://schemas.microsoft.com/office/drawing/2014/main" id="{11F3CAF0-77B9-4E05-25C3-CA466D5370A0}"/>
              </a:ext>
            </a:extLst>
          </p:cNvPr>
          <p:cNvCxnSpPr>
            <a:cxnSpLocks/>
          </p:cNvCxnSpPr>
          <p:nvPr/>
        </p:nvCxnSpPr>
        <p:spPr>
          <a:xfrm>
            <a:off x="3877523" y="4430746"/>
            <a:ext cx="0" cy="457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0">
            <a:extLst>
              <a:ext uri="{FF2B5EF4-FFF2-40B4-BE49-F238E27FC236}">
                <a16:creationId xmlns:a16="http://schemas.microsoft.com/office/drawing/2014/main" id="{DDFC658F-5055-4ABD-936D-937316CFD496}"/>
              </a:ext>
            </a:extLst>
          </p:cNvPr>
          <p:cNvCxnSpPr>
            <a:cxnSpLocks/>
          </p:cNvCxnSpPr>
          <p:nvPr/>
        </p:nvCxnSpPr>
        <p:spPr>
          <a:xfrm>
            <a:off x="4238993" y="4430746"/>
            <a:ext cx="0" cy="457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1">
            <a:extLst>
              <a:ext uri="{FF2B5EF4-FFF2-40B4-BE49-F238E27FC236}">
                <a16:creationId xmlns:a16="http://schemas.microsoft.com/office/drawing/2014/main" id="{9559883B-5F29-0D8C-EE34-159F6F24E1AB}"/>
              </a:ext>
            </a:extLst>
          </p:cNvPr>
          <p:cNvCxnSpPr>
            <a:cxnSpLocks/>
          </p:cNvCxnSpPr>
          <p:nvPr/>
        </p:nvCxnSpPr>
        <p:spPr>
          <a:xfrm>
            <a:off x="4600463" y="4430746"/>
            <a:ext cx="0" cy="457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32">
            <a:extLst>
              <a:ext uri="{FF2B5EF4-FFF2-40B4-BE49-F238E27FC236}">
                <a16:creationId xmlns:a16="http://schemas.microsoft.com/office/drawing/2014/main" id="{7DEA2323-423A-7284-9047-782E955C5177}"/>
              </a:ext>
            </a:extLst>
          </p:cNvPr>
          <p:cNvCxnSpPr>
            <a:cxnSpLocks/>
          </p:cNvCxnSpPr>
          <p:nvPr/>
        </p:nvCxnSpPr>
        <p:spPr>
          <a:xfrm>
            <a:off x="4961933" y="4430746"/>
            <a:ext cx="0" cy="457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33">
            <a:extLst>
              <a:ext uri="{FF2B5EF4-FFF2-40B4-BE49-F238E27FC236}">
                <a16:creationId xmlns:a16="http://schemas.microsoft.com/office/drawing/2014/main" id="{1488A16E-CA9A-273D-C272-54ADA9BC5A26}"/>
              </a:ext>
            </a:extLst>
          </p:cNvPr>
          <p:cNvCxnSpPr>
            <a:cxnSpLocks/>
          </p:cNvCxnSpPr>
          <p:nvPr/>
        </p:nvCxnSpPr>
        <p:spPr>
          <a:xfrm>
            <a:off x="5323403" y="4430746"/>
            <a:ext cx="0" cy="457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34">
            <a:extLst>
              <a:ext uri="{FF2B5EF4-FFF2-40B4-BE49-F238E27FC236}">
                <a16:creationId xmlns:a16="http://schemas.microsoft.com/office/drawing/2014/main" id="{2EC44834-8E63-7972-749A-D3D91F394DD9}"/>
              </a:ext>
            </a:extLst>
          </p:cNvPr>
          <p:cNvCxnSpPr>
            <a:cxnSpLocks/>
          </p:cNvCxnSpPr>
          <p:nvPr/>
        </p:nvCxnSpPr>
        <p:spPr>
          <a:xfrm>
            <a:off x="5684874" y="4430746"/>
            <a:ext cx="0" cy="457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extfeld 35">
            <a:extLst>
              <a:ext uri="{FF2B5EF4-FFF2-40B4-BE49-F238E27FC236}">
                <a16:creationId xmlns:a16="http://schemas.microsoft.com/office/drawing/2014/main" id="{89D68CFC-F436-097B-7D01-26D02596B135}"/>
              </a:ext>
            </a:extLst>
          </p:cNvPr>
          <p:cNvSpPr txBox="1"/>
          <p:nvPr/>
        </p:nvSpPr>
        <p:spPr>
          <a:xfrm>
            <a:off x="615153" y="1928077"/>
            <a:ext cx="649118" cy="276999"/>
          </a:xfrm>
          <a:prstGeom prst="rect">
            <a:avLst/>
          </a:prstGeom>
          <a:noFill/>
        </p:spPr>
        <p:txBody>
          <a:bodyPr wrap="square" rtlCol="0">
            <a:spAutoFit/>
          </a:bodyPr>
          <a:lstStyle/>
          <a:p>
            <a:pPr algn="r"/>
            <a:r>
              <a:rPr lang="de-DE" sz="1200"/>
              <a:t>100</a:t>
            </a:r>
          </a:p>
        </p:txBody>
      </p:sp>
      <p:sp>
        <p:nvSpPr>
          <p:cNvPr id="37" name="Textfeld 36">
            <a:extLst>
              <a:ext uri="{FF2B5EF4-FFF2-40B4-BE49-F238E27FC236}">
                <a16:creationId xmlns:a16="http://schemas.microsoft.com/office/drawing/2014/main" id="{614911D4-311C-8371-0880-F9ED456A17FD}"/>
              </a:ext>
            </a:extLst>
          </p:cNvPr>
          <p:cNvSpPr txBox="1"/>
          <p:nvPr/>
        </p:nvSpPr>
        <p:spPr>
          <a:xfrm>
            <a:off x="615153" y="2173737"/>
            <a:ext cx="649118" cy="276999"/>
          </a:xfrm>
          <a:prstGeom prst="rect">
            <a:avLst/>
          </a:prstGeom>
          <a:noFill/>
        </p:spPr>
        <p:txBody>
          <a:bodyPr wrap="square" rtlCol="0">
            <a:spAutoFit/>
          </a:bodyPr>
          <a:lstStyle/>
          <a:p>
            <a:pPr algn="r"/>
            <a:r>
              <a:rPr lang="de-DE" sz="1200"/>
              <a:t>90</a:t>
            </a:r>
          </a:p>
        </p:txBody>
      </p:sp>
      <p:sp>
        <p:nvSpPr>
          <p:cNvPr id="38" name="Textfeld 37">
            <a:extLst>
              <a:ext uri="{FF2B5EF4-FFF2-40B4-BE49-F238E27FC236}">
                <a16:creationId xmlns:a16="http://schemas.microsoft.com/office/drawing/2014/main" id="{1A68036D-2F50-349E-CD0D-62F065080966}"/>
              </a:ext>
            </a:extLst>
          </p:cNvPr>
          <p:cNvSpPr txBox="1"/>
          <p:nvPr/>
        </p:nvSpPr>
        <p:spPr>
          <a:xfrm>
            <a:off x="615153" y="2419397"/>
            <a:ext cx="649118" cy="276999"/>
          </a:xfrm>
          <a:prstGeom prst="rect">
            <a:avLst/>
          </a:prstGeom>
          <a:noFill/>
        </p:spPr>
        <p:txBody>
          <a:bodyPr wrap="square" rtlCol="0">
            <a:spAutoFit/>
          </a:bodyPr>
          <a:lstStyle/>
          <a:p>
            <a:pPr algn="r"/>
            <a:r>
              <a:rPr lang="de-DE" sz="1200"/>
              <a:t>80</a:t>
            </a:r>
          </a:p>
        </p:txBody>
      </p:sp>
      <p:sp>
        <p:nvSpPr>
          <p:cNvPr id="39" name="Textfeld 38">
            <a:extLst>
              <a:ext uri="{FF2B5EF4-FFF2-40B4-BE49-F238E27FC236}">
                <a16:creationId xmlns:a16="http://schemas.microsoft.com/office/drawing/2014/main" id="{CB7192E8-FF0D-F002-69C5-DEDF0B209931}"/>
              </a:ext>
            </a:extLst>
          </p:cNvPr>
          <p:cNvSpPr txBox="1"/>
          <p:nvPr/>
        </p:nvSpPr>
        <p:spPr>
          <a:xfrm>
            <a:off x="624251" y="2646859"/>
            <a:ext cx="649118" cy="276999"/>
          </a:xfrm>
          <a:prstGeom prst="rect">
            <a:avLst/>
          </a:prstGeom>
          <a:noFill/>
        </p:spPr>
        <p:txBody>
          <a:bodyPr wrap="square" rtlCol="0">
            <a:spAutoFit/>
          </a:bodyPr>
          <a:lstStyle/>
          <a:p>
            <a:pPr algn="r"/>
            <a:r>
              <a:rPr lang="de-DE" sz="1200"/>
              <a:t>70</a:t>
            </a:r>
          </a:p>
        </p:txBody>
      </p:sp>
      <p:sp>
        <p:nvSpPr>
          <p:cNvPr id="40" name="Textfeld 39">
            <a:extLst>
              <a:ext uri="{FF2B5EF4-FFF2-40B4-BE49-F238E27FC236}">
                <a16:creationId xmlns:a16="http://schemas.microsoft.com/office/drawing/2014/main" id="{AFAF7A86-3FE7-B4E9-3183-A5F474D94401}"/>
              </a:ext>
            </a:extLst>
          </p:cNvPr>
          <p:cNvSpPr txBox="1"/>
          <p:nvPr/>
        </p:nvSpPr>
        <p:spPr>
          <a:xfrm>
            <a:off x="624251" y="2878871"/>
            <a:ext cx="649118" cy="276999"/>
          </a:xfrm>
          <a:prstGeom prst="rect">
            <a:avLst/>
          </a:prstGeom>
          <a:noFill/>
        </p:spPr>
        <p:txBody>
          <a:bodyPr wrap="square" rtlCol="0">
            <a:spAutoFit/>
          </a:bodyPr>
          <a:lstStyle/>
          <a:p>
            <a:pPr algn="r"/>
            <a:r>
              <a:rPr lang="de-DE" sz="1200"/>
              <a:t>60</a:t>
            </a:r>
          </a:p>
        </p:txBody>
      </p:sp>
      <p:sp>
        <p:nvSpPr>
          <p:cNvPr id="41" name="Textfeld 40">
            <a:extLst>
              <a:ext uri="{FF2B5EF4-FFF2-40B4-BE49-F238E27FC236}">
                <a16:creationId xmlns:a16="http://schemas.microsoft.com/office/drawing/2014/main" id="{C5DCCC26-BB92-93E8-FA73-B348DCDAF6E1}"/>
              </a:ext>
            </a:extLst>
          </p:cNvPr>
          <p:cNvSpPr txBox="1"/>
          <p:nvPr/>
        </p:nvSpPr>
        <p:spPr>
          <a:xfrm>
            <a:off x="624251" y="3115433"/>
            <a:ext cx="649118" cy="276999"/>
          </a:xfrm>
          <a:prstGeom prst="rect">
            <a:avLst/>
          </a:prstGeom>
          <a:noFill/>
        </p:spPr>
        <p:txBody>
          <a:bodyPr wrap="square" rtlCol="0">
            <a:spAutoFit/>
          </a:bodyPr>
          <a:lstStyle/>
          <a:p>
            <a:pPr algn="r"/>
            <a:r>
              <a:rPr lang="de-DE" sz="1200"/>
              <a:t>50</a:t>
            </a:r>
          </a:p>
        </p:txBody>
      </p:sp>
      <p:sp>
        <p:nvSpPr>
          <p:cNvPr id="42" name="Textfeld 41">
            <a:extLst>
              <a:ext uri="{FF2B5EF4-FFF2-40B4-BE49-F238E27FC236}">
                <a16:creationId xmlns:a16="http://schemas.microsoft.com/office/drawing/2014/main" id="{E52A2F5C-7522-A195-1E3A-46385DB4A18C}"/>
              </a:ext>
            </a:extLst>
          </p:cNvPr>
          <p:cNvSpPr txBox="1"/>
          <p:nvPr/>
        </p:nvSpPr>
        <p:spPr>
          <a:xfrm>
            <a:off x="624251" y="3351994"/>
            <a:ext cx="649118" cy="276999"/>
          </a:xfrm>
          <a:prstGeom prst="rect">
            <a:avLst/>
          </a:prstGeom>
          <a:noFill/>
        </p:spPr>
        <p:txBody>
          <a:bodyPr wrap="square" rtlCol="0">
            <a:spAutoFit/>
          </a:bodyPr>
          <a:lstStyle/>
          <a:p>
            <a:pPr algn="r"/>
            <a:r>
              <a:rPr lang="de-DE" sz="1200"/>
              <a:t>40</a:t>
            </a:r>
          </a:p>
        </p:txBody>
      </p:sp>
      <p:sp>
        <p:nvSpPr>
          <p:cNvPr id="43" name="Textfeld 42">
            <a:extLst>
              <a:ext uri="{FF2B5EF4-FFF2-40B4-BE49-F238E27FC236}">
                <a16:creationId xmlns:a16="http://schemas.microsoft.com/office/drawing/2014/main" id="{9AD3EB2E-368E-AA89-114F-3FE2346F89C5}"/>
              </a:ext>
            </a:extLst>
          </p:cNvPr>
          <p:cNvSpPr txBox="1"/>
          <p:nvPr/>
        </p:nvSpPr>
        <p:spPr>
          <a:xfrm>
            <a:off x="624251" y="3584006"/>
            <a:ext cx="649118" cy="276999"/>
          </a:xfrm>
          <a:prstGeom prst="rect">
            <a:avLst/>
          </a:prstGeom>
          <a:noFill/>
        </p:spPr>
        <p:txBody>
          <a:bodyPr wrap="square" rtlCol="0">
            <a:spAutoFit/>
          </a:bodyPr>
          <a:lstStyle/>
          <a:p>
            <a:pPr algn="r"/>
            <a:r>
              <a:rPr lang="de-DE" sz="1200"/>
              <a:t>30</a:t>
            </a:r>
          </a:p>
        </p:txBody>
      </p:sp>
      <p:sp>
        <p:nvSpPr>
          <p:cNvPr id="44" name="Textfeld 43">
            <a:extLst>
              <a:ext uri="{FF2B5EF4-FFF2-40B4-BE49-F238E27FC236}">
                <a16:creationId xmlns:a16="http://schemas.microsoft.com/office/drawing/2014/main" id="{559BE303-4F9E-50EA-C08B-B1724F4F3031}"/>
              </a:ext>
            </a:extLst>
          </p:cNvPr>
          <p:cNvSpPr txBox="1"/>
          <p:nvPr/>
        </p:nvSpPr>
        <p:spPr>
          <a:xfrm>
            <a:off x="624251" y="3825117"/>
            <a:ext cx="649118" cy="276999"/>
          </a:xfrm>
          <a:prstGeom prst="rect">
            <a:avLst/>
          </a:prstGeom>
          <a:noFill/>
        </p:spPr>
        <p:txBody>
          <a:bodyPr wrap="square" rtlCol="0">
            <a:spAutoFit/>
          </a:bodyPr>
          <a:lstStyle/>
          <a:p>
            <a:pPr algn="r"/>
            <a:r>
              <a:rPr lang="de-DE" sz="1200"/>
              <a:t>20</a:t>
            </a:r>
          </a:p>
        </p:txBody>
      </p:sp>
      <p:sp>
        <p:nvSpPr>
          <p:cNvPr id="45" name="Textfeld 44">
            <a:extLst>
              <a:ext uri="{FF2B5EF4-FFF2-40B4-BE49-F238E27FC236}">
                <a16:creationId xmlns:a16="http://schemas.microsoft.com/office/drawing/2014/main" id="{F138E73A-BBDB-4A5A-2FFD-D5F0023C9EA8}"/>
              </a:ext>
            </a:extLst>
          </p:cNvPr>
          <p:cNvSpPr txBox="1"/>
          <p:nvPr/>
        </p:nvSpPr>
        <p:spPr>
          <a:xfrm>
            <a:off x="624251" y="4070776"/>
            <a:ext cx="649118" cy="276999"/>
          </a:xfrm>
          <a:prstGeom prst="rect">
            <a:avLst/>
          </a:prstGeom>
          <a:noFill/>
        </p:spPr>
        <p:txBody>
          <a:bodyPr wrap="square" rtlCol="0">
            <a:spAutoFit/>
          </a:bodyPr>
          <a:lstStyle/>
          <a:p>
            <a:pPr algn="r"/>
            <a:r>
              <a:rPr lang="de-DE" sz="1200"/>
              <a:t>10</a:t>
            </a:r>
          </a:p>
        </p:txBody>
      </p:sp>
      <p:sp>
        <p:nvSpPr>
          <p:cNvPr id="46" name="Textfeld 45">
            <a:extLst>
              <a:ext uri="{FF2B5EF4-FFF2-40B4-BE49-F238E27FC236}">
                <a16:creationId xmlns:a16="http://schemas.microsoft.com/office/drawing/2014/main" id="{2A7C2FA5-1B43-5706-90C2-201E3AD46620}"/>
              </a:ext>
            </a:extLst>
          </p:cNvPr>
          <p:cNvSpPr txBox="1"/>
          <p:nvPr/>
        </p:nvSpPr>
        <p:spPr>
          <a:xfrm>
            <a:off x="1196037" y="4436206"/>
            <a:ext cx="309348" cy="276999"/>
          </a:xfrm>
          <a:prstGeom prst="rect">
            <a:avLst/>
          </a:prstGeom>
          <a:noFill/>
        </p:spPr>
        <p:txBody>
          <a:bodyPr wrap="square" lIns="0" rIns="0" rtlCol="0">
            <a:spAutoFit/>
          </a:bodyPr>
          <a:lstStyle/>
          <a:p>
            <a:pPr algn="ctr"/>
            <a:r>
              <a:rPr lang="de-DE" sz="1200"/>
              <a:t>0</a:t>
            </a:r>
          </a:p>
        </p:txBody>
      </p:sp>
      <p:sp>
        <p:nvSpPr>
          <p:cNvPr id="47" name="Textfeld 46">
            <a:extLst>
              <a:ext uri="{FF2B5EF4-FFF2-40B4-BE49-F238E27FC236}">
                <a16:creationId xmlns:a16="http://schemas.microsoft.com/office/drawing/2014/main" id="{42F03917-4D9A-CA50-E6B1-534B590B6E9E}"/>
              </a:ext>
            </a:extLst>
          </p:cNvPr>
          <p:cNvSpPr txBox="1"/>
          <p:nvPr/>
        </p:nvSpPr>
        <p:spPr>
          <a:xfrm>
            <a:off x="1552567" y="4436206"/>
            <a:ext cx="309348" cy="276999"/>
          </a:xfrm>
          <a:prstGeom prst="rect">
            <a:avLst/>
          </a:prstGeom>
          <a:noFill/>
        </p:spPr>
        <p:txBody>
          <a:bodyPr wrap="square" lIns="0" rIns="0" rtlCol="0">
            <a:spAutoFit/>
          </a:bodyPr>
          <a:lstStyle/>
          <a:p>
            <a:pPr algn="ctr"/>
            <a:r>
              <a:rPr lang="de-DE" sz="1200"/>
              <a:t>6</a:t>
            </a:r>
          </a:p>
        </p:txBody>
      </p:sp>
      <p:sp>
        <p:nvSpPr>
          <p:cNvPr id="48" name="Textfeld 47">
            <a:extLst>
              <a:ext uri="{FF2B5EF4-FFF2-40B4-BE49-F238E27FC236}">
                <a16:creationId xmlns:a16="http://schemas.microsoft.com/office/drawing/2014/main" id="{0958C4D2-894F-2F49-5C15-9D249A2F3E19}"/>
              </a:ext>
            </a:extLst>
          </p:cNvPr>
          <p:cNvSpPr txBox="1"/>
          <p:nvPr/>
        </p:nvSpPr>
        <p:spPr>
          <a:xfrm>
            <a:off x="1915601" y="4436206"/>
            <a:ext cx="309348" cy="276999"/>
          </a:xfrm>
          <a:prstGeom prst="rect">
            <a:avLst/>
          </a:prstGeom>
          <a:noFill/>
        </p:spPr>
        <p:txBody>
          <a:bodyPr wrap="square" lIns="0" rIns="0" rtlCol="0">
            <a:spAutoFit/>
          </a:bodyPr>
          <a:lstStyle/>
          <a:p>
            <a:pPr algn="ctr"/>
            <a:r>
              <a:rPr lang="de-DE" sz="1200"/>
              <a:t>12</a:t>
            </a:r>
          </a:p>
        </p:txBody>
      </p:sp>
      <p:sp>
        <p:nvSpPr>
          <p:cNvPr id="49" name="Textfeld 48">
            <a:extLst>
              <a:ext uri="{FF2B5EF4-FFF2-40B4-BE49-F238E27FC236}">
                <a16:creationId xmlns:a16="http://schemas.microsoft.com/office/drawing/2014/main" id="{C749BE8E-182B-7A4F-1998-C0513E2AD3BD}"/>
              </a:ext>
            </a:extLst>
          </p:cNvPr>
          <p:cNvSpPr txBox="1"/>
          <p:nvPr/>
        </p:nvSpPr>
        <p:spPr>
          <a:xfrm>
            <a:off x="2281813" y="4436206"/>
            <a:ext cx="309348" cy="276999"/>
          </a:xfrm>
          <a:prstGeom prst="rect">
            <a:avLst/>
          </a:prstGeom>
          <a:noFill/>
        </p:spPr>
        <p:txBody>
          <a:bodyPr wrap="square" lIns="0" rIns="0" rtlCol="0">
            <a:spAutoFit/>
          </a:bodyPr>
          <a:lstStyle/>
          <a:p>
            <a:pPr algn="ctr"/>
            <a:r>
              <a:rPr lang="de-DE" sz="1200"/>
              <a:t>18</a:t>
            </a:r>
          </a:p>
        </p:txBody>
      </p:sp>
      <p:sp>
        <p:nvSpPr>
          <p:cNvPr id="50" name="Textfeld 49">
            <a:extLst>
              <a:ext uri="{FF2B5EF4-FFF2-40B4-BE49-F238E27FC236}">
                <a16:creationId xmlns:a16="http://schemas.microsoft.com/office/drawing/2014/main" id="{379BBF7F-B6E4-0AFF-CF38-6BC9D8438F5D}"/>
              </a:ext>
            </a:extLst>
          </p:cNvPr>
          <p:cNvSpPr txBox="1"/>
          <p:nvPr/>
        </p:nvSpPr>
        <p:spPr>
          <a:xfrm>
            <a:off x="2638439" y="4436206"/>
            <a:ext cx="309348" cy="276999"/>
          </a:xfrm>
          <a:prstGeom prst="rect">
            <a:avLst/>
          </a:prstGeom>
          <a:noFill/>
        </p:spPr>
        <p:txBody>
          <a:bodyPr wrap="square" lIns="0" rIns="0" rtlCol="0">
            <a:spAutoFit/>
          </a:bodyPr>
          <a:lstStyle/>
          <a:p>
            <a:pPr algn="ctr"/>
            <a:r>
              <a:rPr lang="de-DE" sz="1200"/>
              <a:t>24</a:t>
            </a:r>
          </a:p>
        </p:txBody>
      </p:sp>
      <p:sp>
        <p:nvSpPr>
          <p:cNvPr id="51" name="Textfeld 50">
            <a:extLst>
              <a:ext uri="{FF2B5EF4-FFF2-40B4-BE49-F238E27FC236}">
                <a16:creationId xmlns:a16="http://schemas.microsoft.com/office/drawing/2014/main" id="{00A5D362-A03D-31C2-8BDD-BBE535EDC53B}"/>
              </a:ext>
            </a:extLst>
          </p:cNvPr>
          <p:cNvSpPr txBox="1"/>
          <p:nvPr/>
        </p:nvSpPr>
        <p:spPr>
          <a:xfrm>
            <a:off x="3004119" y="4436206"/>
            <a:ext cx="309348" cy="276999"/>
          </a:xfrm>
          <a:prstGeom prst="rect">
            <a:avLst/>
          </a:prstGeom>
          <a:noFill/>
        </p:spPr>
        <p:txBody>
          <a:bodyPr wrap="square" lIns="0" rIns="0" rtlCol="0">
            <a:spAutoFit/>
          </a:bodyPr>
          <a:lstStyle/>
          <a:p>
            <a:pPr algn="ctr"/>
            <a:r>
              <a:rPr lang="de-DE" sz="1200"/>
              <a:t>30</a:t>
            </a:r>
          </a:p>
        </p:txBody>
      </p:sp>
      <p:sp>
        <p:nvSpPr>
          <p:cNvPr id="52" name="Textfeld 51">
            <a:extLst>
              <a:ext uri="{FF2B5EF4-FFF2-40B4-BE49-F238E27FC236}">
                <a16:creationId xmlns:a16="http://schemas.microsoft.com/office/drawing/2014/main" id="{81674A0C-7BE9-A62E-7DF3-BBC9BCAB8CEB}"/>
              </a:ext>
            </a:extLst>
          </p:cNvPr>
          <p:cNvSpPr txBox="1"/>
          <p:nvPr/>
        </p:nvSpPr>
        <p:spPr>
          <a:xfrm>
            <a:off x="3359101" y="4436206"/>
            <a:ext cx="309348" cy="276999"/>
          </a:xfrm>
          <a:prstGeom prst="rect">
            <a:avLst/>
          </a:prstGeom>
          <a:noFill/>
        </p:spPr>
        <p:txBody>
          <a:bodyPr wrap="square" lIns="0" rIns="0" rtlCol="0">
            <a:spAutoFit/>
          </a:bodyPr>
          <a:lstStyle/>
          <a:p>
            <a:pPr algn="ctr"/>
            <a:r>
              <a:rPr lang="de-DE" sz="1200"/>
              <a:t>36</a:t>
            </a:r>
          </a:p>
        </p:txBody>
      </p:sp>
      <p:sp>
        <p:nvSpPr>
          <p:cNvPr id="53" name="Textfeld 52">
            <a:extLst>
              <a:ext uri="{FF2B5EF4-FFF2-40B4-BE49-F238E27FC236}">
                <a16:creationId xmlns:a16="http://schemas.microsoft.com/office/drawing/2014/main" id="{B5380739-EA86-1473-5CA6-AFE20098AA9E}"/>
              </a:ext>
            </a:extLst>
          </p:cNvPr>
          <p:cNvSpPr txBox="1"/>
          <p:nvPr/>
        </p:nvSpPr>
        <p:spPr>
          <a:xfrm>
            <a:off x="3726494" y="4436206"/>
            <a:ext cx="309348" cy="276999"/>
          </a:xfrm>
          <a:prstGeom prst="rect">
            <a:avLst/>
          </a:prstGeom>
          <a:noFill/>
        </p:spPr>
        <p:txBody>
          <a:bodyPr wrap="square" lIns="0" rIns="0" rtlCol="0">
            <a:spAutoFit/>
          </a:bodyPr>
          <a:lstStyle/>
          <a:p>
            <a:pPr algn="ctr"/>
            <a:r>
              <a:rPr lang="de-DE" sz="1200"/>
              <a:t>42</a:t>
            </a:r>
          </a:p>
        </p:txBody>
      </p:sp>
      <p:sp>
        <p:nvSpPr>
          <p:cNvPr id="54" name="Textfeld 53">
            <a:extLst>
              <a:ext uri="{FF2B5EF4-FFF2-40B4-BE49-F238E27FC236}">
                <a16:creationId xmlns:a16="http://schemas.microsoft.com/office/drawing/2014/main" id="{516CF7B9-3756-71D9-2D9D-B46EAD45382A}"/>
              </a:ext>
            </a:extLst>
          </p:cNvPr>
          <p:cNvSpPr txBox="1"/>
          <p:nvPr/>
        </p:nvSpPr>
        <p:spPr>
          <a:xfrm>
            <a:off x="4076342" y="4436206"/>
            <a:ext cx="309348" cy="276999"/>
          </a:xfrm>
          <a:prstGeom prst="rect">
            <a:avLst/>
          </a:prstGeom>
          <a:noFill/>
        </p:spPr>
        <p:txBody>
          <a:bodyPr wrap="square" lIns="0" rIns="0" rtlCol="0">
            <a:spAutoFit/>
          </a:bodyPr>
          <a:lstStyle/>
          <a:p>
            <a:pPr algn="ctr"/>
            <a:r>
              <a:rPr lang="de-DE" sz="1200"/>
              <a:t>48</a:t>
            </a:r>
          </a:p>
        </p:txBody>
      </p:sp>
      <p:sp>
        <p:nvSpPr>
          <p:cNvPr id="55" name="Textfeld 54">
            <a:extLst>
              <a:ext uri="{FF2B5EF4-FFF2-40B4-BE49-F238E27FC236}">
                <a16:creationId xmlns:a16="http://schemas.microsoft.com/office/drawing/2014/main" id="{30DF9073-BB6E-7382-83DF-95694D7F4F4F}"/>
              </a:ext>
            </a:extLst>
          </p:cNvPr>
          <p:cNvSpPr txBox="1"/>
          <p:nvPr/>
        </p:nvSpPr>
        <p:spPr>
          <a:xfrm>
            <a:off x="4447232" y="4436206"/>
            <a:ext cx="309348" cy="276999"/>
          </a:xfrm>
          <a:prstGeom prst="rect">
            <a:avLst/>
          </a:prstGeom>
          <a:noFill/>
        </p:spPr>
        <p:txBody>
          <a:bodyPr wrap="square" lIns="0" rIns="0" rtlCol="0">
            <a:spAutoFit/>
          </a:bodyPr>
          <a:lstStyle/>
          <a:p>
            <a:pPr algn="ctr"/>
            <a:r>
              <a:rPr lang="de-DE" sz="1200"/>
              <a:t>54</a:t>
            </a:r>
          </a:p>
        </p:txBody>
      </p:sp>
      <p:sp>
        <p:nvSpPr>
          <p:cNvPr id="56" name="Textfeld 55">
            <a:extLst>
              <a:ext uri="{FF2B5EF4-FFF2-40B4-BE49-F238E27FC236}">
                <a16:creationId xmlns:a16="http://schemas.microsoft.com/office/drawing/2014/main" id="{591921F3-0AD1-0A34-01E9-38409104AA61}"/>
              </a:ext>
            </a:extLst>
          </p:cNvPr>
          <p:cNvSpPr txBox="1"/>
          <p:nvPr/>
        </p:nvSpPr>
        <p:spPr>
          <a:xfrm>
            <a:off x="4805099" y="4436206"/>
            <a:ext cx="309348" cy="276999"/>
          </a:xfrm>
          <a:prstGeom prst="rect">
            <a:avLst/>
          </a:prstGeom>
          <a:noFill/>
        </p:spPr>
        <p:txBody>
          <a:bodyPr wrap="square" lIns="0" rIns="0" rtlCol="0">
            <a:spAutoFit/>
          </a:bodyPr>
          <a:lstStyle/>
          <a:p>
            <a:pPr algn="ctr"/>
            <a:r>
              <a:rPr lang="de-DE" sz="1200"/>
              <a:t>60</a:t>
            </a:r>
          </a:p>
        </p:txBody>
      </p:sp>
      <p:sp>
        <p:nvSpPr>
          <p:cNvPr id="57" name="Textfeld 56">
            <a:extLst>
              <a:ext uri="{FF2B5EF4-FFF2-40B4-BE49-F238E27FC236}">
                <a16:creationId xmlns:a16="http://schemas.microsoft.com/office/drawing/2014/main" id="{C3BD4BDC-FB9B-FDA1-CC11-9AF07D52AF91}"/>
              </a:ext>
            </a:extLst>
          </p:cNvPr>
          <p:cNvSpPr txBox="1"/>
          <p:nvPr/>
        </p:nvSpPr>
        <p:spPr>
          <a:xfrm>
            <a:off x="5164490" y="4436206"/>
            <a:ext cx="309348" cy="276999"/>
          </a:xfrm>
          <a:prstGeom prst="rect">
            <a:avLst/>
          </a:prstGeom>
          <a:noFill/>
        </p:spPr>
        <p:txBody>
          <a:bodyPr wrap="square" lIns="0" rIns="0" rtlCol="0">
            <a:spAutoFit/>
          </a:bodyPr>
          <a:lstStyle/>
          <a:p>
            <a:pPr algn="ctr"/>
            <a:r>
              <a:rPr lang="de-DE" sz="1200"/>
              <a:t>66</a:t>
            </a:r>
          </a:p>
        </p:txBody>
      </p:sp>
      <p:sp>
        <p:nvSpPr>
          <p:cNvPr id="58" name="Textfeld 57">
            <a:extLst>
              <a:ext uri="{FF2B5EF4-FFF2-40B4-BE49-F238E27FC236}">
                <a16:creationId xmlns:a16="http://schemas.microsoft.com/office/drawing/2014/main" id="{58EA80AF-68CE-7EB1-E76B-F991E8603FBF}"/>
              </a:ext>
            </a:extLst>
          </p:cNvPr>
          <p:cNvSpPr txBox="1"/>
          <p:nvPr/>
        </p:nvSpPr>
        <p:spPr>
          <a:xfrm>
            <a:off x="5503439" y="4436206"/>
            <a:ext cx="309348" cy="276999"/>
          </a:xfrm>
          <a:prstGeom prst="rect">
            <a:avLst/>
          </a:prstGeom>
          <a:noFill/>
        </p:spPr>
        <p:txBody>
          <a:bodyPr wrap="square" lIns="0" rIns="0" rtlCol="0">
            <a:spAutoFit/>
          </a:bodyPr>
          <a:lstStyle/>
          <a:p>
            <a:pPr algn="ctr"/>
            <a:r>
              <a:rPr lang="de-DE" sz="1200"/>
              <a:t>72</a:t>
            </a:r>
          </a:p>
        </p:txBody>
      </p:sp>
      <p:sp>
        <p:nvSpPr>
          <p:cNvPr id="59" name="Textfeld 58">
            <a:extLst>
              <a:ext uri="{FF2B5EF4-FFF2-40B4-BE49-F238E27FC236}">
                <a16:creationId xmlns:a16="http://schemas.microsoft.com/office/drawing/2014/main" id="{43459327-5682-7DCF-54F4-D0B9F832949F}"/>
              </a:ext>
            </a:extLst>
          </p:cNvPr>
          <p:cNvSpPr txBox="1"/>
          <p:nvPr/>
        </p:nvSpPr>
        <p:spPr>
          <a:xfrm>
            <a:off x="2712010" y="4664923"/>
            <a:ext cx="1331510" cy="276999"/>
          </a:xfrm>
          <a:prstGeom prst="rect">
            <a:avLst/>
          </a:prstGeom>
          <a:noFill/>
        </p:spPr>
        <p:txBody>
          <a:bodyPr wrap="square" rtlCol="0">
            <a:spAutoFit/>
          </a:bodyPr>
          <a:lstStyle/>
          <a:p>
            <a:pPr algn="ctr"/>
            <a:r>
              <a:rPr lang="de-DE" sz="1200"/>
              <a:t>Time, </a:t>
            </a:r>
            <a:r>
              <a:rPr lang="de-DE" sz="1200" err="1"/>
              <a:t>months</a:t>
            </a:r>
            <a:endParaRPr lang="de-DE" sz="1200"/>
          </a:p>
        </p:txBody>
      </p:sp>
      <p:sp>
        <p:nvSpPr>
          <p:cNvPr id="60" name="Textfeld 59">
            <a:extLst>
              <a:ext uri="{FF2B5EF4-FFF2-40B4-BE49-F238E27FC236}">
                <a16:creationId xmlns:a16="http://schemas.microsoft.com/office/drawing/2014/main" id="{59CF6FCA-D941-640E-24D7-E8813A8FB472}"/>
              </a:ext>
            </a:extLst>
          </p:cNvPr>
          <p:cNvSpPr txBox="1"/>
          <p:nvPr/>
        </p:nvSpPr>
        <p:spPr>
          <a:xfrm rot="16200000">
            <a:off x="-519219" y="3056047"/>
            <a:ext cx="2441597" cy="307777"/>
          </a:xfrm>
          <a:prstGeom prst="rect">
            <a:avLst/>
          </a:prstGeom>
          <a:noFill/>
        </p:spPr>
        <p:txBody>
          <a:bodyPr wrap="square" rtlCol="0">
            <a:spAutoFit/>
          </a:bodyPr>
          <a:lstStyle/>
          <a:p>
            <a:pPr algn="ctr"/>
            <a:r>
              <a:rPr lang="de-DE" sz="1400"/>
              <a:t>PFS, %</a:t>
            </a:r>
          </a:p>
        </p:txBody>
      </p:sp>
      <p:graphicFrame>
        <p:nvGraphicFramePr>
          <p:cNvPr id="61" name="Tabelle 60">
            <a:extLst>
              <a:ext uri="{FF2B5EF4-FFF2-40B4-BE49-F238E27FC236}">
                <a16:creationId xmlns:a16="http://schemas.microsoft.com/office/drawing/2014/main" id="{62A093BC-6964-41BF-2B74-8BEEEA6DAE20}"/>
              </a:ext>
            </a:extLst>
          </p:cNvPr>
          <p:cNvGraphicFramePr>
            <a:graphicFrameLocks noGrp="1"/>
          </p:cNvGraphicFramePr>
          <p:nvPr>
            <p:extLst>
              <p:ext uri="{D42A27DB-BD31-4B8C-83A1-F6EECF244321}">
                <p14:modId xmlns:p14="http://schemas.microsoft.com/office/powerpoint/2010/main" val="2185666524"/>
              </p:ext>
            </p:extLst>
          </p:nvPr>
        </p:nvGraphicFramePr>
        <p:xfrm>
          <a:off x="1389917" y="3706916"/>
          <a:ext cx="2278529" cy="682280"/>
        </p:xfrm>
        <a:graphic>
          <a:graphicData uri="http://schemas.openxmlformats.org/drawingml/2006/table">
            <a:tbl>
              <a:tblPr firstRow="1" bandRow="1">
                <a:tableStyleId>{5C22544A-7EE6-4342-B048-85BDC9FD1C3A}</a:tableStyleId>
              </a:tblPr>
              <a:tblGrid>
                <a:gridCol w="1160243">
                  <a:extLst>
                    <a:ext uri="{9D8B030D-6E8A-4147-A177-3AD203B41FA5}">
                      <a16:colId xmlns:a16="http://schemas.microsoft.com/office/drawing/2014/main" val="3598546418"/>
                    </a:ext>
                  </a:extLst>
                </a:gridCol>
                <a:gridCol w="1118286">
                  <a:extLst>
                    <a:ext uri="{9D8B030D-6E8A-4147-A177-3AD203B41FA5}">
                      <a16:colId xmlns:a16="http://schemas.microsoft.com/office/drawing/2014/main" val="1569777710"/>
                    </a:ext>
                  </a:extLst>
                </a:gridCol>
              </a:tblGrid>
              <a:tr h="320574">
                <a:tc>
                  <a:txBody>
                    <a:bodyPr/>
                    <a:lstStyle/>
                    <a:p>
                      <a:endParaRPr lang="de-DE" sz="900"/>
                    </a:p>
                  </a:txBody>
                  <a:tcPr marT="0" marB="0" anchor="ctr"/>
                </a:tc>
                <a:tc>
                  <a:txBody>
                    <a:bodyPr/>
                    <a:lstStyle/>
                    <a:p>
                      <a:pPr algn="ctr"/>
                      <a:r>
                        <a:rPr lang="de-DE" sz="900"/>
                        <a:t>5-year PFS rate,</a:t>
                      </a:r>
                      <a:br>
                        <a:rPr lang="de-DE" sz="900"/>
                      </a:br>
                      <a:r>
                        <a:rPr lang="de-DE" sz="900"/>
                        <a:t>% (95% CI)</a:t>
                      </a:r>
                    </a:p>
                  </a:txBody>
                  <a:tcPr marT="0" marB="0" anchor="ctr"/>
                </a:tc>
                <a:extLst>
                  <a:ext uri="{0D108BD9-81ED-4DB2-BD59-A6C34878D82A}">
                    <a16:rowId xmlns:a16="http://schemas.microsoft.com/office/drawing/2014/main" val="2211214000"/>
                  </a:ext>
                </a:extLst>
              </a:tr>
              <a:tr h="361706">
                <a:tc>
                  <a:txBody>
                    <a:bodyPr/>
                    <a:lstStyle/>
                    <a:p>
                      <a:pPr marL="177800">
                        <a:spcAft>
                          <a:spcPts val="300"/>
                        </a:spcAft>
                      </a:pPr>
                      <a:r>
                        <a:rPr lang="de-DE" sz="900"/>
                        <a:t>ulGHV (n=89)</a:t>
                      </a:r>
                      <a:br>
                        <a:rPr lang="de-DE" sz="900"/>
                      </a:br>
                      <a:r>
                        <a:rPr lang="de-DE" sz="900"/>
                        <a:t>mlGHV (n=66)</a:t>
                      </a:r>
                    </a:p>
                  </a:txBody>
                  <a:tcPr marT="0" marB="0" anchor="ctr"/>
                </a:tc>
                <a:tc>
                  <a:txBody>
                    <a:bodyPr/>
                    <a:lstStyle/>
                    <a:p>
                      <a:pPr algn="ctr"/>
                      <a:r>
                        <a:rPr lang="de-DE" sz="900"/>
                        <a:t>56 (45–66)</a:t>
                      </a:r>
                      <a:br>
                        <a:rPr lang="de-DE" sz="900"/>
                      </a:br>
                      <a:r>
                        <a:rPr lang="de-DE" sz="900"/>
                        <a:t>80 (68–88)</a:t>
                      </a:r>
                    </a:p>
                  </a:txBody>
                  <a:tcPr marT="0" marB="0" anchor="ctr"/>
                </a:tc>
                <a:extLst>
                  <a:ext uri="{0D108BD9-81ED-4DB2-BD59-A6C34878D82A}">
                    <a16:rowId xmlns:a16="http://schemas.microsoft.com/office/drawing/2014/main" val="2667938148"/>
                  </a:ext>
                </a:extLst>
              </a:tr>
            </a:tbl>
          </a:graphicData>
        </a:graphic>
      </p:graphicFrame>
      <p:sp>
        <p:nvSpPr>
          <p:cNvPr id="63" name="Textfeld 62">
            <a:extLst>
              <a:ext uri="{FF2B5EF4-FFF2-40B4-BE49-F238E27FC236}">
                <a16:creationId xmlns:a16="http://schemas.microsoft.com/office/drawing/2014/main" id="{DC923BFB-450D-8D9E-12B0-FE84E0A8BACF}"/>
              </a:ext>
            </a:extLst>
          </p:cNvPr>
          <p:cNvSpPr txBox="1"/>
          <p:nvPr/>
        </p:nvSpPr>
        <p:spPr>
          <a:xfrm>
            <a:off x="4989535" y="2388083"/>
            <a:ext cx="745786" cy="246221"/>
          </a:xfrm>
          <a:prstGeom prst="rect">
            <a:avLst/>
          </a:prstGeom>
          <a:noFill/>
        </p:spPr>
        <p:txBody>
          <a:bodyPr wrap="square" rtlCol="0">
            <a:spAutoFit/>
          </a:bodyPr>
          <a:lstStyle/>
          <a:p>
            <a:r>
              <a:rPr lang="de-DE" sz="1000" err="1">
                <a:solidFill>
                  <a:schemeClr val="accent3"/>
                </a:solidFill>
              </a:rPr>
              <a:t>mlGHV</a:t>
            </a:r>
            <a:endParaRPr lang="de-DE" sz="1000">
              <a:solidFill>
                <a:schemeClr val="accent3"/>
              </a:solidFill>
            </a:endParaRPr>
          </a:p>
        </p:txBody>
      </p:sp>
      <p:sp>
        <p:nvSpPr>
          <p:cNvPr id="64" name="Textfeld 63">
            <a:extLst>
              <a:ext uri="{FF2B5EF4-FFF2-40B4-BE49-F238E27FC236}">
                <a16:creationId xmlns:a16="http://schemas.microsoft.com/office/drawing/2014/main" id="{A28E0628-BB0B-406B-B91F-CDAC46284BE5}"/>
              </a:ext>
            </a:extLst>
          </p:cNvPr>
          <p:cNvSpPr txBox="1"/>
          <p:nvPr/>
        </p:nvSpPr>
        <p:spPr>
          <a:xfrm>
            <a:off x="5033509" y="3236005"/>
            <a:ext cx="596078" cy="246221"/>
          </a:xfrm>
          <a:prstGeom prst="rect">
            <a:avLst/>
          </a:prstGeom>
          <a:noFill/>
        </p:spPr>
        <p:txBody>
          <a:bodyPr wrap="square" rtlCol="0">
            <a:spAutoFit/>
          </a:bodyPr>
          <a:lstStyle/>
          <a:p>
            <a:r>
              <a:rPr lang="de-DE" sz="1000" err="1">
                <a:solidFill>
                  <a:schemeClr val="accent1"/>
                </a:solidFill>
              </a:rPr>
              <a:t>ulGHV</a:t>
            </a:r>
            <a:endParaRPr lang="de-DE" sz="1000">
              <a:solidFill>
                <a:schemeClr val="accent1"/>
              </a:solidFill>
            </a:endParaRPr>
          </a:p>
        </p:txBody>
      </p:sp>
      <p:sp>
        <p:nvSpPr>
          <p:cNvPr id="66" name="Textfeld 65">
            <a:extLst>
              <a:ext uri="{FF2B5EF4-FFF2-40B4-BE49-F238E27FC236}">
                <a16:creationId xmlns:a16="http://schemas.microsoft.com/office/drawing/2014/main" id="{B50A4B88-1A7B-B6B8-69BD-4DB096A00338}"/>
              </a:ext>
            </a:extLst>
          </p:cNvPr>
          <p:cNvSpPr txBox="1"/>
          <p:nvPr/>
        </p:nvSpPr>
        <p:spPr>
          <a:xfrm>
            <a:off x="624251" y="4294296"/>
            <a:ext cx="649118" cy="276999"/>
          </a:xfrm>
          <a:prstGeom prst="rect">
            <a:avLst/>
          </a:prstGeom>
          <a:noFill/>
        </p:spPr>
        <p:txBody>
          <a:bodyPr wrap="square" rtlCol="0">
            <a:spAutoFit/>
          </a:bodyPr>
          <a:lstStyle/>
          <a:p>
            <a:pPr algn="r"/>
            <a:r>
              <a:rPr lang="de-DE" sz="1200"/>
              <a:t>0</a:t>
            </a:r>
          </a:p>
        </p:txBody>
      </p:sp>
      <p:graphicFrame>
        <p:nvGraphicFramePr>
          <p:cNvPr id="67" name="Tabelle 66">
            <a:extLst>
              <a:ext uri="{FF2B5EF4-FFF2-40B4-BE49-F238E27FC236}">
                <a16:creationId xmlns:a16="http://schemas.microsoft.com/office/drawing/2014/main" id="{37EF31A0-88B0-F02A-1806-ED1CEDD88793}"/>
              </a:ext>
            </a:extLst>
          </p:cNvPr>
          <p:cNvGraphicFramePr>
            <a:graphicFrameLocks noGrp="1"/>
          </p:cNvGraphicFramePr>
          <p:nvPr>
            <p:extLst>
              <p:ext uri="{D42A27DB-BD31-4B8C-83A1-F6EECF244321}">
                <p14:modId xmlns:p14="http://schemas.microsoft.com/office/powerpoint/2010/main" val="3296042115"/>
              </p:ext>
            </p:extLst>
          </p:nvPr>
        </p:nvGraphicFramePr>
        <p:xfrm>
          <a:off x="407989" y="4957499"/>
          <a:ext cx="5404802" cy="462750"/>
        </p:xfrm>
        <a:graphic>
          <a:graphicData uri="http://schemas.openxmlformats.org/drawingml/2006/table">
            <a:tbl>
              <a:tblPr firstRow="1" bandRow="1">
                <a:tableStyleId>{5C22544A-7EE6-4342-B048-85BDC9FD1C3A}</a:tableStyleId>
              </a:tblPr>
              <a:tblGrid>
                <a:gridCol w="727376">
                  <a:extLst>
                    <a:ext uri="{9D8B030D-6E8A-4147-A177-3AD203B41FA5}">
                      <a16:colId xmlns:a16="http://schemas.microsoft.com/office/drawing/2014/main" val="722304647"/>
                    </a:ext>
                  </a:extLst>
                </a:gridCol>
                <a:gridCol w="359802">
                  <a:extLst>
                    <a:ext uri="{9D8B030D-6E8A-4147-A177-3AD203B41FA5}">
                      <a16:colId xmlns:a16="http://schemas.microsoft.com/office/drawing/2014/main" val="1302037564"/>
                    </a:ext>
                  </a:extLst>
                </a:gridCol>
                <a:gridCol w="359802">
                  <a:extLst>
                    <a:ext uri="{9D8B030D-6E8A-4147-A177-3AD203B41FA5}">
                      <a16:colId xmlns:a16="http://schemas.microsoft.com/office/drawing/2014/main" val="1887320012"/>
                    </a:ext>
                  </a:extLst>
                </a:gridCol>
                <a:gridCol w="359802">
                  <a:extLst>
                    <a:ext uri="{9D8B030D-6E8A-4147-A177-3AD203B41FA5}">
                      <a16:colId xmlns:a16="http://schemas.microsoft.com/office/drawing/2014/main" val="2739575092"/>
                    </a:ext>
                  </a:extLst>
                </a:gridCol>
                <a:gridCol w="359802">
                  <a:extLst>
                    <a:ext uri="{9D8B030D-6E8A-4147-A177-3AD203B41FA5}">
                      <a16:colId xmlns:a16="http://schemas.microsoft.com/office/drawing/2014/main" val="2972317044"/>
                    </a:ext>
                  </a:extLst>
                </a:gridCol>
                <a:gridCol w="359802">
                  <a:extLst>
                    <a:ext uri="{9D8B030D-6E8A-4147-A177-3AD203B41FA5}">
                      <a16:colId xmlns:a16="http://schemas.microsoft.com/office/drawing/2014/main" val="3436276268"/>
                    </a:ext>
                  </a:extLst>
                </a:gridCol>
                <a:gridCol w="359802">
                  <a:extLst>
                    <a:ext uri="{9D8B030D-6E8A-4147-A177-3AD203B41FA5}">
                      <a16:colId xmlns:a16="http://schemas.microsoft.com/office/drawing/2014/main" val="626527804"/>
                    </a:ext>
                  </a:extLst>
                </a:gridCol>
                <a:gridCol w="359802">
                  <a:extLst>
                    <a:ext uri="{9D8B030D-6E8A-4147-A177-3AD203B41FA5}">
                      <a16:colId xmlns:a16="http://schemas.microsoft.com/office/drawing/2014/main" val="1270663970"/>
                    </a:ext>
                  </a:extLst>
                </a:gridCol>
                <a:gridCol w="359802">
                  <a:extLst>
                    <a:ext uri="{9D8B030D-6E8A-4147-A177-3AD203B41FA5}">
                      <a16:colId xmlns:a16="http://schemas.microsoft.com/office/drawing/2014/main" val="1909181883"/>
                    </a:ext>
                  </a:extLst>
                </a:gridCol>
                <a:gridCol w="359802">
                  <a:extLst>
                    <a:ext uri="{9D8B030D-6E8A-4147-A177-3AD203B41FA5}">
                      <a16:colId xmlns:a16="http://schemas.microsoft.com/office/drawing/2014/main" val="1003883484"/>
                    </a:ext>
                  </a:extLst>
                </a:gridCol>
                <a:gridCol w="359802">
                  <a:extLst>
                    <a:ext uri="{9D8B030D-6E8A-4147-A177-3AD203B41FA5}">
                      <a16:colId xmlns:a16="http://schemas.microsoft.com/office/drawing/2014/main" val="2564785270"/>
                    </a:ext>
                  </a:extLst>
                </a:gridCol>
                <a:gridCol w="359802">
                  <a:extLst>
                    <a:ext uri="{9D8B030D-6E8A-4147-A177-3AD203B41FA5}">
                      <a16:colId xmlns:a16="http://schemas.microsoft.com/office/drawing/2014/main" val="1293303864"/>
                    </a:ext>
                  </a:extLst>
                </a:gridCol>
                <a:gridCol w="359802">
                  <a:extLst>
                    <a:ext uri="{9D8B030D-6E8A-4147-A177-3AD203B41FA5}">
                      <a16:colId xmlns:a16="http://schemas.microsoft.com/office/drawing/2014/main" val="155419961"/>
                    </a:ext>
                  </a:extLst>
                </a:gridCol>
                <a:gridCol w="359802">
                  <a:extLst>
                    <a:ext uri="{9D8B030D-6E8A-4147-A177-3AD203B41FA5}">
                      <a16:colId xmlns:a16="http://schemas.microsoft.com/office/drawing/2014/main" val="378270666"/>
                    </a:ext>
                  </a:extLst>
                </a:gridCol>
              </a:tblGrid>
              <a:tr h="133152">
                <a:tc gridSpan="14">
                  <a:txBody>
                    <a:bodyPr/>
                    <a:lstStyle/>
                    <a:p>
                      <a:r>
                        <a:rPr lang="de-DE" sz="700" err="1"/>
                        <a:t>Patients</a:t>
                      </a:r>
                      <a:r>
                        <a:rPr lang="de-DE" sz="700"/>
                        <a:t> at </a:t>
                      </a:r>
                      <a:r>
                        <a:rPr lang="de-DE" sz="700" err="1"/>
                        <a:t>risk</a:t>
                      </a:r>
                      <a:endParaRPr lang="de-DE" sz="700"/>
                    </a:p>
                  </a:txBody>
                  <a:tcPr marL="36000" marT="36000" marB="36000" anchor="ctr"/>
                </a:tc>
                <a:tc hMerge="1">
                  <a:txBody>
                    <a:bodyPr/>
                    <a:lstStyle/>
                    <a:p>
                      <a:endParaRPr lang="de-DE" sz="700"/>
                    </a:p>
                  </a:txBody>
                  <a:tcPr anchor="ctr"/>
                </a:tc>
                <a:tc hMerge="1">
                  <a:txBody>
                    <a:bodyPr/>
                    <a:lstStyle/>
                    <a:p>
                      <a:endParaRPr lang="de-DE" sz="700"/>
                    </a:p>
                  </a:txBody>
                  <a:tcPr anchor="ctr"/>
                </a:tc>
                <a:tc hMerge="1">
                  <a:txBody>
                    <a:bodyPr/>
                    <a:lstStyle/>
                    <a:p>
                      <a:endParaRPr lang="de-DE" sz="700"/>
                    </a:p>
                  </a:txBody>
                  <a:tcPr anchor="ctr"/>
                </a:tc>
                <a:tc hMerge="1">
                  <a:txBody>
                    <a:bodyPr/>
                    <a:lstStyle/>
                    <a:p>
                      <a:endParaRPr lang="de-DE" sz="700"/>
                    </a:p>
                  </a:txBody>
                  <a:tcPr anchor="ctr"/>
                </a:tc>
                <a:tc hMerge="1">
                  <a:txBody>
                    <a:bodyPr/>
                    <a:lstStyle/>
                    <a:p>
                      <a:endParaRPr lang="de-DE" sz="700"/>
                    </a:p>
                  </a:txBody>
                  <a:tcPr anchor="ctr"/>
                </a:tc>
                <a:tc hMerge="1">
                  <a:txBody>
                    <a:bodyPr/>
                    <a:lstStyle/>
                    <a:p>
                      <a:endParaRPr lang="de-DE" sz="700"/>
                    </a:p>
                  </a:txBody>
                  <a:tcPr anchor="ctr"/>
                </a:tc>
                <a:tc hMerge="1">
                  <a:txBody>
                    <a:bodyPr/>
                    <a:lstStyle/>
                    <a:p>
                      <a:endParaRPr lang="de-DE" sz="700"/>
                    </a:p>
                  </a:txBody>
                  <a:tcPr anchor="ctr"/>
                </a:tc>
                <a:tc hMerge="1">
                  <a:txBody>
                    <a:bodyPr/>
                    <a:lstStyle/>
                    <a:p>
                      <a:endParaRPr lang="de-DE" sz="700"/>
                    </a:p>
                  </a:txBody>
                  <a:tcPr anchor="ctr"/>
                </a:tc>
                <a:tc hMerge="1">
                  <a:txBody>
                    <a:bodyPr/>
                    <a:lstStyle/>
                    <a:p>
                      <a:endParaRPr lang="de-DE" sz="700"/>
                    </a:p>
                  </a:txBody>
                  <a:tcPr anchor="ctr"/>
                </a:tc>
                <a:tc hMerge="1">
                  <a:txBody>
                    <a:bodyPr/>
                    <a:lstStyle/>
                    <a:p>
                      <a:endParaRPr lang="de-DE" sz="700"/>
                    </a:p>
                  </a:txBody>
                  <a:tcPr anchor="ctr"/>
                </a:tc>
                <a:tc hMerge="1">
                  <a:txBody>
                    <a:bodyPr/>
                    <a:lstStyle/>
                    <a:p>
                      <a:endParaRPr lang="de-DE" sz="700"/>
                    </a:p>
                  </a:txBody>
                  <a:tcPr anchor="ctr"/>
                </a:tc>
                <a:tc hMerge="1">
                  <a:txBody>
                    <a:bodyPr/>
                    <a:lstStyle/>
                    <a:p>
                      <a:endParaRPr lang="de-DE" sz="700"/>
                    </a:p>
                  </a:txBody>
                  <a:tcPr anchor="ctr"/>
                </a:tc>
                <a:tc hMerge="1">
                  <a:txBody>
                    <a:bodyPr/>
                    <a:lstStyle/>
                    <a:p>
                      <a:endParaRPr lang="de-DE" sz="700"/>
                    </a:p>
                  </a:txBody>
                  <a:tcPr anchor="ctr"/>
                </a:tc>
                <a:extLst>
                  <a:ext uri="{0D108BD9-81ED-4DB2-BD59-A6C34878D82A}">
                    <a16:rowId xmlns:a16="http://schemas.microsoft.com/office/drawing/2014/main" val="351158508"/>
                  </a:ext>
                </a:extLst>
              </a:tr>
              <a:tr h="147638">
                <a:tc>
                  <a:txBody>
                    <a:bodyPr/>
                    <a:lstStyle/>
                    <a:p>
                      <a:r>
                        <a:rPr lang="de-DE" sz="700" err="1">
                          <a:solidFill>
                            <a:schemeClr val="bg1"/>
                          </a:solidFill>
                        </a:rPr>
                        <a:t>ulGHV</a:t>
                      </a:r>
                    </a:p>
                  </a:txBody>
                  <a:tcPr marL="36000" marR="0" marT="0" marB="0" anchor="ctr">
                    <a:solidFill>
                      <a:schemeClr val="accent1"/>
                    </a:solidFill>
                  </a:tcPr>
                </a:tc>
                <a:tc>
                  <a:txBody>
                    <a:bodyPr/>
                    <a:lstStyle/>
                    <a:p>
                      <a:pPr algn="ctr"/>
                      <a:r>
                        <a:rPr lang="de-DE" sz="700"/>
                        <a:t>89</a:t>
                      </a:r>
                    </a:p>
                  </a:txBody>
                  <a:tcPr marL="0" marR="0" marT="0" marB="0" anchor="ctr"/>
                </a:tc>
                <a:tc>
                  <a:txBody>
                    <a:bodyPr/>
                    <a:lstStyle/>
                    <a:p>
                      <a:pPr algn="ctr"/>
                      <a:r>
                        <a:rPr lang="de-DE" sz="700"/>
                        <a:t>85</a:t>
                      </a:r>
                    </a:p>
                  </a:txBody>
                  <a:tcPr marL="0" marR="0" marT="0" marB="0" anchor="ctr"/>
                </a:tc>
                <a:tc>
                  <a:txBody>
                    <a:bodyPr/>
                    <a:lstStyle/>
                    <a:p>
                      <a:pPr algn="ctr"/>
                      <a:r>
                        <a:rPr lang="de-DE" sz="700"/>
                        <a:t>85</a:t>
                      </a:r>
                    </a:p>
                  </a:txBody>
                  <a:tcPr marL="0" marR="0" marT="0" marB="0" anchor="ctr"/>
                </a:tc>
                <a:tc>
                  <a:txBody>
                    <a:bodyPr/>
                    <a:lstStyle/>
                    <a:p>
                      <a:pPr algn="ctr"/>
                      <a:r>
                        <a:rPr lang="de-DE" sz="700"/>
                        <a:t>79</a:t>
                      </a:r>
                    </a:p>
                  </a:txBody>
                  <a:tcPr marL="0" marR="0" marT="0" marB="0" anchor="ctr"/>
                </a:tc>
                <a:tc>
                  <a:txBody>
                    <a:bodyPr/>
                    <a:lstStyle/>
                    <a:p>
                      <a:pPr algn="ctr"/>
                      <a:r>
                        <a:rPr lang="de-DE" sz="700"/>
                        <a:t>79</a:t>
                      </a:r>
                    </a:p>
                  </a:txBody>
                  <a:tcPr marL="0" marR="0" marT="0" marB="0" anchor="ctr"/>
                </a:tc>
                <a:tc>
                  <a:txBody>
                    <a:bodyPr/>
                    <a:lstStyle/>
                    <a:p>
                      <a:pPr algn="ctr"/>
                      <a:r>
                        <a:rPr lang="de-DE" sz="700"/>
                        <a:t>73</a:t>
                      </a:r>
                    </a:p>
                  </a:txBody>
                  <a:tcPr marL="0" marR="0" marT="0" marB="0" anchor="ctr"/>
                </a:tc>
                <a:tc>
                  <a:txBody>
                    <a:bodyPr/>
                    <a:lstStyle/>
                    <a:p>
                      <a:pPr algn="ctr"/>
                      <a:r>
                        <a:rPr lang="de-DE" sz="700"/>
                        <a:t>72</a:t>
                      </a:r>
                    </a:p>
                  </a:txBody>
                  <a:tcPr marL="0" marR="0" marT="0" marB="0" anchor="ctr"/>
                </a:tc>
                <a:tc>
                  <a:txBody>
                    <a:bodyPr/>
                    <a:lstStyle/>
                    <a:p>
                      <a:pPr algn="ctr"/>
                      <a:r>
                        <a:rPr lang="de-DE" sz="700"/>
                        <a:t>59</a:t>
                      </a:r>
                    </a:p>
                  </a:txBody>
                  <a:tcPr marL="0" marR="0" marT="0" marB="0" anchor="ctr"/>
                </a:tc>
                <a:tc>
                  <a:txBody>
                    <a:bodyPr/>
                    <a:lstStyle/>
                    <a:p>
                      <a:pPr algn="ctr"/>
                      <a:r>
                        <a:rPr lang="de-DE" sz="700"/>
                        <a:t>58</a:t>
                      </a:r>
                    </a:p>
                  </a:txBody>
                  <a:tcPr marL="0" marR="0" marT="0" marB="0" anchor="ctr"/>
                </a:tc>
                <a:tc>
                  <a:txBody>
                    <a:bodyPr/>
                    <a:lstStyle/>
                    <a:p>
                      <a:pPr algn="ctr"/>
                      <a:r>
                        <a:rPr lang="de-DE" sz="700"/>
                        <a:t>48</a:t>
                      </a:r>
                    </a:p>
                  </a:txBody>
                  <a:tcPr marL="0" marR="0" marT="0" marB="0" anchor="ctr"/>
                </a:tc>
                <a:tc>
                  <a:txBody>
                    <a:bodyPr/>
                    <a:lstStyle/>
                    <a:p>
                      <a:pPr algn="ctr"/>
                      <a:r>
                        <a:rPr lang="de-DE" sz="700"/>
                        <a:t>45</a:t>
                      </a:r>
                    </a:p>
                  </a:txBody>
                  <a:tcPr marL="0" marR="0" marT="0" marB="0" anchor="ctr"/>
                </a:tc>
                <a:tc>
                  <a:txBody>
                    <a:bodyPr/>
                    <a:lstStyle/>
                    <a:p>
                      <a:pPr algn="ctr"/>
                      <a:r>
                        <a:rPr lang="de-DE" sz="700"/>
                        <a:t>1</a:t>
                      </a:r>
                    </a:p>
                  </a:txBody>
                  <a:tcPr marL="0" marR="0" marT="0" marB="0" anchor="ctr"/>
                </a:tc>
                <a:tc>
                  <a:txBody>
                    <a:bodyPr/>
                    <a:lstStyle/>
                    <a:p>
                      <a:pPr algn="ctr"/>
                      <a:r>
                        <a:rPr lang="de-DE" sz="700"/>
                        <a:t>0</a:t>
                      </a:r>
                    </a:p>
                  </a:txBody>
                  <a:tcPr marL="0" marR="0" marT="0" marB="0" anchor="ctr"/>
                </a:tc>
                <a:extLst>
                  <a:ext uri="{0D108BD9-81ED-4DB2-BD59-A6C34878D82A}">
                    <a16:rowId xmlns:a16="http://schemas.microsoft.com/office/drawing/2014/main" val="2561657854"/>
                  </a:ext>
                </a:extLst>
              </a:tr>
              <a:tr h="136432">
                <a:tc>
                  <a:txBody>
                    <a:bodyPr/>
                    <a:lstStyle/>
                    <a:p>
                      <a:r>
                        <a:rPr lang="de-DE" sz="700" err="1">
                          <a:solidFill>
                            <a:schemeClr val="bg1"/>
                          </a:solidFill>
                        </a:rPr>
                        <a:t>mlGHV</a:t>
                      </a:r>
                    </a:p>
                  </a:txBody>
                  <a:tcPr marL="36000" marR="0" marT="0" marB="0" anchor="ctr">
                    <a:solidFill>
                      <a:schemeClr val="accent3"/>
                    </a:solidFill>
                  </a:tcPr>
                </a:tc>
                <a:tc>
                  <a:txBody>
                    <a:bodyPr/>
                    <a:lstStyle/>
                    <a:p>
                      <a:pPr algn="ctr"/>
                      <a:r>
                        <a:rPr lang="de-DE" sz="700"/>
                        <a:t>66</a:t>
                      </a:r>
                    </a:p>
                  </a:txBody>
                  <a:tcPr marL="0" marR="0" marT="0" marB="0" anchor="ctr"/>
                </a:tc>
                <a:tc>
                  <a:txBody>
                    <a:bodyPr/>
                    <a:lstStyle/>
                    <a:p>
                      <a:pPr algn="ctr"/>
                      <a:r>
                        <a:rPr lang="de-DE" sz="700"/>
                        <a:t>64</a:t>
                      </a:r>
                    </a:p>
                  </a:txBody>
                  <a:tcPr marL="0" marR="0" marT="0" marB="0" anchor="ctr"/>
                </a:tc>
                <a:tc>
                  <a:txBody>
                    <a:bodyPr/>
                    <a:lstStyle/>
                    <a:p>
                      <a:pPr algn="ctr"/>
                      <a:r>
                        <a:rPr lang="de-DE" sz="700"/>
                        <a:t>63</a:t>
                      </a:r>
                    </a:p>
                  </a:txBody>
                  <a:tcPr marL="0" marR="0" marT="0" marB="0" anchor="ctr"/>
                </a:tc>
                <a:tc>
                  <a:txBody>
                    <a:bodyPr/>
                    <a:lstStyle/>
                    <a:p>
                      <a:pPr algn="ctr"/>
                      <a:r>
                        <a:rPr lang="de-DE" sz="700"/>
                        <a:t>61</a:t>
                      </a:r>
                    </a:p>
                  </a:txBody>
                  <a:tcPr marL="0" marR="0" marT="0" marB="0" anchor="ctr"/>
                </a:tc>
                <a:tc>
                  <a:txBody>
                    <a:bodyPr/>
                    <a:lstStyle/>
                    <a:p>
                      <a:pPr algn="ctr"/>
                      <a:r>
                        <a:rPr lang="de-DE" sz="700"/>
                        <a:t>60</a:t>
                      </a:r>
                    </a:p>
                  </a:txBody>
                  <a:tcPr marL="0" marR="0" marT="0" marB="0" anchor="ctr"/>
                </a:tc>
                <a:tc>
                  <a:txBody>
                    <a:bodyPr/>
                    <a:lstStyle/>
                    <a:p>
                      <a:pPr algn="ctr"/>
                      <a:r>
                        <a:rPr lang="de-DE" sz="700"/>
                        <a:t>55</a:t>
                      </a:r>
                    </a:p>
                  </a:txBody>
                  <a:tcPr marL="0" marR="0" marT="0" marB="0" anchor="ctr"/>
                </a:tc>
                <a:tc>
                  <a:txBody>
                    <a:bodyPr/>
                    <a:lstStyle/>
                    <a:p>
                      <a:pPr algn="ctr"/>
                      <a:r>
                        <a:rPr lang="de-DE" sz="700"/>
                        <a:t>54</a:t>
                      </a:r>
                    </a:p>
                  </a:txBody>
                  <a:tcPr marL="0" marR="0" marT="0" marB="0" anchor="ctr"/>
                </a:tc>
                <a:tc>
                  <a:txBody>
                    <a:bodyPr/>
                    <a:lstStyle/>
                    <a:p>
                      <a:pPr algn="ctr"/>
                      <a:r>
                        <a:rPr lang="de-DE" sz="700"/>
                        <a:t>52</a:t>
                      </a:r>
                    </a:p>
                  </a:txBody>
                  <a:tcPr marL="0" marR="0" marT="0" marB="0" anchor="ctr"/>
                </a:tc>
                <a:tc>
                  <a:txBody>
                    <a:bodyPr/>
                    <a:lstStyle/>
                    <a:p>
                      <a:pPr algn="ctr"/>
                      <a:r>
                        <a:rPr lang="de-DE" sz="700"/>
                        <a:t>51</a:t>
                      </a:r>
                    </a:p>
                  </a:txBody>
                  <a:tcPr marL="0" marR="0" marT="0" marB="0" anchor="ctr"/>
                </a:tc>
                <a:tc>
                  <a:txBody>
                    <a:bodyPr/>
                    <a:lstStyle/>
                    <a:p>
                      <a:pPr algn="ctr"/>
                      <a:r>
                        <a:rPr lang="de-DE" sz="700"/>
                        <a:t>48</a:t>
                      </a:r>
                    </a:p>
                  </a:txBody>
                  <a:tcPr marL="0" marR="0" marT="0" marB="0" anchor="ctr"/>
                </a:tc>
                <a:tc>
                  <a:txBody>
                    <a:bodyPr/>
                    <a:lstStyle/>
                    <a:p>
                      <a:pPr algn="ctr"/>
                      <a:r>
                        <a:rPr lang="de-DE" sz="700"/>
                        <a:t>47</a:t>
                      </a:r>
                    </a:p>
                  </a:txBody>
                  <a:tcPr marL="0" marR="0" marT="0" marB="0" anchor="ctr"/>
                </a:tc>
                <a:tc>
                  <a:txBody>
                    <a:bodyPr/>
                    <a:lstStyle/>
                    <a:p>
                      <a:pPr algn="ctr"/>
                      <a:r>
                        <a:rPr lang="de-DE" sz="700"/>
                        <a:t>1</a:t>
                      </a:r>
                    </a:p>
                  </a:txBody>
                  <a:tcPr marL="0" marR="0" marT="0" marB="0" anchor="ctr"/>
                </a:tc>
                <a:tc>
                  <a:txBody>
                    <a:bodyPr/>
                    <a:lstStyle/>
                    <a:p>
                      <a:pPr algn="ctr"/>
                      <a:r>
                        <a:rPr lang="de-DE" sz="700"/>
                        <a:t>0</a:t>
                      </a:r>
                    </a:p>
                  </a:txBody>
                  <a:tcPr marL="0" marR="0" marT="0" marB="0" anchor="ctr"/>
                </a:tc>
                <a:extLst>
                  <a:ext uri="{0D108BD9-81ED-4DB2-BD59-A6C34878D82A}">
                    <a16:rowId xmlns:a16="http://schemas.microsoft.com/office/drawing/2014/main" val="3262485251"/>
                  </a:ext>
                </a:extLst>
              </a:tr>
            </a:tbl>
          </a:graphicData>
        </a:graphic>
      </p:graphicFrame>
      <p:cxnSp>
        <p:nvCxnSpPr>
          <p:cNvPr id="68" name="Gerade Verbindung 67">
            <a:extLst>
              <a:ext uri="{FF2B5EF4-FFF2-40B4-BE49-F238E27FC236}">
                <a16:creationId xmlns:a16="http://schemas.microsoft.com/office/drawing/2014/main" id="{152F3D3B-F671-D4BC-A1E0-6B834BA34238}"/>
              </a:ext>
            </a:extLst>
          </p:cNvPr>
          <p:cNvCxnSpPr>
            <a:cxnSpLocks/>
          </p:cNvCxnSpPr>
          <p:nvPr/>
        </p:nvCxnSpPr>
        <p:spPr>
          <a:xfrm>
            <a:off x="7138433" y="1989138"/>
            <a:ext cx="0" cy="248732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Gerade Verbindung 68">
            <a:extLst>
              <a:ext uri="{FF2B5EF4-FFF2-40B4-BE49-F238E27FC236}">
                <a16:creationId xmlns:a16="http://schemas.microsoft.com/office/drawing/2014/main" id="{9E86220F-3923-3D29-C0AD-81ABA0FE56F8}"/>
              </a:ext>
            </a:extLst>
          </p:cNvPr>
          <p:cNvCxnSpPr>
            <a:cxnSpLocks/>
          </p:cNvCxnSpPr>
          <p:nvPr/>
        </p:nvCxnSpPr>
        <p:spPr>
          <a:xfrm flipH="1">
            <a:off x="7055475" y="4430875"/>
            <a:ext cx="442059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0" name="Gruppieren 69">
            <a:extLst>
              <a:ext uri="{FF2B5EF4-FFF2-40B4-BE49-F238E27FC236}">
                <a16:creationId xmlns:a16="http://schemas.microsoft.com/office/drawing/2014/main" id="{0BBA61CD-055B-044E-5175-C11A4B02AD3F}"/>
              </a:ext>
            </a:extLst>
          </p:cNvPr>
          <p:cNvGrpSpPr/>
          <p:nvPr/>
        </p:nvGrpSpPr>
        <p:grpSpPr>
          <a:xfrm>
            <a:off x="7055475" y="2060713"/>
            <a:ext cx="82949" cy="2133600"/>
            <a:chOff x="1569493" y="2060713"/>
            <a:chExt cx="4318474" cy="2133600"/>
          </a:xfrm>
        </p:grpSpPr>
        <p:cxnSp>
          <p:nvCxnSpPr>
            <p:cNvPr id="71" name="Gerade Verbindung 70">
              <a:extLst>
                <a:ext uri="{FF2B5EF4-FFF2-40B4-BE49-F238E27FC236}">
                  <a16:creationId xmlns:a16="http://schemas.microsoft.com/office/drawing/2014/main" id="{0A935981-7122-CAC3-1EF9-541AAB4A3CA9}"/>
                </a:ext>
              </a:extLst>
            </p:cNvPr>
            <p:cNvCxnSpPr>
              <a:cxnSpLocks/>
            </p:cNvCxnSpPr>
            <p:nvPr/>
          </p:nvCxnSpPr>
          <p:spPr>
            <a:xfrm flipH="1">
              <a:off x="1569493" y="4194313"/>
              <a:ext cx="431847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Gerade Verbindung 71">
              <a:extLst>
                <a:ext uri="{FF2B5EF4-FFF2-40B4-BE49-F238E27FC236}">
                  <a16:creationId xmlns:a16="http://schemas.microsoft.com/office/drawing/2014/main" id="{213123BA-60A1-9CB6-DDE2-9CA106384376}"/>
                </a:ext>
              </a:extLst>
            </p:cNvPr>
            <p:cNvCxnSpPr>
              <a:cxnSpLocks/>
            </p:cNvCxnSpPr>
            <p:nvPr/>
          </p:nvCxnSpPr>
          <p:spPr>
            <a:xfrm flipH="1">
              <a:off x="1569493" y="3957752"/>
              <a:ext cx="431847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Gerade Verbindung 72">
              <a:extLst>
                <a:ext uri="{FF2B5EF4-FFF2-40B4-BE49-F238E27FC236}">
                  <a16:creationId xmlns:a16="http://schemas.microsoft.com/office/drawing/2014/main" id="{990DB38B-1BA4-B37B-0C96-9BAAACC5A7BA}"/>
                </a:ext>
              </a:extLst>
            </p:cNvPr>
            <p:cNvCxnSpPr>
              <a:cxnSpLocks/>
            </p:cNvCxnSpPr>
            <p:nvPr/>
          </p:nvCxnSpPr>
          <p:spPr>
            <a:xfrm flipH="1">
              <a:off x="1569493" y="3716642"/>
              <a:ext cx="431847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Gerade Verbindung 73">
              <a:extLst>
                <a:ext uri="{FF2B5EF4-FFF2-40B4-BE49-F238E27FC236}">
                  <a16:creationId xmlns:a16="http://schemas.microsoft.com/office/drawing/2014/main" id="{6EC931A2-9149-38F0-1EF1-BD1359A13D6D}"/>
                </a:ext>
              </a:extLst>
            </p:cNvPr>
            <p:cNvCxnSpPr>
              <a:cxnSpLocks/>
            </p:cNvCxnSpPr>
            <p:nvPr/>
          </p:nvCxnSpPr>
          <p:spPr>
            <a:xfrm flipH="1">
              <a:off x="1569493" y="3489179"/>
              <a:ext cx="431847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Gerade Verbindung 74">
              <a:extLst>
                <a:ext uri="{FF2B5EF4-FFF2-40B4-BE49-F238E27FC236}">
                  <a16:creationId xmlns:a16="http://schemas.microsoft.com/office/drawing/2014/main" id="{4DC3291B-B944-530B-DB7A-E031CA2A0181}"/>
                </a:ext>
              </a:extLst>
            </p:cNvPr>
            <p:cNvCxnSpPr>
              <a:cxnSpLocks/>
            </p:cNvCxnSpPr>
            <p:nvPr/>
          </p:nvCxnSpPr>
          <p:spPr>
            <a:xfrm flipH="1">
              <a:off x="1569493" y="3248068"/>
              <a:ext cx="431847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Gerade Verbindung 75">
              <a:extLst>
                <a:ext uri="{FF2B5EF4-FFF2-40B4-BE49-F238E27FC236}">
                  <a16:creationId xmlns:a16="http://schemas.microsoft.com/office/drawing/2014/main" id="{18DE1AC0-2B50-EE62-5DBB-C004C064DAFC}"/>
                </a:ext>
              </a:extLst>
            </p:cNvPr>
            <p:cNvCxnSpPr>
              <a:cxnSpLocks/>
            </p:cNvCxnSpPr>
            <p:nvPr/>
          </p:nvCxnSpPr>
          <p:spPr>
            <a:xfrm flipH="1">
              <a:off x="1569493" y="3011507"/>
              <a:ext cx="431847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Gerade Verbindung 76">
              <a:extLst>
                <a:ext uri="{FF2B5EF4-FFF2-40B4-BE49-F238E27FC236}">
                  <a16:creationId xmlns:a16="http://schemas.microsoft.com/office/drawing/2014/main" id="{5718FCB5-0235-2E6E-A2D6-D0DAAB794C29}"/>
                </a:ext>
              </a:extLst>
            </p:cNvPr>
            <p:cNvCxnSpPr>
              <a:cxnSpLocks/>
            </p:cNvCxnSpPr>
            <p:nvPr/>
          </p:nvCxnSpPr>
          <p:spPr>
            <a:xfrm flipH="1">
              <a:off x="1569493" y="2774946"/>
              <a:ext cx="431847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Gerade Verbindung 77">
              <a:extLst>
                <a:ext uri="{FF2B5EF4-FFF2-40B4-BE49-F238E27FC236}">
                  <a16:creationId xmlns:a16="http://schemas.microsoft.com/office/drawing/2014/main" id="{D4F10BC4-C12A-8326-1790-5A07771A9560}"/>
                </a:ext>
              </a:extLst>
            </p:cNvPr>
            <p:cNvCxnSpPr>
              <a:cxnSpLocks/>
            </p:cNvCxnSpPr>
            <p:nvPr/>
          </p:nvCxnSpPr>
          <p:spPr>
            <a:xfrm flipH="1">
              <a:off x="1569493" y="2533835"/>
              <a:ext cx="431847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Gerade Verbindung 78">
              <a:extLst>
                <a:ext uri="{FF2B5EF4-FFF2-40B4-BE49-F238E27FC236}">
                  <a16:creationId xmlns:a16="http://schemas.microsoft.com/office/drawing/2014/main" id="{8D79F5E4-944D-A195-61D0-C6D5281163EC}"/>
                </a:ext>
              </a:extLst>
            </p:cNvPr>
            <p:cNvCxnSpPr>
              <a:cxnSpLocks/>
            </p:cNvCxnSpPr>
            <p:nvPr/>
          </p:nvCxnSpPr>
          <p:spPr>
            <a:xfrm flipH="1">
              <a:off x="1569493" y="2297274"/>
              <a:ext cx="431847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Gerade Verbindung 79">
              <a:extLst>
                <a:ext uri="{FF2B5EF4-FFF2-40B4-BE49-F238E27FC236}">
                  <a16:creationId xmlns:a16="http://schemas.microsoft.com/office/drawing/2014/main" id="{D7577139-2479-4FE9-2023-C74D5491FE1A}"/>
                </a:ext>
              </a:extLst>
            </p:cNvPr>
            <p:cNvCxnSpPr>
              <a:cxnSpLocks/>
            </p:cNvCxnSpPr>
            <p:nvPr/>
          </p:nvCxnSpPr>
          <p:spPr>
            <a:xfrm flipH="1">
              <a:off x="1569493" y="2060713"/>
              <a:ext cx="431847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81" name="Gerade Verbindung 80">
            <a:extLst>
              <a:ext uri="{FF2B5EF4-FFF2-40B4-BE49-F238E27FC236}">
                <a16:creationId xmlns:a16="http://schemas.microsoft.com/office/drawing/2014/main" id="{CC2712A2-1AF2-F288-C12D-2369C4AF99BF}"/>
              </a:ext>
            </a:extLst>
          </p:cNvPr>
          <p:cNvCxnSpPr>
            <a:cxnSpLocks/>
          </p:cNvCxnSpPr>
          <p:nvPr/>
        </p:nvCxnSpPr>
        <p:spPr>
          <a:xfrm>
            <a:off x="7499903" y="4430746"/>
            <a:ext cx="0" cy="457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Gerade Verbindung 81">
            <a:extLst>
              <a:ext uri="{FF2B5EF4-FFF2-40B4-BE49-F238E27FC236}">
                <a16:creationId xmlns:a16="http://schemas.microsoft.com/office/drawing/2014/main" id="{4E6B6714-C850-381A-338D-7A3B2D603FC0}"/>
              </a:ext>
            </a:extLst>
          </p:cNvPr>
          <p:cNvCxnSpPr>
            <a:cxnSpLocks/>
          </p:cNvCxnSpPr>
          <p:nvPr/>
        </p:nvCxnSpPr>
        <p:spPr>
          <a:xfrm>
            <a:off x="7861373" y="4430746"/>
            <a:ext cx="0" cy="457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Gerade Verbindung 82">
            <a:extLst>
              <a:ext uri="{FF2B5EF4-FFF2-40B4-BE49-F238E27FC236}">
                <a16:creationId xmlns:a16="http://schemas.microsoft.com/office/drawing/2014/main" id="{046C304E-8A70-A7EF-8919-E77286B3CA0B}"/>
              </a:ext>
            </a:extLst>
          </p:cNvPr>
          <p:cNvCxnSpPr>
            <a:cxnSpLocks/>
          </p:cNvCxnSpPr>
          <p:nvPr/>
        </p:nvCxnSpPr>
        <p:spPr>
          <a:xfrm>
            <a:off x="8222843" y="4430746"/>
            <a:ext cx="0" cy="457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Gerade Verbindung 83">
            <a:extLst>
              <a:ext uri="{FF2B5EF4-FFF2-40B4-BE49-F238E27FC236}">
                <a16:creationId xmlns:a16="http://schemas.microsoft.com/office/drawing/2014/main" id="{4C1A301E-AB16-5856-374B-6B86DEEE7A32}"/>
              </a:ext>
            </a:extLst>
          </p:cNvPr>
          <p:cNvCxnSpPr>
            <a:cxnSpLocks/>
          </p:cNvCxnSpPr>
          <p:nvPr/>
        </p:nvCxnSpPr>
        <p:spPr>
          <a:xfrm>
            <a:off x="8584313" y="4430746"/>
            <a:ext cx="0" cy="457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Gerade Verbindung 84">
            <a:extLst>
              <a:ext uri="{FF2B5EF4-FFF2-40B4-BE49-F238E27FC236}">
                <a16:creationId xmlns:a16="http://schemas.microsoft.com/office/drawing/2014/main" id="{8E7AB3CC-8E0A-68AA-17C9-6F5AEA35ADFB}"/>
              </a:ext>
            </a:extLst>
          </p:cNvPr>
          <p:cNvCxnSpPr>
            <a:cxnSpLocks/>
          </p:cNvCxnSpPr>
          <p:nvPr/>
        </p:nvCxnSpPr>
        <p:spPr>
          <a:xfrm>
            <a:off x="8945783" y="4430746"/>
            <a:ext cx="0" cy="457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Gerade Verbindung 85">
            <a:extLst>
              <a:ext uri="{FF2B5EF4-FFF2-40B4-BE49-F238E27FC236}">
                <a16:creationId xmlns:a16="http://schemas.microsoft.com/office/drawing/2014/main" id="{4C668F13-219F-24EC-16B8-6B4F19926401}"/>
              </a:ext>
            </a:extLst>
          </p:cNvPr>
          <p:cNvCxnSpPr>
            <a:cxnSpLocks/>
          </p:cNvCxnSpPr>
          <p:nvPr/>
        </p:nvCxnSpPr>
        <p:spPr>
          <a:xfrm>
            <a:off x="9307253" y="4430746"/>
            <a:ext cx="0" cy="457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Gerade Verbindung 86">
            <a:extLst>
              <a:ext uri="{FF2B5EF4-FFF2-40B4-BE49-F238E27FC236}">
                <a16:creationId xmlns:a16="http://schemas.microsoft.com/office/drawing/2014/main" id="{806B21B0-387B-8BCD-ECF5-2E166466F15B}"/>
              </a:ext>
            </a:extLst>
          </p:cNvPr>
          <p:cNvCxnSpPr>
            <a:cxnSpLocks/>
          </p:cNvCxnSpPr>
          <p:nvPr/>
        </p:nvCxnSpPr>
        <p:spPr>
          <a:xfrm>
            <a:off x="9668723" y="4430746"/>
            <a:ext cx="0" cy="457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Gerade Verbindung 87">
            <a:extLst>
              <a:ext uri="{FF2B5EF4-FFF2-40B4-BE49-F238E27FC236}">
                <a16:creationId xmlns:a16="http://schemas.microsoft.com/office/drawing/2014/main" id="{BA9AA0A0-646A-B51C-0087-DD9F3B2B6BFD}"/>
              </a:ext>
            </a:extLst>
          </p:cNvPr>
          <p:cNvCxnSpPr>
            <a:cxnSpLocks/>
          </p:cNvCxnSpPr>
          <p:nvPr/>
        </p:nvCxnSpPr>
        <p:spPr>
          <a:xfrm>
            <a:off x="10030193" y="4430746"/>
            <a:ext cx="0" cy="457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Gerade Verbindung 88">
            <a:extLst>
              <a:ext uri="{FF2B5EF4-FFF2-40B4-BE49-F238E27FC236}">
                <a16:creationId xmlns:a16="http://schemas.microsoft.com/office/drawing/2014/main" id="{B525322F-FDB0-ACF6-4AA1-3B535EED2113}"/>
              </a:ext>
            </a:extLst>
          </p:cNvPr>
          <p:cNvCxnSpPr>
            <a:cxnSpLocks/>
          </p:cNvCxnSpPr>
          <p:nvPr/>
        </p:nvCxnSpPr>
        <p:spPr>
          <a:xfrm>
            <a:off x="10391663" y="4430746"/>
            <a:ext cx="0" cy="457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Gerade Verbindung 89">
            <a:extLst>
              <a:ext uri="{FF2B5EF4-FFF2-40B4-BE49-F238E27FC236}">
                <a16:creationId xmlns:a16="http://schemas.microsoft.com/office/drawing/2014/main" id="{5FE6BF2D-A943-B463-0011-A49E123EA50B}"/>
              </a:ext>
            </a:extLst>
          </p:cNvPr>
          <p:cNvCxnSpPr>
            <a:cxnSpLocks/>
          </p:cNvCxnSpPr>
          <p:nvPr/>
        </p:nvCxnSpPr>
        <p:spPr>
          <a:xfrm>
            <a:off x="10753133" y="4430746"/>
            <a:ext cx="0" cy="457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Gerade Verbindung 90">
            <a:extLst>
              <a:ext uri="{FF2B5EF4-FFF2-40B4-BE49-F238E27FC236}">
                <a16:creationId xmlns:a16="http://schemas.microsoft.com/office/drawing/2014/main" id="{23E5B25A-4C02-D2B7-2C79-FBDC81870FC0}"/>
              </a:ext>
            </a:extLst>
          </p:cNvPr>
          <p:cNvCxnSpPr>
            <a:cxnSpLocks/>
          </p:cNvCxnSpPr>
          <p:nvPr/>
        </p:nvCxnSpPr>
        <p:spPr>
          <a:xfrm>
            <a:off x="11114603" y="4430746"/>
            <a:ext cx="0" cy="457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Gerade Verbindung 91">
            <a:extLst>
              <a:ext uri="{FF2B5EF4-FFF2-40B4-BE49-F238E27FC236}">
                <a16:creationId xmlns:a16="http://schemas.microsoft.com/office/drawing/2014/main" id="{F173939A-1B35-A42F-78C7-920DBA4CA74E}"/>
              </a:ext>
            </a:extLst>
          </p:cNvPr>
          <p:cNvCxnSpPr>
            <a:cxnSpLocks/>
          </p:cNvCxnSpPr>
          <p:nvPr/>
        </p:nvCxnSpPr>
        <p:spPr>
          <a:xfrm>
            <a:off x="11476074" y="4430746"/>
            <a:ext cx="0" cy="457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3" name="Textfeld 92">
            <a:extLst>
              <a:ext uri="{FF2B5EF4-FFF2-40B4-BE49-F238E27FC236}">
                <a16:creationId xmlns:a16="http://schemas.microsoft.com/office/drawing/2014/main" id="{6A352055-8D46-72A8-79D9-15E30FA35404}"/>
              </a:ext>
            </a:extLst>
          </p:cNvPr>
          <p:cNvSpPr txBox="1"/>
          <p:nvPr/>
        </p:nvSpPr>
        <p:spPr>
          <a:xfrm>
            <a:off x="6406353" y="1928077"/>
            <a:ext cx="649118" cy="276999"/>
          </a:xfrm>
          <a:prstGeom prst="rect">
            <a:avLst/>
          </a:prstGeom>
          <a:noFill/>
        </p:spPr>
        <p:txBody>
          <a:bodyPr wrap="square" rtlCol="0">
            <a:spAutoFit/>
          </a:bodyPr>
          <a:lstStyle/>
          <a:p>
            <a:pPr algn="r"/>
            <a:r>
              <a:rPr lang="de-DE" sz="1200"/>
              <a:t>100</a:t>
            </a:r>
          </a:p>
        </p:txBody>
      </p:sp>
      <p:sp>
        <p:nvSpPr>
          <p:cNvPr id="94" name="Textfeld 93">
            <a:extLst>
              <a:ext uri="{FF2B5EF4-FFF2-40B4-BE49-F238E27FC236}">
                <a16:creationId xmlns:a16="http://schemas.microsoft.com/office/drawing/2014/main" id="{EEB62DB1-5BB5-0C94-B6AE-5EEAB4089CF2}"/>
              </a:ext>
            </a:extLst>
          </p:cNvPr>
          <p:cNvSpPr txBox="1"/>
          <p:nvPr/>
        </p:nvSpPr>
        <p:spPr>
          <a:xfrm>
            <a:off x="6406353" y="2173737"/>
            <a:ext cx="649118" cy="276999"/>
          </a:xfrm>
          <a:prstGeom prst="rect">
            <a:avLst/>
          </a:prstGeom>
          <a:noFill/>
        </p:spPr>
        <p:txBody>
          <a:bodyPr wrap="square" rtlCol="0">
            <a:spAutoFit/>
          </a:bodyPr>
          <a:lstStyle/>
          <a:p>
            <a:pPr algn="r"/>
            <a:r>
              <a:rPr lang="de-DE" sz="1200"/>
              <a:t>90</a:t>
            </a:r>
          </a:p>
        </p:txBody>
      </p:sp>
      <p:sp>
        <p:nvSpPr>
          <p:cNvPr id="95" name="Textfeld 94">
            <a:extLst>
              <a:ext uri="{FF2B5EF4-FFF2-40B4-BE49-F238E27FC236}">
                <a16:creationId xmlns:a16="http://schemas.microsoft.com/office/drawing/2014/main" id="{02945F16-8690-FDD9-79FE-EF9BD4B6F3E7}"/>
              </a:ext>
            </a:extLst>
          </p:cNvPr>
          <p:cNvSpPr txBox="1"/>
          <p:nvPr/>
        </p:nvSpPr>
        <p:spPr>
          <a:xfrm>
            <a:off x="6406353" y="2419397"/>
            <a:ext cx="649118" cy="276999"/>
          </a:xfrm>
          <a:prstGeom prst="rect">
            <a:avLst/>
          </a:prstGeom>
          <a:noFill/>
        </p:spPr>
        <p:txBody>
          <a:bodyPr wrap="square" rtlCol="0">
            <a:spAutoFit/>
          </a:bodyPr>
          <a:lstStyle/>
          <a:p>
            <a:pPr algn="r"/>
            <a:r>
              <a:rPr lang="de-DE" sz="1200"/>
              <a:t>80</a:t>
            </a:r>
          </a:p>
        </p:txBody>
      </p:sp>
      <p:sp>
        <p:nvSpPr>
          <p:cNvPr id="96" name="Textfeld 95">
            <a:extLst>
              <a:ext uri="{FF2B5EF4-FFF2-40B4-BE49-F238E27FC236}">
                <a16:creationId xmlns:a16="http://schemas.microsoft.com/office/drawing/2014/main" id="{E7B54FFB-19E3-91B4-326D-CAF5D8E68CAF}"/>
              </a:ext>
            </a:extLst>
          </p:cNvPr>
          <p:cNvSpPr txBox="1"/>
          <p:nvPr/>
        </p:nvSpPr>
        <p:spPr>
          <a:xfrm>
            <a:off x="6415451" y="2646859"/>
            <a:ext cx="649118" cy="276999"/>
          </a:xfrm>
          <a:prstGeom prst="rect">
            <a:avLst/>
          </a:prstGeom>
          <a:noFill/>
        </p:spPr>
        <p:txBody>
          <a:bodyPr wrap="square" rtlCol="0">
            <a:spAutoFit/>
          </a:bodyPr>
          <a:lstStyle/>
          <a:p>
            <a:pPr algn="r"/>
            <a:r>
              <a:rPr lang="de-DE" sz="1200"/>
              <a:t>70</a:t>
            </a:r>
          </a:p>
        </p:txBody>
      </p:sp>
      <p:sp>
        <p:nvSpPr>
          <p:cNvPr id="97" name="Textfeld 96">
            <a:extLst>
              <a:ext uri="{FF2B5EF4-FFF2-40B4-BE49-F238E27FC236}">
                <a16:creationId xmlns:a16="http://schemas.microsoft.com/office/drawing/2014/main" id="{B4829A39-8F82-6459-805D-6E4DE66C1C96}"/>
              </a:ext>
            </a:extLst>
          </p:cNvPr>
          <p:cNvSpPr txBox="1"/>
          <p:nvPr/>
        </p:nvSpPr>
        <p:spPr>
          <a:xfrm>
            <a:off x="6415451" y="2878871"/>
            <a:ext cx="649118" cy="276999"/>
          </a:xfrm>
          <a:prstGeom prst="rect">
            <a:avLst/>
          </a:prstGeom>
          <a:noFill/>
        </p:spPr>
        <p:txBody>
          <a:bodyPr wrap="square" rtlCol="0">
            <a:spAutoFit/>
          </a:bodyPr>
          <a:lstStyle/>
          <a:p>
            <a:pPr algn="r"/>
            <a:r>
              <a:rPr lang="de-DE" sz="1200"/>
              <a:t>60</a:t>
            </a:r>
          </a:p>
        </p:txBody>
      </p:sp>
      <p:sp>
        <p:nvSpPr>
          <p:cNvPr id="98" name="Textfeld 97">
            <a:extLst>
              <a:ext uri="{FF2B5EF4-FFF2-40B4-BE49-F238E27FC236}">
                <a16:creationId xmlns:a16="http://schemas.microsoft.com/office/drawing/2014/main" id="{7E247977-B765-89FF-655E-3001691910F2}"/>
              </a:ext>
            </a:extLst>
          </p:cNvPr>
          <p:cNvSpPr txBox="1"/>
          <p:nvPr/>
        </p:nvSpPr>
        <p:spPr>
          <a:xfrm>
            <a:off x="6415451" y="3115433"/>
            <a:ext cx="649118" cy="276999"/>
          </a:xfrm>
          <a:prstGeom prst="rect">
            <a:avLst/>
          </a:prstGeom>
          <a:noFill/>
        </p:spPr>
        <p:txBody>
          <a:bodyPr wrap="square" rtlCol="0">
            <a:spAutoFit/>
          </a:bodyPr>
          <a:lstStyle/>
          <a:p>
            <a:pPr algn="r"/>
            <a:r>
              <a:rPr lang="de-DE" sz="1200"/>
              <a:t>50</a:t>
            </a:r>
          </a:p>
        </p:txBody>
      </p:sp>
      <p:sp>
        <p:nvSpPr>
          <p:cNvPr id="99" name="Textfeld 98">
            <a:extLst>
              <a:ext uri="{FF2B5EF4-FFF2-40B4-BE49-F238E27FC236}">
                <a16:creationId xmlns:a16="http://schemas.microsoft.com/office/drawing/2014/main" id="{659D1503-001A-5400-26F5-CD18A2EF3114}"/>
              </a:ext>
            </a:extLst>
          </p:cNvPr>
          <p:cNvSpPr txBox="1"/>
          <p:nvPr/>
        </p:nvSpPr>
        <p:spPr>
          <a:xfrm>
            <a:off x="6415451" y="3351994"/>
            <a:ext cx="649118" cy="276999"/>
          </a:xfrm>
          <a:prstGeom prst="rect">
            <a:avLst/>
          </a:prstGeom>
          <a:noFill/>
        </p:spPr>
        <p:txBody>
          <a:bodyPr wrap="square" rtlCol="0">
            <a:spAutoFit/>
          </a:bodyPr>
          <a:lstStyle/>
          <a:p>
            <a:pPr algn="r"/>
            <a:r>
              <a:rPr lang="de-DE" sz="1200"/>
              <a:t>40</a:t>
            </a:r>
          </a:p>
        </p:txBody>
      </p:sp>
      <p:sp>
        <p:nvSpPr>
          <p:cNvPr id="100" name="Textfeld 99">
            <a:extLst>
              <a:ext uri="{FF2B5EF4-FFF2-40B4-BE49-F238E27FC236}">
                <a16:creationId xmlns:a16="http://schemas.microsoft.com/office/drawing/2014/main" id="{33B29448-1E38-5F0B-CF03-36F8A070C226}"/>
              </a:ext>
            </a:extLst>
          </p:cNvPr>
          <p:cNvSpPr txBox="1"/>
          <p:nvPr/>
        </p:nvSpPr>
        <p:spPr>
          <a:xfrm>
            <a:off x="6415451" y="3584006"/>
            <a:ext cx="649118" cy="276999"/>
          </a:xfrm>
          <a:prstGeom prst="rect">
            <a:avLst/>
          </a:prstGeom>
          <a:noFill/>
        </p:spPr>
        <p:txBody>
          <a:bodyPr wrap="square" rtlCol="0">
            <a:spAutoFit/>
          </a:bodyPr>
          <a:lstStyle/>
          <a:p>
            <a:pPr algn="r"/>
            <a:r>
              <a:rPr lang="de-DE" sz="1200"/>
              <a:t>30</a:t>
            </a:r>
          </a:p>
        </p:txBody>
      </p:sp>
      <p:sp>
        <p:nvSpPr>
          <p:cNvPr id="101" name="Textfeld 100">
            <a:extLst>
              <a:ext uri="{FF2B5EF4-FFF2-40B4-BE49-F238E27FC236}">
                <a16:creationId xmlns:a16="http://schemas.microsoft.com/office/drawing/2014/main" id="{96D3B668-C66E-BC40-22B6-8F88B79E57A8}"/>
              </a:ext>
            </a:extLst>
          </p:cNvPr>
          <p:cNvSpPr txBox="1"/>
          <p:nvPr/>
        </p:nvSpPr>
        <p:spPr>
          <a:xfrm>
            <a:off x="6415451" y="3825117"/>
            <a:ext cx="649118" cy="276999"/>
          </a:xfrm>
          <a:prstGeom prst="rect">
            <a:avLst/>
          </a:prstGeom>
          <a:noFill/>
        </p:spPr>
        <p:txBody>
          <a:bodyPr wrap="square" rtlCol="0">
            <a:spAutoFit/>
          </a:bodyPr>
          <a:lstStyle/>
          <a:p>
            <a:pPr algn="r"/>
            <a:r>
              <a:rPr lang="de-DE" sz="1200"/>
              <a:t>20</a:t>
            </a:r>
          </a:p>
        </p:txBody>
      </p:sp>
      <p:sp>
        <p:nvSpPr>
          <p:cNvPr id="102" name="Textfeld 101">
            <a:extLst>
              <a:ext uri="{FF2B5EF4-FFF2-40B4-BE49-F238E27FC236}">
                <a16:creationId xmlns:a16="http://schemas.microsoft.com/office/drawing/2014/main" id="{FF727AA1-661D-BA35-BB4C-B7C872620101}"/>
              </a:ext>
            </a:extLst>
          </p:cNvPr>
          <p:cNvSpPr txBox="1"/>
          <p:nvPr/>
        </p:nvSpPr>
        <p:spPr>
          <a:xfrm>
            <a:off x="6415451" y="4070776"/>
            <a:ext cx="649118" cy="276999"/>
          </a:xfrm>
          <a:prstGeom prst="rect">
            <a:avLst/>
          </a:prstGeom>
          <a:noFill/>
        </p:spPr>
        <p:txBody>
          <a:bodyPr wrap="square" rtlCol="0">
            <a:spAutoFit/>
          </a:bodyPr>
          <a:lstStyle/>
          <a:p>
            <a:pPr algn="r"/>
            <a:r>
              <a:rPr lang="de-DE" sz="1200"/>
              <a:t>10</a:t>
            </a:r>
          </a:p>
        </p:txBody>
      </p:sp>
      <p:sp>
        <p:nvSpPr>
          <p:cNvPr id="103" name="Textfeld 102">
            <a:extLst>
              <a:ext uri="{FF2B5EF4-FFF2-40B4-BE49-F238E27FC236}">
                <a16:creationId xmlns:a16="http://schemas.microsoft.com/office/drawing/2014/main" id="{49325DC5-13E1-3459-D4CA-62FD1F4A9264}"/>
              </a:ext>
            </a:extLst>
          </p:cNvPr>
          <p:cNvSpPr txBox="1"/>
          <p:nvPr/>
        </p:nvSpPr>
        <p:spPr>
          <a:xfrm>
            <a:off x="6987237" y="4441135"/>
            <a:ext cx="309348" cy="276999"/>
          </a:xfrm>
          <a:prstGeom prst="rect">
            <a:avLst/>
          </a:prstGeom>
          <a:noFill/>
        </p:spPr>
        <p:txBody>
          <a:bodyPr wrap="square" lIns="0" rIns="0" rtlCol="0">
            <a:spAutoFit/>
          </a:bodyPr>
          <a:lstStyle/>
          <a:p>
            <a:pPr algn="ctr"/>
            <a:r>
              <a:rPr lang="de-DE" sz="1200"/>
              <a:t>0</a:t>
            </a:r>
          </a:p>
        </p:txBody>
      </p:sp>
      <p:sp>
        <p:nvSpPr>
          <p:cNvPr id="104" name="Textfeld 103">
            <a:extLst>
              <a:ext uri="{FF2B5EF4-FFF2-40B4-BE49-F238E27FC236}">
                <a16:creationId xmlns:a16="http://schemas.microsoft.com/office/drawing/2014/main" id="{558C79D2-26AA-B748-705E-D86150A4D95D}"/>
              </a:ext>
            </a:extLst>
          </p:cNvPr>
          <p:cNvSpPr txBox="1"/>
          <p:nvPr/>
        </p:nvSpPr>
        <p:spPr>
          <a:xfrm>
            <a:off x="7343767" y="4441135"/>
            <a:ext cx="309348" cy="276999"/>
          </a:xfrm>
          <a:prstGeom prst="rect">
            <a:avLst/>
          </a:prstGeom>
          <a:noFill/>
        </p:spPr>
        <p:txBody>
          <a:bodyPr wrap="square" lIns="0" rIns="0" rtlCol="0">
            <a:spAutoFit/>
          </a:bodyPr>
          <a:lstStyle/>
          <a:p>
            <a:pPr algn="ctr"/>
            <a:r>
              <a:rPr lang="de-DE" sz="1200"/>
              <a:t>6</a:t>
            </a:r>
          </a:p>
        </p:txBody>
      </p:sp>
      <p:sp>
        <p:nvSpPr>
          <p:cNvPr id="105" name="Textfeld 104">
            <a:extLst>
              <a:ext uri="{FF2B5EF4-FFF2-40B4-BE49-F238E27FC236}">
                <a16:creationId xmlns:a16="http://schemas.microsoft.com/office/drawing/2014/main" id="{9AAC27A1-7F9B-D291-CA7C-012D4D11A532}"/>
              </a:ext>
            </a:extLst>
          </p:cNvPr>
          <p:cNvSpPr txBox="1"/>
          <p:nvPr/>
        </p:nvSpPr>
        <p:spPr>
          <a:xfrm>
            <a:off x="7706801" y="4441135"/>
            <a:ext cx="309348" cy="276999"/>
          </a:xfrm>
          <a:prstGeom prst="rect">
            <a:avLst/>
          </a:prstGeom>
          <a:noFill/>
        </p:spPr>
        <p:txBody>
          <a:bodyPr wrap="square" lIns="0" rIns="0" rtlCol="0">
            <a:spAutoFit/>
          </a:bodyPr>
          <a:lstStyle/>
          <a:p>
            <a:pPr algn="ctr"/>
            <a:r>
              <a:rPr lang="de-DE" sz="1200"/>
              <a:t>12</a:t>
            </a:r>
          </a:p>
        </p:txBody>
      </p:sp>
      <p:sp>
        <p:nvSpPr>
          <p:cNvPr id="106" name="Textfeld 105">
            <a:extLst>
              <a:ext uri="{FF2B5EF4-FFF2-40B4-BE49-F238E27FC236}">
                <a16:creationId xmlns:a16="http://schemas.microsoft.com/office/drawing/2014/main" id="{C8A58866-149B-C714-B119-4826CE9586FC}"/>
              </a:ext>
            </a:extLst>
          </p:cNvPr>
          <p:cNvSpPr txBox="1"/>
          <p:nvPr/>
        </p:nvSpPr>
        <p:spPr>
          <a:xfrm>
            <a:off x="8073013" y="4441135"/>
            <a:ext cx="309348" cy="276999"/>
          </a:xfrm>
          <a:prstGeom prst="rect">
            <a:avLst/>
          </a:prstGeom>
          <a:noFill/>
        </p:spPr>
        <p:txBody>
          <a:bodyPr wrap="square" lIns="0" rIns="0" rtlCol="0">
            <a:spAutoFit/>
          </a:bodyPr>
          <a:lstStyle/>
          <a:p>
            <a:pPr algn="ctr"/>
            <a:r>
              <a:rPr lang="de-DE" sz="1200"/>
              <a:t>18</a:t>
            </a:r>
          </a:p>
        </p:txBody>
      </p:sp>
      <p:sp>
        <p:nvSpPr>
          <p:cNvPr id="107" name="Textfeld 106">
            <a:extLst>
              <a:ext uri="{FF2B5EF4-FFF2-40B4-BE49-F238E27FC236}">
                <a16:creationId xmlns:a16="http://schemas.microsoft.com/office/drawing/2014/main" id="{B40738BE-1B47-2D28-A477-7ACBB8AE152F}"/>
              </a:ext>
            </a:extLst>
          </p:cNvPr>
          <p:cNvSpPr txBox="1"/>
          <p:nvPr/>
        </p:nvSpPr>
        <p:spPr>
          <a:xfrm>
            <a:off x="8429639" y="4441135"/>
            <a:ext cx="309348" cy="276999"/>
          </a:xfrm>
          <a:prstGeom prst="rect">
            <a:avLst/>
          </a:prstGeom>
          <a:noFill/>
        </p:spPr>
        <p:txBody>
          <a:bodyPr wrap="square" lIns="0" rIns="0" rtlCol="0">
            <a:spAutoFit/>
          </a:bodyPr>
          <a:lstStyle/>
          <a:p>
            <a:pPr algn="ctr"/>
            <a:r>
              <a:rPr lang="de-DE" sz="1200"/>
              <a:t>24</a:t>
            </a:r>
          </a:p>
        </p:txBody>
      </p:sp>
      <p:sp>
        <p:nvSpPr>
          <p:cNvPr id="108" name="Textfeld 107">
            <a:extLst>
              <a:ext uri="{FF2B5EF4-FFF2-40B4-BE49-F238E27FC236}">
                <a16:creationId xmlns:a16="http://schemas.microsoft.com/office/drawing/2014/main" id="{7B9F7E01-2305-32A9-6EAB-F596C582D6C3}"/>
              </a:ext>
            </a:extLst>
          </p:cNvPr>
          <p:cNvSpPr txBox="1"/>
          <p:nvPr/>
        </p:nvSpPr>
        <p:spPr>
          <a:xfrm>
            <a:off x="8795319" y="4441135"/>
            <a:ext cx="309348" cy="276999"/>
          </a:xfrm>
          <a:prstGeom prst="rect">
            <a:avLst/>
          </a:prstGeom>
          <a:noFill/>
        </p:spPr>
        <p:txBody>
          <a:bodyPr wrap="square" lIns="0" rIns="0" rtlCol="0">
            <a:spAutoFit/>
          </a:bodyPr>
          <a:lstStyle/>
          <a:p>
            <a:pPr algn="ctr"/>
            <a:r>
              <a:rPr lang="de-DE" sz="1200"/>
              <a:t>30</a:t>
            </a:r>
          </a:p>
        </p:txBody>
      </p:sp>
      <p:sp>
        <p:nvSpPr>
          <p:cNvPr id="109" name="Textfeld 108">
            <a:extLst>
              <a:ext uri="{FF2B5EF4-FFF2-40B4-BE49-F238E27FC236}">
                <a16:creationId xmlns:a16="http://schemas.microsoft.com/office/drawing/2014/main" id="{0C776D7B-A43B-A3B2-894E-1F9FB9000E14}"/>
              </a:ext>
            </a:extLst>
          </p:cNvPr>
          <p:cNvSpPr txBox="1"/>
          <p:nvPr/>
        </p:nvSpPr>
        <p:spPr>
          <a:xfrm>
            <a:off x="9150301" y="4441135"/>
            <a:ext cx="309348" cy="276999"/>
          </a:xfrm>
          <a:prstGeom prst="rect">
            <a:avLst/>
          </a:prstGeom>
          <a:noFill/>
        </p:spPr>
        <p:txBody>
          <a:bodyPr wrap="square" lIns="0" rIns="0" rtlCol="0">
            <a:spAutoFit/>
          </a:bodyPr>
          <a:lstStyle/>
          <a:p>
            <a:pPr algn="ctr"/>
            <a:r>
              <a:rPr lang="de-DE" sz="1200"/>
              <a:t>36</a:t>
            </a:r>
          </a:p>
        </p:txBody>
      </p:sp>
      <p:sp>
        <p:nvSpPr>
          <p:cNvPr id="110" name="Textfeld 109">
            <a:extLst>
              <a:ext uri="{FF2B5EF4-FFF2-40B4-BE49-F238E27FC236}">
                <a16:creationId xmlns:a16="http://schemas.microsoft.com/office/drawing/2014/main" id="{B985AA4D-F5EE-FB00-B42A-C2F70E5BE0D2}"/>
              </a:ext>
            </a:extLst>
          </p:cNvPr>
          <p:cNvSpPr txBox="1"/>
          <p:nvPr/>
        </p:nvSpPr>
        <p:spPr>
          <a:xfrm>
            <a:off x="9517694" y="4441135"/>
            <a:ext cx="309348" cy="276999"/>
          </a:xfrm>
          <a:prstGeom prst="rect">
            <a:avLst/>
          </a:prstGeom>
          <a:noFill/>
        </p:spPr>
        <p:txBody>
          <a:bodyPr wrap="square" lIns="0" rIns="0" rtlCol="0">
            <a:spAutoFit/>
          </a:bodyPr>
          <a:lstStyle/>
          <a:p>
            <a:pPr algn="ctr"/>
            <a:r>
              <a:rPr lang="de-DE" sz="1200"/>
              <a:t>42</a:t>
            </a:r>
          </a:p>
        </p:txBody>
      </p:sp>
      <p:sp>
        <p:nvSpPr>
          <p:cNvPr id="111" name="Textfeld 110">
            <a:extLst>
              <a:ext uri="{FF2B5EF4-FFF2-40B4-BE49-F238E27FC236}">
                <a16:creationId xmlns:a16="http://schemas.microsoft.com/office/drawing/2014/main" id="{D9B67082-82A4-A9AA-DBA1-8AED79566ACE}"/>
              </a:ext>
            </a:extLst>
          </p:cNvPr>
          <p:cNvSpPr txBox="1"/>
          <p:nvPr/>
        </p:nvSpPr>
        <p:spPr>
          <a:xfrm>
            <a:off x="9867542" y="4441135"/>
            <a:ext cx="309348" cy="276999"/>
          </a:xfrm>
          <a:prstGeom prst="rect">
            <a:avLst/>
          </a:prstGeom>
          <a:noFill/>
        </p:spPr>
        <p:txBody>
          <a:bodyPr wrap="square" lIns="0" rIns="0" rtlCol="0">
            <a:spAutoFit/>
          </a:bodyPr>
          <a:lstStyle/>
          <a:p>
            <a:pPr algn="ctr"/>
            <a:r>
              <a:rPr lang="de-DE" sz="1200"/>
              <a:t>48</a:t>
            </a:r>
          </a:p>
        </p:txBody>
      </p:sp>
      <p:sp>
        <p:nvSpPr>
          <p:cNvPr id="112" name="Textfeld 111">
            <a:extLst>
              <a:ext uri="{FF2B5EF4-FFF2-40B4-BE49-F238E27FC236}">
                <a16:creationId xmlns:a16="http://schemas.microsoft.com/office/drawing/2014/main" id="{C36235F6-F36E-5BC6-6795-73547F146550}"/>
              </a:ext>
            </a:extLst>
          </p:cNvPr>
          <p:cNvSpPr txBox="1"/>
          <p:nvPr/>
        </p:nvSpPr>
        <p:spPr>
          <a:xfrm>
            <a:off x="10238432" y="4441135"/>
            <a:ext cx="309348" cy="276999"/>
          </a:xfrm>
          <a:prstGeom prst="rect">
            <a:avLst/>
          </a:prstGeom>
          <a:noFill/>
        </p:spPr>
        <p:txBody>
          <a:bodyPr wrap="square" lIns="0" rIns="0" rtlCol="0">
            <a:spAutoFit/>
          </a:bodyPr>
          <a:lstStyle/>
          <a:p>
            <a:pPr algn="ctr"/>
            <a:r>
              <a:rPr lang="de-DE" sz="1200"/>
              <a:t>54</a:t>
            </a:r>
          </a:p>
        </p:txBody>
      </p:sp>
      <p:sp>
        <p:nvSpPr>
          <p:cNvPr id="113" name="Textfeld 112">
            <a:extLst>
              <a:ext uri="{FF2B5EF4-FFF2-40B4-BE49-F238E27FC236}">
                <a16:creationId xmlns:a16="http://schemas.microsoft.com/office/drawing/2014/main" id="{49771F8F-B813-C136-8624-C82F149925E2}"/>
              </a:ext>
            </a:extLst>
          </p:cNvPr>
          <p:cNvSpPr txBox="1"/>
          <p:nvPr/>
        </p:nvSpPr>
        <p:spPr>
          <a:xfrm>
            <a:off x="10596299" y="4441135"/>
            <a:ext cx="309348" cy="276999"/>
          </a:xfrm>
          <a:prstGeom prst="rect">
            <a:avLst/>
          </a:prstGeom>
          <a:noFill/>
        </p:spPr>
        <p:txBody>
          <a:bodyPr wrap="square" lIns="0" rIns="0" rtlCol="0">
            <a:spAutoFit/>
          </a:bodyPr>
          <a:lstStyle/>
          <a:p>
            <a:pPr algn="ctr"/>
            <a:r>
              <a:rPr lang="de-DE" sz="1200"/>
              <a:t>60</a:t>
            </a:r>
          </a:p>
        </p:txBody>
      </p:sp>
      <p:sp>
        <p:nvSpPr>
          <p:cNvPr id="114" name="Textfeld 113">
            <a:extLst>
              <a:ext uri="{FF2B5EF4-FFF2-40B4-BE49-F238E27FC236}">
                <a16:creationId xmlns:a16="http://schemas.microsoft.com/office/drawing/2014/main" id="{34898F02-9C60-D1DC-E368-28BE0B8A8DA1}"/>
              </a:ext>
            </a:extLst>
          </p:cNvPr>
          <p:cNvSpPr txBox="1"/>
          <p:nvPr/>
        </p:nvSpPr>
        <p:spPr>
          <a:xfrm>
            <a:off x="10955690" y="4441135"/>
            <a:ext cx="309348" cy="276999"/>
          </a:xfrm>
          <a:prstGeom prst="rect">
            <a:avLst/>
          </a:prstGeom>
          <a:noFill/>
        </p:spPr>
        <p:txBody>
          <a:bodyPr wrap="square" lIns="0" rIns="0" rtlCol="0">
            <a:spAutoFit/>
          </a:bodyPr>
          <a:lstStyle/>
          <a:p>
            <a:pPr algn="ctr"/>
            <a:r>
              <a:rPr lang="de-DE" sz="1200"/>
              <a:t>66</a:t>
            </a:r>
          </a:p>
        </p:txBody>
      </p:sp>
      <p:sp>
        <p:nvSpPr>
          <p:cNvPr id="115" name="Textfeld 114">
            <a:extLst>
              <a:ext uri="{FF2B5EF4-FFF2-40B4-BE49-F238E27FC236}">
                <a16:creationId xmlns:a16="http://schemas.microsoft.com/office/drawing/2014/main" id="{83B88627-50F2-AD29-A1BC-A89104289AD2}"/>
              </a:ext>
            </a:extLst>
          </p:cNvPr>
          <p:cNvSpPr txBox="1"/>
          <p:nvPr/>
        </p:nvSpPr>
        <p:spPr>
          <a:xfrm>
            <a:off x="11294639" y="4441135"/>
            <a:ext cx="309348" cy="276999"/>
          </a:xfrm>
          <a:prstGeom prst="rect">
            <a:avLst/>
          </a:prstGeom>
          <a:noFill/>
        </p:spPr>
        <p:txBody>
          <a:bodyPr wrap="square" lIns="0" rIns="0" rtlCol="0">
            <a:spAutoFit/>
          </a:bodyPr>
          <a:lstStyle/>
          <a:p>
            <a:pPr algn="ctr"/>
            <a:r>
              <a:rPr lang="de-DE" sz="1200"/>
              <a:t>72</a:t>
            </a:r>
          </a:p>
        </p:txBody>
      </p:sp>
      <p:sp>
        <p:nvSpPr>
          <p:cNvPr id="116" name="Textfeld 115">
            <a:extLst>
              <a:ext uri="{FF2B5EF4-FFF2-40B4-BE49-F238E27FC236}">
                <a16:creationId xmlns:a16="http://schemas.microsoft.com/office/drawing/2014/main" id="{B918971B-1063-7133-72F6-56C2645F83DB}"/>
              </a:ext>
            </a:extLst>
          </p:cNvPr>
          <p:cNvSpPr txBox="1"/>
          <p:nvPr/>
        </p:nvSpPr>
        <p:spPr>
          <a:xfrm>
            <a:off x="8503210" y="4664923"/>
            <a:ext cx="1331510" cy="276999"/>
          </a:xfrm>
          <a:prstGeom prst="rect">
            <a:avLst/>
          </a:prstGeom>
          <a:noFill/>
        </p:spPr>
        <p:txBody>
          <a:bodyPr wrap="square" rtlCol="0">
            <a:spAutoFit/>
          </a:bodyPr>
          <a:lstStyle/>
          <a:p>
            <a:pPr algn="ctr"/>
            <a:r>
              <a:rPr lang="de-DE" sz="1200"/>
              <a:t>Time, </a:t>
            </a:r>
            <a:r>
              <a:rPr lang="de-DE" sz="1200" err="1"/>
              <a:t>months</a:t>
            </a:r>
            <a:endParaRPr lang="de-DE" sz="1200"/>
          </a:p>
        </p:txBody>
      </p:sp>
      <p:sp>
        <p:nvSpPr>
          <p:cNvPr id="117" name="Textfeld 116">
            <a:extLst>
              <a:ext uri="{FF2B5EF4-FFF2-40B4-BE49-F238E27FC236}">
                <a16:creationId xmlns:a16="http://schemas.microsoft.com/office/drawing/2014/main" id="{4780A4FA-D578-40BD-4537-A94DE895DBD4}"/>
              </a:ext>
            </a:extLst>
          </p:cNvPr>
          <p:cNvSpPr txBox="1"/>
          <p:nvPr/>
        </p:nvSpPr>
        <p:spPr>
          <a:xfrm rot="16200000">
            <a:off x="5271981" y="3056047"/>
            <a:ext cx="2441597" cy="307777"/>
          </a:xfrm>
          <a:prstGeom prst="rect">
            <a:avLst/>
          </a:prstGeom>
          <a:noFill/>
        </p:spPr>
        <p:txBody>
          <a:bodyPr wrap="square" rtlCol="0">
            <a:spAutoFit/>
          </a:bodyPr>
          <a:lstStyle/>
          <a:p>
            <a:pPr algn="ctr"/>
            <a:r>
              <a:rPr lang="de-DE" sz="1400"/>
              <a:t>PFS, %</a:t>
            </a:r>
          </a:p>
        </p:txBody>
      </p:sp>
      <p:graphicFrame>
        <p:nvGraphicFramePr>
          <p:cNvPr id="118" name="Tabelle 117">
            <a:extLst>
              <a:ext uri="{FF2B5EF4-FFF2-40B4-BE49-F238E27FC236}">
                <a16:creationId xmlns:a16="http://schemas.microsoft.com/office/drawing/2014/main" id="{1683237E-27CA-2474-98AB-9E874947B598}"/>
              </a:ext>
            </a:extLst>
          </p:cNvPr>
          <p:cNvGraphicFramePr>
            <a:graphicFrameLocks noGrp="1"/>
          </p:cNvGraphicFramePr>
          <p:nvPr>
            <p:extLst>
              <p:ext uri="{D42A27DB-BD31-4B8C-83A1-F6EECF244321}">
                <p14:modId xmlns:p14="http://schemas.microsoft.com/office/powerpoint/2010/main" val="3017669940"/>
              </p:ext>
            </p:extLst>
          </p:nvPr>
        </p:nvGraphicFramePr>
        <p:xfrm>
          <a:off x="7181117" y="3706916"/>
          <a:ext cx="2278529" cy="682280"/>
        </p:xfrm>
        <a:graphic>
          <a:graphicData uri="http://schemas.openxmlformats.org/drawingml/2006/table">
            <a:tbl>
              <a:tblPr firstRow="1" bandRow="1">
                <a:tableStyleId>{5C22544A-7EE6-4342-B048-85BDC9FD1C3A}</a:tableStyleId>
              </a:tblPr>
              <a:tblGrid>
                <a:gridCol w="1160243">
                  <a:extLst>
                    <a:ext uri="{9D8B030D-6E8A-4147-A177-3AD203B41FA5}">
                      <a16:colId xmlns:a16="http://schemas.microsoft.com/office/drawing/2014/main" val="3598546418"/>
                    </a:ext>
                  </a:extLst>
                </a:gridCol>
                <a:gridCol w="1118286">
                  <a:extLst>
                    <a:ext uri="{9D8B030D-6E8A-4147-A177-3AD203B41FA5}">
                      <a16:colId xmlns:a16="http://schemas.microsoft.com/office/drawing/2014/main" val="1569777710"/>
                    </a:ext>
                  </a:extLst>
                </a:gridCol>
              </a:tblGrid>
              <a:tr h="320574">
                <a:tc>
                  <a:txBody>
                    <a:bodyPr/>
                    <a:lstStyle/>
                    <a:p>
                      <a:endParaRPr lang="de-DE" sz="900"/>
                    </a:p>
                  </a:txBody>
                  <a:tcPr marT="0" marB="0" anchor="ctr"/>
                </a:tc>
                <a:tc>
                  <a:txBody>
                    <a:bodyPr/>
                    <a:lstStyle/>
                    <a:p>
                      <a:pPr algn="ctr"/>
                      <a:r>
                        <a:rPr lang="de-DE" sz="900"/>
                        <a:t>5-year PFS rate,</a:t>
                      </a:r>
                      <a:br>
                        <a:rPr lang="de-DE" sz="900"/>
                      </a:br>
                      <a:r>
                        <a:rPr lang="de-DE" sz="900"/>
                        <a:t>% (95% CI)</a:t>
                      </a:r>
                    </a:p>
                  </a:txBody>
                  <a:tcPr marT="0" marB="0" anchor="ctr"/>
                </a:tc>
                <a:extLst>
                  <a:ext uri="{0D108BD9-81ED-4DB2-BD59-A6C34878D82A}">
                    <a16:rowId xmlns:a16="http://schemas.microsoft.com/office/drawing/2014/main" val="2211214000"/>
                  </a:ext>
                </a:extLst>
              </a:tr>
              <a:tr h="361706">
                <a:tc>
                  <a:txBody>
                    <a:bodyPr/>
                    <a:lstStyle/>
                    <a:p>
                      <a:pPr marL="177800">
                        <a:spcAft>
                          <a:spcPts val="300"/>
                        </a:spcAft>
                      </a:pPr>
                      <a:r>
                        <a:rPr lang="de-DE" sz="900"/>
                        <a:t>ulGHV (n=40)</a:t>
                      </a:r>
                      <a:br>
                        <a:rPr lang="de-DE" sz="900"/>
                      </a:br>
                      <a:r>
                        <a:rPr lang="de-DE" sz="900"/>
                        <a:t>mlGHV (n=44)</a:t>
                      </a:r>
                    </a:p>
                  </a:txBody>
                  <a:tcPr marT="0" marB="0" anchor="ctr"/>
                </a:tc>
                <a:tc>
                  <a:txBody>
                    <a:bodyPr/>
                    <a:lstStyle/>
                    <a:p>
                      <a:pPr algn="ctr"/>
                      <a:r>
                        <a:rPr lang="de-DE" sz="900"/>
                        <a:t>68 (50–80)</a:t>
                      </a:r>
                      <a:br>
                        <a:rPr lang="de-DE" sz="900"/>
                      </a:br>
                      <a:r>
                        <a:rPr lang="de-DE" sz="900"/>
                        <a:t>85 (69–93)</a:t>
                      </a:r>
                    </a:p>
                  </a:txBody>
                  <a:tcPr marT="0" marB="0" anchor="ctr"/>
                </a:tc>
                <a:extLst>
                  <a:ext uri="{0D108BD9-81ED-4DB2-BD59-A6C34878D82A}">
                    <a16:rowId xmlns:a16="http://schemas.microsoft.com/office/drawing/2014/main" val="2667938148"/>
                  </a:ext>
                </a:extLst>
              </a:tr>
            </a:tbl>
          </a:graphicData>
        </a:graphic>
      </p:graphicFrame>
      <p:sp>
        <p:nvSpPr>
          <p:cNvPr id="119" name="Textfeld 118">
            <a:extLst>
              <a:ext uri="{FF2B5EF4-FFF2-40B4-BE49-F238E27FC236}">
                <a16:creationId xmlns:a16="http://schemas.microsoft.com/office/drawing/2014/main" id="{1EB3E720-1673-CD00-04C2-29B61705CD87}"/>
              </a:ext>
            </a:extLst>
          </p:cNvPr>
          <p:cNvSpPr txBox="1"/>
          <p:nvPr/>
        </p:nvSpPr>
        <p:spPr>
          <a:xfrm>
            <a:off x="10780735" y="2288756"/>
            <a:ext cx="745786" cy="246221"/>
          </a:xfrm>
          <a:prstGeom prst="rect">
            <a:avLst/>
          </a:prstGeom>
          <a:noFill/>
        </p:spPr>
        <p:txBody>
          <a:bodyPr wrap="square" rtlCol="0">
            <a:spAutoFit/>
          </a:bodyPr>
          <a:lstStyle/>
          <a:p>
            <a:r>
              <a:rPr lang="de-DE" sz="1000" err="1">
                <a:solidFill>
                  <a:schemeClr val="accent3"/>
                </a:solidFill>
              </a:rPr>
              <a:t>mlGHV</a:t>
            </a:r>
            <a:endParaRPr lang="de-DE" sz="1000">
              <a:solidFill>
                <a:schemeClr val="accent3"/>
              </a:solidFill>
            </a:endParaRPr>
          </a:p>
        </p:txBody>
      </p:sp>
      <p:sp>
        <p:nvSpPr>
          <p:cNvPr id="120" name="Textfeld 119">
            <a:extLst>
              <a:ext uri="{FF2B5EF4-FFF2-40B4-BE49-F238E27FC236}">
                <a16:creationId xmlns:a16="http://schemas.microsoft.com/office/drawing/2014/main" id="{5CCC6102-D7D9-219B-24F3-45B77E5D4C87}"/>
              </a:ext>
            </a:extLst>
          </p:cNvPr>
          <p:cNvSpPr txBox="1"/>
          <p:nvPr/>
        </p:nvSpPr>
        <p:spPr>
          <a:xfrm>
            <a:off x="10824709" y="2923858"/>
            <a:ext cx="596078" cy="246221"/>
          </a:xfrm>
          <a:prstGeom prst="rect">
            <a:avLst/>
          </a:prstGeom>
          <a:noFill/>
        </p:spPr>
        <p:txBody>
          <a:bodyPr wrap="square" rtlCol="0">
            <a:spAutoFit/>
          </a:bodyPr>
          <a:lstStyle/>
          <a:p>
            <a:r>
              <a:rPr lang="de-DE" sz="1000" err="1">
                <a:solidFill>
                  <a:schemeClr val="accent1"/>
                </a:solidFill>
              </a:rPr>
              <a:t>ulGHV</a:t>
            </a:r>
            <a:endParaRPr lang="de-DE" sz="1000">
              <a:solidFill>
                <a:schemeClr val="accent1"/>
              </a:solidFill>
            </a:endParaRPr>
          </a:p>
        </p:txBody>
      </p:sp>
      <p:sp>
        <p:nvSpPr>
          <p:cNvPr id="121" name="Textfeld 120">
            <a:extLst>
              <a:ext uri="{FF2B5EF4-FFF2-40B4-BE49-F238E27FC236}">
                <a16:creationId xmlns:a16="http://schemas.microsoft.com/office/drawing/2014/main" id="{E5684A21-A3C8-C2C2-DEC5-3AA6C707D75F}"/>
              </a:ext>
            </a:extLst>
          </p:cNvPr>
          <p:cNvSpPr txBox="1"/>
          <p:nvPr/>
        </p:nvSpPr>
        <p:spPr>
          <a:xfrm>
            <a:off x="6415451" y="4294296"/>
            <a:ext cx="649118" cy="276999"/>
          </a:xfrm>
          <a:prstGeom prst="rect">
            <a:avLst/>
          </a:prstGeom>
          <a:noFill/>
        </p:spPr>
        <p:txBody>
          <a:bodyPr wrap="square" rtlCol="0">
            <a:spAutoFit/>
          </a:bodyPr>
          <a:lstStyle/>
          <a:p>
            <a:pPr algn="r"/>
            <a:r>
              <a:rPr lang="de-DE" sz="1200"/>
              <a:t>0</a:t>
            </a:r>
          </a:p>
        </p:txBody>
      </p:sp>
      <p:graphicFrame>
        <p:nvGraphicFramePr>
          <p:cNvPr id="122" name="Tabelle 121">
            <a:extLst>
              <a:ext uri="{FF2B5EF4-FFF2-40B4-BE49-F238E27FC236}">
                <a16:creationId xmlns:a16="http://schemas.microsoft.com/office/drawing/2014/main" id="{2AA07734-4A4D-B7AD-A157-3AF69DBE8E4E}"/>
              </a:ext>
            </a:extLst>
          </p:cNvPr>
          <p:cNvGraphicFramePr>
            <a:graphicFrameLocks noGrp="1"/>
          </p:cNvGraphicFramePr>
          <p:nvPr>
            <p:extLst>
              <p:ext uri="{D42A27DB-BD31-4B8C-83A1-F6EECF244321}">
                <p14:modId xmlns:p14="http://schemas.microsoft.com/office/powerpoint/2010/main" val="3682638394"/>
              </p:ext>
            </p:extLst>
          </p:nvPr>
        </p:nvGraphicFramePr>
        <p:xfrm>
          <a:off x="6199189" y="4957499"/>
          <a:ext cx="5404802" cy="462750"/>
        </p:xfrm>
        <a:graphic>
          <a:graphicData uri="http://schemas.openxmlformats.org/drawingml/2006/table">
            <a:tbl>
              <a:tblPr firstRow="1" bandRow="1">
                <a:tableStyleId>{5C22544A-7EE6-4342-B048-85BDC9FD1C3A}</a:tableStyleId>
              </a:tblPr>
              <a:tblGrid>
                <a:gridCol w="727376">
                  <a:extLst>
                    <a:ext uri="{9D8B030D-6E8A-4147-A177-3AD203B41FA5}">
                      <a16:colId xmlns:a16="http://schemas.microsoft.com/office/drawing/2014/main" val="722304647"/>
                    </a:ext>
                  </a:extLst>
                </a:gridCol>
                <a:gridCol w="359802">
                  <a:extLst>
                    <a:ext uri="{9D8B030D-6E8A-4147-A177-3AD203B41FA5}">
                      <a16:colId xmlns:a16="http://schemas.microsoft.com/office/drawing/2014/main" val="1302037564"/>
                    </a:ext>
                  </a:extLst>
                </a:gridCol>
                <a:gridCol w="359802">
                  <a:extLst>
                    <a:ext uri="{9D8B030D-6E8A-4147-A177-3AD203B41FA5}">
                      <a16:colId xmlns:a16="http://schemas.microsoft.com/office/drawing/2014/main" val="1887320012"/>
                    </a:ext>
                  </a:extLst>
                </a:gridCol>
                <a:gridCol w="359802">
                  <a:extLst>
                    <a:ext uri="{9D8B030D-6E8A-4147-A177-3AD203B41FA5}">
                      <a16:colId xmlns:a16="http://schemas.microsoft.com/office/drawing/2014/main" val="2739575092"/>
                    </a:ext>
                  </a:extLst>
                </a:gridCol>
                <a:gridCol w="359802">
                  <a:extLst>
                    <a:ext uri="{9D8B030D-6E8A-4147-A177-3AD203B41FA5}">
                      <a16:colId xmlns:a16="http://schemas.microsoft.com/office/drawing/2014/main" val="2972317044"/>
                    </a:ext>
                  </a:extLst>
                </a:gridCol>
                <a:gridCol w="359802">
                  <a:extLst>
                    <a:ext uri="{9D8B030D-6E8A-4147-A177-3AD203B41FA5}">
                      <a16:colId xmlns:a16="http://schemas.microsoft.com/office/drawing/2014/main" val="3436276268"/>
                    </a:ext>
                  </a:extLst>
                </a:gridCol>
                <a:gridCol w="359802">
                  <a:extLst>
                    <a:ext uri="{9D8B030D-6E8A-4147-A177-3AD203B41FA5}">
                      <a16:colId xmlns:a16="http://schemas.microsoft.com/office/drawing/2014/main" val="626527804"/>
                    </a:ext>
                  </a:extLst>
                </a:gridCol>
                <a:gridCol w="359802">
                  <a:extLst>
                    <a:ext uri="{9D8B030D-6E8A-4147-A177-3AD203B41FA5}">
                      <a16:colId xmlns:a16="http://schemas.microsoft.com/office/drawing/2014/main" val="1270663970"/>
                    </a:ext>
                  </a:extLst>
                </a:gridCol>
                <a:gridCol w="359802">
                  <a:extLst>
                    <a:ext uri="{9D8B030D-6E8A-4147-A177-3AD203B41FA5}">
                      <a16:colId xmlns:a16="http://schemas.microsoft.com/office/drawing/2014/main" val="1909181883"/>
                    </a:ext>
                  </a:extLst>
                </a:gridCol>
                <a:gridCol w="359802">
                  <a:extLst>
                    <a:ext uri="{9D8B030D-6E8A-4147-A177-3AD203B41FA5}">
                      <a16:colId xmlns:a16="http://schemas.microsoft.com/office/drawing/2014/main" val="1003883484"/>
                    </a:ext>
                  </a:extLst>
                </a:gridCol>
                <a:gridCol w="359802">
                  <a:extLst>
                    <a:ext uri="{9D8B030D-6E8A-4147-A177-3AD203B41FA5}">
                      <a16:colId xmlns:a16="http://schemas.microsoft.com/office/drawing/2014/main" val="2564785270"/>
                    </a:ext>
                  </a:extLst>
                </a:gridCol>
                <a:gridCol w="359802">
                  <a:extLst>
                    <a:ext uri="{9D8B030D-6E8A-4147-A177-3AD203B41FA5}">
                      <a16:colId xmlns:a16="http://schemas.microsoft.com/office/drawing/2014/main" val="1293303864"/>
                    </a:ext>
                  </a:extLst>
                </a:gridCol>
                <a:gridCol w="359802">
                  <a:extLst>
                    <a:ext uri="{9D8B030D-6E8A-4147-A177-3AD203B41FA5}">
                      <a16:colId xmlns:a16="http://schemas.microsoft.com/office/drawing/2014/main" val="155419961"/>
                    </a:ext>
                  </a:extLst>
                </a:gridCol>
                <a:gridCol w="359802">
                  <a:extLst>
                    <a:ext uri="{9D8B030D-6E8A-4147-A177-3AD203B41FA5}">
                      <a16:colId xmlns:a16="http://schemas.microsoft.com/office/drawing/2014/main" val="378270666"/>
                    </a:ext>
                  </a:extLst>
                </a:gridCol>
              </a:tblGrid>
              <a:tr h="133152">
                <a:tc gridSpan="14">
                  <a:txBody>
                    <a:bodyPr/>
                    <a:lstStyle/>
                    <a:p>
                      <a:r>
                        <a:rPr lang="de-DE" sz="700" err="1"/>
                        <a:t>Patients</a:t>
                      </a:r>
                      <a:r>
                        <a:rPr lang="de-DE" sz="700"/>
                        <a:t> at </a:t>
                      </a:r>
                      <a:r>
                        <a:rPr lang="de-DE" sz="700" err="1"/>
                        <a:t>risk</a:t>
                      </a:r>
                      <a:endParaRPr lang="de-DE" sz="700"/>
                    </a:p>
                  </a:txBody>
                  <a:tcPr marL="36000" marT="36000" marB="36000" anchor="ctr"/>
                </a:tc>
                <a:tc hMerge="1">
                  <a:txBody>
                    <a:bodyPr/>
                    <a:lstStyle/>
                    <a:p>
                      <a:endParaRPr lang="de-DE" sz="700"/>
                    </a:p>
                  </a:txBody>
                  <a:tcPr anchor="ctr"/>
                </a:tc>
                <a:tc hMerge="1">
                  <a:txBody>
                    <a:bodyPr/>
                    <a:lstStyle/>
                    <a:p>
                      <a:endParaRPr lang="de-DE" sz="700"/>
                    </a:p>
                  </a:txBody>
                  <a:tcPr anchor="ctr"/>
                </a:tc>
                <a:tc hMerge="1">
                  <a:txBody>
                    <a:bodyPr/>
                    <a:lstStyle/>
                    <a:p>
                      <a:endParaRPr lang="de-DE" sz="700"/>
                    </a:p>
                  </a:txBody>
                  <a:tcPr anchor="ctr"/>
                </a:tc>
                <a:tc hMerge="1">
                  <a:txBody>
                    <a:bodyPr/>
                    <a:lstStyle/>
                    <a:p>
                      <a:endParaRPr lang="de-DE" sz="700"/>
                    </a:p>
                  </a:txBody>
                  <a:tcPr anchor="ctr"/>
                </a:tc>
                <a:tc hMerge="1">
                  <a:txBody>
                    <a:bodyPr/>
                    <a:lstStyle/>
                    <a:p>
                      <a:endParaRPr lang="de-DE" sz="700"/>
                    </a:p>
                  </a:txBody>
                  <a:tcPr anchor="ctr"/>
                </a:tc>
                <a:tc hMerge="1">
                  <a:txBody>
                    <a:bodyPr/>
                    <a:lstStyle/>
                    <a:p>
                      <a:endParaRPr lang="de-DE" sz="700"/>
                    </a:p>
                  </a:txBody>
                  <a:tcPr anchor="ctr"/>
                </a:tc>
                <a:tc hMerge="1">
                  <a:txBody>
                    <a:bodyPr/>
                    <a:lstStyle/>
                    <a:p>
                      <a:endParaRPr lang="de-DE" sz="700"/>
                    </a:p>
                  </a:txBody>
                  <a:tcPr anchor="ctr"/>
                </a:tc>
                <a:tc hMerge="1">
                  <a:txBody>
                    <a:bodyPr/>
                    <a:lstStyle/>
                    <a:p>
                      <a:endParaRPr lang="de-DE" sz="700"/>
                    </a:p>
                  </a:txBody>
                  <a:tcPr anchor="ctr"/>
                </a:tc>
                <a:tc hMerge="1">
                  <a:txBody>
                    <a:bodyPr/>
                    <a:lstStyle/>
                    <a:p>
                      <a:endParaRPr lang="de-DE" sz="700"/>
                    </a:p>
                  </a:txBody>
                  <a:tcPr anchor="ctr"/>
                </a:tc>
                <a:tc hMerge="1">
                  <a:txBody>
                    <a:bodyPr/>
                    <a:lstStyle/>
                    <a:p>
                      <a:endParaRPr lang="de-DE" sz="700"/>
                    </a:p>
                  </a:txBody>
                  <a:tcPr anchor="ctr"/>
                </a:tc>
                <a:tc hMerge="1">
                  <a:txBody>
                    <a:bodyPr/>
                    <a:lstStyle/>
                    <a:p>
                      <a:endParaRPr lang="de-DE" sz="700"/>
                    </a:p>
                  </a:txBody>
                  <a:tcPr anchor="ctr"/>
                </a:tc>
                <a:tc hMerge="1">
                  <a:txBody>
                    <a:bodyPr/>
                    <a:lstStyle/>
                    <a:p>
                      <a:endParaRPr lang="de-DE" sz="700"/>
                    </a:p>
                  </a:txBody>
                  <a:tcPr anchor="ctr"/>
                </a:tc>
                <a:tc hMerge="1">
                  <a:txBody>
                    <a:bodyPr/>
                    <a:lstStyle/>
                    <a:p>
                      <a:endParaRPr lang="de-DE" sz="700"/>
                    </a:p>
                  </a:txBody>
                  <a:tcPr anchor="ctr"/>
                </a:tc>
                <a:extLst>
                  <a:ext uri="{0D108BD9-81ED-4DB2-BD59-A6C34878D82A}">
                    <a16:rowId xmlns:a16="http://schemas.microsoft.com/office/drawing/2014/main" val="351158508"/>
                  </a:ext>
                </a:extLst>
              </a:tr>
              <a:tr h="147638">
                <a:tc>
                  <a:txBody>
                    <a:bodyPr/>
                    <a:lstStyle/>
                    <a:p>
                      <a:r>
                        <a:rPr lang="de-DE" sz="700">
                          <a:solidFill>
                            <a:schemeClr val="bg1"/>
                          </a:solidFill>
                        </a:rPr>
                        <a:t>ulGHV</a:t>
                      </a:r>
                    </a:p>
                  </a:txBody>
                  <a:tcPr marL="36000" marR="0" marT="0" marB="0" anchor="ctr">
                    <a:solidFill>
                      <a:schemeClr val="accent1"/>
                    </a:solidFill>
                  </a:tcPr>
                </a:tc>
                <a:tc>
                  <a:txBody>
                    <a:bodyPr/>
                    <a:lstStyle/>
                    <a:p>
                      <a:pPr algn="ctr"/>
                      <a:r>
                        <a:rPr lang="de-DE" sz="700"/>
                        <a:t>40</a:t>
                      </a:r>
                    </a:p>
                  </a:txBody>
                  <a:tcPr marL="0" marR="0" marT="0" marB="0" anchor="ctr"/>
                </a:tc>
                <a:tc>
                  <a:txBody>
                    <a:bodyPr/>
                    <a:lstStyle/>
                    <a:p>
                      <a:pPr algn="ctr"/>
                      <a:r>
                        <a:rPr lang="de-DE" sz="700"/>
                        <a:t>39</a:t>
                      </a:r>
                    </a:p>
                  </a:txBody>
                  <a:tcPr marL="0" marR="0" marT="0" marB="0" anchor="ctr"/>
                </a:tc>
                <a:tc>
                  <a:txBody>
                    <a:bodyPr/>
                    <a:lstStyle/>
                    <a:p>
                      <a:pPr algn="ctr"/>
                      <a:r>
                        <a:rPr lang="de-DE" sz="700"/>
                        <a:t>39</a:t>
                      </a:r>
                    </a:p>
                  </a:txBody>
                  <a:tcPr marL="0" marR="0" marT="0" marB="0" anchor="ctr"/>
                </a:tc>
                <a:tc>
                  <a:txBody>
                    <a:bodyPr/>
                    <a:lstStyle/>
                    <a:p>
                      <a:pPr algn="ctr"/>
                      <a:r>
                        <a:rPr lang="de-DE" sz="700"/>
                        <a:t>39</a:t>
                      </a:r>
                    </a:p>
                  </a:txBody>
                  <a:tcPr marL="0" marR="0" marT="0" marB="0" anchor="ctr"/>
                </a:tc>
                <a:tc>
                  <a:txBody>
                    <a:bodyPr/>
                    <a:lstStyle/>
                    <a:p>
                      <a:pPr algn="ctr"/>
                      <a:r>
                        <a:rPr lang="de-DE" sz="700"/>
                        <a:t>39</a:t>
                      </a:r>
                    </a:p>
                  </a:txBody>
                  <a:tcPr marL="0" marR="0" marT="0" marB="0" anchor="ctr"/>
                </a:tc>
                <a:tc>
                  <a:txBody>
                    <a:bodyPr/>
                    <a:lstStyle/>
                    <a:p>
                      <a:pPr algn="ctr"/>
                      <a:r>
                        <a:rPr lang="de-DE" sz="700"/>
                        <a:t>35</a:t>
                      </a:r>
                    </a:p>
                  </a:txBody>
                  <a:tcPr marL="0" marR="0" marT="0" marB="0" anchor="ctr"/>
                </a:tc>
                <a:tc>
                  <a:txBody>
                    <a:bodyPr/>
                    <a:lstStyle/>
                    <a:p>
                      <a:pPr algn="ctr"/>
                      <a:r>
                        <a:rPr lang="de-DE" sz="700"/>
                        <a:t>34</a:t>
                      </a:r>
                    </a:p>
                  </a:txBody>
                  <a:tcPr marL="0" marR="0" marT="0" marB="0" anchor="ctr"/>
                </a:tc>
                <a:tc>
                  <a:txBody>
                    <a:bodyPr/>
                    <a:lstStyle/>
                    <a:p>
                      <a:pPr algn="ctr"/>
                      <a:r>
                        <a:rPr lang="de-DE" sz="700"/>
                        <a:t>30</a:t>
                      </a:r>
                    </a:p>
                  </a:txBody>
                  <a:tcPr marL="0" marR="0" marT="0" marB="0" anchor="ctr"/>
                </a:tc>
                <a:tc>
                  <a:txBody>
                    <a:bodyPr/>
                    <a:lstStyle/>
                    <a:p>
                      <a:pPr algn="ctr"/>
                      <a:r>
                        <a:rPr lang="de-DE" sz="700"/>
                        <a:t>29</a:t>
                      </a:r>
                    </a:p>
                  </a:txBody>
                  <a:tcPr marL="0" marR="0" marT="0" marB="0" anchor="ctr"/>
                </a:tc>
                <a:tc>
                  <a:txBody>
                    <a:bodyPr/>
                    <a:lstStyle/>
                    <a:p>
                      <a:pPr algn="ctr"/>
                      <a:r>
                        <a:rPr lang="de-DE" sz="700"/>
                        <a:t>24</a:t>
                      </a:r>
                    </a:p>
                  </a:txBody>
                  <a:tcPr marL="0" marR="0" marT="0" marB="0" anchor="ctr"/>
                </a:tc>
                <a:tc>
                  <a:txBody>
                    <a:bodyPr/>
                    <a:lstStyle/>
                    <a:p>
                      <a:pPr algn="ctr"/>
                      <a:r>
                        <a:rPr lang="de-DE" sz="700"/>
                        <a:t>24</a:t>
                      </a:r>
                    </a:p>
                  </a:txBody>
                  <a:tcPr marL="0" marR="0" marT="0" marB="0" anchor="ctr"/>
                </a:tc>
                <a:tc>
                  <a:txBody>
                    <a:bodyPr/>
                    <a:lstStyle/>
                    <a:p>
                      <a:pPr algn="ctr"/>
                      <a:r>
                        <a:rPr lang="de-DE" sz="700"/>
                        <a:t>1</a:t>
                      </a:r>
                    </a:p>
                  </a:txBody>
                  <a:tcPr marL="0" marR="0" marT="0" marB="0" anchor="ctr"/>
                </a:tc>
                <a:tc>
                  <a:txBody>
                    <a:bodyPr/>
                    <a:lstStyle/>
                    <a:p>
                      <a:pPr algn="ctr"/>
                      <a:r>
                        <a:rPr lang="de-DE" sz="700"/>
                        <a:t>0</a:t>
                      </a:r>
                    </a:p>
                  </a:txBody>
                  <a:tcPr marL="0" marR="0" marT="0" marB="0" anchor="ctr"/>
                </a:tc>
                <a:extLst>
                  <a:ext uri="{0D108BD9-81ED-4DB2-BD59-A6C34878D82A}">
                    <a16:rowId xmlns:a16="http://schemas.microsoft.com/office/drawing/2014/main" val="2561657854"/>
                  </a:ext>
                </a:extLst>
              </a:tr>
              <a:tr h="136432">
                <a:tc>
                  <a:txBody>
                    <a:bodyPr/>
                    <a:lstStyle/>
                    <a:p>
                      <a:r>
                        <a:rPr lang="de-DE" sz="700">
                          <a:solidFill>
                            <a:schemeClr val="bg1"/>
                          </a:solidFill>
                        </a:rPr>
                        <a:t>mlGHV</a:t>
                      </a:r>
                    </a:p>
                  </a:txBody>
                  <a:tcPr marL="36000" marR="0" marT="0" marB="0" anchor="ctr">
                    <a:solidFill>
                      <a:schemeClr val="accent3"/>
                    </a:solidFill>
                  </a:tcPr>
                </a:tc>
                <a:tc>
                  <a:txBody>
                    <a:bodyPr/>
                    <a:lstStyle/>
                    <a:p>
                      <a:pPr algn="ctr"/>
                      <a:r>
                        <a:rPr lang="de-DE" sz="700"/>
                        <a:t>44</a:t>
                      </a:r>
                    </a:p>
                  </a:txBody>
                  <a:tcPr marL="0" marR="0" marT="0" marB="0" anchor="ctr"/>
                </a:tc>
                <a:tc>
                  <a:txBody>
                    <a:bodyPr/>
                    <a:lstStyle/>
                    <a:p>
                      <a:pPr algn="ctr"/>
                      <a:r>
                        <a:rPr lang="de-DE" sz="700"/>
                        <a:t>42</a:t>
                      </a:r>
                    </a:p>
                  </a:txBody>
                  <a:tcPr marL="0" marR="0" marT="0" marB="0" anchor="ctr"/>
                </a:tc>
                <a:tc>
                  <a:txBody>
                    <a:bodyPr/>
                    <a:lstStyle/>
                    <a:p>
                      <a:pPr algn="ctr"/>
                      <a:r>
                        <a:rPr lang="de-DE" sz="700"/>
                        <a:t>41</a:t>
                      </a:r>
                    </a:p>
                  </a:txBody>
                  <a:tcPr marL="0" marR="0" marT="0" marB="0" anchor="ctr"/>
                </a:tc>
                <a:tc>
                  <a:txBody>
                    <a:bodyPr/>
                    <a:lstStyle/>
                    <a:p>
                      <a:pPr algn="ctr"/>
                      <a:r>
                        <a:rPr lang="de-DE" sz="700"/>
                        <a:t>39</a:t>
                      </a:r>
                    </a:p>
                  </a:txBody>
                  <a:tcPr marL="0" marR="0" marT="0" marB="0" anchor="ctr"/>
                </a:tc>
                <a:tc>
                  <a:txBody>
                    <a:bodyPr/>
                    <a:lstStyle/>
                    <a:p>
                      <a:pPr algn="ctr"/>
                      <a:r>
                        <a:rPr lang="de-DE" sz="700"/>
                        <a:t>39</a:t>
                      </a:r>
                    </a:p>
                  </a:txBody>
                  <a:tcPr marL="0" marR="0" marT="0" marB="0" anchor="ctr"/>
                </a:tc>
                <a:tc>
                  <a:txBody>
                    <a:bodyPr/>
                    <a:lstStyle/>
                    <a:p>
                      <a:pPr algn="ctr"/>
                      <a:r>
                        <a:rPr lang="de-DE" sz="700"/>
                        <a:t>36</a:t>
                      </a:r>
                    </a:p>
                  </a:txBody>
                  <a:tcPr marL="0" marR="0" marT="0" marB="0" anchor="ctr"/>
                </a:tc>
                <a:tc>
                  <a:txBody>
                    <a:bodyPr/>
                    <a:lstStyle/>
                    <a:p>
                      <a:pPr algn="ctr"/>
                      <a:r>
                        <a:rPr lang="de-DE" sz="700"/>
                        <a:t>36</a:t>
                      </a:r>
                    </a:p>
                  </a:txBody>
                  <a:tcPr marL="0" marR="0" marT="0" marB="0" anchor="ctr"/>
                </a:tc>
                <a:tc>
                  <a:txBody>
                    <a:bodyPr/>
                    <a:lstStyle/>
                    <a:p>
                      <a:pPr algn="ctr"/>
                      <a:r>
                        <a:rPr lang="de-DE" sz="700"/>
                        <a:t>36</a:t>
                      </a:r>
                    </a:p>
                  </a:txBody>
                  <a:tcPr marL="0" marR="0" marT="0" marB="0" anchor="ctr"/>
                </a:tc>
                <a:tc>
                  <a:txBody>
                    <a:bodyPr/>
                    <a:lstStyle/>
                    <a:p>
                      <a:pPr algn="ctr"/>
                      <a:r>
                        <a:rPr lang="de-DE" sz="700"/>
                        <a:t>35</a:t>
                      </a:r>
                    </a:p>
                  </a:txBody>
                  <a:tcPr marL="0" marR="0" marT="0" marB="0" anchor="ctr"/>
                </a:tc>
                <a:tc>
                  <a:txBody>
                    <a:bodyPr/>
                    <a:lstStyle/>
                    <a:p>
                      <a:pPr algn="ctr"/>
                      <a:r>
                        <a:rPr lang="de-DE" sz="700"/>
                        <a:t>33</a:t>
                      </a:r>
                    </a:p>
                  </a:txBody>
                  <a:tcPr marL="0" marR="0" marT="0" marB="0" anchor="ctr"/>
                </a:tc>
                <a:tc>
                  <a:txBody>
                    <a:bodyPr/>
                    <a:lstStyle/>
                    <a:p>
                      <a:pPr algn="ctr"/>
                      <a:r>
                        <a:rPr lang="de-DE" sz="700"/>
                        <a:t>33</a:t>
                      </a:r>
                    </a:p>
                  </a:txBody>
                  <a:tcPr marL="0" marR="0" marT="0" marB="0" anchor="ctr"/>
                </a:tc>
                <a:tc>
                  <a:txBody>
                    <a:bodyPr/>
                    <a:lstStyle/>
                    <a:p>
                      <a:pPr algn="ctr"/>
                      <a:r>
                        <a:rPr lang="de-DE" sz="700"/>
                        <a:t>0</a:t>
                      </a:r>
                    </a:p>
                  </a:txBody>
                  <a:tcPr marL="0" marR="0" marT="0" marB="0" anchor="ctr"/>
                </a:tc>
                <a:tc>
                  <a:txBody>
                    <a:bodyPr/>
                    <a:lstStyle/>
                    <a:p>
                      <a:pPr algn="ctr"/>
                      <a:endParaRPr lang="de-DE" sz="700"/>
                    </a:p>
                  </a:txBody>
                  <a:tcPr marL="0" marR="0" marT="0" marB="0" anchor="ctr"/>
                </a:tc>
                <a:extLst>
                  <a:ext uri="{0D108BD9-81ED-4DB2-BD59-A6C34878D82A}">
                    <a16:rowId xmlns:a16="http://schemas.microsoft.com/office/drawing/2014/main" val="3262485251"/>
                  </a:ext>
                </a:extLst>
              </a:tr>
            </a:tbl>
          </a:graphicData>
        </a:graphic>
      </p:graphicFrame>
      <p:pic>
        <p:nvPicPr>
          <p:cNvPr id="65" name="Grafik 64">
            <a:extLst>
              <a:ext uri="{FF2B5EF4-FFF2-40B4-BE49-F238E27FC236}">
                <a16:creationId xmlns:a16="http://schemas.microsoft.com/office/drawing/2014/main" id="{790362F2-1681-7C9E-E1B8-CFBEB4C474B9}"/>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23737" t="26964" r="22157" b="53447"/>
          <a:stretch/>
        </p:blipFill>
        <p:spPr>
          <a:xfrm>
            <a:off x="1211986" y="1780992"/>
            <a:ext cx="4413554" cy="2293821"/>
          </a:xfrm>
          <a:prstGeom prst="rect">
            <a:avLst/>
          </a:prstGeom>
        </p:spPr>
      </p:pic>
      <p:pic>
        <p:nvPicPr>
          <p:cNvPr id="124" name="Grafik 123">
            <a:extLst>
              <a:ext uri="{FF2B5EF4-FFF2-40B4-BE49-F238E27FC236}">
                <a16:creationId xmlns:a16="http://schemas.microsoft.com/office/drawing/2014/main" id="{38262ED6-9121-FABF-FCD5-1A8532810933}"/>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4381" t="26932" r="22855" b="59300"/>
          <a:stretch/>
        </p:blipFill>
        <p:spPr>
          <a:xfrm>
            <a:off x="7055472" y="1801279"/>
            <a:ext cx="4319118" cy="1593073"/>
          </a:xfrm>
          <a:prstGeom prst="rect">
            <a:avLst/>
          </a:prstGeom>
        </p:spPr>
      </p:pic>
    </p:spTree>
    <p:extLst>
      <p:ext uri="{BB962C8B-B14F-4D97-AF65-F5344CB8AC3E}">
        <p14:creationId xmlns:p14="http://schemas.microsoft.com/office/powerpoint/2010/main" val="41087780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68843D-1DD4-9716-52D7-90CBE2B8BD0D}"/>
              </a:ext>
            </a:extLst>
          </p:cNvPr>
          <p:cNvSpPr>
            <a:spLocks noGrp="1"/>
          </p:cNvSpPr>
          <p:nvPr>
            <p:ph type="body" sz="quarter" idx="12"/>
          </p:nvPr>
        </p:nvSpPr>
        <p:spPr>
          <a:xfrm>
            <a:off x="416533" y="1393513"/>
            <a:ext cx="5571517" cy="647700"/>
          </a:xfrm>
        </p:spPr>
        <p:txBody>
          <a:bodyPr/>
          <a:lstStyle/>
          <a:p>
            <a:r>
              <a:rPr lang="en-US"/>
              <a:t>OS in all treated patients and by del(17p), </a:t>
            </a:r>
            <a:r>
              <a:rPr lang="en-US" i="1"/>
              <a:t>TP53</a:t>
            </a:r>
            <a:r>
              <a:rPr lang="en-US" i="1" baseline="30000"/>
              <a:t>mut</a:t>
            </a:r>
            <a:r>
              <a:rPr lang="en-US" i="1"/>
              <a:t>, </a:t>
            </a:r>
            <a:r>
              <a:rPr lang="en-US"/>
              <a:t>or CK status</a:t>
            </a:r>
            <a:endParaRPr lang="en-US" i="1"/>
          </a:p>
        </p:txBody>
      </p:sp>
      <p:sp>
        <p:nvSpPr>
          <p:cNvPr id="4" name="Title 3">
            <a:extLst>
              <a:ext uri="{FF2B5EF4-FFF2-40B4-BE49-F238E27FC236}">
                <a16:creationId xmlns:a16="http://schemas.microsoft.com/office/drawing/2014/main" id="{FAEAC045-32BA-083F-F908-97E5A57B38E7}"/>
              </a:ext>
            </a:extLst>
          </p:cNvPr>
          <p:cNvSpPr>
            <a:spLocks noGrp="1"/>
          </p:cNvSpPr>
          <p:nvPr>
            <p:ph type="title"/>
          </p:nvPr>
        </p:nvSpPr>
        <p:spPr/>
        <p:txBody>
          <a:bodyPr/>
          <a:lstStyle/>
          <a:p>
            <a:r>
              <a:rPr lang="en-US"/>
              <a:t>OS rates by genomic features</a:t>
            </a:r>
          </a:p>
        </p:txBody>
      </p:sp>
      <p:sp>
        <p:nvSpPr>
          <p:cNvPr id="5" name="Footer Placeholder 4">
            <a:extLst>
              <a:ext uri="{FF2B5EF4-FFF2-40B4-BE49-F238E27FC236}">
                <a16:creationId xmlns:a16="http://schemas.microsoft.com/office/drawing/2014/main" id="{C568707C-D0A4-DC17-608B-B15EE0CAF61D}"/>
              </a:ext>
            </a:extLst>
          </p:cNvPr>
          <p:cNvSpPr>
            <a:spLocks noGrp="1"/>
          </p:cNvSpPr>
          <p:nvPr>
            <p:ph type="ftr" sz="quarter" idx="13"/>
          </p:nvPr>
        </p:nvSpPr>
        <p:spPr/>
        <p:txBody>
          <a:bodyPr/>
          <a:lstStyle/>
          <a:p>
            <a:r>
              <a:rPr lang="en-GB"/>
              <a:t>Bm, bone marrow; CI, confidence interval; CK, complex karyotype; del, deletion; EOT, end of treatment; FD, fixed duration; IGHV, immunoglobulin heavy-chain variable region gene; </a:t>
            </a:r>
            <a:r>
              <a:rPr lang="en-GB" err="1"/>
              <a:t>mIGHV</a:t>
            </a:r>
            <a:r>
              <a:rPr lang="en-GB"/>
              <a:t>, mutated IGHV; MRD, minimal residual disease; OS, overall survival; PB, peripheral blood; </a:t>
            </a:r>
            <a:r>
              <a:rPr lang="en-GB" i="1"/>
              <a:t>TP53</a:t>
            </a:r>
            <a:r>
              <a:rPr lang="en-GB" baseline="30000"/>
              <a:t>mut</a:t>
            </a:r>
            <a:r>
              <a:rPr lang="en-GB"/>
              <a:t>, </a:t>
            </a:r>
            <a:r>
              <a:rPr lang="en-GB" i="1"/>
              <a:t>TP53</a:t>
            </a:r>
            <a:r>
              <a:rPr lang="en-GB"/>
              <a:t> mutated; </a:t>
            </a:r>
            <a:r>
              <a:rPr lang="en-GB" err="1"/>
              <a:t>uIGHV</a:t>
            </a:r>
            <a:r>
              <a:rPr lang="en-GB"/>
              <a:t>, unmutated IGHV.</a:t>
            </a:r>
          </a:p>
          <a:p>
            <a:r>
              <a:rPr lang="en-GB" b="1"/>
              <a:t>Jacobs et al. Abstract #P675 presented at EHA2024. </a:t>
            </a:r>
          </a:p>
        </p:txBody>
      </p:sp>
      <p:sp>
        <p:nvSpPr>
          <p:cNvPr id="6" name="Text Placeholder 5">
            <a:extLst>
              <a:ext uri="{FF2B5EF4-FFF2-40B4-BE49-F238E27FC236}">
                <a16:creationId xmlns:a16="http://schemas.microsoft.com/office/drawing/2014/main" id="{3CCFC5E6-6069-3724-D903-A004365FC9FC}"/>
              </a:ext>
            </a:extLst>
          </p:cNvPr>
          <p:cNvSpPr>
            <a:spLocks noGrp="1"/>
          </p:cNvSpPr>
          <p:nvPr>
            <p:ph type="body" sz="quarter" idx="14"/>
          </p:nvPr>
        </p:nvSpPr>
        <p:spPr/>
        <p:txBody>
          <a:bodyPr/>
          <a:lstStyle/>
          <a:p>
            <a:r>
              <a:rPr lang="en-US"/>
              <a:t>OS by IGHV mutation status </a:t>
            </a:r>
          </a:p>
        </p:txBody>
      </p:sp>
      <p:sp>
        <p:nvSpPr>
          <p:cNvPr id="3" name="TextBox 2">
            <a:extLst>
              <a:ext uri="{FF2B5EF4-FFF2-40B4-BE49-F238E27FC236}">
                <a16:creationId xmlns:a16="http://schemas.microsoft.com/office/drawing/2014/main" id="{EFDED5AC-ACC7-9F05-D98F-7535015ED8C1}"/>
              </a:ext>
            </a:extLst>
          </p:cNvPr>
          <p:cNvSpPr txBox="1"/>
          <p:nvPr/>
        </p:nvSpPr>
        <p:spPr>
          <a:xfrm>
            <a:off x="407989" y="5776118"/>
            <a:ext cx="11195998" cy="461665"/>
          </a:xfrm>
          <a:prstGeom prst="rect">
            <a:avLst/>
          </a:prstGeom>
          <a:solidFill>
            <a:schemeClr val="bg2"/>
          </a:solidFill>
        </p:spPr>
        <p:txBody>
          <a:bodyPr wrap="square" rtlCol="0">
            <a:spAutoFit/>
          </a:bodyPr>
          <a:lstStyle/>
          <a:p>
            <a:pPr marL="138113" indent="-138113">
              <a:buClr>
                <a:schemeClr val="accent2"/>
              </a:buClr>
              <a:buFont typeface="Arial" panose="020B0604020202020204" pitchFamily="34" charset="0"/>
              <a:buChar char="•"/>
            </a:pPr>
            <a:r>
              <a:rPr lang="en-US" sz="1200"/>
              <a:t>5-year OS rates were ≥90% regardless of genomic risk features in the FD Cohort and ≥95% regardless of MRD status in PB or BM at 3 months after EOT or in PB at 12 months after EOT</a:t>
            </a:r>
          </a:p>
        </p:txBody>
      </p:sp>
      <p:sp>
        <p:nvSpPr>
          <p:cNvPr id="8" name="Rectangle 12">
            <a:extLst>
              <a:ext uri="{FF2B5EF4-FFF2-40B4-BE49-F238E27FC236}">
                <a16:creationId xmlns:a16="http://schemas.microsoft.com/office/drawing/2014/main" id="{67E6060D-D8D7-DD4A-A9BB-28C2E5DD5832}"/>
              </a:ext>
            </a:extLst>
          </p:cNvPr>
          <p:cNvSpPr/>
          <p:nvPr/>
        </p:nvSpPr>
        <p:spPr>
          <a:xfrm>
            <a:off x="6096000" y="2186431"/>
            <a:ext cx="649706" cy="20982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Gerade Verbindung 9">
            <a:extLst>
              <a:ext uri="{FF2B5EF4-FFF2-40B4-BE49-F238E27FC236}">
                <a16:creationId xmlns:a16="http://schemas.microsoft.com/office/drawing/2014/main" id="{390F2565-15B4-BA64-813B-FA24428BCA0A}"/>
              </a:ext>
            </a:extLst>
          </p:cNvPr>
          <p:cNvCxnSpPr>
            <a:cxnSpLocks/>
          </p:cNvCxnSpPr>
          <p:nvPr/>
        </p:nvCxnSpPr>
        <p:spPr>
          <a:xfrm>
            <a:off x="1347233" y="1989138"/>
            <a:ext cx="0" cy="248732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B2432DA3-B39D-A2D0-8AA7-067C628E11C0}"/>
              </a:ext>
            </a:extLst>
          </p:cNvPr>
          <p:cNvCxnSpPr>
            <a:cxnSpLocks/>
          </p:cNvCxnSpPr>
          <p:nvPr/>
        </p:nvCxnSpPr>
        <p:spPr>
          <a:xfrm flipH="1">
            <a:off x="1264275" y="4430875"/>
            <a:ext cx="442059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 name="Gruppieren 13">
            <a:extLst>
              <a:ext uri="{FF2B5EF4-FFF2-40B4-BE49-F238E27FC236}">
                <a16:creationId xmlns:a16="http://schemas.microsoft.com/office/drawing/2014/main" id="{568736E4-1DFE-D23B-3F80-6615A5327A9A}"/>
              </a:ext>
            </a:extLst>
          </p:cNvPr>
          <p:cNvGrpSpPr/>
          <p:nvPr/>
        </p:nvGrpSpPr>
        <p:grpSpPr>
          <a:xfrm>
            <a:off x="1264275" y="2060713"/>
            <a:ext cx="82949" cy="2133600"/>
            <a:chOff x="1569493" y="2060713"/>
            <a:chExt cx="4318474" cy="2133600"/>
          </a:xfrm>
        </p:grpSpPr>
        <p:cxnSp>
          <p:nvCxnSpPr>
            <p:cNvPr id="15" name="Gerade Verbindung 14">
              <a:extLst>
                <a:ext uri="{FF2B5EF4-FFF2-40B4-BE49-F238E27FC236}">
                  <a16:creationId xmlns:a16="http://schemas.microsoft.com/office/drawing/2014/main" id="{BED3FB0C-E8B0-EDD2-FF0D-671F77C526FC}"/>
                </a:ext>
              </a:extLst>
            </p:cNvPr>
            <p:cNvCxnSpPr>
              <a:cxnSpLocks/>
            </p:cNvCxnSpPr>
            <p:nvPr/>
          </p:nvCxnSpPr>
          <p:spPr>
            <a:xfrm flipH="1">
              <a:off x="1569493" y="4194313"/>
              <a:ext cx="431847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 Verbindung 15">
              <a:extLst>
                <a:ext uri="{FF2B5EF4-FFF2-40B4-BE49-F238E27FC236}">
                  <a16:creationId xmlns:a16="http://schemas.microsoft.com/office/drawing/2014/main" id="{FC6234A4-E497-EA7B-8507-1E8387227B1E}"/>
                </a:ext>
              </a:extLst>
            </p:cNvPr>
            <p:cNvCxnSpPr>
              <a:cxnSpLocks/>
            </p:cNvCxnSpPr>
            <p:nvPr/>
          </p:nvCxnSpPr>
          <p:spPr>
            <a:xfrm flipH="1">
              <a:off x="1569493" y="3957752"/>
              <a:ext cx="431847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16">
              <a:extLst>
                <a:ext uri="{FF2B5EF4-FFF2-40B4-BE49-F238E27FC236}">
                  <a16:creationId xmlns:a16="http://schemas.microsoft.com/office/drawing/2014/main" id="{95335508-360C-CCEF-47F4-8CE11463FF89}"/>
                </a:ext>
              </a:extLst>
            </p:cNvPr>
            <p:cNvCxnSpPr>
              <a:cxnSpLocks/>
            </p:cNvCxnSpPr>
            <p:nvPr/>
          </p:nvCxnSpPr>
          <p:spPr>
            <a:xfrm flipH="1">
              <a:off x="1569493" y="3716642"/>
              <a:ext cx="431847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17">
              <a:extLst>
                <a:ext uri="{FF2B5EF4-FFF2-40B4-BE49-F238E27FC236}">
                  <a16:creationId xmlns:a16="http://schemas.microsoft.com/office/drawing/2014/main" id="{733F6BED-7B82-B42E-217C-CC892E01ECD1}"/>
                </a:ext>
              </a:extLst>
            </p:cNvPr>
            <p:cNvCxnSpPr>
              <a:cxnSpLocks/>
            </p:cNvCxnSpPr>
            <p:nvPr/>
          </p:nvCxnSpPr>
          <p:spPr>
            <a:xfrm flipH="1">
              <a:off x="1569493" y="3489179"/>
              <a:ext cx="431847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18">
              <a:extLst>
                <a:ext uri="{FF2B5EF4-FFF2-40B4-BE49-F238E27FC236}">
                  <a16:creationId xmlns:a16="http://schemas.microsoft.com/office/drawing/2014/main" id="{71AE2645-5100-26FC-BCF7-74542324E4AB}"/>
                </a:ext>
              </a:extLst>
            </p:cNvPr>
            <p:cNvCxnSpPr>
              <a:cxnSpLocks/>
            </p:cNvCxnSpPr>
            <p:nvPr/>
          </p:nvCxnSpPr>
          <p:spPr>
            <a:xfrm flipH="1">
              <a:off x="1569493" y="3248068"/>
              <a:ext cx="431847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19">
              <a:extLst>
                <a:ext uri="{FF2B5EF4-FFF2-40B4-BE49-F238E27FC236}">
                  <a16:creationId xmlns:a16="http://schemas.microsoft.com/office/drawing/2014/main" id="{FB6BE71B-77C4-B2E5-3BB7-DFE2F7B3C2A0}"/>
                </a:ext>
              </a:extLst>
            </p:cNvPr>
            <p:cNvCxnSpPr>
              <a:cxnSpLocks/>
            </p:cNvCxnSpPr>
            <p:nvPr/>
          </p:nvCxnSpPr>
          <p:spPr>
            <a:xfrm flipH="1">
              <a:off x="1569493" y="3011507"/>
              <a:ext cx="431847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20">
              <a:extLst>
                <a:ext uri="{FF2B5EF4-FFF2-40B4-BE49-F238E27FC236}">
                  <a16:creationId xmlns:a16="http://schemas.microsoft.com/office/drawing/2014/main" id="{F9ABE9B3-D62E-9614-7281-995F7B4E1949}"/>
                </a:ext>
              </a:extLst>
            </p:cNvPr>
            <p:cNvCxnSpPr>
              <a:cxnSpLocks/>
            </p:cNvCxnSpPr>
            <p:nvPr/>
          </p:nvCxnSpPr>
          <p:spPr>
            <a:xfrm flipH="1">
              <a:off x="1569493" y="2774946"/>
              <a:ext cx="431847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21">
              <a:extLst>
                <a:ext uri="{FF2B5EF4-FFF2-40B4-BE49-F238E27FC236}">
                  <a16:creationId xmlns:a16="http://schemas.microsoft.com/office/drawing/2014/main" id="{C5E9D070-4D10-A89F-4949-5949F6DD15DA}"/>
                </a:ext>
              </a:extLst>
            </p:cNvPr>
            <p:cNvCxnSpPr>
              <a:cxnSpLocks/>
            </p:cNvCxnSpPr>
            <p:nvPr/>
          </p:nvCxnSpPr>
          <p:spPr>
            <a:xfrm flipH="1">
              <a:off x="1569493" y="2533835"/>
              <a:ext cx="431847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22">
              <a:extLst>
                <a:ext uri="{FF2B5EF4-FFF2-40B4-BE49-F238E27FC236}">
                  <a16:creationId xmlns:a16="http://schemas.microsoft.com/office/drawing/2014/main" id="{E582EAA3-759C-4A5E-22CB-A28BC1D9EAF9}"/>
                </a:ext>
              </a:extLst>
            </p:cNvPr>
            <p:cNvCxnSpPr>
              <a:cxnSpLocks/>
            </p:cNvCxnSpPr>
            <p:nvPr/>
          </p:nvCxnSpPr>
          <p:spPr>
            <a:xfrm flipH="1">
              <a:off x="1569493" y="2297274"/>
              <a:ext cx="431847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23">
              <a:extLst>
                <a:ext uri="{FF2B5EF4-FFF2-40B4-BE49-F238E27FC236}">
                  <a16:creationId xmlns:a16="http://schemas.microsoft.com/office/drawing/2014/main" id="{EDC4ADFE-218F-DEC8-D8A8-7C325E3F3963}"/>
                </a:ext>
              </a:extLst>
            </p:cNvPr>
            <p:cNvCxnSpPr>
              <a:cxnSpLocks/>
            </p:cNvCxnSpPr>
            <p:nvPr/>
          </p:nvCxnSpPr>
          <p:spPr>
            <a:xfrm flipH="1">
              <a:off x="1569493" y="2060713"/>
              <a:ext cx="431847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5" name="Gerade Verbindung 24">
            <a:extLst>
              <a:ext uri="{FF2B5EF4-FFF2-40B4-BE49-F238E27FC236}">
                <a16:creationId xmlns:a16="http://schemas.microsoft.com/office/drawing/2014/main" id="{206179BC-80D9-C851-8235-E5AE88BFFEF5}"/>
              </a:ext>
            </a:extLst>
          </p:cNvPr>
          <p:cNvCxnSpPr>
            <a:cxnSpLocks/>
          </p:cNvCxnSpPr>
          <p:nvPr/>
        </p:nvCxnSpPr>
        <p:spPr>
          <a:xfrm>
            <a:off x="1708703" y="4430746"/>
            <a:ext cx="0" cy="457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25">
            <a:extLst>
              <a:ext uri="{FF2B5EF4-FFF2-40B4-BE49-F238E27FC236}">
                <a16:creationId xmlns:a16="http://schemas.microsoft.com/office/drawing/2014/main" id="{20EFABBC-DF4F-0CB7-A43C-BC53BF414B8E}"/>
              </a:ext>
            </a:extLst>
          </p:cNvPr>
          <p:cNvCxnSpPr>
            <a:cxnSpLocks/>
          </p:cNvCxnSpPr>
          <p:nvPr/>
        </p:nvCxnSpPr>
        <p:spPr>
          <a:xfrm>
            <a:off x="2070173" y="4430746"/>
            <a:ext cx="0" cy="457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26">
            <a:extLst>
              <a:ext uri="{FF2B5EF4-FFF2-40B4-BE49-F238E27FC236}">
                <a16:creationId xmlns:a16="http://schemas.microsoft.com/office/drawing/2014/main" id="{4D254740-1288-674E-58E8-D86486251FE9}"/>
              </a:ext>
            </a:extLst>
          </p:cNvPr>
          <p:cNvCxnSpPr>
            <a:cxnSpLocks/>
          </p:cNvCxnSpPr>
          <p:nvPr/>
        </p:nvCxnSpPr>
        <p:spPr>
          <a:xfrm>
            <a:off x="2431643" y="4430746"/>
            <a:ext cx="0" cy="457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27">
            <a:extLst>
              <a:ext uri="{FF2B5EF4-FFF2-40B4-BE49-F238E27FC236}">
                <a16:creationId xmlns:a16="http://schemas.microsoft.com/office/drawing/2014/main" id="{33E693C6-A80B-7957-0EC9-909E7C8DBA84}"/>
              </a:ext>
            </a:extLst>
          </p:cNvPr>
          <p:cNvCxnSpPr>
            <a:cxnSpLocks/>
          </p:cNvCxnSpPr>
          <p:nvPr/>
        </p:nvCxnSpPr>
        <p:spPr>
          <a:xfrm>
            <a:off x="2793113" y="4430746"/>
            <a:ext cx="0" cy="457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28">
            <a:extLst>
              <a:ext uri="{FF2B5EF4-FFF2-40B4-BE49-F238E27FC236}">
                <a16:creationId xmlns:a16="http://schemas.microsoft.com/office/drawing/2014/main" id="{52BD8F48-B84E-26F9-3D9D-6C0DB9CFAC05}"/>
              </a:ext>
            </a:extLst>
          </p:cNvPr>
          <p:cNvCxnSpPr>
            <a:cxnSpLocks/>
          </p:cNvCxnSpPr>
          <p:nvPr/>
        </p:nvCxnSpPr>
        <p:spPr>
          <a:xfrm>
            <a:off x="3154583" y="4430746"/>
            <a:ext cx="0" cy="457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29">
            <a:extLst>
              <a:ext uri="{FF2B5EF4-FFF2-40B4-BE49-F238E27FC236}">
                <a16:creationId xmlns:a16="http://schemas.microsoft.com/office/drawing/2014/main" id="{1C458843-C5C8-D14B-95EA-2ECAEF5C1185}"/>
              </a:ext>
            </a:extLst>
          </p:cNvPr>
          <p:cNvCxnSpPr>
            <a:cxnSpLocks/>
          </p:cNvCxnSpPr>
          <p:nvPr/>
        </p:nvCxnSpPr>
        <p:spPr>
          <a:xfrm>
            <a:off x="3516053" y="4430746"/>
            <a:ext cx="0" cy="457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0">
            <a:extLst>
              <a:ext uri="{FF2B5EF4-FFF2-40B4-BE49-F238E27FC236}">
                <a16:creationId xmlns:a16="http://schemas.microsoft.com/office/drawing/2014/main" id="{1412B374-E1A1-E7A0-28B3-D9E05DCF5385}"/>
              </a:ext>
            </a:extLst>
          </p:cNvPr>
          <p:cNvCxnSpPr>
            <a:cxnSpLocks/>
          </p:cNvCxnSpPr>
          <p:nvPr/>
        </p:nvCxnSpPr>
        <p:spPr>
          <a:xfrm>
            <a:off x="3877523" y="4430746"/>
            <a:ext cx="0" cy="457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1">
            <a:extLst>
              <a:ext uri="{FF2B5EF4-FFF2-40B4-BE49-F238E27FC236}">
                <a16:creationId xmlns:a16="http://schemas.microsoft.com/office/drawing/2014/main" id="{199DE023-B8CF-23B7-2206-4FDB99D1BB3F}"/>
              </a:ext>
            </a:extLst>
          </p:cNvPr>
          <p:cNvCxnSpPr>
            <a:cxnSpLocks/>
          </p:cNvCxnSpPr>
          <p:nvPr/>
        </p:nvCxnSpPr>
        <p:spPr>
          <a:xfrm>
            <a:off x="4238993" y="4430746"/>
            <a:ext cx="0" cy="457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32">
            <a:extLst>
              <a:ext uri="{FF2B5EF4-FFF2-40B4-BE49-F238E27FC236}">
                <a16:creationId xmlns:a16="http://schemas.microsoft.com/office/drawing/2014/main" id="{F0B4BFD1-400B-2743-084D-A374CD9D3EE0}"/>
              </a:ext>
            </a:extLst>
          </p:cNvPr>
          <p:cNvCxnSpPr>
            <a:cxnSpLocks/>
          </p:cNvCxnSpPr>
          <p:nvPr/>
        </p:nvCxnSpPr>
        <p:spPr>
          <a:xfrm>
            <a:off x="4600463" y="4430746"/>
            <a:ext cx="0" cy="457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33">
            <a:extLst>
              <a:ext uri="{FF2B5EF4-FFF2-40B4-BE49-F238E27FC236}">
                <a16:creationId xmlns:a16="http://schemas.microsoft.com/office/drawing/2014/main" id="{1D67D207-6801-7CB0-FC59-319B3E26B168}"/>
              </a:ext>
            </a:extLst>
          </p:cNvPr>
          <p:cNvCxnSpPr>
            <a:cxnSpLocks/>
          </p:cNvCxnSpPr>
          <p:nvPr/>
        </p:nvCxnSpPr>
        <p:spPr>
          <a:xfrm>
            <a:off x="4961933" y="4430746"/>
            <a:ext cx="0" cy="457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34">
            <a:extLst>
              <a:ext uri="{FF2B5EF4-FFF2-40B4-BE49-F238E27FC236}">
                <a16:creationId xmlns:a16="http://schemas.microsoft.com/office/drawing/2014/main" id="{1F55461C-8DCC-74A4-A218-932FA7B6FB90}"/>
              </a:ext>
            </a:extLst>
          </p:cNvPr>
          <p:cNvCxnSpPr>
            <a:cxnSpLocks/>
          </p:cNvCxnSpPr>
          <p:nvPr/>
        </p:nvCxnSpPr>
        <p:spPr>
          <a:xfrm>
            <a:off x="5323403" y="4430746"/>
            <a:ext cx="0" cy="457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5">
            <a:extLst>
              <a:ext uri="{FF2B5EF4-FFF2-40B4-BE49-F238E27FC236}">
                <a16:creationId xmlns:a16="http://schemas.microsoft.com/office/drawing/2014/main" id="{24743ED7-6835-5175-5F06-0540A6AB4AC7}"/>
              </a:ext>
            </a:extLst>
          </p:cNvPr>
          <p:cNvCxnSpPr>
            <a:cxnSpLocks/>
          </p:cNvCxnSpPr>
          <p:nvPr/>
        </p:nvCxnSpPr>
        <p:spPr>
          <a:xfrm>
            <a:off x="5684874" y="4430746"/>
            <a:ext cx="0" cy="457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feld 36">
            <a:extLst>
              <a:ext uri="{FF2B5EF4-FFF2-40B4-BE49-F238E27FC236}">
                <a16:creationId xmlns:a16="http://schemas.microsoft.com/office/drawing/2014/main" id="{04C9AC65-63D0-707C-DF63-DDBB9AC73BD9}"/>
              </a:ext>
            </a:extLst>
          </p:cNvPr>
          <p:cNvSpPr txBox="1"/>
          <p:nvPr/>
        </p:nvSpPr>
        <p:spPr>
          <a:xfrm>
            <a:off x="615153" y="1928077"/>
            <a:ext cx="649118" cy="276999"/>
          </a:xfrm>
          <a:prstGeom prst="rect">
            <a:avLst/>
          </a:prstGeom>
          <a:noFill/>
        </p:spPr>
        <p:txBody>
          <a:bodyPr wrap="square" rtlCol="0">
            <a:spAutoFit/>
          </a:bodyPr>
          <a:lstStyle/>
          <a:p>
            <a:pPr algn="r"/>
            <a:r>
              <a:rPr lang="de-DE" sz="1200"/>
              <a:t>100</a:t>
            </a:r>
          </a:p>
        </p:txBody>
      </p:sp>
      <p:sp>
        <p:nvSpPr>
          <p:cNvPr id="38" name="Textfeld 37">
            <a:extLst>
              <a:ext uri="{FF2B5EF4-FFF2-40B4-BE49-F238E27FC236}">
                <a16:creationId xmlns:a16="http://schemas.microsoft.com/office/drawing/2014/main" id="{DC760E6D-6A4E-97B9-F7A5-9448CFB09672}"/>
              </a:ext>
            </a:extLst>
          </p:cNvPr>
          <p:cNvSpPr txBox="1"/>
          <p:nvPr/>
        </p:nvSpPr>
        <p:spPr>
          <a:xfrm>
            <a:off x="615153" y="2173737"/>
            <a:ext cx="649118" cy="276999"/>
          </a:xfrm>
          <a:prstGeom prst="rect">
            <a:avLst/>
          </a:prstGeom>
          <a:noFill/>
        </p:spPr>
        <p:txBody>
          <a:bodyPr wrap="square" rtlCol="0">
            <a:spAutoFit/>
          </a:bodyPr>
          <a:lstStyle/>
          <a:p>
            <a:pPr algn="r"/>
            <a:r>
              <a:rPr lang="de-DE" sz="1200"/>
              <a:t>90</a:t>
            </a:r>
          </a:p>
        </p:txBody>
      </p:sp>
      <p:sp>
        <p:nvSpPr>
          <p:cNvPr id="39" name="Textfeld 38">
            <a:extLst>
              <a:ext uri="{FF2B5EF4-FFF2-40B4-BE49-F238E27FC236}">
                <a16:creationId xmlns:a16="http://schemas.microsoft.com/office/drawing/2014/main" id="{9CCE4E27-5208-2CAE-D616-301D134E4BC8}"/>
              </a:ext>
            </a:extLst>
          </p:cNvPr>
          <p:cNvSpPr txBox="1"/>
          <p:nvPr/>
        </p:nvSpPr>
        <p:spPr>
          <a:xfrm>
            <a:off x="615153" y="2419397"/>
            <a:ext cx="649118" cy="276999"/>
          </a:xfrm>
          <a:prstGeom prst="rect">
            <a:avLst/>
          </a:prstGeom>
          <a:noFill/>
        </p:spPr>
        <p:txBody>
          <a:bodyPr wrap="square" rtlCol="0">
            <a:spAutoFit/>
          </a:bodyPr>
          <a:lstStyle/>
          <a:p>
            <a:pPr algn="r"/>
            <a:r>
              <a:rPr lang="de-DE" sz="1200"/>
              <a:t>80</a:t>
            </a:r>
          </a:p>
        </p:txBody>
      </p:sp>
      <p:sp>
        <p:nvSpPr>
          <p:cNvPr id="40" name="Textfeld 39">
            <a:extLst>
              <a:ext uri="{FF2B5EF4-FFF2-40B4-BE49-F238E27FC236}">
                <a16:creationId xmlns:a16="http://schemas.microsoft.com/office/drawing/2014/main" id="{968C0C7A-51C0-F5DF-3775-D97ED16303E6}"/>
              </a:ext>
            </a:extLst>
          </p:cNvPr>
          <p:cNvSpPr txBox="1"/>
          <p:nvPr/>
        </p:nvSpPr>
        <p:spPr>
          <a:xfrm>
            <a:off x="624251" y="2646859"/>
            <a:ext cx="649118" cy="276999"/>
          </a:xfrm>
          <a:prstGeom prst="rect">
            <a:avLst/>
          </a:prstGeom>
          <a:noFill/>
        </p:spPr>
        <p:txBody>
          <a:bodyPr wrap="square" rtlCol="0">
            <a:spAutoFit/>
          </a:bodyPr>
          <a:lstStyle/>
          <a:p>
            <a:pPr algn="r"/>
            <a:r>
              <a:rPr lang="de-DE" sz="1200"/>
              <a:t>70</a:t>
            </a:r>
          </a:p>
        </p:txBody>
      </p:sp>
      <p:sp>
        <p:nvSpPr>
          <p:cNvPr id="41" name="Textfeld 40">
            <a:extLst>
              <a:ext uri="{FF2B5EF4-FFF2-40B4-BE49-F238E27FC236}">
                <a16:creationId xmlns:a16="http://schemas.microsoft.com/office/drawing/2014/main" id="{84C99B96-4BF3-0881-8641-6E52017E9809}"/>
              </a:ext>
            </a:extLst>
          </p:cNvPr>
          <p:cNvSpPr txBox="1"/>
          <p:nvPr/>
        </p:nvSpPr>
        <p:spPr>
          <a:xfrm>
            <a:off x="624251" y="2878871"/>
            <a:ext cx="649118" cy="276999"/>
          </a:xfrm>
          <a:prstGeom prst="rect">
            <a:avLst/>
          </a:prstGeom>
          <a:noFill/>
        </p:spPr>
        <p:txBody>
          <a:bodyPr wrap="square" rtlCol="0">
            <a:spAutoFit/>
          </a:bodyPr>
          <a:lstStyle/>
          <a:p>
            <a:pPr algn="r"/>
            <a:r>
              <a:rPr lang="de-DE" sz="1200"/>
              <a:t>60</a:t>
            </a:r>
          </a:p>
        </p:txBody>
      </p:sp>
      <p:sp>
        <p:nvSpPr>
          <p:cNvPr id="42" name="Textfeld 41">
            <a:extLst>
              <a:ext uri="{FF2B5EF4-FFF2-40B4-BE49-F238E27FC236}">
                <a16:creationId xmlns:a16="http://schemas.microsoft.com/office/drawing/2014/main" id="{8CE753BC-80D0-A759-C211-2D74BA0B6ABB}"/>
              </a:ext>
            </a:extLst>
          </p:cNvPr>
          <p:cNvSpPr txBox="1"/>
          <p:nvPr/>
        </p:nvSpPr>
        <p:spPr>
          <a:xfrm>
            <a:off x="624251" y="3115433"/>
            <a:ext cx="649118" cy="276999"/>
          </a:xfrm>
          <a:prstGeom prst="rect">
            <a:avLst/>
          </a:prstGeom>
          <a:noFill/>
        </p:spPr>
        <p:txBody>
          <a:bodyPr wrap="square" rtlCol="0">
            <a:spAutoFit/>
          </a:bodyPr>
          <a:lstStyle/>
          <a:p>
            <a:pPr algn="r"/>
            <a:r>
              <a:rPr lang="de-DE" sz="1200"/>
              <a:t>50</a:t>
            </a:r>
          </a:p>
        </p:txBody>
      </p:sp>
      <p:sp>
        <p:nvSpPr>
          <p:cNvPr id="43" name="Textfeld 42">
            <a:extLst>
              <a:ext uri="{FF2B5EF4-FFF2-40B4-BE49-F238E27FC236}">
                <a16:creationId xmlns:a16="http://schemas.microsoft.com/office/drawing/2014/main" id="{8A88AA4D-507A-5A2E-A825-3DADD7A7AF76}"/>
              </a:ext>
            </a:extLst>
          </p:cNvPr>
          <p:cNvSpPr txBox="1"/>
          <p:nvPr/>
        </p:nvSpPr>
        <p:spPr>
          <a:xfrm>
            <a:off x="624251" y="3351994"/>
            <a:ext cx="649118" cy="276999"/>
          </a:xfrm>
          <a:prstGeom prst="rect">
            <a:avLst/>
          </a:prstGeom>
          <a:noFill/>
        </p:spPr>
        <p:txBody>
          <a:bodyPr wrap="square" rtlCol="0">
            <a:spAutoFit/>
          </a:bodyPr>
          <a:lstStyle/>
          <a:p>
            <a:pPr algn="r"/>
            <a:r>
              <a:rPr lang="de-DE" sz="1200"/>
              <a:t>40</a:t>
            </a:r>
          </a:p>
        </p:txBody>
      </p:sp>
      <p:sp>
        <p:nvSpPr>
          <p:cNvPr id="44" name="Textfeld 43">
            <a:extLst>
              <a:ext uri="{FF2B5EF4-FFF2-40B4-BE49-F238E27FC236}">
                <a16:creationId xmlns:a16="http://schemas.microsoft.com/office/drawing/2014/main" id="{E242A3EA-2240-A762-314C-DE818A4C296A}"/>
              </a:ext>
            </a:extLst>
          </p:cNvPr>
          <p:cNvSpPr txBox="1"/>
          <p:nvPr/>
        </p:nvSpPr>
        <p:spPr>
          <a:xfrm>
            <a:off x="624251" y="3584006"/>
            <a:ext cx="649118" cy="276999"/>
          </a:xfrm>
          <a:prstGeom prst="rect">
            <a:avLst/>
          </a:prstGeom>
          <a:noFill/>
        </p:spPr>
        <p:txBody>
          <a:bodyPr wrap="square" rtlCol="0">
            <a:spAutoFit/>
          </a:bodyPr>
          <a:lstStyle/>
          <a:p>
            <a:pPr algn="r"/>
            <a:r>
              <a:rPr lang="de-DE" sz="1200"/>
              <a:t>30</a:t>
            </a:r>
          </a:p>
        </p:txBody>
      </p:sp>
      <p:sp>
        <p:nvSpPr>
          <p:cNvPr id="45" name="Textfeld 44">
            <a:extLst>
              <a:ext uri="{FF2B5EF4-FFF2-40B4-BE49-F238E27FC236}">
                <a16:creationId xmlns:a16="http://schemas.microsoft.com/office/drawing/2014/main" id="{4021C485-F9D5-3374-BB94-49541022E5B9}"/>
              </a:ext>
            </a:extLst>
          </p:cNvPr>
          <p:cNvSpPr txBox="1"/>
          <p:nvPr/>
        </p:nvSpPr>
        <p:spPr>
          <a:xfrm>
            <a:off x="624251" y="3825117"/>
            <a:ext cx="649118" cy="276999"/>
          </a:xfrm>
          <a:prstGeom prst="rect">
            <a:avLst/>
          </a:prstGeom>
          <a:noFill/>
        </p:spPr>
        <p:txBody>
          <a:bodyPr wrap="square" rtlCol="0">
            <a:spAutoFit/>
          </a:bodyPr>
          <a:lstStyle/>
          <a:p>
            <a:pPr algn="r"/>
            <a:r>
              <a:rPr lang="de-DE" sz="1200"/>
              <a:t>20</a:t>
            </a:r>
          </a:p>
        </p:txBody>
      </p:sp>
      <p:sp>
        <p:nvSpPr>
          <p:cNvPr id="46" name="Textfeld 45">
            <a:extLst>
              <a:ext uri="{FF2B5EF4-FFF2-40B4-BE49-F238E27FC236}">
                <a16:creationId xmlns:a16="http://schemas.microsoft.com/office/drawing/2014/main" id="{34899DE3-9752-0B8B-BFE8-FF4FC5351653}"/>
              </a:ext>
            </a:extLst>
          </p:cNvPr>
          <p:cNvSpPr txBox="1"/>
          <p:nvPr/>
        </p:nvSpPr>
        <p:spPr>
          <a:xfrm>
            <a:off x="624251" y="4070776"/>
            <a:ext cx="649118" cy="276999"/>
          </a:xfrm>
          <a:prstGeom prst="rect">
            <a:avLst/>
          </a:prstGeom>
          <a:noFill/>
        </p:spPr>
        <p:txBody>
          <a:bodyPr wrap="square" rtlCol="0">
            <a:spAutoFit/>
          </a:bodyPr>
          <a:lstStyle/>
          <a:p>
            <a:pPr algn="r"/>
            <a:r>
              <a:rPr lang="de-DE" sz="1200"/>
              <a:t>10</a:t>
            </a:r>
          </a:p>
        </p:txBody>
      </p:sp>
      <p:sp>
        <p:nvSpPr>
          <p:cNvPr id="47" name="Textfeld 46">
            <a:extLst>
              <a:ext uri="{FF2B5EF4-FFF2-40B4-BE49-F238E27FC236}">
                <a16:creationId xmlns:a16="http://schemas.microsoft.com/office/drawing/2014/main" id="{F91640CF-CB0D-D8DD-7EA7-9C724C1E9343}"/>
              </a:ext>
            </a:extLst>
          </p:cNvPr>
          <p:cNvSpPr txBox="1"/>
          <p:nvPr/>
        </p:nvSpPr>
        <p:spPr>
          <a:xfrm>
            <a:off x="1196037" y="4436206"/>
            <a:ext cx="309348" cy="276999"/>
          </a:xfrm>
          <a:prstGeom prst="rect">
            <a:avLst/>
          </a:prstGeom>
          <a:noFill/>
        </p:spPr>
        <p:txBody>
          <a:bodyPr wrap="square" lIns="0" rIns="0" rtlCol="0">
            <a:spAutoFit/>
          </a:bodyPr>
          <a:lstStyle/>
          <a:p>
            <a:pPr algn="ctr"/>
            <a:r>
              <a:rPr lang="de-DE" sz="1200"/>
              <a:t>0</a:t>
            </a:r>
          </a:p>
        </p:txBody>
      </p:sp>
      <p:sp>
        <p:nvSpPr>
          <p:cNvPr id="48" name="Textfeld 47">
            <a:extLst>
              <a:ext uri="{FF2B5EF4-FFF2-40B4-BE49-F238E27FC236}">
                <a16:creationId xmlns:a16="http://schemas.microsoft.com/office/drawing/2014/main" id="{EDE00E63-8C9A-F5E7-8FFA-C2A7658785A6}"/>
              </a:ext>
            </a:extLst>
          </p:cNvPr>
          <p:cNvSpPr txBox="1"/>
          <p:nvPr/>
        </p:nvSpPr>
        <p:spPr>
          <a:xfrm>
            <a:off x="1552567" y="4436206"/>
            <a:ext cx="309348" cy="276999"/>
          </a:xfrm>
          <a:prstGeom prst="rect">
            <a:avLst/>
          </a:prstGeom>
          <a:noFill/>
        </p:spPr>
        <p:txBody>
          <a:bodyPr wrap="square" lIns="0" rIns="0" rtlCol="0">
            <a:spAutoFit/>
          </a:bodyPr>
          <a:lstStyle/>
          <a:p>
            <a:pPr algn="ctr"/>
            <a:r>
              <a:rPr lang="de-DE" sz="1200"/>
              <a:t>6</a:t>
            </a:r>
          </a:p>
        </p:txBody>
      </p:sp>
      <p:sp>
        <p:nvSpPr>
          <p:cNvPr id="49" name="Textfeld 48">
            <a:extLst>
              <a:ext uri="{FF2B5EF4-FFF2-40B4-BE49-F238E27FC236}">
                <a16:creationId xmlns:a16="http://schemas.microsoft.com/office/drawing/2014/main" id="{D1C3A8CC-983D-8CB8-FBC2-7B1F40E800D1}"/>
              </a:ext>
            </a:extLst>
          </p:cNvPr>
          <p:cNvSpPr txBox="1"/>
          <p:nvPr/>
        </p:nvSpPr>
        <p:spPr>
          <a:xfrm>
            <a:off x="1915601" y="4436206"/>
            <a:ext cx="309348" cy="276999"/>
          </a:xfrm>
          <a:prstGeom prst="rect">
            <a:avLst/>
          </a:prstGeom>
          <a:noFill/>
        </p:spPr>
        <p:txBody>
          <a:bodyPr wrap="square" lIns="0" rIns="0" rtlCol="0">
            <a:spAutoFit/>
          </a:bodyPr>
          <a:lstStyle/>
          <a:p>
            <a:pPr algn="ctr"/>
            <a:r>
              <a:rPr lang="de-DE" sz="1200"/>
              <a:t>12</a:t>
            </a:r>
          </a:p>
        </p:txBody>
      </p:sp>
      <p:sp>
        <p:nvSpPr>
          <p:cNvPr id="50" name="Textfeld 49">
            <a:extLst>
              <a:ext uri="{FF2B5EF4-FFF2-40B4-BE49-F238E27FC236}">
                <a16:creationId xmlns:a16="http://schemas.microsoft.com/office/drawing/2014/main" id="{6A7C7853-75FB-D59B-1F45-764F3BF80A72}"/>
              </a:ext>
            </a:extLst>
          </p:cNvPr>
          <p:cNvSpPr txBox="1"/>
          <p:nvPr/>
        </p:nvSpPr>
        <p:spPr>
          <a:xfrm>
            <a:off x="2281813" y="4436206"/>
            <a:ext cx="309348" cy="276999"/>
          </a:xfrm>
          <a:prstGeom prst="rect">
            <a:avLst/>
          </a:prstGeom>
          <a:noFill/>
        </p:spPr>
        <p:txBody>
          <a:bodyPr wrap="square" lIns="0" rIns="0" rtlCol="0">
            <a:spAutoFit/>
          </a:bodyPr>
          <a:lstStyle/>
          <a:p>
            <a:pPr algn="ctr"/>
            <a:r>
              <a:rPr lang="de-DE" sz="1200"/>
              <a:t>18</a:t>
            </a:r>
          </a:p>
        </p:txBody>
      </p:sp>
      <p:sp>
        <p:nvSpPr>
          <p:cNvPr id="51" name="Textfeld 50">
            <a:extLst>
              <a:ext uri="{FF2B5EF4-FFF2-40B4-BE49-F238E27FC236}">
                <a16:creationId xmlns:a16="http://schemas.microsoft.com/office/drawing/2014/main" id="{BF79AED3-4324-628A-DBB7-22B6FD0DEC7E}"/>
              </a:ext>
            </a:extLst>
          </p:cNvPr>
          <p:cNvSpPr txBox="1"/>
          <p:nvPr/>
        </p:nvSpPr>
        <p:spPr>
          <a:xfrm>
            <a:off x="2638439" y="4436206"/>
            <a:ext cx="309348" cy="276999"/>
          </a:xfrm>
          <a:prstGeom prst="rect">
            <a:avLst/>
          </a:prstGeom>
          <a:noFill/>
        </p:spPr>
        <p:txBody>
          <a:bodyPr wrap="square" lIns="0" rIns="0" rtlCol="0">
            <a:spAutoFit/>
          </a:bodyPr>
          <a:lstStyle/>
          <a:p>
            <a:pPr algn="ctr"/>
            <a:r>
              <a:rPr lang="de-DE" sz="1200"/>
              <a:t>24</a:t>
            </a:r>
          </a:p>
        </p:txBody>
      </p:sp>
      <p:sp>
        <p:nvSpPr>
          <p:cNvPr id="52" name="Textfeld 51">
            <a:extLst>
              <a:ext uri="{FF2B5EF4-FFF2-40B4-BE49-F238E27FC236}">
                <a16:creationId xmlns:a16="http://schemas.microsoft.com/office/drawing/2014/main" id="{56BDA5F5-C7A3-0F86-DB93-6B3E556411C0}"/>
              </a:ext>
            </a:extLst>
          </p:cNvPr>
          <p:cNvSpPr txBox="1"/>
          <p:nvPr/>
        </p:nvSpPr>
        <p:spPr>
          <a:xfrm>
            <a:off x="3004119" y="4436206"/>
            <a:ext cx="309348" cy="276999"/>
          </a:xfrm>
          <a:prstGeom prst="rect">
            <a:avLst/>
          </a:prstGeom>
          <a:noFill/>
        </p:spPr>
        <p:txBody>
          <a:bodyPr wrap="square" lIns="0" rIns="0" rtlCol="0">
            <a:spAutoFit/>
          </a:bodyPr>
          <a:lstStyle/>
          <a:p>
            <a:pPr algn="ctr"/>
            <a:r>
              <a:rPr lang="de-DE" sz="1200"/>
              <a:t>30</a:t>
            </a:r>
          </a:p>
        </p:txBody>
      </p:sp>
      <p:sp>
        <p:nvSpPr>
          <p:cNvPr id="53" name="Textfeld 52">
            <a:extLst>
              <a:ext uri="{FF2B5EF4-FFF2-40B4-BE49-F238E27FC236}">
                <a16:creationId xmlns:a16="http://schemas.microsoft.com/office/drawing/2014/main" id="{7D7777FE-084A-597F-6F84-C9F04BC74C29}"/>
              </a:ext>
            </a:extLst>
          </p:cNvPr>
          <p:cNvSpPr txBox="1"/>
          <p:nvPr/>
        </p:nvSpPr>
        <p:spPr>
          <a:xfrm>
            <a:off x="3359101" y="4436206"/>
            <a:ext cx="309348" cy="276999"/>
          </a:xfrm>
          <a:prstGeom prst="rect">
            <a:avLst/>
          </a:prstGeom>
          <a:noFill/>
        </p:spPr>
        <p:txBody>
          <a:bodyPr wrap="square" lIns="0" rIns="0" rtlCol="0">
            <a:spAutoFit/>
          </a:bodyPr>
          <a:lstStyle/>
          <a:p>
            <a:pPr algn="ctr"/>
            <a:r>
              <a:rPr lang="de-DE" sz="1200"/>
              <a:t>36</a:t>
            </a:r>
          </a:p>
        </p:txBody>
      </p:sp>
      <p:sp>
        <p:nvSpPr>
          <p:cNvPr id="54" name="Textfeld 53">
            <a:extLst>
              <a:ext uri="{FF2B5EF4-FFF2-40B4-BE49-F238E27FC236}">
                <a16:creationId xmlns:a16="http://schemas.microsoft.com/office/drawing/2014/main" id="{3B847971-C28D-8B8F-FD5D-F9306D1CF838}"/>
              </a:ext>
            </a:extLst>
          </p:cNvPr>
          <p:cNvSpPr txBox="1"/>
          <p:nvPr/>
        </p:nvSpPr>
        <p:spPr>
          <a:xfrm>
            <a:off x="3726494" y="4436206"/>
            <a:ext cx="309348" cy="276999"/>
          </a:xfrm>
          <a:prstGeom prst="rect">
            <a:avLst/>
          </a:prstGeom>
          <a:noFill/>
        </p:spPr>
        <p:txBody>
          <a:bodyPr wrap="square" lIns="0" rIns="0" rtlCol="0">
            <a:spAutoFit/>
          </a:bodyPr>
          <a:lstStyle/>
          <a:p>
            <a:pPr algn="ctr"/>
            <a:r>
              <a:rPr lang="de-DE" sz="1200"/>
              <a:t>42</a:t>
            </a:r>
          </a:p>
        </p:txBody>
      </p:sp>
      <p:sp>
        <p:nvSpPr>
          <p:cNvPr id="55" name="Textfeld 54">
            <a:extLst>
              <a:ext uri="{FF2B5EF4-FFF2-40B4-BE49-F238E27FC236}">
                <a16:creationId xmlns:a16="http://schemas.microsoft.com/office/drawing/2014/main" id="{9E702D3A-DF67-6BDB-C52A-436D82D46DA0}"/>
              </a:ext>
            </a:extLst>
          </p:cNvPr>
          <p:cNvSpPr txBox="1"/>
          <p:nvPr/>
        </p:nvSpPr>
        <p:spPr>
          <a:xfrm>
            <a:off x="4076342" y="4436206"/>
            <a:ext cx="309348" cy="276999"/>
          </a:xfrm>
          <a:prstGeom prst="rect">
            <a:avLst/>
          </a:prstGeom>
          <a:noFill/>
        </p:spPr>
        <p:txBody>
          <a:bodyPr wrap="square" lIns="0" rIns="0" rtlCol="0">
            <a:spAutoFit/>
          </a:bodyPr>
          <a:lstStyle/>
          <a:p>
            <a:pPr algn="ctr"/>
            <a:r>
              <a:rPr lang="de-DE" sz="1200"/>
              <a:t>48</a:t>
            </a:r>
          </a:p>
        </p:txBody>
      </p:sp>
      <p:sp>
        <p:nvSpPr>
          <p:cNvPr id="56" name="Textfeld 55">
            <a:extLst>
              <a:ext uri="{FF2B5EF4-FFF2-40B4-BE49-F238E27FC236}">
                <a16:creationId xmlns:a16="http://schemas.microsoft.com/office/drawing/2014/main" id="{E91D7738-EBED-E4A4-E1E8-4705A4DD221F}"/>
              </a:ext>
            </a:extLst>
          </p:cNvPr>
          <p:cNvSpPr txBox="1"/>
          <p:nvPr/>
        </p:nvSpPr>
        <p:spPr>
          <a:xfrm>
            <a:off x="4447232" y="4436206"/>
            <a:ext cx="309348" cy="276999"/>
          </a:xfrm>
          <a:prstGeom prst="rect">
            <a:avLst/>
          </a:prstGeom>
          <a:noFill/>
        </p:spPr>
        <p:txBody>
          <a:bodyPr wrap="square" lIns="0" rIns="0" rtlCol="0">
            <a:spAutoFit/>
          </a:bodyPr>
          <a:lstStyle/>
          <a:p>
            <a:pPr algn="ctr"/>
            <a:r>
              <a:rPr lang="de-DE" sz="1200"/>
              <a:t>54</a:t>
            </a:r>
          </a:p>
        </p:txBody>
      </p:sp>
      <p:sp>
        <p:nvSpPr>
          <p:cNvPr id="57" name="Textfeld 56">
            <a:extLst>
              <a:ext uri="{FF2B5EF4-FFF2-40B4-BE49-F238E27FC236}">
                <a16:creationId xmlns:a16="http://schemas.microsoft.com/office/drawing/2014/main" id="{B56B7A32-4987-E81B-F8AC-EC2E40AA3BE5}"/>
              </a:ext>
            </a:extLst>
          </p:cNvPr>
          <p:cNvSpPr txBox="1"/>
          <p:nvPr/>
        </p:nvSpPr>
        <p:spPr>
          <a:xfrm>
            <a:off x="4805099" y="4436206"/>
            <a:ext cx="309348" cy="276999"/>
          </a:xfrm>
          <a:prstGeom prst="rect">
            <a:avLst/>
          </a:prstGeom>
          <a:noFill/>
        </p:spPr>
        <p:txBody>
          <a:bodyPr wrap="square" lIns="0" rIns="0" rtlCol="0">
            <a:spAutoFit/>
          </a:bodyPr>
          <a:lstStyle/>
          <a:p>
            <a:pPr algn="ctr"/>
            <a:r>
              <a:rPr lang="de-DE" sz="1200"/>
              <a:t>60</a:t>
            </a:r>
          </a:p>
        </p:txBody>
      </p:sp>
      <p:sp>
        <p:nvSpPr>
          <p:cNvPr id="58" name="Textfeld 57">
            <a:extLst>
              <a:ext uri="{FF2B5EF4-FFF2-40B4-BE49-F238E27FC236}">
                <a16:creationId xmlns:a16="http://schemas.microsoft.com/office/drawing/2014/main" id="{C537E454-7B43-C8BE-EDEB-E933F8BEDA1A}"/>
              </a:ext>
            </a:extLst>
          </p:cNvPr>
          <p:cNvSpPr txBox="1"/>
          <p:nvPr/>
        </p:nvSpPr>
        <p:spPr>
          <a:xfrm>
            <a:off x="5164490" y="4436206"/>
            <a:ext cx="309348" cy="276999"/>
          </a:xfrm>
          <a:prstGeom prst="rect">
            <a:avLst/>
          </a:prstGeom>
          <a:noFill/>
        </p:spPr>
        <p:txBody>
          <a:bodyPr wrap="square" lIns="0" rIns="0" rtlCol="0">
            <a:spAutoFit/>
          </a:bodyPr>
          <a:lstStyle/>
          <a:p>
            <a:pPr algn="ctr"/>
            <a:r>
              <a:rPr lang="de-DE" sz="1200"/>
              <a:t>66</a:t>
            </a:r>
          </a:p>
        </p:txBody>
      </p:sp>
      <p:sp>
        <p:nvSpPr>
          <p:cNvPr id="59" name="Textfeld 58">
            <a:extLst>
              <a:ext uri="{FF2B5EF4-FFF2-40B4-BE49-F238E27FC236}">
                <a16:creationId xmlns:a16="http://schemas.microsoft.com/office/drawing/2014/main" id="{98F19ABD-1CD6-0BFF-8CD4-ACDDCA289235}"/>
              </a:ext>
            </a:extLst>
          </p:cNvPr>
          <p:cNvSpPr txBox="1"/>
          <p:nvPr/>
        </p:nvSpPr>
        <p:spPr>
          <a:xfrm>
            <a:off x="5503439" y="4436206"/>
            <a:ext cx="309348" cy="276999"/>
          </a:xfrm>
          <a:prstGeom prst="rect">
            <a:avLst/>
          </a:prstGeom>
          <a:noFill/>
        </p:spPr>
        <p:txBody>
          <a:bodyPr wrap="square" lIns="0" rIns="0" rtlCol="0">
            <a:spAutoFit/>
          </a:bodyPr>
          <a:lstStyle/>
          <a:p>
            <a:pPr algn="ctr"/>
            <a:r>
              <a:rPr lang="de-DE" sz="1200"/>
              <a:t>72</a:t>
            </a:r>
          </a:p>
        </p:txBody>
      </p:sp>
      <p:sp>
        <p:nvSpPr>
          <p:cNvPr id="60" name="Textfeld 59">
            <a:extLst>
              <a:ext uri="{FF2B5EF4-FFF2-40B4-BE49-F238E27FC236}">
                <a16:creationId xmlns:a16="http://schemas.microsoft.com/office/drawing/2014/main" id="{112355F0-718D-731F-BE2E-5687CFA9589A}"/>
              </a:ext>
            </a:extLst>
          </p:cNvPr>
          <p:cNvSpPr txBox="1"/>
          <p:nvPr/>
        </p:nvSpPr>
        <p:spPr>
          <a:xfrm>
            <a:off x="2712010" y="4664923"/>
            <a:ext cx="1331510" cy="276999"/>
          </a:xfrm>
          <a:prstGeom prst="rect">
            <a:avLst/>
          </a:prstGeom>
          <a:noFill/>
        </p:spPr>
        <p:txBody>
          <a:bodyPr wrap="square" rtlCol="0">
            <a:spAutoFit/>
          </a:bodyPr>
          <a:lstStyle/>
          <a:p>
            <a:pPr algn="ctr"/>
            <a:r>
              <a:rPr lang="de-DE" sz="1200"/>
              <a:t>Time, </a:t>
            </a:r>
            <a:r>
              <a:rPr lang="de-DE" sz="1200" err="1"/>
              <a:t>months</a:t>
            </a:r>
            <a:endParaRPr lang="de-DE" sz="1200"/>
          </a:p>
        </p:txBody>
      </p:sp>
      <p:sp>
        <p:nvSpPr>
          <p:cNvPr id="61" name="Textfeld 60">
            <a:extLst>
              <a:ext uri="{FF2B5EF4-FFF2-40B4-BE49-F238E27FC236}">
                <a16:creationId xmlns:a16="http://schemas.microsoft.com/office/drawing/2014/main" id="{AE30D97F-B270-DA32-2829-D9F681BD7AE9}"/>
              </a:ext>
            </a:extLst>
          </p:cNvPr>
          <p:cNvSpPr txBox="1"/>
          <p:nvPr/>
        </p:nvSpPr>
        <p:spPr>
          <a:xfrm rot="16200000">
            <a:off x="-519219" y="3056047"/>
            <a:ext cx="2441597" cy="307777"/>
          </a:xfrm>
          <a:prstGeom prst="rect">
            <a:avLst/>
          </a:prstGeom>
          <a:noFill/>
        </p:spPr>
        <p:txBody>
          <a:bodyPr wrap="square" rtlCol="0">
            <a:spAutoFit/>
          </a:bodyPr>
          <a:lstStyle/>
          <a:p>
            <a:pPr algn="ctr"/>
            <a:r>
              <a:rPr lang="de-DE" sz="1400"/>
              <a:t>OS, %</a:t>
            </a:r>
          </a:p>
        </p:txBody>
      </p:sp>
      <p:graphicFrame>
        <p:nvGraphicFramePr>
          <p:cNvPr id="62" name="Tabelle 61">
            <a:extLst>
              <a:ext uri="{FF2B5EF4-FFF2-40B4-BE49-F238E27FC236}">
                <a16:creationId xmlns:a16="http://schemas.microsoft.com/office/drawing/2014/main" id="{1ECAD02A-7632-38FB-CDAE-45FFF333E52D}"/>
              </a:ext>
            </a:extLst>
          </p:cNvPr>
          <p:cNvGraphicFramePr>
            <a:graphicFrameLocks noGrp="1"/>
          </p:cNvGraphicFramePr>
          <p:nvPr>
            <p:extLst>
              <p:ext uri="{D42A27DB-BD31-4B8C-83A1-F6EECF244321}">
                <p14:modId xmlns:p14="http://schemas.microsoft.com/office/powerpoint/2010/main" val="641962122"/>
              </p:ext>
            </p:extLst>
          </p:nvPr>
        </p:nvGraphicFramePr>
        <p:xfrm>
          <a:off x="1381572" y="3479017"/>
          <a:ext cx="3449966" cy="905214"/>
        </p:xfrm>
        <a:graphic>
          <a:graphicData uri="http://schemas.openxmlformats.org/drawingml/2006/table">
            <a:tbl>
              <a:tblPr firstRow="1" bandRow="1">
                <a:tableStyleId>{5C22544A-7EE6-4342-B048-85BDC9FD1C3A}</a:tableStyleId>
              </a:tblPr>
              <a:tblGrid>
                <a:gridCol w="2265670">
                  <a:extLst>
                    <a:ext uri="{9D8B030D-6E8A-4147-A177-3AD203B41FA5}">
                      <a16:colId xmlns:a16="http://schemas.microsoft.com/office/drawing/2014/main" val="3598546418"/>
                    </a:ext>
                  </a:extLst>
                </a:gridCol>
                <a:gridCol w="1184296">
                  <a:extLst>
                    <a:ext uri="{9D8B030D-6E8A-4147-A177-3AD203B41FA5}">
                      <a16:colId xmlns:a16="http://schemas.microsoft.com/office/drawing/2014/main" val="1569777710"/>
                    </a:ext>
                  </a:extLst>
                </a:gridCol>
              </a:tblGrid>
              <a:tr h="320574">
                <a:tc>
                  <a:txBody>
                    <a:bodyPr/>
                    <a:lstStyle/>
                    <a:p>
                      <a:endParaRPr lang="de-DE" sz="900"/>
                    </a:p>
                  </a:txBody>
                  <a:tcPr marT="0" marB="0" anchor="ctr"/>
                </a:tc>
                <a:tc>
                  <a:txBody>
                    <a:bodyPr/>
                    <a:lstStyle/>
                    <a:p>
                      <a:pPr algn="ctr"/>
                      <a:r>
                        <a:rPr lang="de-DE" sz="900"/>
                        <a:t>5-year OS rate,</a:t>
                      </a:r>
                      <a:br>
                        <a:rPr lang="de-DE" sz="900"/>
                      </a:br>
                      <a:r>
                        <a:rPr lang="de-DE" sz="900"/>
                        <a:t>% (95% CI)</a:t>
                      </a:r>
                    </a:p>
                  </a:txBody>
                  <a:tcPr marT="0" marB="0" anchor="ctr"/>
                </a:tc>
                <a:extLst>
                  <a:ext uri="{0D108BD9-81ED-4DB2-BD59-A6C34878D82A}">
                    <a16:rowId xmlns:a16="http://schemas.microsoft.com/office/drawing/2014/main" val="2211214000"/>
                  </a:ext>
                </a:extLst>
              </a:tr>
              <a:tr h="518098">
                <a:tc>
                  <a:txBody>
                    <a:bodyPr/>
                    <a:lstStyle/>
                    <a:p>
                      <a:pPr marL="133350" indent="-133350">
                        <a:spcAft>
                          <a:spcPts val="300"/>
                        </a:spcAft>
                        <a:tabLst/>
                      </a:pPr>
                      <a:r>
                        <a:rPr lang="de-DE" sz="900" b="1"/>
                        <a:t>All treated patients (N=159)</a:t>
                      </a:r>
                      <a:br>
                        <a:rPr lang="de-DE" sz="900"/>
                      </a:br>
                      <a:r>
                        <a:rPr lang="de-DE" sz="900"/>
                        <a:t>With del(17p), </a:t>
                      </a:r>
                      <a:r>
                        <a:rPr lang="de-DE" sz="900" i="1"/>
                        <a:t>TP53</a:t>
                      </a:r>
                      <a:r>
                        <a:rPr lang="de-DE" sz="900" i="1" baseline="30000"/>
                        <a:t>mut</a:t>
                      </a:r>
                      <a:r>
                        <a:rPr lang="de-DE" sz="900"/>
                        <a:t>, or CK (n=51)</a:t>
                      </a:r>
                      <a:br>
                        <a:rPr lang="de-DE" sz="900"/>
                      </a:br>
                      <a:r>
                        <a:rPr lang="de-DE" sz="900"/>
                        <a:t>Without del(17p), </a:t>
                      </a:r>
                      <a:r>
                        <a:rPr lang="de-DE" sz="900" i="1"/>
                        <a:t>TP53</a:t>
                      </a:r>
                      <a:r>
                        <a:rPr lang="de-DE" sz="900" i="1" baseline="30000"/>
                        <a:t>mut</a:t>
                      </a:r>
                      <a:r>
                        <a:rPr lang="de-DE" sz="900"/>
                        <a:t>, or CK (n=85)</a:t>
                      </a:r>
                    </a:p>
                  </a:txBody>
                  <a:tcPr marL="36000" marT="36000" marB="0"/>
                </a:tc>
                <a:tc>
                  <a:txBody>
                    <a:bodyPr/>
                    <a:lstStyle/>
                    <a:p>
                      <a:pPr algn="ctr"/>
                      <a:r>
                        <a:rPr lang="de-DE" sz="900"/>
                        <a:t>96 (91–98)</a:t>
                      </a:r>
                      <a:br>
                        <a:rPr lang="de-DE" sz="900"/>
                      </a:br>
                      <a:r>
                        <a:rPr lang="de-DE" sz="900"/>
                        <a:t>90 (77–96)</a:t>
                      </a:r>
                    </a:p>
                    <a:p>
                      <a:pPr algn="ctr"/>
                      <a:r>
                        <a:rPr lang="de-DE" sz="900"/>
                        <a:t>100 (100–100)</a:t>
                      </a:r>
                    </a:p>
                  </a:txBody>
                  <a:tcPr marT="36000" marB="0"/>
                </a:tc>
                <a:extLst>
                  <a:ext uri="{0D108BD9-81ED-4DB2-BD59-A6C34878D82A}">
                    <a16:rowId xmlns:a16="http://schemas.microsoft.com/office/drawing/2014/main" val="2667938148"/>
                  </a:ext>
                </a:extLst>
              </a:tr>
            </a:tbl>
          </a:graphicData>
        </a:graphic>
      </p:graphicFrame>
      <p:sp>
        <p:nvSpPr>
          <p:cNvPr id="63" name="Textfeld 62">
            <a:extLst>
              <a:ext uri="{FF2B5EF4-FFF2-40B4-BE49-F238E27FC236}">
                <a16:creationId xmlns:a16="http://schemas.microsoft.com/office/drawing/2014/main" id="{1CC1A7BA-0B7C-A09D-5145-9E1B8802068A}"/>
              </a:ext>
            </a:extLst>
          </p:cNvPr>
          <p:cNvSpPr txBox="1"/>
          <p:nvPr/>
        </p:nvSpPr>
        <p:spPr>
          <a:xfrm>
            <a:off x="624251" y="4294296"/>
            <a:ext cx="649118" cy="276999"/>
          </a:xfrm>
          <a:prstGeom prst="rect">
            <a:avLst/>
          </a:prstGeom>
          <a:noFill/>
        </p:spPr>
        <p:txBody>
          <a:bodyPr wrap="square" rtlCol="0">
            <a:spAutoFit/>
          </a:bodyPr>
          <a:lstStyle/>
          <a:p>
            <a:pPr algn="r"/>
            <a:r>
              <a:rPr lang="de-DE" sz="1200"/>
              <a:t>0</a:t>
            </a:r>
          </a:p>
        </p:txBody>
      </p:sp>
      <p:graphicFrame>
        <p:nvGraphicFramePr>
          <p:cNvPr id="64" name="Tabelle 63">
            <a:extLst>
              <a:ext uri="{FF2B5EF4-FFF2-40B4-BE49-F238E27FC236}">
                <a16:creationId xmlns:a16="http://schemas.microsoft.com/office/drawing/2014/main" id="{F603AE69-941B-AEA4-D26D-F32A225DC29B}"/>
              </a:ext>
            </a:extLst>
          </p:cNvPr>
          <p:cNvGraphicFramePr>
            <a:graphicFrameLocks noGrp="1"/>
          </p:cNvGraphicFramePr>
          <p:nvPr>
            <p:extLst>
              <p:ext uri="{D42A27DB-BD31-4B8C-83A1-F6EECF244321}">
                <p14:modId xmlns:p14="http://schemas.microsoft.com/office/powerpoint/2010/main" val="2474725080"/>
              </p:ext>
            </p:extLst>
          </p:nvPr>
        </p:nvGraphicFramePr>
        <p:xfrm>
          <a:off x="417093" y="4913468"/>
          <a:ext cx="5491812" cy="733642"/>
        </p:xfrm>
        <a:graphic>
          <a:graphicData uri="http://schemas.openxmlformats.org/drawingml/2006/table">
            <a:tbl>
              <a:tblPr firstRow="1" bandRow="1">
                <a:tableStyleId>{5C22544A-7EE6-4342-B048-85BDC9FD1C3A}</a:tableStyleId>
              </a:tblPr>
              <a:tblGrid>
                <a:gridCol w="827607">
                  <a:extLst>
                    <a:ext uri="{9D8B030D-6E8A-4147-A177-3AD203B41FA5}">
                      <a16:colId xmlns:a16="http://schemas.microsoft.com/office/drawing/2014/main" val="722304647"/>
                    </a:ext>
                  </a:extLst>
                </a:gridCol>
                <a:gridCol w="358785">
                  <a:extLst>
                    <a:ext uri="{9D8B030D-6E8A-4147-A177-3AD203B41FA5}">
                      <a16:colId xmlns:a16="http://schemas.microsoft.com/office/drawing/2014/main" val="1302037564"/>
                    </a:ext>
                  </a:extLst>
                </a:gridCol>
                <a:gridCol w="358785">
                  <a:extLst>
                    <a:ext uri="{9D8B030D-6E8A-4147-A177-3AD203B41FA5}">
                      <a16:colId xmlns:a16="http://schemas.microsoft.com/office/drawing/2014/main" val="1887320012"/>
                    </a:ext>
                  </a:extLst>
                </a:gridCol>
                <a:gridCol w="358785">
                  <a:extLst>
                    <a:ext uri="{9D8B030D-6E8A-4147-A177-3AD203B41FA5}">
                      <a16:colId xmlns:a16="http://schemas.microsoft.com/office/drawing/2014/main" val="2739575092"/>
                    </a:ext>
                  </a:extLst>
                </a:gridCol>
                <a:gridCol w="358785">
                  <a:extLst>
                    <a:ext uri="{9D8B030D-6E8A-4147-A177-3AD203B41FA5}">
                      <a16:colId xmlns:a16="http://schemas.microsoft.com/office/drawing/2014/main" val="2972317044"/>
                    </a:ext>
                  </a:extLst>
                </a:gridCol>
                <a:gridCol w="358785">
                  <a:extLst>
                    <a:ext uri="{9D8B030D-6E8A-4147-A177-3AD203B41FA5}">
                      <a16:colId xmlns:a16="http://schemas.microsoft.com/office/drawing/2014/main" val="3436276268"/>
                    </a:ext>
                  </a:extLst>
                </a:gridCol>
                <a:gridCol w="358785">
                  <a:extLst>
                    <a:ext uri="{9D8B030D-6E8A-4147-A177-3AD203B41FA5}">
                      <a16:colId xmlns:a16="http://schemas.microsoft.com/office/drawing/2014/main" val="626527804"/>
                    </a:ext>
                  </a:extLst>
                </a:gridCol>
                <a:gridCol w="358785">
                  <a:extLst>
                    <a:ext uri="{9D8B030D-6E8A-4147-A177-3AD203B41FA5}">
                      <a16:colId xmlns:a16="http://schemas.microsoft.com/office/drawing/2014/main" val="1270663970"/>
                    </a:ext>
                  </a:extLst>
                </a:gridCol>
                <a:gridCol w="358785">
                  <a:extLst>
                    <a:ext uri="{9D8B030D-6E8A-4147-A177-3AD203B41FA5}">
                      <a16:colId xmlns:a16="http://schemas.microsoft.com/office/drawing/2014/main" val="1909181883"/>
                    </a:ext>
                  </a:extLst>
                </a:gridCol>
                <a:gridCol w="358785">
                  <a:extLst>
                    <a:ext uri="{9D8B030D-6E8A-4147-A177-3AD203B41FA5}">
                      <a16:colId xmlns:a16="http://schemas.microsoft.com/office/drawing/2014/main" val="1003883484"/>
                    </a:ext>
                  </a:extLst>
                </a:gridCol>
                <a:gridCol w="358785">
                  <a:extLst>
                    <a:ext uri="{9D8B030D-6E8A-4147-A177-3AD203B41FA5}">
                      <a16:colId xmlns:a16="http://schemas.microsoft.com/office/drawing/2014/main" val="2564785270"/>
                    </a:ext>
                  </a:extLst>
                </a:gridCol>
                <a:gridCol w="358785">
                  <a:extLst>
                    <a:ext uri="{9D8B030D-6E8A-4147-A177-3AD203B41FA5}">
                      <a16:colId xmlns:a16="http://schemas.microsoft.com/office/drawing/2014/main" val="1293303864"/>
                    </a:ext>
                  </a:extLst>
                </a:gridCol>
                <a:gridCol w="358785">
                  <a:extLst>
                    <a:ext uri="{9D8B030D-6E8A-4147-A177-3AD203B41FA5}">
                      <a16:colId xmlns:a16="http://schemas.microsoft.com/office/drawing/2014/main" val="155419961"/>
                    </a:ext>
                  </a:extLst>
                </a:gridCol>
                <a:gridCol w="358785">
                  <a:extLst>
                    <a:ext uri="{9D8B030D-6E8A-4147-A177-3AD203B41FA5}">
                      <a16:colId xmlns:a16="http://schemas.microsoft.com/office/drawing/2014/main" val="378270666"/>
                    </a:ext>
                  </a:extLst>
                </a:gridCol>
              </a:tblGrid>
              <a:tr h="177382">
                <a:tc gridSpan="14">
                  <a:txBody>
                    <a:bodyPr/>
                    <a:lstStyle/>
                    <a:p>
                      <a:r>
                        <a:rPr lang="de-DE" sz="700" err="1"/>
                        <a:t>Patients</a:t>
                      </a:r>
                      <a:r>
                        <a:rPr lang="de-DE" sz="700"/>
                        <a:t> at </a:t>
                      </a:r>
                      <a:r>
                        <a:rPr lang="de-DE" sz="700" err="1"/>
                        <a:t>risk</a:t>
                      </a:r>
                      <a:endParaRPr lang="de-DE" sz="700"/>
                    </a:p>
                  </a:txBody>
                  <a:tcPr marL="36000" marT="0" marB="36000" anchor="ctr"/>
                </a:tc>
                <a:tc hMerge="1">
                  <a:txBody>
                    <a:bodyPr/>
                    <a:lstStyle/>
                    <a:p>
                      <a:endParaRPr lang="de-DE" sz="700"/>
                    </a:p>
                  </a:txBody>
                  <a:tcPr anchor="ctr"/>
                </a:tc>
                <a:tc hMerge="1">
                  <a:txBody>
                    <a:bodyPr/>
                    <a:lstStyle/>
                    <a:p>
                      <a:endParaRPr lang="de-DE" sz="700"/>
                    </a:p>
                  </a:txBody>
                  <a:tcPr anchor="ctr"/>
                </a:tc>
                <a:tc hMerge="1">
                  <a:txBody>
                    <a:bodyPr/>
                    <a:lstStyle/>
                    <a:p>
                      <a:endParaRPr lang="de-DE" sz="700"/>
                    </a:p>
                  </a:txBody>
                  <a:tcPr anchor="ctr"/>
                </a:tc>
                <a:tc hMerge="1">
                  <a:txBody>
                    <a:bodyPr/>
                    <a:lstStyle/>
                    <a:p>
                      <a:endParaRPr lang="de-DE" sz="700"/>
                    </a:p>
                  </a:txBody>
                  <a:tcPr anchor="ctr"/>
                </a:tc>
                <a:tc hMerge="1">
                  <a:txBody>
                    <a:bodyPr/>
                    <a:lstStyle/>
                    <a:p>
                      <a:endParaRPr lang="de-DE" sz="700"/>
                    </a:p>
                  </a:txBody>
                  <a:tcPr anchor="ctr"/>
                </a:tc>
                <a:tc hMerge="1">
                  <a:txBody>
                    <a:bodyPr/>
                    <a:lstStyle/>
                    <a:p>
                      <a:endParaRPr lang="de-DE" sz="700"/>
                    </a:p>
                  </a:txBody>
                  <a:tcPr anchor="ctr"/>
                </a:tc>
                <a:tc hMerge="1">
                  <a:txBody>
                    <a:bodyPr/>
                    <a:lstStyle/>
                    <a:p>
                      <a:endParaRPr lang="de-DE" sz="700"/>
                    </a:p>
                  </a:txBody>
                  <a:tcPr anchor="ctr"/>
                </a:tc>
                <a:tc hMerge="1">
                  <a:txBody>
                    <a:bodyPr/>
                    <a:lstStyle/>
                    <a:p>
                      <a:endParaRPr lang="de-DE" sz="700"/>
                    </a:p>
                  </a:txBody>
                  <a:tcPr anchor="ctr"/>
                </a:tc>
                <a:tc hMerge="1">
                  <a:txBody>
                    <a:bodyPr/>
                    <a:lstStyle/>
                    <a:p>
                      <a:endParaRPr lang="de-DE" sz="700"/>
                    </a:p>
                  </a:txBody>
                  <a:tcPr anchor="ctr"/>
                </a:tc>
                <a:tc hMerge="1">
                  <a:txBody>
                    <a:bodyPr/>
                    <a:lstStyle/>
                    <a:p>
                      <a:endParaRPr lang="de-DE" sz="700"/>
                    </a:p>
                  </a:txBody>
                  <a:tcPr anchor="ctr"/>
                </a:tc>
                <a:tc hMerge="1">
                  <a:txBody>
                    <a:bodyPr/>
                    <a:lstStyle/>
                    <a:p>
                      <a:endParaRPr lang="de-DE" sz="700"/>
                    </a:p>
                  </a:txBody>
                  <a:tcPr anchor="ctr"/>
                </a:tc>
                <a:tc hMerge="1">
                  <a:txBody>
                    <a:bodyPr/>
                    <a:lstStyle/>
                    <a:p>
                      <a:endParaRPr lang="de-DE" sz="700"/>
                    </a:p>
                  </a:txBody>
                  <a:tcPr anchor="ctr"/>
                </a:tc>
                <a:tc hMerge="1">
                  <a:txBody>
                    <a:bodyPr/>
                    <a:lstStyle/>
                    <a:p>
                      <a:endParaRPr lang="de-DE" sz="700"/>
                    </a:p>
                  </a:txBody>
                  <a:tcPr anchor="ctr"/>
                </a:tc>
                <a:extLst>
                  <a:ext uri="{0D108BD9-81ED-4DB2-BD59-A6C34878D82A}">
                    <a16:rowId xmlns:a16="http://schemas.microsoft.com/office/drawing/2014/main" val="351158508"/>
                  </a:ext>
                </a:extLst>
              </a:tr>
              <a:tr h="190500">
                <a:tc>
                  <a:txBody>
                    <a:bodyPr/>
                    <a:lstStyle/>
                    <a:p>
                      <a:r>
                        <a:rPr lang="de-DE" sz="600">
                          <a:solidFill>
                            <a:schemeClr val="bg1"/>
                          </a:solidFill>
                        </a:rPr>
                        <a:t>All treated patients</a:t>
                      </a:r>
                    </a:p>
                  </a:txBody>
                  <a:tcPr marL="36000" marR="0" marT="0" marB="0" anchor="ctr">
                    <a:solidFill>
                      <a:schemeClr val="accent1"/>
                    </a:solidFill>
                  </a:tcPr>
                </a:tc>
                <a:tc>
                  <a:txBody>
                    <a:bodyPr/>
                    <a:lstStyle/>
                    <a:p>
                      <a:pPr algn="ctr"/>
                      <a:r>
                        <a:rPr lang="de-DE" sz="700"/>
                        <a:t>159</a:t>
                      </a:r>
                    </a:p>
                  </a:txBody>
                  <a:tcPr marL="0" marR="0" marT="0" marB="0" anchor="ctr"/>
                </a:tc>
                <a:tc>
                  <a:txBody>
                    <a:bodyPr/>
                    <a:lstStyle/>
                    <a:p>
                      <a:pPr algn="ctr"/>
                      <a:r>
                        <a:rPr lang="de-DE" sz="700"/>
                        <a:t>155</a:t>
                      </a:r>
                    </a:p>
                  </a:txBody>
                  <a:tcPr marL="0" marR="0" marT="0" marB="0" anchor="ctr"/>
                </a:tc>
                <a:tc>
                  <a:txBody>
                    <a:bodyPr/>
                    <a:lstStyle/>
                    <a:p>
                      <a:pPr algn="ctr"/>
                      <a:r>
                        <a:rPr lang="de-DE" sz="700"/>
                        <a:t>154</a:t>
                      </a:r>
                    </a:p>
                  </a:txBody>
                  <a:tcPr marL="0" marR="0" marT="0" marB="0" anchor="ctr"/>
                </a:tc>
                <a:tc>
                  <a:txBody>
                    <a:bodyPr/>
                    <a:lstStyle/>
                    <a:p>
                      <a:pPr algn="ctr"/>
                      <a:r>
                        <a:rPr lang="de-DE" sz="700"/>
                        <a:t>151</a:t>
                      </a:r>
                    </a:p>
                  </a:txBody>
                  <a:tcPr marL="0" marR="0" marT="0" marB="0" anchor="ctr"/>
                </a:tc>
                <a:tc>
                  <a:txBody>
                    <a:bodyPr/>
                    <a:lstStyle/>
                    <a:p>
                      <a:pPr algn="ctr"/>
                      <a:r>
                        <a:rPr lang="de-DE" sz="700"/>
                        <a:t>150</a:t>
                      </a:r>
                    </a:p>
                  </a:txBody>
                  <a:tcPr marL="0" marR="0" marT="0" marB="0" anchor="ctr"/>
                </a:tc>
                <a:tc>
                  <a:txBody>
                    <a:bodyPr/>
                    <a:lstStyle/>
                    <a:p>
                      <a:pPr algn="ctr"/>
                      <a:r>
                        <a:rPr lang="de-DE" sz="700"/>
                        <a:t>149</a:t>
                      </a:r>
                    </a:p>
                  </a:txBody>
                  <a:tcPr marL="0" marR="0" marT="0" marB="0" anchor="ctr"/>
                </a:tc>
                <a:tc>
                  <a:txBody>
                    <a:bodyPr/>
                    <a:lstStyle/>
                    <a:p>
                      <a:pPr algn="ctr"/>
                      <a:r>
                        <a:rPr lang="de-DE" sz="700"/>
                        <a:t>149</a:t>
                      </a:r>
                    </a:p>
                  </a:txBody>
                  <a:tcPr marL="0" marR="0" marT="0" marB="0" anchor="ctr"/>
                </a:tc>
                <a:tc>
                  <a:txBody>
                    <a:bodyPr/>
                    <a:lstStyle/>
                    <a:p>
                      <a:pPr algn="ctr"/>
                      <a:r>
                        <a:rPr lang="de-DE" sz="700"/>
                        <a:t>148</a:t>
                      </a:r>
                    </a:p>
                  </a:txBody>
                  <a:tcPr marL="0" marR="0" marT="0" marB="0" anchor="ctr"/>
                </a:tc>
                <a:tc>
                  <a:txBody>
                    <a:bodyPr/>
                    <a:lstStyle/>
                    <a:p>
                      <a:pPr algn="ctr"/>
                      <a:r>
                        <a:rPr lang="de-DE" sz="700"/>
                        <a:t>148</a:t>
                      </a:r>
                    </a:p>
                  </a:txBody>
                  <a:tcPr marL="0" marR="0" marT="0" marB="0" anchor="ctr"/>
                </a:tc>
                <a:tc>
                  <a:txBody>
                    <a:bodyPr/>
                    <a:lstStyle/>
                    <a:p>
                      <a:pPr algn="ctr"/>
                      <a:r>
                        <a:rPr lang="de-DE" sz="700"/>
                        <a:t>144</a:t>
                      </a:r>
                    </a:p>
                  </a:txBody>
                  <a:tcPr marL="0" marR="0" marT="0" marB="0" anchor="ctr"/>
                </a:tc>
                <a:tc>
                  <a:txBody>
                    <a:bodyPr/>
                    <a:lstStyle/>
                    <a:p>
                      <a:pPr algn="ctr"/>
                      <a:r>
                        <a:rPr lang="de-DE" sz="700"/>
                        <a:t>138</a:t>
                      </a:r>
                    </a:p>
                  </a:txBody>
                  <a:tcPr marL="0" marR="0" marT="0" marB="0" anchor="ctr"/>
                </a:tc>
                <a:tc>
                  <a:txBody>
                    <a:bodyPr/>
                    <a:lstStyle/>
                    <a:p>
                      <a:pPr algn="ctr"/>
                      <a:r>
                        <a:rPr lang="de-DE" sz="700"/>
                        <a:t>4</a:t>
                      </a:r>
                    </a:p>
                  </a:txBody>
                  <a:tcPr marL="0" marR="0" marT="0" marB="0" anchor="ctr"/>
                </a:tc>
                <a:tc>
                  <a:txBody>
                    <a:bodyPr/>
                    <a:lstStyle/>
                    <a:p>
                      <a:pPr algn="ctr"/>
                      <a:r>
                        <a:rPr lang="de-DE" sz="700"/>
                        <a:t>0</a:t>
                      </a:r>
                    </a:p>
                  </a:txBody>
                  <a:tcPr marL="0" marR="0" marT="0" marB="0" anchor="ctr"/>
                </a:tc>
                <a:extLst>
                  <a:ext uri="{0D108BD9-81ED-4DB2-BD59-A6C34878D82A}">
                    <a16:rowId xmlns:a16="http://schemas.microsoft.com/office/drawing/2014/main" val="2561657854"/>
                  </a:ext>
                </a:extLst>
              </a:tr>
              <a:tr h="149326">
                <a:tc>
                  <a:txBody>
                    <a:bodyPr/>
                    <a:lstStyle/>
                    <a:p>
                      <a:r>
                        <a:rPr lang="de-DE" sz="600">
                          <a:solidFill>
                            <a:schemeClr val="tx1"/>
                          </a:solidFill>
                        </a:rPr>
                        <a:t>With del (17p), </a:t>
                      </a:r>
                      <a:r>
                        <a:rPr lang="de-DE" sz="600" i="1">
                          <a:solidFill>
                            <a:schemeClr val="tx1"/>
                          </a:solidFill>
                        </a:rPr>
                        <a:t>TP53</a:t>
                      </a:r>
                      <a:r>
                        <a:rPr lang="de-DE" sz="600" i="1" baseline="30000">
                          <a:solidFill>
                            <a:schemeClr val="tx1"/>
                          </a:solidFill>
                        </a:rPr>
                        <a:t>mut</a:t>
                      </a:r>
                      <a:r>
                        <a:rPr lang="de-DE" sz="600">
                          <a:solidFill>
                            <a:schemeClr val="tx1"/>
                          </a:solidFill>
                        </a:rPr>
                        <a:t>, or CK</a:t>
                      </a:r>
                    </a:p>
                  </a:txBody>
                  <a:tcPr marL="36000" marR="0" marT="0" marB="0" anchor="ctr">
                    <a:solidFill>
                      <a:schemeClr val="accent4"/>
                    </a:solidFill>
                  </a:tcPr>
                </a:tc>
                <a:tc>
                  <a:txBody>
                    <a:bodyPr/>
                    <a:lstStyle/>
                    <a:p>
                      <a:pPr algn="ctr"/>
                      <a:r>
                        <a:rPr lang="de-DE" sz="700"/>
                        <a:t>51</a:t>
                      </a:r>
                    </a:p>
                  </a:txBody>
                  <a:tcPr marL="0" marR="0" marT="0" marB="0" anchor="ctr"/>
                </a:tc>
                <a:tc>
                  <a:txBody>
                    <a:bodyPr/>
                    <a:lstStyle/>
                    <a:p>
                      <a:pPr algn="ctr"/>
                      <a:r>
                        <a:rPr lang="de-DE" sz="700"/>
                        <a:t>50</a:t>
                      </a:r>
                    </a:p>
                  </a:txBody>
                  <a:tcPr marL="0" marR="0" marT="0" marB="0" anchor="ctr"/>
                </a:tc>
                <a:tc>
                  <a:txBody>
                    <a:bodyPr/>
                    <a:lstStyle/>
                    <a:p>
                      <a:pPr algn="ctr"/>
                      <a:r>
                        <a:rPr lang="de-DE" sz="700"/>
                        <a:t>50</a:t>
                      </a:r>
                    </a:p>
                  </a:txBody>
                  <a:tcPr marL="0" marR="0" marT="0" marB="0" anchor="ctr"/>
                </a:tc>
                <a:tc>
                  <a:txBody>
                    <a:bodyPr/>
                    <a:lstStyle/>
                    <a:p>
                      <a:pPr algn="ctr"/>
                      <a:r>
                        <a:rPr lang="de-DE" sz="700"/>
                        <a:t>48</a:t>
                      </a:r>
                    </a:p>
                  </a:txBody>
                  <a:tcPr marL="0" marR="0" marT="0" marB="0" anchor="ctr"/>
                </a:tc>
                <a:tc>
                  <a:txBody>
                    <a:bodyPr/>
                    <a:lstStyle/>
                    <a:p>
                      <a:pPr algn="ctr"/>
                      <a:r>
                        <a:rPr lang="de-DE" sz="700"/>
                        <a:t>48</a:t>
                      </a:r>
                    </a:p>
                  </a:txBody>
                  <a:tcPr marL="0" marR="0" marT="0" marB="0" anchor="ctr"/>
                </a:tc>
                <a:tc>
                  <a:txBody>
                    <a:bodyPr/>
                    <a:lstStyle/>
                    <a:p>
                      <a:pPr algn="ctr"/>
                      <a:r>
                        <a:rPr lang="de-DE" sz="700"/>
                        <a:t>48</a:t>
                      </a:r>
                    </a:p>
                  </a:txBody>
                  <a:tcPr marL="0" marR="0" marT="0" marB="0" anchor="ctr"/>
                </a:tc>
                <a:tc>
                  <a:txBody>
                    <a:bodyPr/>
                    <a:lstStyle/>
                    <a:p>
                      <a:pPr algn="ctr"/>
                      <a:r>
                        <a:rPr lang="de-DE" sz="700"/>
                        <a:t>48</a:t>
                      </a:r>
                    </a:p>
                  </a:txBody>
                  <a:tcPr marL="0" marR="0" marT="0" marB="0" anchor="ctr"/>
                </a:tc>
                <a:tc>
                  <a:txBody>
                    <a:bodyPr/>
                    <a:lstStyle/>
                    <a:p>
                      <a:pPr algn="ctr"/>
                      <a:r>
                        <a:rPr lang="de-DE" sz="700"/>
                        <a:t>48</a:t>
                      </a:r>
                    </a:p>
                  </a:txBody>
                  <a:tcPr marL="0" marR="0" marT="0" marB="0" anchor="ctr"/>
                </a:tc>
                <a:tc>
                  <a:txBody>
                    <a:bodyPr/>
                    <a:lstStyle/>
                    <a:p>
                      <a:pPr algn="ctr"/>
                      <a:r>
                        <a:rPr lang="de-DE" sz="700"/>
                        <a:t>48</a:t>
                      </a:r>
                    </a:p>
                  </a:txBody>
                  <a:tcPr marL="0" marR="0" marT="0" marB="0" anchor="ctr"/>
                </a:tc>
                <a:tc>
                  <a:txBody>
                    <a:bodyPr/>
                    <a:lstStyle/>
                    <a:p>
                      <a:pPr algn="ctr"/>
                      <a:r>
                        <a:rPr lang="de-DE" sz="700"/>
                        <a:t>46</a:t>
                      </a:r>
                    </a:p>
                  </a:txBody>
                  <a:tcPr marL="0" marR="0" marT="0" marB="0" anchor="ctr"/>
                </a:tc>
                <a:tc>
                  <a:txBody>
                    <a:bodyPr/>
                    <a:lstStyle/>
                    <a:p>
                      <a:pPr algn="ctr"/>
                      <a:r>
                        <a:rPr lang="de-DE" sz="700"/>
                        <a:t>42</a:t>
                      </a:r>
                    </a:p>
                  </a:txBody>
                  <a:tcPr marL="0" marR="0" marT="0" marB="0" anchor="ctr"/>
                </a:tc>
                <a:tc>
                  <a:txBody>
                    <a:bodyPr/>
                    <a:lstStyle/>
                    <a:p>
                      <a:pPr algn="ctr"/>
                      <a:r>
                        <a:rPr lang="de-DE" sz="700"/>
                        <a:t>0</a:t>
                      </a:r>
                    </a:p>
                  </a:txBody>
                  <a:tcPr marL="0" marR="0" marT="0" marB="0" anchor="ctr"/>
                </a:tc>
                <a:tc>
                  <a:txBody>
                    <a:bodyPr/>
                    <a:lstStyle/>
                    <a:p>
                      <a:pPr algn="ctr"/>
                      <a:endParaRPr lang="de-DE" sz="700"/>
                    </a:p>
                  </a:txBody>
                  <a:tcPr marL="0" marR="0" marT="0" marB="0" anchor="ctr"/>
                </a:tc>
                <a:extLst>
                  <a:ext uri="{0D108BD9-81ED-4DB2-BD59-A6C34878D82A}">
                    <a16:rowId xmlns:a16="http://schemas.microsoft.com/office/drawing/2014/main" val="3262485251"/>
                  </a:ext>
                </a:extLst>
              </a:tr>
              <a:tr h="1493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600">
                          <a:solidFill>
                            <a:schemeClr val="bg1"/>
                          </a:solidFill>
                        </a:rPr>
                        <a:t>Without del (17p), </a:t>
                      </a:r>
                      <a:r>
                        <a:rPr lang="de-DE" sz="600" i="1">
                          <a:solidFill>
                            <a:schemeClr val="bg1"/>
                          </a:solidFill>
                        </a:rPr>
                        <a:t>TP53</a:t>
                      </a:r>
                      <a:r>
                        <a:rPr lang="de-DE" sz="600" i="1" baseline="30000">
                          <a:solidFill>
                            <a:schemeClr val="bg1"/>
                          </a:solidFill>
                        </a:rPr>
                        <a:t>mut</a:t>
                      </a:r>
                      <a:r>
                        <a:rPr lang="de-DE" sz="600">
                          <a:solidFill>
                            <a:schemeClr val="bg1"/>
                          </a:solidFill>
                        </a:rPr>
                        <a:t>, or CK</a:t>
                      </a:r>
                    </a:p>
                  </a:txBody>
                  <a:tcPr marL="36000" marR="0" marT="0" marB="0" anchor="ctr">
                    <a:solidFill>
                      <a:schemeClr val="accent3"/>
                    </a:solidFill>
                  </a:tcPr>
                </a:tc>
                <a:tc>
                  <a:txBody>
                    <a:bodyPr/>
                    <a:lstStyle/>
                    <a:p>
                      <a:pPr algn="ctr"/>
                      <a:r>
                        <a:rPr lang="de-DE" sz="700"/>
                        <a:t>85</a:t>
                      </a:r>
                    </a:p>
                  </a:txBody>
                  <a:tcPr marL="0" marR="0" marT="0" marB="0" anchor="ctr"/>
                </a:tc>
                <a:tc>
                  <a:txBody>
                    <a:bodyPr/>
                    <a:lstStyle/>
                    <a:p>
                      <a:pPr algn="ctr"/>
                      <a:r>
                        <a:rPr lang="de-DE" sz="700"/>
                        <a:t>83</a:t>
                      </a:r>
                    </a:p>
                  </a:txBody>
                  <a:tcPr marL="0" marR="0" marT="0" marB="0" anchor="ctr"/>
                </a:tc>
                <a:tc>
                  <a:txBody>
                    <a:bodyPr/>
                    <a:lstStyle/>
                    <a:p>
                      <a:pPr algn="ctr"/>
                      <a:r>
                        <a:rPr lang="de-DE" sz="700"/>
                        <a:t>82</a:t>
                      </a:r>
                    </a:p>
                  </a:txBody>
                  <a:tcPr marL="0" marR="0" marT="0" marB="0" anchor="ctr"/>
                </a:tc>
                <a:tc>
                  <a:txBody>
                    <a:bodyPr/>
                    <a:lstStyle/>
                    <a:p>
                      <a:pPr algn="ctr"/>
                      <a:r>
                        <a:rPr lang="de-DE" sz="700"/>
                        <a:t>81</a:t>
                      </a:r>
                    </a:p>
                  </a:txBody>
                  <a:tcPr marL="0" marR="0" marT="0" marB="0" anchor="ctr"/>
                </a:tc>
                <a:tc>
                  <a:txBody>
                    <a:bodyPr/>
                    <a:lstStyle/>
                    <a:p>
                      <a:pPr algn="ctr"/>
                      <a:r>
                        <a:rPr lang="de-DE" sz="700"/>
                        <a:t>80</a:t>
                      </a:r>
                    </a:p>
                  </a:txBody>
                  <a:tcPr marL="0" marR="0" marT="0" marB="0" anchor="ctr"/>
                </a:tc>
                <a:tc>
                  <a:txBody>
                    <a:bodyPr/>
                    <a:lstStyle/>
                    <a:p>
                      <a:pPr algn="ctr"/>
                      <a:r>
                        <a:rPr lang="de-DE" sz="700"/>
                        <a:t>79</a:t>
                      </a:r>
                    </a:p>
                  </a:txBody>
                  <a:tcPr marL="0" marR="0" marT="0" marB="0" anchor="ctr"/>
                </a:tc>
                <a:tc>
                  <a:txBody>
                    <a:bodyPr/>
                    <a:lstStyle/>
                    <a:p>
                      <a:pPr algn="ctr"/>
                      <a:r>
                        <a:rPr lang="de-DE" sz="700"/>
                        <a:t>79</a:t>
                      </a:r>
                    </a:p>
                  </a:txBody>
                  <a:tcPr marL="0" marR="0" marT="0" marB="0" anchor="ctr"/>
                </a:tc>
                <a:tc>
                  <a:txBody>
                    <a:bodyPr/>
                    <a:lstStyle/>
                    <a:p>
                      <a:pPr algn="ctr"/>
                      <a:r>
                        <a:rPr lang="de-DE" sz="700"/>
                        <a:t>78</a:t>
                      </a:r>
                    </a:p>
                  </a:txBody>
                  <a:tcPr marL="0" marR="0" marT="0" marB="0" anchor="ctr"/>
                </a:tc>
                <a:tc>
                  <a:txBody>
                    <a:bodyPr/>
                    <a:lstStyle/>
                    <a:p>
                      <a:pPr algn="ctr"/>
                      <a:r>
                        <a:rPr lang="de-DE" sz="700"/>
                        <a:t>78</a:t>
                      </a:r>
                    </a:p>
                  </a:txBody>
                  <a:tcPr marL="0" marR="0" marT="0" marB="0" anchor="ctr"/>
                </a:tc>
                <a:tc>
                  <a:txBody>
                    <a:bodyPr/>
                    <a:lstStyle/>
                    <a:p>
                      <a:pPr algn="ctr"/>
                      <a:r>
                        <a:rPr lang="de-DE" sz="700"/>
                        <a:t>76</a:t>
                      </a:r>
                    </a:p>
                  </a:txBody>
                  <a:tcPr marL="0" marR="0" marT="0" marB="0" anchor="ctr"/>
                </a:tc>
                <a:tc>
                  <a:txBody>
                    <a:bodyPr/>
                    <a:lstStyle/>
                    <a:p>
                      <a:pPr algn="ctr"/>
                      <a:r>
                        <a:rPr lang="de-DE" sz="700"/>
                        <a:t>75</a:t>
                      </a:r>
                    </a:p>
                  </a:txBody>
                  <a:tcPr marL="0" marR="0" marT="0" marB="0" anchor="ctr"/>
                </a:tc>
                <a:tc>
                  <a:txBody>
                    <a:bodyPr/>
                    <a:lstStyle/>
                    <a:p>
                      <a:pPr algn="ctr"/>
                      <a:r>
                        <a:rPr lang="de-DE" sz="700"/>
                        <a:t>1</a:t>
                      </a:r>
                    </a:p>
                  </a:txBody>
                  <a:tcPr marL="0" marR="0" marT="0" marB="0" anchor="ctr"/>
                </a:tc>
                <a:tc>
                  <a:txBody>
                    <a:bodyPr/>
                    <a:lstStyle/>
                    <a:p>
                      <a:pPr algn="ctr"/>
                      <a:r>
                        <a:rPr lang="de-DE" sz="700"/>
                        <a:t>0</a:t>
                      </a:r>
                    </a:p>
                  </a:txBody>
                  <a:tcPr marL="0" marR="0" marT="0" marB="0" anchor="ctr"/>
                </a:tc>
                <a:extLst>
                  <a:ext uri="{0D108BD9-81ED-4DB2-BD59-A6C34878D82A}">
                    <a16:rowId xmlns:a16="http://schemas.microsoft.com/office/drawing/2014/main" val="4004651949"/>
                  </a:ext>
                </a:extLst>
              </a:tr>
            </a:tbl>
          </a:graphicData>
        </a:graphic>
      </p:graphicFrame>
      <p:cxnSp>
        <p:nvCxnSpPr>
          <p:cNvPr id="65" name="Gerade Verbindung 64">
            <a:extLst>
              <a:ext uri="{FF2B5EF4-FFF2-40B4-BE49-F238E27FC236}">
                <a16:creationId xmlns:a16="http://schemas.microsoft.com/office/drawing/2014/main" id="{047A1267-89A7-D8B3-BFAA-6057075B6FCE}"/>
              </a:ext>
            </a:extLst>
          </p:cNvPr>
          <p:cNvCxnSpPr>
            <a:cxnSpLocks/>
          </p:cNvCxnSpPr>
          <p:nvPr/>
        </p:nvCxnSpPr>
        <p:spPr>
          <a:xfrm>
            <a:off x="7138433" y="1989138"/>
            <a:ext cx="0" cy="248732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Gerade Verbindung 65">
            <a:extLst>
              <a:ext uri="{FF2B5EF4-FFF2-40B4-BE49-F238E27FC236}">
                <a16:creationId xmlns:a16="http://schemas.microsoft.com/office/drawing/2014/main" id="{7524BF5E-E16E-437E-A9C8-05046C15147E}"/>
              </a:ext>
            </a:extLst>
          </p:cNvPr>
          <p:cNvCxnSpPr>
            <a:cxnSpLocks/>
          </p:cNvCxnSpPr>
          <p:nvPr/>
        </p:nvCxnSpPr>
        <p:spPr>
          <a:xfrm flipH="1">
            <a:off x="7055475" y="4430875"/>
            <a:ext cx="442059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7" name="Gruppieren 66">
            <a:extLst>
              <a:ext uri="{FF2B5EF4-FFF2-40B4-BE49-F238E27FC236}">
                <a16:creationId xmlns:a16="http://schemas.microsoft.com/office/drawing/2014/main" id="{881C942C-DECF-D96F-D929-F80C9F0164C8}"/>
              </a:ext>
            </a:extLst>
          </p:cNvPr>
          <p:cNvGrpSpPr/>
          <p:nvPr/>
        </p:nvGrpSpPr>
        <p:grpSpPr>
          <a:xfrm>
            <a:off x="7055475" y="2060713"/>
            <a:ext cx="82949" cy="2133600"/>
            <a:chOff x="1569493" y="2060713"/>
            <a:chExt cx="4318474" cy="2133600"/>
          </a:xfrm>
        </p:grpSpPr>
        <p:cxnSp>
          <p:nvCxnSpPr>
            <p:cNvPr id="68" name="Gerade Verbindung 67">
              <a:extLst>
                <a:ext uri="{FF2B5EF4-FFF2-40B4-BE49-F238E27FC236}">
                  <a16:creationId xmlns:a16="http://schemas.microsoft.com/office/drawing/2014/main" id="{BD5CDF8D-A571-1489-225E-20591A65EC5F}"/>
                </a:ext>
              </a:extLst>
            </p:cNvPr>
            <p:cNvCxnSpPr>
              <a:cxnSpLocks/>
            </p:cNvCxnSpPr>
            <p:nvPr/>
          </p:nvCxnSpPr>
          <p:spPr>
            <a:xfrm flipH="1">
              <a:off x="1569493" y="4194313"/>
              <a:ext cx="431847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Gerade Verbindung 68">
              <a:extLst>
                <a:ext uri="{FF2B5EF4-FFF2-40B4-BE49-F238E27FC236}">
                  <a16:creationId xmlns:a16="http://schemas.microsoft.com/office/drawing/2014/main" id="{36FDF546-69F5-B857-BD21-A86A1263BCF0}"/>
                </a:ext>
              </a:extLst>
            </p:cNvPr>
            <p:cNvCxnSpPr>
              <a:cxnSpLocks/>
            </p:cNvCxnSpPr>
            <p:nvPr/>
          </p:nvCxnSpPr>
          <p:spPr>
            <a:xfrm flipH="1">
              <a:off x="1569493" y="3957752"/>
              <a:ext cx="431847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Gerade Verbindung 69">
              <a:extLst>
                <a:ext uri="{FF2B5EF4-FFF2-40B4-BE49-F238E27FC236}">
                  <a16:creationId xmlns:a16="http://schemas.microsoft.com/office/drawing/2014/main" id="{2D7FCFCF-443C-3F3E-09B2-5AE9EA6CEC4C}"/>
                </a:ext>
              </a:extLst>
            </p:cNvPr>
            <p:cNvCxnSpPr>
              <a:cxnSpLocks/>
            </p:cNvCxnSpPr>
            <p:nvPr/>
          </p:nvCxnSpPr>
          <p:spPr>
            <a:xfrm flipH="1">
              <a:off x="1569493" y="3716642"/>
              <a:ext cx="431847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Gerade Verbindung 70">
              <a:extLst>
                <a:ext uri="{FF2B5EF4-FFF2-40B4-BE49-F238E27FC236}">
                  <a16:creationId xmlns:a16="http://schemas.microsoft.com/office/drawing/2014/main" id="{3696F92D-9DD0-6AC2-C9BF-15E5818C649F}"/>
                </a:ext>
              </a:extLst>
            </p:cNvPr>
            <p:cNvCxnSpPr>
              <a:cxnSpLocks/>
            </p:cNvCxnSpPr>
            <p:nvPr/>
          </p:nvCxnSpPr>
          <p:spPr>
            <a:xfrm flipH="1">
              <a:off x="1569493" y="3489179"/>
              <a:ext cx="431847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Gerade Verbindung 71">
              <a:extLst>
                <a:ext uri="{FF2B5EF4-FFF2-40B4-BE49-F238E27FC236}">
                  <a16:creationId xmlns:a16="http://schemas.microsoft.com/office/drawing/2014/main" id="{69C7E54C-67D4-8CB8-2C77-18A10EB6DCEF}"/>
                </a:ext>
              </a:extLst>
            </p:cNvPr>
            <p:cNvCxnSpPr>
              <a:cxnSpLocks/>
            </p:cNvCxnSpPr>
            <p:nvPr/>
          </p:nvCxnSpPr>
          <p:spPr>
            <a:xfrm flipH="1">
              <a:off x="1569493" y="3248068"/>
              <a:ext cx="431847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Gerade Verbindung 72">
              <a:extLst>
                <a:ext uri="{FF2B5EF4-FFF2-40B4-BE49-F238E27FC236}">
                  <a16:creationId xmlns:a16="http://schemas.microsoft.com/office/drawing/2014/main" id="{2F458A26-4AEF-B036-A72D-7C9E8F969D4C}"/>
                </a:ext>
              </a:extLst>
            </p:cNvPr>
            <p:cNvCxnSpPr>
              <a:cxnSpLocks/>
            </p:cNvCxnSpPr>
            <p:nvPr/>
          </p:nvCxnSpPr>
          <p:spPr>
            <a:xfrm flipH="1">
              <a:off x="1569493" y="3011507"/>
              <a:ext cx="431847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Gerade Verbindung 73">
              <a:extLst>
                <a:ext uri="{FF2B5EF4-FFF2-40B4-BE49-F238E27FC236}">
                  <a16:creationId xmlns:a16="http://schemas.microsoft.com/office/drawing/2014/main" id="{451C120A-4D5E-AB2F-9357-211DE17F2226}"/>
                </a:ext>
              </a:extLst>
            </p:cNvPr>
            <p:cNvCxnSpPr>
              <a:cxnSpLocks/>
            </p:cNvCxnSpPr>
            <p:nvPr/>
          </p:nvCxnSpPr>
          <p:spPr>
            <a:xfrm flipH="1">
              <a:off x="1569493" y="2774946"/>
              <a:ext cx="431847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Gerade Verbindung 74">
              <a:extLst>
                <a:ext uri="{FF2B5EF4-FFF2-40B4-BE49-F238E27FC236}">
                  <a16:creationId xmlns:a16="http://schemas.microsoft.com/office/drawing/2014/main" id="{2550D404-946E-B0F2-017F-6C33384A1FA4}"/>
                </a:ext>
              </a:extLst>
            </p:cNvPr>
            <p:cNvCxnSpPr>
              <a:cxnSpLocks/>
            </p:cNvCxnSpPr>
            <p:nvPr/>
          </p:nvCxnSpPr>
          <p:spPr>
            <a:xfrm flipH="1">
              <a:off x="1569493" y="2533835"/>
              <a:ext cx="431847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Gerade Verbindung 75">
              <a:extLst>
                <a:ext uri="{FF2B5EF4-FFF2-40B4-BE49-F238E27FC236}">
                  <a16:creationId xmlns:a16="http://schemas.microsoft.com/office/drawing/2014/main" id="{0F6E73E8-8E3E-1D25-97A3-BFED860DE5D0}"/>
                </a:ext>
              </a:extLst>
            </p:cNvPr>
            <p:cNvCxnSpPr>
              <a:cxnSpLocks/>
            </p:cNvCxnSpPr>
            <p:nvPr/>
          </p:nvCxnSpPr>
          <p:spPr>
            <a:xfrm flipH="1">
              <a:off x="1569493" y="2297274"/>
              <a:ext cx="431847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Gerade Verbindung 76">
              <a:extLst>
                <a:ext uri="{FF2B5EF4-FFF2-40B4-BE49-F238E27FC236}">
                  <a16:creationId xmlns:a16="http://schemas.microsoft.com/office/drawing/2014/main" id="{6FD1BA13-B246-DA6B-0788-9A15113EA108}"/>
                </a:ext>
              </a:extLst>
            </p:cNvPr>
            <p:cNvCxnSpPr>
              <a:cxnSpLocks/>
            </p:cNvCxnSpPr>
            <p:nvPr/>
          </p:nvCxnSpPr>
          <p:spPr>
            <a:xfrm flipH="1">
              <a:off x="1569493" y="2060713"/>
              <a:ext cx="431847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78" name="Gerade Verbindung 77">
            <a:extLst>
              <a:ext uri="{FF2B5EF4-FFF2-40B4-BE49-F238E27FC236}">
                <a16:creationId xmlns:a16="http://schemas.microsoft.com/office/drawing/2014/main" id="{4160A889-0BF2-EB6C-5488-27C49EF4885F}"/>
              </a:ext>
            </a:extLst>
          </p:cNvPr>
          <p:cNvCxnSpPr>
            <a:cxnSpLocks/>
          </p:cNvCxnSpPr>
          <p:nvPr/>
        </p:nvCxnSpPr>
        <p:spPr>
          <a:xfrm>
            <a:off x="7499903" y="4430746"/>
            <a:ext cx="0" cy="457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Gerade Verbindung 78">
            <a:extLst>
              <a:ext uri="{FF2B5EF4-FFF2-40B4-BE49-F238E27FC236}">
                <a16:creationId xmlns:a16="http://schemas.microsoft.com/office/drawing/2014/main" id="{C1FB1323-A99F-64D0-822B-25E76C9909B2}"/>
              </a:ext>
            </a:extLst>
          </p:cNvPr>
          <p:cNvCxnSpPr>
            <a:cxnSpLocks/>
          </p:cNvCxnSpPr>
          <p:nvPr/>
        </p:nvCxnSpPr>
        <p:spPr>
          <a:xfrm>
            <a:off x="7861373" y="4430746"/>
            <a:ext cx="0" cy="457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Gerade Verbindung 79">
            <a:extLst>
              <a:ext uri="{FF2B5EF4-FFF2-40B4-BE49-F238E27FC236}">
                <a16:creationId xmlns:a16="http://schemas.microsoft.com/office/drawing/2014/main" id="{F6A546AE-CA25-12A8-7470-3CE25B736C8E}"/>
              </a:ext>
            </a:extLst>
          </p:cNvPr>
          <p:cNvCxnSpPr>
            <a:cxnSpLocks/>
          </p:cNvCxnSpPr>
          <p:nvPr/>
        </p:nvCxnSpPr>
        <p:spPr>
          <a:xfrm>
            <a:off x="8222843" y="4430746"/>
            <a:ext cx="0" cy="457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Gerade Verbindung 80">
            <a:extLst>
              <a:ext uri="{FF2B5EF4-FFF2-40B4-BE49-F238E27FC236}">
                <a16:creationId xmlns:a16="http://schemas.microsoft.com/office/drawing/2014/main" id="{DF66E82D-3A3B-B32A-A713-010C037CBEFA}"/>
              </a:ext>
            </a:extLst>
          </p:cNvPr>
          <p:cNvCxnSpPr>
            <a:cxnSpLocks/>
          </p:cNvCxnSpPr>
          <p:nvPr/>
        </p:nvCxnSpPr>
        <p:spPr>
          <a:xfrm>
            <a:off x="8584313" y="4430746"/>
            <a:ext cx="0" cy="457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Gerade Verbindung 81">
            <a:extLst>
              <a:ext uri="{FF2B5EF4-FFF2-40B4-BE49-F238E27FC236}">
                <a16:creationId xmlns:a16="http://schemas.microsoft.com/office/drawing/2014/main" id="{84AF8CBA-9387-ADE1-DC07-4C4E1216FEFA}"/>
              </a:ext>
            </a:extLst>
          </p:cNvPr>
          <p:cNvCxnSpPr>
            <a:cxnSpLocks/>
          </p:cNvCxnSpPr>
          <p:nvPr/>
        </p:nvCxnSpPr>
        <p:spPr>
          <a:xfrm>
            <a:off x="8945783" y="4430746"/>
            <a:ext cx="0" cy="457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Gerade Verbindung 82">
            <a:extLst>
              <a:ext uri="{FF2B5EF4-FFF2-40B4-BE49-F238E27FC236}">
                <a16:creationId xmlns:a16="http://schemas.microsoft.com/office/drawing/2014/main" id="{AC8F9BCD-2C1E-4E78-15B5-8D30C037B004}"/>
              </a:ext>
            </a:extLst>
          </p:cNvPr>
          <p:cNvCxnSpPr>
            <a:cxnSpLocks/>
          </p:cNvCxnSpPr>
          <p:nvPr/>
        </p:nvCxnSpPr>
        <p:spPr>
          <a:xfrm>
            <a:off x="9307253" y="4430746"/>
            <a:ext cx="0" cy="457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Gerade Verbindung 83">
            <a:extLst>
              <a:ext uri="{FF2B5EF4-FFF2-40B4-BE49-F238E27FC236}">
                <a16:creationId xmlns:a16="http://schemas.microsoft.com/office/drawing/2014/main" id="{AFB87969-CB39-8E3A-3895-91D6B98961C3}"/>
              </a:ext>
            </a:extLst>
          </p:cNvPr>
          <p:cNvCxnSpPr>
            <a:cxnSpLocks/>
          </p:cNvCxnSpPr>
          <p:nvPr/>
        </p:nvCxnSpPr>
        <p:spPr>
          <a:xfrm>
            <a:off x="9668723" y="4430746"/>
            <a:ext cx="0" cy="457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Gerade Verbindung 84">
            <a:extLst>
              <a:ext uri="{FF2B5EF4-FFF2-40B4-BE49-F238E27FC236}">
                <a16:creationId xmlns:a16="http://schemas.microsoft.com/office/drawing/2014/main" id="{4AF682BB-2EA4-D7B5-A510-D65DBB809D4A}"/>
              </a:ext>
            </a:extLst>
          </p:cNvPr>
          <p:cNvCxnSpPr>
            <a:cxnSpLocks/>
          </p:cNvCxnSpPr>
          <p:nvPr/>
        </p:nvCxnSpPr>
        <p:spPr>
          <a:xfrm>
            <a:off x="10030193" y="4430746"/>
            <a:ext cx="0" cy="457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Gerade Verbindung 85">
            <a:extLst>
              <a:ext uri="{FF2B5EF4-FFF2-40B4-BE49-F238E27FC236}">
                <a16:creationId xmlns:a16="http://schemas.microsoft.com/office/drawing/2014/main" id="{C88992DE-3C14-352F-889D-CD6A212581E5}"/>
              </a:ext>
            </a:extLst>
          </p:cNvPr>
          <p:cNvCxnSpPr>
            <a:cxnSpLocks/>
          </p:cNvCxnSpPr>
          <p:nvPr/>
        </p:nvCxnSpPr>
        <p:spPr>
          <a:xfrm>
            <a:off x="10391663" y="4430746"/>
            <a:ext cx="0" cy="457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Gerade Verbindung 86">
            <a:extLst>
              <a:ext uri="{FF2B5EF4-FFF2-40B4-BE49-F238E27FC236}">
                <a16:creationId xmlns:a16="http://schemas.microsoft.com/office/drawing/2014/main" id="{9714C590-35F4-66AF-7162-C2A3CA00D16B}"/>
              </a:ext>
            </a:extLst>
          </p:cNvPr>
          <p:cNvCxnSpPr>
            <a:cxnSpLocks/>
          </p:cNvCxnSpPr>
          <p:nvPr/>
        </p:nvCxnSpPr>
        <p:spPr>
          <a:xfrm>
            <a:off x="10753133" y="4430746"/>
            <a:ext cx="0" cy="457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Gerade Verbindung 87">
            <a:extLst>
              <a:ext uri="{FF2B5EF4-FFF2-40B4-BE49-F238E27FC236}">
                <a16:creationId xmlns:a16="http://schemas.microsoft.com/office/drawing/2014/main" id="{E10A260F-C86E-4567-A916-9ACEA4D6735C}"/>
              </a:ext>
            </a:extLst>
          </p:cNvPr>
          <p:cNvCxnSpPr>
            <a:cxnSpLocks/>
          </p:cNvCxnSpPr>
          <p:nvPr/>
        </p:nvCxnSpPr>
        <p:spPr>
          <a:xfrm>
            <a:off x="11114603" y="4430746"/>
            <a:ext cx="0" cy="457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Gerade Verbindung 88">
            <a:extLst>
              <a:ext uri="{FF2B5EF4-FFF2-40B4-BE49-F238E27FC236}">
                <a16:creationId xmlns:a16="http://schemas.microsoft.com/office/drawing/2014/main" id="{210E50EF-E059-D872-A447-041356EC1ABF}"/>
              </a:ext>
            </a:extLst>
          </p:cNvPr>
          <p:cNvCxnSpPr>
            <a:cxnSpLocks/>
          </p:cNvCxnSpPr>
          <p:nvPr/>
        </p:nvCxnSpPr>
        <p:spPr>
          <a:xfrm>
            <a:off x="11476074" y="4430746"/>
            <a:ext cx="0" cy="457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Textfeld 89">
            <a:extLst>
              <a:ext uri="{FF2B5EF4-FFF2-40B4-BE49-F238E27FC236}">
                <a16:creationId xmlns:a16="http://schemas.microsoft.com/office/drawing/2014/main" id="{97CBED28-82F8-D14F-4F32-D377EEB4FAA7}"/>
              </a:ext>
            </a:extLst>
          </p:cNvPr>
          <p:cNvSpPr txBox="1"/>
          <p:nvPr/>
        </p:nvSpPr>
        <p:spPr>
          <a:xfrm>
            <a:off x="6406353" y="1928077"/>
            <a:ext cx="649118" cy="276999"/>
          </a:xfrm>
          <a:prstGeom prst="rect">
            <a:avLst/>
          </a:prstGeom>
          <a:noFill/>
        </p:spPr>
        <p:txBody>
          <a:bodyPr wrap="square" rtlCol="0">
            <a:spAutoFit/>
          </a:bodyPr>
          <a:lstStyle/>
          <a:p>
            <a:pPr algn="r"/>
            <a:r>
              <a:rPr lang="de-DE" sz="1200"/>
              <a:t>100</a:t>
            </a:r>
          </a:p>
        </p:txBody>
      </p:sp>
      <p:sp>
        <p:nvSpPr>
          <p:cNvPr id="91" name="Textfeld 90">
            <a:extLst>
              <a:ext uri="{FF2B5EF4-FFF2-40B4-BE49-F238E27FC236}">
                <a16:creationId xmlns:a16="http://schemas.microsoft.com/office/drawing/2014/main" id="{01576750-8A7C-7D88-99C9-2F532D386099}"/>
              </a:ext>
            </a:extLst>
          </p:cNvPr>
          <p:cNvSpPr txBox="1"/>
          <p:nvPr/>
        </p:nvSpPr>
        <p:spPr>
          <a:xfrm>
            <a:off x="6406353" y="2173737"/>
            <a:ext cx="649118" cy="276999"/>
          </a:xfrm>
          <a:prstGeom prst="rect">
            <a:avLst/>
          </a:prstGeom>
          <a:noFill/>
        </p:spPr>
        <p:txBody>
          <a:bodyPr wrap="square" rtlCol="0">
            <a:spAutoFit/>
          </a:bodyPr>
          <a:lstStyle/>
          <a:p>
            <a:pPr algn="r"/>
            <a:r>
              <a:rPr lang="de-DE" sz="1200"/>
              <a:t>90</a:t>
            </a:r>
          </a:p>
        </p:txBody>
      </p:sp>
      <p:sp>
        <p:nvSpPr>
          <p:cNvPr id="92" name="Textfeld 91">
            <a:extLst>
              <a:ext uri="{FF2B5EF4-FFF2-40B4-BE49-F238E27FC236}">
                <a16:creationId xmlns:a16="http://schemas.microsoft.com/office/drawing/2014/main" id="{857CDD30-0C61-FE54-B929-4A8EE136CE53}"/>
              </a:ext>
            </a:extLst>
          </p:cNvPr>
          <p:cNvSpPr txBox="1"/>
          <p:nvPr/>
        </p:nvSpPr>
        <p:spPr>
          <a:xfrm>
            <a:off x="6406353" y="2419397"/>
            <a:ext cx="649118" cy="276999"/>
          </a:xfrm>
          <a:prstGeom prst="rect">
            <a:avLst/>
          </a:prstGeom>
          <a:noFill/>
        </p:spPr>
        <p:txBody>
          <a:bodyPr wrap="square" rtlCol="0">
            <a:spAutoFit/>
          </a:bodyPr>
          <a:lstStyle/>
          <a:p>
            <a:pPr algn="r"/>
            <a:r>
              <a:rPr lang="de-DE" sz="1200"/>
              <a:t>80</a:t>
            </a:r>
          </a:p>
        </p:txBody>
      </p:sp>
      <p:sp>
        <p:nvSpPr>
          <p:cNvPr id="93" name="Textfeld 92">
            <a:extLst>
              <a:ext uri="{FF2B5EF4-FFF2-40B4-BE49-F238E27FC236}">
                <a16:creationId xmlns:a16="http://schemas.microsoft.com/office/drawing/2014/main" id="{60AB8C7A-484A-A414-4B0D-417A476C8440}"/>
              </a:ext>
            </a:extLst>
          </p:cNvPr>
          <p:cNvSpPr txBox="1"/>
          <p:nvPr/>
        </p:nvSpPr>
        <p:spPr>
          <a:xfrm>
            <a:off x="6415451" y="2646859"/>
            <a:ext cx="649118" cy="276999"/>
          </a:xfrm>
          <a:prstGeom prst="rect">
            <a:avLst/>
          </a:prstGeom>
          <a:noFill/>
        </p:spPr>
        <p:txBody>
          <a:bodyPr wrap="square" rtlCol="0">
            <a:spAutoFit/>
          </a:bodyPr>
          <a:lstStyle/>
          <a:p>
            <a:pPr algn="r"/>
            <a:r>
              <a:rPr lang="de-DE" sz="1200"/>
              <a:t>70</a:t>
            </a:r>
          </a:p>
        </p:txBody>
      </p:sp>
      <p:sp>
        <p:nvSpPr>
          <p:cNvPr id="94" name="Textfeld 93">
            <a:extLst>
              <a:ext uri="{FF2B5EF4-FFF2-40B4-BE49-F238E27FC236}">
                <a16:creationId xmlns:a16="http://schemas.microsoft.com/office/drawing/2014/main" id="{802F71F5-A8ED-C169-ABE8-B4846E07D8F9}"/>
              </a:ext>
            </a:extLst>
          </p:cNvPr>
          <p:cNvSpPr txBox="1"/>
          <p:nvPr/>
        </p:nvSpPr>
        <p:spPr>
          <a:xfrm>
            <a:off x="6415451" y="2878871"/>
            <a:ext cx="649118" cy="276999"/>
          </a:xfrm>
          <a:prstGeom prst="rect">
            <a:avLst/>
          </a:prstGeom>
          <a:noFill/>
        </p:spPr>
        <p:txBody>
          <a:bodyPr wrap="square" rtlCol="0">
            <a:spAutoFit/>
          </a:bodyPr>
          <a:lstStyle/>
          <a:p>
            <a:pPr algn="r"/>
            <a:r>
              <a:rPr lang="de-DE" sz="1200"/>
              <a:t>60</a:t>
            </a:r>
          </a:p>
        </p:txBody>
      </p:sp>
      <p:sp>
        <p:nvSpPr>
          <p:cNvPr id="95" name="Textfeld 94">
            <a:extLst>
              <a:ext uri="{FF2B5EF4-FFF2-40B4-BE49-F238E27FC236}">
                <a16:creationId xmlns:a16="http://schemas.microsoft.com/office/drawing/2014/main" id="{2D89C003-87F9-976F-4DE9-ABACAED62396}"/>
              </a:ext>
            </a:extLst>
          </p:cNvPr>
          <p:cNvSpPr txBox="1"/>
          <p:nvPr/>
        </p:nvSpPr>
        <p:spPr>
          <a:xfrm>
            <a:off x="6415451" y="3115433"/>
            <a:ext cx="649118" cy="276999"/>
          </a:xfrm>
          <a:prstGeom prst="rect">
            <a:avLst/>
          </a:prstGeom>
          <a:noFill/>
        </p:spPr>
        <p:txBody>
          <a:bodyPr wrap="square" rtlCol="0">
            <a:spAutoFit/>
          </a:bodyPr>
          <a:lstStyle/>
          <a:p>
            <a:pPr algn="r"/>
            <a:r>
              <a:rPr lang="de-DE" sz="1200"/>
              <a:t>50</a:t>
            </a:r>
          </a:p>
        </p:txBody>
      </p:sp>
      <p:sp>
        <p:nvSpPr>
          <p:cNvPr id="96" name="Textfeld 95">
            <a:extLst>
              <a:ext uri="{FF2B5EF4-FFF2-40B4-BE49-F238E27FC236}">
                <a16:creationId xmlns:a16="http://schemas.microsoft.com/office/drawing/2014/main" id="{AF77BFDB-49DB-379D-A5B3-B240ED9ED8F4}"/>
              </a:ext>
            </a:extLst>
          </p:cNvPr>
          <p:cNvSpPr txBox="1"/>
          <p:nvPr/>
        </p:nvSpPr>
        <p:spPr>
          <a:xfrm>
            <a:off x="6415451" y="3351994"/>
            <a:ext cx="649118" cy="276999"/>
          </a:xfrm>
          <a:prstGeom prst="rect">
            <a:avLst/>
          </a:prstGeom>
          <a:noFill/>
        </p:spPr>
        <p:txBody>
          <a:bodyPr wrap="square" rtlCol="0">
            <a:spAutoFit/>
          </a:bodyPr>
          <a:lstStyle/>
          <a:p>
            <a:pPr algn="r"/>
            <a:r>
              <a:rPr lang="de-DE" sz="1200"/>
              <a:t>40</a:t>
            </a:r>
          </a:p>
        </p:txBody>
      </p:sp>
      <p:sp>
        <p:nvSpPr>
          <p:cNvPr id="97" name="Textfeld 96">
            <a:extLst>
              <a:ext uri="{FF2B5EF4-FFF2-40B4-BE49-F238E27FC236}">
                <a16:creationId xmlns:a16="http://schemas.microsoft.com/office/drawing/2014/main" id="{CC899B20-8DB5-90BD-CEAC-D6A608A1B06B}"/>
              </a:ext>
            </a:extLst>
          </p:cNvPr>
          <p:cNvSpPr txBox="1"/>
          <p:nvPr/>
        </p:nvSpPr>
        <p:spPr>
          <a:xfrm>
            <a:off x="6415451" y="3584006"/>
            <a:ext cx="649118" cy="276999"/>
          </a:xfrm>
          <a:prstGeom prst="rect">
            <a:avLst/>
          </a:prstGeom>
          <a:noFill/>
        </p:spPr>
        <p:txBody>
          <a:bodyPr wrap="square" rtlCol="0">
            <a:spAutoFit/>
          </a:bodyPr>
          <a:lstStyle/>
          <a:p>
            <a:pPr algn="r"/>
            <a:r>
              <a:rPr lang="de-DE" sz="1200"/>
              <a:t>30</a:t>
            </a:r>
          </a:p>
        </p:txBody>
      </p:sp>
      <p:sp>
        <p:nvSpPr>
          <p:cNvPr id="98" name="Textfeld 97">
            <a:extLst>
              <a:ext uri="{FF2B5EF4-FFF2-40B4-BE49-F238E27FC236}">
                <a16:creationId xmlns:a16="http://schemas.microsoft.com/office/drawing/2014/main" id="{030F48BD-831A-2DE0-773F-4FD8CCEDEF91}"/>
              </a:ext>
            </a:extLst>
          </p:cNvPr>
          <p:cNvSpPr txBox="1"/>
          <p:nvPr/>
        </p:nvSpPr>
        <p:spPr>
          <a:xfrm>
            <a:off x="6415451" y="3825117"/>
            <a:ext cx="649118" cy="276999"/>
          </a:xfrm>
          <a:prstGeom prst="rect">
            <a:avLst/>
          </a:prstGeom>
          <a:noFill/>
        </p:spPr>
        <p:txBody>
          <a:bodyPr wrap="square" rtlCol="0">
            <a:spAutoFit/>
          </a:bodyPr>
          <a:lstStyle/>
          <a:p>
            <a:pPr algn="r"/>
            <a:r>
              <a:rPr lang="de-DE" sz="1200"/>
              <a:t>20</a:t>
            </a:r>
          </a:p>
        </p:txBody>
      </p:sp>
      <p:sp>
        <p:nvSpPr>
          <p:cNvPr id="99" name="Textfeld 98">
            <a:extLst>
              <a:ext uri="{FF2B5EF4-FFF2-40B4-BE49-F238E27FC236}">
                <a16:creationId xmlns:a16="http://schemas.microsoft.com/office/drawing/2014/main" id="{715407CB-4FA9-B55B-5B5C-6B0BF6A7622D}"/>
              </a:ext>
            </a:extLst>
          </p:cNvPr>
          <p:cNvSpPr txBox="1"/>
          <p:nvPr/>
        </p:nvSpPr>
        <p:spPr>
          <a:xfrm>
            <a:off x="6415451" y="4070776"/>
            <a:ext cx="649118" cy="276999"/>
          </a:xfrm>
          <a:prstGeom prst="rect">
            <a:avLst/>
          </a:prstGeom>
          <a:noFill/>
        </p:spPr>
        <p:txBody>
          <a:bodyPr wrap="square" rtlCol="0">
            <a:spAutoFit/>
          </a:bodyPr>
          <a:lstStyle/>
          <a:p>
            <a:pPr algn="r"/>
            <a:r>
              <a:rPr lang="de-DE" sz="1200"/>
              <a:t>10</a:t>
            </a:r>
          </a:p>
        </p:txBody>
      </p:sp>
      <p:sp>
        <p:nvSpPr>
          <p:cNvPr id="100" name="Textfeld 99">
            <a:extLst>
              <a:ext uri="{FF2B5EF4-FFF2-40B4-BE49-F238E27FC236}">
                <a16:creationId xmlns:a16="http://schemas.microsoft.com/office/drawing/2014/main" id="{4D2E4C5D-CBA4-46D1-F128-532F8F5A703D}"/>
              </a:ext>
            </a:extLst>
          </p:cNvPr>
          <p:cNvSpPr txBox="1"/>
          <p:nvPr/>
        </p:nvSpPr>
        <p:spPr>
          <a:xfrm>
            <a:off x="6987237" y="4434490"/>
            <a:ext cx="309348" cy="276999"/>
          </a:xfrm>
          <a:prstGeom prst="rect">
            <a:avLst/>
          </a:prstGeom>
          <a:noFill/>
        </p:spPr>
        <p:txBody>
          <a:bodyPr wrap="square" lIns="0" rIns="0" rtlCol="0">
            <a:spAutoFit/>
          </a:bodyPr>
          <a:lstStyle/>
          <a:p>
            <a:pPr algn="ctr"/>
            <a:r>
              <a:rPr lang="de-DE" sz="1200"/>
              <a:t>0</a:t>
            </a:r>
          </a:p>
        </p:txBody>
      </p:sp>
      <p:sp>
        <p:nvSpPr>
          <p:cNvPr id="101" name="Textfeld 100">
            <a:extLst>
              <a:ext uri="{FF2B5EF4-FFF2-40B4-BE49-F238E27FC236}">
                <a16:creationId xmlns:a16="http://schemas.microsoft.com/office/drawing/2014/main" id="{86865B4A-F712-43E9-0907-E3B3DACF05CC}"/>
              </a:ext>
            </a:extLst>
          </p:cNvPr>
          <p:cNvSpPr txBox="1"/>
          <p:nvPr/>
        </p:nvSpPr>
        <p:spPr>
          <a:xfrm>
            <a:off x="7343767" y="4434490"/>
            <a:ext cx="309348" cy="276999"/>
          </a:xfrm>
          <a:prstGeom prst="rect">
            <a:avLst/>
          </a:prstGeom>
          <a:noFill/>
        </p:spPr>
        <p:txBody>
          <a:bodyPr wrap="square" lIns="0" rIns="0" rtlCol="0">
            <a:spAutoFit/>
          </a:bodyPr>
          <a:lstStyle/>
          <a:p>
            <a:pPr algn="ctr"/>
            <a:r>
              <a:rPr lang="de-DE" sz="1200"/>
              <a:t>6</a:t>
            </a:r>
          </a:p>
        </p:txBody>
      </p:sp>
      <p:sp>
        <p:nvSpPr>
          <p:cNvPr id="102" name="Textfeld 101">
            <a:extLst>
              <a:ext uri="{FF2B5EF4-FFF2-40B4-BE49-F238E27FC236}">
                <a16:creationId xmlns:a16="http://schemas.microsoft.com/office/drawing/2014/main" id="{8FFB3285-B2CF-B514-66CB-5433F16CFB26}"/>
              </a:ext>
            </a:extLst>
          </p:cNvPr>
          <p:cNvSpPr txBox="1"/>
          <p:nvPr/>
        </p:nvSpPr>
        <p:spPr>
          <a:xfrm>
            <a:off x="7706801" y="4434490"/>
            <a:ext cx="309348" cy="276999"/>
          </a:xfrm>
          <a:prstGeom prst="rect">
            <a:avLst/>
          </a:prstGeom>
          <a:noFill/>
        </p:spPr>
        <p:txBody>
          <a:bodyPr wrap="square" lIns="0" rIns="0" rtlCol="0">
            <a:spAutoFit/>
          </a:bodyPr>
          <a:lstStyle/>
          <a:p>
            <a:pPr algn="ctr"/>
            <a:r>
              <a:rPr lang="de-DE" sz="1200"/>
              <a:t>12</a:t>
            </a:r>
          </a:p>
        </p:txBody>
      </p:sp>
      <p:sp>
        <p:nvSpPr>
          <p:cNvPr id="103" name="Textfeld 102">
            <a:extLst>
              <a:ext uri="{FF2B5EF4-FFF2-40B4-BE49-F238E27FC236}">
                <a16:creationId xmlns:a16="http://schemas.microsoft.com/office/drawing/2014/main" id="{40595D27-9C08-E04C-8FAE-3C4128F4F2DA}"/>
              </a:ext>
            </a:extLst>
          </p:cNvPr>
          <p:cNvSpPr txBox="1"/>
          <p:nvPr/>
        </p:nvSpPr>
        <p:spPr>
          <a:xfrm>
            <a:off x="8073013" y="4434490"/>
            <a:ext cx="309348" cy="276999"/>
          </a:xfrm>
          <a:prstGeom prst="rect">
            <a:avLst/>
          </a:prstGeom>
          <a:noFill/>
        </p:spPr>
        <p:txBody>
          <a:bodyPr wrap="square" lIns="0" rIns="0" rtlCol="0">
            <a:spAutoFit/>
          </a:bodyPr>
          <a:lstStyle/>
          <a:p>
            <a:pPr algn="ctr"/>
            <a:r>
              <a:rPr lang="de-DE" sz="1200"/>
              <a:t>18</a:t>
            </a:r>
          </a:p>
        </p:txBody>
      </p:sp>
      <p:sp>
        <p:nvSpPr>
          <p:cNvPr id="104" name="Textfeld 103">
            <a:extLst>
              <a:ext uri="{FF2B5EF4-FFF2-40B4-BE49-F238E27FC236}">
                <a16:creationId xmlns:a16="http://schemas.microsoft.com/office/drawing/2014/main" id="{74AE7B4F-C597-11AF-0873-15F70ADDB080}"/>
              </a:ext>
            </a:extLst>
          </p:cNvPr>
          <p:cNvSpPr txBox="1"/>
          <p:nvPr/>
        </p:nvSpPr>
        <p:spPr>
          <a:xfrm>
            <a:off x="8429639" y="4434490"/>
            <a:ext cx="309348" cy="276999"/>
          </a:xfrm>
          <a:prstGeom prst="rect">
            <a:avLst/>
          </a:prstGeom>
          <a:noFill/>
        </p:spPr>
        <p:txBody>
          <a:bodyPr wrap="square" lIns="0" rIns="0" rtlCol="0">
            <a:spAutoFit/>
          </a:bodyPr>
          <a:lstStyle/>
          <a:p>
            <a:pPr algn="ctr"/>
            <a:r>
              <a:rPr lang="de-DE" sz="1200"/>
              <a:t>24</a:t>
            </a:r>
          </a:p>
        </p:txBody>
      </p:sp>
      <p:sp>
        <p:nvSpPr>
          <p:cNvPr id="105" name="Textfeld 104">
            <a:extLst>
              <a:ext uri="{FF2B5EF4-FFF2-40B4-BE49-F238E27FC236}">
                <a16:creationId xmlns:a16="http://schemas.microsoft.com/office/drawing/2014/main" id="{C48931D8-52F9-E0E7-8202-3A6625861F2E}"/>
              </a:ext>
            </a:extLst>
          </p:cNvPr>
          <p:cNvSpPr txBox="1"/>
          <p:nvPr/>
        </p:nvSpPr>
        <p:spPr>
          <a:xfrm>
            <a:off x="8795319" y="4434490"/>
            <a:ext cx="309348" cy="276999"/>
          </a:xfrm>
          <a:prstGeom prst="rect">
            <a:avLst/>
          </a:prstGeom>
          <a:noFill/>
        </p:spPr>
        <p:txBody>
          <a:bodyPr wrap="square" lIns="0" rIns="0" rtlCol="0">
            <a:spAutoFit/>
          </a:bodyPr>
          <a:lstStyle/>
          <a:p>
            <a:pPr algn="ctr"/>
            <a:r>
              <a:rPr lang="de-DE" sz="1200"/>
              <a:t>30</a:t>
            </a:r>
          </a:p>
        </p:txBody>
      </p:sp>
      <p:sp>
        <p:nvSpPr>
          <p:cNvPr id="106" name="Textfeld 105">
            <a:extLst>
              <a:ext uri="{FF2B5EF4-FFF2-40B4-BE49-F238E27FC236}">
                <a16:creationId xmlns:a16="http://schemas.microsoft.com/office/drawing/2014/main" id="{17EB4AD9-CDD7-09DA-80F5-0D6400123C7F}"/>
              </a:ext>
            </a:extLst>
          </p:cNvPr>
          <p:cNvSpPr txBox="1"/>
          <p:nvPr/>
        </p:nvSpPr>
        <p:spPr>
          <a:xfrm>
            <a:off x="9150301" y="4434490"/>
            <a:ext cx="309348" cy="276999"/>
          </a:xfrm>
          <a:prstGeom prst="rect">
            <a:avLst/>
          </a:prstGeom>
          <a:noFill/>
        </p:spPr>
        <p:txBody>
          <a:bodyPr wrap="square" lIns="0" rIns="0" rtlCol="0">
            <a:spAutoFit/>
          </a:bodyPr>
          <a:lstStyle/>
          <a:p>
            <a:pPr algn="ctr"/>
            <a:r>
              <a:rPr lang="de-DE" sz="1200"/>
              <a:t>36</a:t>
            </a:r>
          </a:p>
        </p:txBody>
      </p:sp>
      <p:sp>
        <p:nvSpPr>
          <p:cNvPr id="107" name="Textfeld 106">
            <a:extLst>
              <a:ext uri="{FF2B5EF4-FFF2-40B4-BE49-F238E27FC236}">
                <a16:creationId xmlns:a16="http://schemas.microsoft.com/office/drawing/2014/main" id="{AA0EED4C-7DA6-6968-1C78-00249052470D}"/>
              </a:ext>
            </a:extLst>
          </p:cNvPr>
          <p:cNvSpPr txBox="1"/>
          <p:nvPr/>
        </p:nvSpPr>
        <p:spPr>
          <a:xfrm>
            <a:off x="9517694" y="4434490"/>
            <a:ext cx="309348" cy="276999"/>
          </a:xfrm>
          <a:prstGeom prst="rect">
            <a:avLst/>
          </a:prstGeom>
          <a:noFill/>
        </p:spPr>
        <p:txBody>
          <a:bodyPr wrap="square" lIns="0" rIns="0" rtlCol="0">
            <a:spAutoFit/>
          </a:bodyPr>
          <a:lstStyle/>
          <a:p>
            <a:pPr algn="ctr"/>
            <a:r>
              <a:rPr lang="de-DE" sz="1200"/>
              <a:t>42</a:t>
            </a:r>
          </a:p>
        </p:txBody>
      </p:sp>
      <p:sp>
        <p:nvSpPr>
          <p:cNvPr id="108" name="Textfeld 107">
            <a:extLst>
              <a:ext uri="{FF2B5EF4-FFF2-40B4-BE49-F238E27FC236}">
                <a16:creationId xmlns:a16="http://schemas.microsoft.com/office/drawing/2014/main" id="{13088474-8D36-9AA3-E5EC-A01A6A8FFD32}"/>
              </a:ext>
            </a:extLst>
          </p:cNvPr>
          <p:cNvSpPr txBox="1"/>
          <p:nvPr/>
        </p:nvSpPr>
        <p:spPr>
          <a:xfrm>
            <a:off x="9867542" y="4434490"/>
            <a:ext cx="309348" cy="276999"/>
          </a:xfrm>
          <a:prstGeom prst="rect">
            <a:avLst/>
          </a:prstGeom>
          <a:noFill/>
        </p:spPr>
        <p:txBody>
          <a:bodyPr wrap="square" lIns="0" rIns="0" rtlCol="0">
            <a:spAutoFit/>
          </a:bodyPr>
          <a:lstStyle/>
          <a:p>
            <a:pPr algn="ctr"/>
            <a:r>
              <a:rPr lang="de-DE" sz="1200"/>
              <a:t>48</a:t>
            </a:r>
          </a:p>
        </p:txBody>
      </p:sp>
      <p:sp>
        <p:nvSpPr>
          <p:cNvPr id="109" name="Textfeld 108">
            <a:extLst>
              <a:ext uri="{FF2B5EF4-FFF2-40B4-BE49-F238E27FC236}">
                <a16:creationId xmlns:a16="http://schemas.microsoft.com/office/drawing/2014/main" id="{9347E59B-B840-E2D0-694F-C7F661E69CCB}"/>
              </a:ext>
            </a:extLst>
          </p:cNvPr>
          <p:cNvSpPr txBox="1"/>
          <p:nvPr/>
        </p:nvSpPr>
        <p:spPr>
          <a:xfrm>
            <a:off x="10238432" y="4434490"/>
            <a:ext cx="309348" cy="276999"/>
          </a:xfrm>
          <a:prstGeom prst="rect">
            <a:avLst/>
          </a:prstGeom>
          <a:noFill/>
        </p:spPr>
        <p:txBody>
          <a:bodyPr wrap="square" lIns="0" rIns="0" rtlCol="0">
            <a:spAutoFit/>
          </a:bodyPr>
          <a:lstStyle/>
          <a:p>
            <a:pPr algn="ctr"/>
            <a:r>
              <a:rPr lang="de-DE" sz="1200"/>
              <a:t>54</a:t>
            </a:r>
          </a:p>
        </p:txBody>
      </p:sp>
      <p:sp>
        <p:nvSpPr>
          <p:cNvPr id="110" name="Textfeld 109">
            <a:extLst>
              <a:ext uri="{FF2B5EF4-FFF2-40B4-BE49-F238E27FC236}">
                <a16:creationId xmlns:a16="http://schemas.microsoft.com/office/drawing/2014/main" id="{9484DAD1-95AA-BDF2-A003-9358E75D10F8}"/>
              </a:ext>
            </a:extLst>
          </p:cNvPr>
          <p:cNvSpPr txBox="1"/>
          <p:nvPr/>
        </p:nvSpPr>
        <p:spPr>
          <a:xfrm>
            <a:off x="10596299" y="4434490"/>
            <a:ext cx="309348" cy="276999"/>
          </a:xfrm>
          <a:prstGeom prst="rect">
            <a:avLst/>
          </a:prstGeom>
          <a:noFill/>
        </p:spPr>
        <p:txBody>
          <a:bodyPr wrap="square" lIns="0" rIns="0" rtlCol="0">
            <a:spAutoFit/>
          </a:bodyPr>
          <a:lstStyle/>
          <a:p>
            <a:pPr algn="ctr"/>
            <a:r>
              <a:rPr lang="de-DE" sz="1200"/>
              <a:t>60</a:t>
            </a:r>
          </a:p>
        </p:txBody>
      </p:sp>
      <p:sp>
        <p:nvSpPr>
          <p:cNvPr id="111" name="Textfeld 110">
            <a:extLst>
              <a:ext uri="{FF2B5EF4-FFF2-40B4-BE49-F238E27FC236}">
                <a16:creationId xmlns:a16="http://schemas.microsoft.com/office/drawing/2014/main" id="{B759F523-7A5C-3F26-2CB9-65BB9C978601}"/>
              </a:ext>
            </a:extLst>
          </p:cNvPr>
          <p:cNvSpPr txBox="1"/>
          <p:nvPr/>
        </p:nvSpPr>
        <p:spPr>
          <a:xfrm>
            <a:off x="10955690" y="4434490"/>
            <a:ext cx="309348" cy="276999"/>
          </a:xfrm>
          <a:prstGeom prst="rect">
            <a:avLst/>
          </a:prstGeom>
          <a:noFill/>
        </p:spPr>
        <p:txBody>
          <a:bodyPr wrap="square" lIns="0" rIns="0" rtlCol="0">
            <a:spAutoFit/>
          </a:bodyPr>
          <a:lstStyle/>
          <a:p>
            <a:pPr algn="ctr"/>
            <a:r>
              <a:rPr lang="de-DE" sz="1200"/>
              <a:t>66</a:t>
            </a:r>
          </a:p>
        </p:txBody>
      </p:sp>
      <p:sp>
        <p:nvSpPr>
          <p:cNvPr id="112" name="Textfeld 111">
            <a:extLst>
              <a:ext uri="{FF2B5EF4-FFF2-40B4-BE49-F238E27FC236}">
                <a16:creationId xmlns:a16="http://schemas.microsoft.com/office/drawing/2014/main" id="{9D5C6AC6-D174-726B-8B29-456C0E277453}"/>
              </a:ext>
            </a:extLst>
          </p:cNvPr>
          <p:cNvSpPr txBox="1"/>
          <p:nvPr/>
        </p:nvSpPr>
        <p:spPr>
          <a:xfrm>
            <a:off x="11294639" y="4434490"/>
            <a:ext cx="309348" cy="276999"/>
          </a:xfrm>
          <a:prstGeom prst="rect">
            <a:avLst/>
          </a:prstGeom>
          <a:noFill/>
        </p:spPr>
        <p:txBody>
          <a:bodyPr wrap="square" lIns="0" rIns="0" rtlCol="0">
            <a:spAutoFit/>
          </a:bodyPr>
          <a:lstStyle/>
          <a:p>
            <a:pPr algn="ctr"/>
            <a:r>
              <a:rPr lang="de-DE" sz="1200"/>
              <a:t>72</a:t>
            </a:r>
          </a:p>
        </p:txBody>
      </p:sp>
      <p:sp>
        <p:nvSpPr>
          <p:cNvPr id="113" name="Textfeld 112">
            <a:extLst>
              <a:ext uri="{FF2B5EF4-FFF2-40B4-BE49-F238E27FC236}">
                <a16:creationId xmlns:a16="http://schemas.microsoft.com/office/drawing/2014/main" id="{DF03E2A1-653F-6C7D-EF9A-72057A5EFFA1}"/>
              </a:ext>
            </a:extLst>
          </p:cNvPr>
          <p:cNvSpPr txBox="1"/>
          <p:nvPr/>
        </p:nvSpPr>
        <p:spPr>
          <a:xfrm>
            <a:off x="8503210" y="4664923"/>
            <a:ext cx="1331510" cy="276999"/>
          </a:xfrm>
          <a:prstGeom prst="rect">
            <a:avLst/>
          </a:prstGeom>
          <a:noFill/>
        </p:spPr>
        <p:txBody>
          <a:bodyPr wrap="square" rtlCol="0">
            <a:spAutoFit/>
          </a:bodyPr>
          <a:lstStyle/>
          <a:p>
            <a:pPr algn="ctr"/>
            <a:r>
              <a:rPr lang="de-DE" sz="1200"/>
              <a:t>Time, </a:t>
            </a:r>
            <a:r>
              <a:rPr lang="de-DE" sz="1200" err="1"/>
              <a:t>months</a:t>
            </a:r>
            <a:endParaRPr lang="de-DE" sz="1200"/>
          </a:p>
        </p:txBody>
      </p:sp>
      <p:sp>
        <p:nvSpPr>
          <p:cNvPr id="114" name="Textfeld 113">
            <a:extLst>
              <a:ext uri="{FF2B5EF4-FFF2-40B4-BE49-F238E27FC236}">
                <a16:creationId xmlns:a16="http://schemas.microsoft.com/office/drawing/2014/main" id="{A660D6E9-8FC3-5DC7-0DFB-E4883CA366D2}"/>
              </a:ext>
            </a:extLst>
          </p:cNvPr>
          <p:cNvSpPr txBox="1"/>
          <p:nvPr/>
        </p:nvSpPr>
        <p:spPr>
          <a:xfrm rot="16200000">
            <a:off x="5271981" y="3056047"/>
            <a:ext cx="2441597" cy="307777"/>
          </a:xfrm>
          <a:prstGeom prst="rect">
            <a:avLst/>
          </a:prstGeom>
          <a:noFill/>
        </p:spPr>
        <p:txBody>
          <a:bodyPr wrap="square" rtlCol="0">
            <a:spAutoFit/>
          </a:bodyPr>
          <a:lstStyle/>
          <a:p>
            <a:pPr algn="ctr"/>
            <a:r>
              <a:rPr lang="de-DE" sz="1400"/>
              <a:t>OS, %</a:t>
            </a:r>
          </a:p>
        </p:txBody>
      </p:sp>
      <p:sp>
        <p:nvSpPr>
          <p:cNvPr id="115" name="Textfeld 114">
            <a:extLst>
              <a:ext uri="{FF2B5EF4-FFF2-40B4-BE49-F238E27FC236}">
                <a16:creationId xmlns:a16="http://schemas.microsoft.com/office/drawing/2014/main" id="{24B045B3-B872-4B94-558F-5838A1E0E4F2}"/>
              </a:ext>
            </a:extLst>
          </p:cNvPr>
          <p:cNvSpPr txBox="1"/>
          <p:nvPr/>
        </p:nvSpPr>
        <p:spPr>
          <a:xfrm>
            <a:off x="6415451" y="4294296"/>
            <a:ext cx="649118" cy="276999"/>
          </a:xfrm>
          <a:prstGeom prst="rect">
            <a:avLst/>
          </a:prstGeom>
          <a:noFill/>
        </p:spPr>
        <p:txBody>
          <a:bodyPr wrap="square" rtlCol="0">
            <a:spAutoFit/>
          </a:bodyPr>
          <a:lstStyle/>
          <a:p>
            <a:pPr algn="r"/>
            <a:r>
              <a:rPr lang="de-DE" sz="1200"/>
              <a:t>0</a:t>
            </a:r>
          </a:p>
        </p:txBody>
      </p:sp>
      <p:graphicFrame>
        <p:nvGraphicFramePr>
          <p:cNvPr id="116" name="Tabelle 115">
            <a:extLst>
              <a:ext uri="{FF2B5EF4-FFF2-40B4-BE49-F238E27FC236}">
                <a16:creationId xmlns:a16="http://schemas.microsoft.com/office/drawing/2014/main" id="{493960A7-D2D8-B017-7ECD-E6248B0B069E}"/>
              </a:ext>
            </a:extLst>
          </p:cNvPr>
          <p:cNvGraphicFramePr>
            <a:graphicFrameLocks noGrp="1"/>
          </p:cNvGraphicFramePr>
          <p:nvPr>
            <p:extLst>
              <p:ext uri="{D42A27DB-BD31-4B8C-83A1-F6EECF244321}">
                <p14:modId xmlns:p14="http://schemas.microsoft.com/office/powerpoint/2010/main" val="4257806224"/>
              </p:ext>
            </p:extLst>
          </p:nvPr>
        </p:nvGraphicFramePr>
        <p:xfrm>
          <a:off x="6199189" y="4916269"/>
          <a:ext cx="5404805" cy="557832"/>
        </p:xfrm>
        <a:graphic>
          <a:graphicData uri="http://schemas.openxmlformats.org/drawingml/2006/table">
            <a:tbl>
              <a:tblPr firstRow="1" bandRow="1">
                <a:tableStyleId>{5C22544A-7EE6-4342-B048-85BDC9FD1C3A}</a:tableStyleId>
              </a:tblPr>
              <a:tblGrid>
                <a:gridCol w="804512">
                  <a:extLst>
                    <a:ext uri="{9D8B030D-6E8A-4147-A177-3AD203B41FA5}">
                      <a16:colId xmlns:a16="http://schemas.microsoft.com/office/drawing/2014/main" val="722304647"/>
                    </a:ext>
                  </a:extLst>
                </a:gridCol>
                <a:gridCol w="366501">
                  <a:extLst>
                    <a:ext uri="{9D8B030D-6E8A-4147-A177-3AD203B41FA5}">
                      <a16:colId xmlns:a16="http://schemas.microsoft.com/office/drawing/2014/main" val="1302037564"/>
                    </a:ext>
                  </a:extLst>
                </a:gridCol>
                <a:gridCol w="352816">
                  <a:extLst>
                    <a:ext uri="{9D8B030D-6E8A-4147-A177-3AD203B41FA5}">
                      <a16:colId xmlns:a16="http://schemas.microsoft.com/office/drawing/2014/main" val="1887320012"/>
                    </a:ext>
                  </a:extLst>
                </a:gridCol>
                <a:gridCol w="352816">
                  <a:extLst>
                    <a:ext uri="{9D8B030D-6E8A-4147-A177-3AD203B41FA5}">
                      <a16:colId xmlns:a16="http://schemas.microsoft.com/office/drawing/2014/main" val="2739575092"/>
                    </a:ext>
                  </a:extLst>
                </a:gridCol>
                <a:gridCol w="352816">
                  <a:extLst>
                    <a:ext uri="{9D8B030D-6E8A-4147-A177-3AD203B41FA5}">
                      <a16:colId xmlns:a16="http://schemas.microsoft.com/office/drawing/2014/main" val="2972317044"/>
                    </a:ext>
                  </a:extLst>
                </a:gridCol>
                <a:gridCol w="352816">
                  <a:extLst>
                    <a:ext uri="{9D8B030D-6E8A-4147-A177-3AD203B41FA5}">
                      <a16:colId xmlns:a16="http://schemas.microsoft.com/office/drawing/2014/main" val="3436276268"/>
                    </a:ext>
                  </a:extLst>
                </a:gridCol>
                <a:gridCol w="352816">
                  <a:extLst>
                    <a:ext uri="{9D8B030D-6E8A-4147-A177-3AD203B41FA5}">
                      <a16:colId xmlns:a16="http://schemas.microsoft.com/office/drawing/2014/main" val="626527804"/>
                    </a:ext>
                  </a:extLst>
                </a:gridCol>
                <a:gridCol w="352816">
                  <a:extLst>
                    <a:ext uri="{9D8B030D-6E8A-4147-A177-3AD203B41FA5}">
                      <a16:colId xmlns:a16="http://schemas.microsoft.com/office/drawing/2014/main" val="1270663970"/>
                    </a:ext>
                  </a:extLst>
                </a:gridCol>
                <a:gridCol w="352816">
                  <a:extLst>
                    <a:ext uri="{9D8B030D-6E8A-4147-A177-3AD203B41FA5}">
                      <a16:colId xmlns:a16="http://schemas.microsoft.com/office/drawing/2014/main" val="1909181883"/>
                    </a:ext>
                  </a:extLst>
                </a:gridCol>
                <a:gridCol w="352816">
                  <a:extLst>
                    <a:ext uri="{9D8B030D-6E8A-4147-A177-3AD203B41FA5}">
                      <a16:colId xmlns:a16="http://schemas.microsoft.com/office/drawing/2014/main" val="1003883484"/>
                    </a:ext>
                  </a:extLst>
                </a:gridCol>
                <a:gridCol w="352816">
                  <a:extLst>
                    <a:ext uri="{9D8B030D-6E8A-4147-A177-3AD203B41FA5}">
                      <a16:colId xmlns:a16="http://schemas.microsoft.com/office/drawing/2014/main" val="2564785270"/>
                    </a:ext>
                  </a:extLst>
                </a:gridCol>
                <a:gridCol w="352816">
                  <a:extLst>
                    <a:ext uri="{9D8B030D-6E8A-4147-A177-3AD203B41FA5}">
                      <a16:colId xmlns:a16="http://schemas.microsoft.com/office/drawing/2014/main" val="1293303864"/>
                    </a:ext>
                  </a:extLst>
                </a:gridCol>
                <a:gridCol w="352816">
                  <a:extLst>
                    <a:ext uri="{9D8B030D-6E8A-4147-A177-3AD203B41FA5}">
                      <a16:colId xmlns:a16="http://schemas.microsoft.com/office/drawing/2014/main" val="155419961"/>
                    </a:ext>
                  </a:extLst>
                </a:gridCol>
                <a:gridCol w="352816">
                  <a:extLst>
                    <a:ext uri="{9D8B030D-6E8A-4147-A177-3AD203B41FA5}">
                      <a16:colId xmlns:a16="http://schemas.microsoft.com/office/drawing/2014/main" val="378270666"/>
                    </a:ext>
                  </a:extLst>
                </a:gridCol>
              </a:tblGrid>
              <a:tr h="168231">
                <a:tc gridSpan="14">
                  <a:txBody>
                    <a:bodyPr/>
                    <a:lstStyle/>
                    <a:p>
                      <a:r>
                        <a:rPr lang="de-DE" sz="700" err="1"/>
                        <a:t>Patients</a:t>
                      </a:r>
                      <a:r>
                        <a:rPr lang="de-DE" sz="700"/>
                        <a:t> at </a:t>
                      </a:r>
                      <a:r>
                        <a:rPr lang="de-DE" sz="700" err="1"/>
                        <a:t>risk</a:t>
                      </a:r>
                      <a:endParaRPr lang="de-DE" sz="700"/>
                    </a:p>
                  </a:txBody>
                  <a:tcPr marL="36000" marT="0" marB="36000" anchor="ctr"/>
                </a:tc>
                <a:tc hMerge="1">
                  <a:txBody>
                    <a:bodyPr/>
                    <a:lstStyle/>
                    <a:p>
                      <a:endParaRPr lang="de-DE" sz="700"/>
                    </a:p>
                  </a:txBody>
                  <a:tcPr anchor="ctr"/>
                </a:tc>
                <a:tc hMerge="1">
                  <a:txBody>
                    <a:bodyPr/>
                    <a:lstStyle/>
                    <a:p>
                      <a:endParaRPr lang="de-DE" sz="700"/>
                    </a:p>
                  </a:txBody>
                  <a:tcPr anchor="ctr"/>
                </a:tc>
                <a:tc hMerge="1">
                  <a:txBody>
                    <a:bodyPr/>
                    <a:lstStyle/>
                    <a:p>
                      <a:endParaRPr lang="de-DE" sz="700"/>
                    </a:p>
                  </a:txBody>
                  <a:tcPr anchor="ctr"/>
                </a:tc>
                <a:tc hMerge="1">
                  <a:txBody>
                    <a:bodyPr/>
                    <a:lstStyle/>
                    <a:p>
                      <a:endParaRPr lang="de-DE" sz="700"/>
                    </a:p>
                  </a:txBody>
                  <a:tcPr anchor="ctr"/>
                </a:tc>
                <a:tc hMerge="1">
                  <a:txBody>
                    <a:bodyPr/>
                    <a:lstStyle/>
                    <a:p>
                      <a:endParaRPr lang="de-DE" sz="700"/>
                    </a:p>
                  </a:txBody>
                  <a:tcPr anchor="ctr"/>
                </a:tc>
                <a:tc hMerge="1">
                  <a:txBody>
                    <a:bodyPr/>
                    <a:lstStyle/>
                    <a:p>
                      <a:endParaRPr lang="de-DE" sz="700"/>
                    </a:p>
                  </a:txBody>
                  <a:tcPr anchor="ctr"/>
                </a:tc>
                <a:tc hMerge="1">
                  <a:txBody>
                    <a:bodyPr/>
                    <a:lstStyle/>
                    <a:p>
                      <a:endParaRPr lang="de-DE" sz="700"/>
                    </a:p>
                  </a:txBody>
                  <a:tcPr anchor="ctr"/>
                </a:tc>
                <a:tc hMerge="1">
                  <a:txBody>
                    <a:bodyPr/>
                    <a:lstStyle/>
                    <a:p>
                      <a:endParaRPr lang="de-DE" sz="700"/>
                    </a:p>
                  </a:txBody>
                  <a:tcPr anchor="ctr"/>
                </a:tc>
                <a:tc hMerge="1">
                  <a:txBody>
                    <a:bodyPr/>
                    <a:lstStyle/>
                    <a:p>
                      <a:endParaRPr lang="de-DE" sz="700"/>
                    </a:p>
                  </a:txBody>
                  <a:tcPr anchor="ctr"/>
                </a:tc>
                <a:tc hMerge="1">
                  <a:txBody>
                    <a:bodyPr/>
                    <a:lstStyle/>
                    <a:p>
                      <a:endParaRPr lang="de-DE" sz="700"/>
                    </a:p>
                  </a:txBody>
                  <a:tcPr anchor="ctr"/>
                </a:tc>
                <a:tc hMerge="1">
                  <a:txBody>
                    <a:bodyPr/>
                    <a:lstStyle/>
                    <a:p>
                      <a:endParaRPr lang="de-DE" sz="700"/>
                    </a:p>
                  </a:txBody>
                  <a:tcPr anchor="ctr"/>
                </a:tc>
                <a:tc hMerge="1">
                  <a:txBody>
                    <a:bodyPr/>
                    <a:lstStyle/>
                    <a:p>
                      <a:endParaRPr lang="de-DE" sz="700"/>
                    </a:p>
                  </a:txBody>
                  <a:tcPr anchor="ctr"/>
                </a:tc>
                <a:tc hMerge="1">
                  <a:txBody>
                    <a:bodyPr/>
                    <a:lstStyle/>
                    <a:p>
                      <a:endParaRPr lang="de-DE" sz="700"/>
                    </a:p>
                  </a:txBody>
                  <a:tcPr anchor="ctr"/>
                </a:tc>
                <a:extLst>
                  <a:ext uri="{0D108BD9-81ED-4DB2-BD59-A6C34878D82A}">
                    <a16:rowId xmlns:a16="http://schemas.microsoft.com/office/drawing/2014/main" val="351158508"/>
                  </a:ext>
                </a:extLst>
              </a:tr>
              <a:tr h="186401">
                <a:tc>
                  <a:txBody>
                    <a:bodyPr/>
                    <a:lstStyle/>
                    <a:p>
                      <a:r>
                        <a:rPr lang="de-DE" sz="700">
                          <a:solidFill>
                            <a:schemeClr val="bg1"/>
                          </a:solidFill>
                        </a:rPr>
                        <a:t>ulGHV</a:t>
                      </a:r>
                    </a:p>
                  </a:txBody>
                  <a:tcPr marL="36000" marR="0" marT="0" marB="0" anchor="ctr">
                    <a:solidFill>
                      <a:schemeClr val="accent1"/>
                    </a:solidFill>
                  </a:tcPr>
                </a:tc>
                <a:tc>
                  <a:txBody>
                    <a:bodyPr/>
                    <a:lstStyle/>
                    <a:p>
                      <a:pPr algn="ctr"/>
                      <a:r>
                        <a:rPr lang="de-DE" sz="700"/>
                        <a:t>89</a:t>
                      </a:r>
                    </a:p>
                  </a:txBody>
                  <a:tcPr marL="0" marR="0" marT="0" marB="0" anchor="ctr"/>
                </a:tc>
                <a:tc>
                  <a:txBody>
                    <a:bodyPr/>
                    <a:lstStyle/>
                    <a:p>
                      <a:pPr algn="ctr"/>
                      <a:r>
                        <a:rPr lang="de-DE" sz="700"/>
                        <a:t>86</a:t>
                      </a:r>
                    </a:p>
                  </a:txBody>
                  <a:tcPr marL="0" marR="0" marT="0" marB="0" anchor="ctr"/>
                </a:tc>
                <a:tc>
                  <a:txBody>
                    <a:bodyPr/>
                    <a:lstStyle/>
                    <a:p>
                      <a:pPr algn="ctr"/>
                      <a:r>
                        <a:rPr lang="de-DE" sz="700"/>
                        <a:t>86</a:t>
                      </a:r>
                    </a:p>
                  </a:txBody>
                  <a:tcPr marL="0" marR="0" marT="0" marB="0" anchor="ctr"/>
                </a:tc>
                <a:tc>
                  <a:txBody>
                    <a:bodyPr/>
                    <a:lstStyle/>
                    <a:p>
                      <a:pPr algn="ctr"/>
                      <a:r>
                        <a:rPr lang="de-DE" sz="700"/>
                        <a:t>84</a:t>
                      </a:r>
                    </a:p>
                  </a:txBody>
                  <a:tcPr marL="0" marR="0" marT="0" marB="0" anchor="ctr"/>
                </a:tc>
                <a:tc>
                  <a:txBody>
                    <a:bodyPr/>
                    <a:lstStyle/>
                    <a:p>
                      <a:pPr algn="ctr"/>
                      <a:r>
                        <a:rPr lang="de-DE" sz="700"/>
                        <a:t>84</a:t>
                      </a:r>
                    </a:p>
                  </a:txBody>
                  <a:tcPr marL="0" marR="0" marT="0" marB="0" anchor="ctr"/>
                </a:tc>
                <a:tc>
                  <a:txBody>
                    <a:bodyPr/>
                    <a:lstStyle/>
                    <a:p>
                      <a:pPr algn="ctr"/>
                      <a:r>
                        <a:rPr lang="de-DE" sz="700"/>
                        <a:t>83</a:t>
                      </a:r>
                    </a:p>
                  </a:txBody>
                  <a:tcPr marL="0" marR="0" marT="0" marB="0" anchor="ctr"/>
                </a:tc>
                <a:tc>
                  <a:txBody>
                    <a:bodyPr/>
                    <a:lstStyle/>
                    <a:p>
                      <a:pPr algn="ctr"/>
                      <a:r>
                        <a:rPr lang="de-DE" sz="700"/>
                        <a:t>83</a:t>
                      </a:r>
                    </a:p>
                  </a:txBody>
                  <a:tcPr marL="0" marR="0" marT="0" marB="0" anchor="ctr"/>
                </a:tc>
                <a:tc>
                  <a:txBody>
                    <a:bodyPr/>
                    <a:lstStyle/>
                    <a:p>
                      <a:pPr algn="ctr"/>
                      <a:r>
                        <a:rPr lang="de-DE" sz="700"/>
                        <a:t>82</a:t>
                      </a:r>
                    </a:p>
                  </a:txBody>
                  <a:tcPr marL="0" marR="0" marT="0" marB="0" anchor="ctr"/>
                </a:tc>
                <a:tc>
                  <a:txBody>
                    <a:bodyPr/>
                    <a:lstStyle/>
                    <a:p>
                      <a:pPr algn="ctr"/>
                      <a:r>
                        <a:rPr lang="de-DE" sz="700"/>
                        <a:t>82</a:t>
                      </a:r>
                    </a:p>
                  </a:txBody>
                  <a:tcPr marL="0" marR="0" marT="0" marB="0" anchor="ctr"/>
                </a:tc>
                <a:tc>
                  <a:txBody>
                    <a:bodyPr/>
                    <a:lstStyle/>
                    <a:p>
                      <a:pPr algn="ctr"/>
                      <a:r>
                        <a:rPr lang="de-DE" sz="700"/>
                        <a:t>79</a:t>
                      </a:r>
                    </a:p>
                  </a:txBody>
                  <a:tcPr marL="0" marR="0" marT="0" marB="0" anchor="ctr"/>
                </a:tc>
                <a:tc>
                  <a:txBody>
                    <a:bodyPr/>
                    <a:lstStyle/>
                    <a:p>
                      <a:pPr algn="ctr"/>
                      <a:r>
                        <a:rPr lang="de-DE" sz="700"/>
                        <a:t>74</a:t>
                      </a:r>
                    </a:p>
                  </a:txBody>
                  <a:tcPr marL="0" marR="0" marT="0" marB="0" anchor="ctr"/>
                </a:tc>
                <a:tc>
                  <a:txBody>
                    <a:bodyPr/>
                    <a:lstStyle/>
                    <a:p>
                      <a:pPr algn="ctr"/>
                      <a:r>
                        <a:rPr lang="de-DE" sz="700"/>
                        <a:t>2</a:t>
                      </a:r>
                    </a:p>
                  </a:txBody>
                  <a:tcPr marL="0" marR="0" marT="0" marB="0" anchor="ctr"/>
                </a:tc>
                <a:tc>
                  <a:txBody>
                    <a:bodyPr/>
                    <a:lstStyle/>
                    <a:p>
                      <a:pPr algn="ctr"/>
                      <a:r>
                        <a:rPr lang="de-DE" sz="700"/>
                        <a:t>0</a:t>
                      </a:r>
                    </a:p>
                  </a:txBody>
                  <a:tcPr marL="0" marR="0" marT="0" marB="0" anchor="ctr"/>
                </a:tc>
                <a:extLst>
                  <a:ext uri="{0D108BD9-81ED-4DB2-BD59-A6C34878D82A}">
                    <a16:rowId xmlns:a16="http://schemas.microsoft.com/office/drawing/2014/main" val="2561657854"/>
                  </a:ext>
                </a:extLst>
              </a:tr>
              <a:tr h="203200">
                <a:tc>
                  <a:txBody>
                    <a:bodyPr/>
                    <a:lstStyle/>
                    <a:p>
                      <a:r>
                        <a:rPr lang="de-DE" sz="700">
                          <a:solidFill>
                            <a:schemeClr val="bg1"/>
                          </a:solidFill>
                        </a:rPr>
                        <a:t>mlGHV</a:t>
                      </a:r>
                    </a:p>
                  </a:txBody>
                  <a:tcPr marL="36000" marR="0" marT="0" marB="0" anchor="ctr">
                    <a:solidFill>
                      <a:schemeClr val="accent3"/>
                    </a:solidFill>
                  </a:tcPr>
                </a:tc>
                <a:tc>
                  <a:txBody>
                    <a:bodyPr/>
                    <a:lstStyle/>
                    <a:p>
                      <a:pPr algn="ctr"/>
                      <a:r>
                        <a:rPr lang="de-DE" sz="700"/>
                        <a:t>66</a:t>
                      </a:r>
                    </a:p>
                  </a:txBody>
                  <a:tcPr marL="0" marR="0" marT="0" marB="0" anchor="ctr"/>
                </a:tc>
                <a:tc>
                  <a:txBody>
                    <a:bodyPr/>
                    <a:lstStyle/>
                    <a:p>
                      <a:pPr algn="ctr"/>
                      <a:r>
                        <a:rPr lang="de-DE" sz="700"/>
                        <a:t>65</a:t>
                      </a:r>
                    </a:p>
                  </a:txBody>
                  <a:tcPr marL="0" marR="0" marT="0" marB="0" anchor="ctr"/>
                </a:tc>
                <a:tc>
                  <a:txBody>
                    <a:bodyPr/>
                    <a:lstStyle/>
                    <a:p>
                      <a:pPr algn="ctr"/>
                      <a:r>
                        <a:rPr lang="de-DE" sz="700"/>
                        <a:t>64</a:t>
                      </a:r>
                    </a:p>
                  </a:txBody>
                  <a:tcPr marL="0" marR="0" marT="0" marB="0" anchor="ctr"/>
                </a:tc>
                <a:tc>
                  <a:txBody>
                    <a:bodyPr/>
                    <a:lstStyle/>
                    <a:p>
                      <a:pPr algn="ctr"/>
                      <a:r>
                        <a:rPr lang="de-DE" sz="700"/>
                        <a:t>63</a:t>
                      </a:r>
                    </a:p>
                  </a:txBody>
                  <a:tcPr marL="0" marR="0" marT="0" marB="0" anchor="ctr"/>
                </a:tc>
                <a:tc>
                  <a:txBody>
                    <a:bodyPr/>
                    <a:lstStyle/>
                    <a:p>
                      <a:pPr algn="ctr"/>
                      <a:r>
                        <a:rPr lang="de-DE" sz="700"/>
                        <a:t>62</a:t>
                      </a:r>
                    </a:p>
                  </a:txBody>
                  <a:tcPr marL="0" marR="0" marT="0" marB="0" anchor="ctr"/>
                </a:tc>
                <a:tc>
                  <a:txBody>
                    <a:bodyPr/>
                    <a:lstStyle/>
                    <a:p>
                      <a:pPr algn="ctr"/>
                      <a:r>
                        <a:rPr lang="de-DE" sz="700"/>
                        <a:t>62</a:t>
                      </a:r>
                    </a:p>
                  </a:txBody>
                  <a:tcPr marL="0" marR="0" marT="0" marB="0" anchor="ctr"/>
                </a:tc>
                <a:tc>
                  <a:txBody>
                    <a:bodyPr/>
                    <a:lstStyle/>
                    <a:p>
                      <a:pPr algn="ctr"/>
                      <a:r>
                        <a:rPr lang="de-DE" sz="700"/>
                        <a:t>62</a:t>
                      </a:r>
                    </a:p>
                  </a:txBody>
                  <a:tcPr marL="0" marR="0" marT="0" marB="0" anchor="ctr"/>
                </a:tc>
                <a:tc>
                  <a:txBody>
                    <a:bodyPr/>
                    <a:lstStyle/>
                    <a:p>
                      <a:pPr algn="ctr"/>
                      <a:r>
                        <a:rPr lang="de-DE" sz="700"/>
                        <a:t>62</a:t>
                      </a:r>
                    </a:p>
                  </a:txBody>
                  <a:tcPr marL="0" marR="0" marT="0" marB="0" anchor="ctr"/>
                </a:tc>
                <a:tc>
                  <a:txBody>
                    <a:bodyPr/>
                    <a:lstStyle/>
                    <a:p>
                      <a:pPr algn="ctr"/>
                      <a:r>
                        <a:rPr lang="de-DE" sz="700"/>
                        <a:t>62</a:t>
                      </a:r>
                    </a:p>
                  </a:txBody>
                  <a:tcPr marL="0" marR="0" marT="0" marB="0" anchor="ctr"/>
                </a:tc>
                <a:tc>
                  <a:txBody>
                    <a:bodyPr/>
                    <a:lstStyle/>
                    <a:p>
                      <a:pPr algn="ctr"/>
                      <a:r>
                        <a:rPr lang="de-DE" sz="700"/>
                        <a:t>61</a:t>
                      </a:r>
                    </a:p>
                  </a:txBody>
                  <a:tcPr marL="0" marR="0" marT="0" marB="0" anchor="ctr"/>
                </a:tc>
                <a:tc>
                  <a:txBody>
                    <a:bodyPr/>
                    <a:lstStyle/>
                    <a:p>
                      <a:pPr algn="ctr"/>
                      <a:r>
                        <a:rPr lang="de-DE" sz="700"/>
                        <a:t>60</a:t>
                      </a:r>
                    </a:p>
                  </a:txBody>
                  <a:tcPr marL="0" marR="0" marT="0" marB="0" anchor="ctr"/>
                </a:tc>
                <a:tc>
                  <a:txBody>
                    <a:bodyPr/>
                    <a:lstStyle/>
                    <a:p>
                      <a:pPr algn="ctr"/>
                      <a:r>
                        <a:rPr lang="de-DE" sz="700"/>
                        <a:t>1</a:t>
                      </a:r>
                    </a:p>
                  </a:txBody>
                  <a:tcPr marL="0" marR="0" marT="0" marB="0" anchor="ctr"/>
                </a:tc>
                <a:tc>
                  <a:txBody>
                    <a:bodyPr/>
                    <a:lstStyle/>
                    <a:p>
                      <a:pPr algn="ctr"/>
                      <a:r>
                        <a:rPr lang="de-DE" sz="700"/>
                        <a:t>0</a:t>
                      </a:r>
                    </a:p>
                  </a:txBody>
                  <a:tcPr marL="0" marR="0" marT="0" marB="0" anchor="ctr"/>
                </a:tc>
                <a:extLst>
                  <a:ext uri="{0D108BD9-81ED-4DB2-BD59-A6C34878D82A}">
                    <a16:rowId xmlns:a16="http://schemas.microsoft.com/office/drawing/2014/main" val="3262485251"/>
                  </a:ext>
                </a:extLst>
              </a:tr>
            </a:tbl>
          </a:graphicData>
        </a:graphic>
      </p:graphicFrame>
      <p:sp>
        <p:nvSpPr>
          <p:cNvPr id="117" name="Textfeld 116">
            <a:extLst>
              <a:ext uri="{FF2B5EF4-FFF2-40B4-BE49-F238E27FC236}">
                <a16:creationId xmlns:a16="http://schemas.microsoft.com/office/drawing/2014/main" id="{77055D4C-4E2A-D493-738B-4B00FE8E7035}"/>
              </a:ext>
            </a:extLst>
          </p:cNvPr>
          <p:cNvSpPr txBox="1"/>
          <p:nvPr/>
        </p:nvSpPr>
        <p:spPr>
          <a:xfrm>
            <a:off x="5385595" y="2054323"/>
            <a:ext cx="975079" cy="400110"/>
          </a:xfrm>
          <a:prstGeom prst="rect">
            <a:avLst/>
          </a:prstGeom>
          <a:noFill/>
        </p:spPr>
        <p:txBody>
          <a:bodyPr wrap="square" rtlCol="0">
            <a:spAutoFit/>
          </a:bodyPr>
          <a:lstStyle/>
          <a:p>
            <a:r>
              <a:rPr lang="de-DE" sz="1000">
                <a:solidFill>
                  <a:schemeClr val="accent1"/>
                </a:solidFill>
              </a:rPr>
              <a:t>All </a:t>
            </a:r>
            <a:r>
              <a:rPr lang="de-DE" sz="1000" err="1">
                <a:solidFill>
                  <a:schemeClr val="accent1"/>
                </a:solidFill>
              </a:rPr>
              <a:t>treated</a:t>
            </a:r>
            <a:r>
              <a:rPr lang="de-DE" sz="1000">
                <a:solidFill>
                  <a:schemeClr val="accent1"/>
                </a:solidFill>
              </a:rPr>
              <a:t> </a:t>
            </a:r>
            <a:r>
              <a:rPr lang="de-DE" sz="1000" err="1">
                <a:solidFill>
                  <a:schemeClr val="accent1"/>
                </a:solidFill>
              </a:rPr>
              <a:t>patients</a:t>
            </a:r>
            <a:endParaRPr lang="de-DE" sz="1000">
              <a:solidFill>
                <a:schemeClr val="accent1"/>
              </a:solidFill>
            </a:endParaRPr>
          </a:p>
        </p:txBody>
      </p:sp>
      <p:sp>
        <p:nvSpPr>
          <p:cNvPr id="118" name="Textfeld 117">
            <a:extLst>
              <a:ext uri="{FF2B5EF4-FFF2-40B4-BE49-F238E27FC236}">
                <a16:creationId xmlns:a16="http://schemas.microsoft.com/office/drawing/2014/main" id="{EDC5D9CA-23CA-6F14-9838-8F21AED9CB25}"/>
              </a:ext>
            </a:extLst>
          </p:cNvPr>
          <p:cNvSpPr txBox="1"/>
          <p:nvPr/>
        </p:nvSpPr>
        <p:spPr>
          <a:xfrm>
            <a:off x="4385690" y="2376338"/>
            <a:ext cx="1241132" cy="400110"/>
          </a:xfrm>
          <a:prstGeom prst="rect">
            <a:avLst/>
          </a:prstGeom>
          <a:noFill/>
        </p:spPr>
        <p:txBody>
          <a:bodyPr wrap="square" rtlCol="0">
            <a:spAutoFit/>
          </a:bodyPr>
          <a:lstStyle/>
          <a:p>
            <a:r>
              <a:rPr lang="de-DE" sz="1000">
                <a:solidFill>
                  <a:schemeClr val="accent4"/>
                </a:solidFill>
              </a:rPr>
              <a:t>With del(17p), </a:t>
            </a:r>
            <a:r>
              <a:rPr lang="de-DE" sz="1000" i="1">
                <a:solidFill>
                  <a:schemeClr val="accent4"/>
                </a:solidFill>
              </a:rPr>
              <a:t>TP53</a:t>
            </a:r>
            <a:r>
              <a:rPr lang="de-DE" sz="1000" i="1" baseline="30000">
                <a:solidFill>
                  <a:schemeClr val="accent4"/>
                </a:solidFill>
              </a:rPr>
              <a:t>mut</a:t>
            </a:r>
            <a:r>
              <a:rPr lang="de-DE" sz="1000">
                <a:solidFill>
                  <a:schemeClr val="accent4"/>
                </a:solidFill>
              </a:rPr>
              <a:t>, </a:t>
            </a:r>
            <a:r>
              <a:rPr lang="de-DE" sz="1000" err="1">
                <a:solidFill>
                  <a:schemeClr val="accent4"/>
                </a:solidFill>
              </a:rPr>
              <a:t>or</a:t>
            </a:r>
            <a:r>
              <a:rPr lang="de-DE" sz="1000">
                <a:solidFill>
                  <a:schemeClr val="accent4"/>
                </a:solidFill>
              </a:rPr>
              <a:t> CK</a:t>
            </a:r>
          </a:p>
        </p:txBody>
      </p:sp>
      <p:sp>
        <p:nvSpPr>
          <p:cNvPr id="120" name="Textfeld 119">
            <a:extLst>
              <a:ext uri="{FF2B5EF4-FFF2-40B4-BE49-F238E27FC236}">
                <a16:creationId xmlns:a16="http://schemas.microsoft.com/office/drawing/2014/main" id="{6D7B62FC-4B2B-A4D4-5B84-87B174FD6326}"/>
              </a:ext>
            </a:extLst>
          </p:cNvPr>
          <p:cNvSpPr txBox="1"/>
          <p:nvPr/>
        </p:nvSpPr>
        <p:spPr>
          <a:xfrm>
            <a:off x="2744643" y="2161614"/>
            <a:ext cx="1425429" cy="400110"/>
          </a:xfrm>
          <a:prstGeom prst="rect">
            <a:avLst/>
          </a:prstGeom>
          <a:noFill/>
        </p:spPr>
        <p:txBody>
          <a:bodyPr wrap="square" rtlCol="0">
            <a:spAutoFit/>
          </a:bodyPr>
          <a:lstStyle/>
          <a:p>
            <a:r>
              <a:rPr lang="de-DE" sz="1000" err="1">
                <a:solidFill>
                  <a:schemeClr val="accent3"/>
                </a:solidFill>
              </a:rPr>
              <a:t>Without</a:t>
            </a:r>
            <a:r>
              <a:rPr lang="de-DE" sz="1000">
                <a:solidFill>
                  <a:schemeClr val="accent3"/>
                </a:solidFill>
              </a:rPr>
              <a:t> del(17p), </a:t>
            </a:r>
            <a:r>
              <a:rPr lang="de-DE" sz="1000" i="1">
                <a:solidFill>
                  <a:schemeClr val="accent3"/>
                </a:solidFill>
              </a:rPr>
              <a:t>TP53</a:t>
            </a:r>
            <a:r>
              <a:rPr lang="de-DE" sz="1000" i="1" baseline="30000">
                <a:solidFill>
                  <a:schemeClr val="accent3"/>
                </a:solidFill>
              </a:rPr>
              <a:t>mut</a:t>
            </a:r>
            <a:r>
              <a:rPr lang="de-DE" sz="1000">
                <a:solidFill>
                  <a:schemeClr val="accent3"/>
                </a:solidFill>
              </a:rPr>
              <a:t>, </a:t>
            </a:r>
            <a:r>
              <a:rPr lang="de-DE" sz="1000" err="1">
                <a:solidFill>
                  <a:schemeClr val="accent3"/>
                </a:solidFill>
              </a:rPr>
              <a:t>or</a:t>
            </a:r>
            <a:r>
              <a:rPr lang="de-DE" sz="1000">
                <a:solidFill>
                  <a:schemeClr val="accent3"/>
                </a:solidFill>
              </a:rPr>
              <a:t> CK</a:t>
            </a:r>
          </a:p>
        </p:txBody>
      </p:sp>
      <p:graphicFrame>
        <p:nvGraphicFramePr>
          <p:cNvPr id="121" name="Tabelle 120">
            <a:extLst>
              <a:ext uri="{FF2B5EF4-FFF2-40B4-BE49-F238E27FC236}">
                <a16:creationId xmlns:a16="http://schemas.microsoft.com/office/drawing/2014/main" id="{AB206767-E2AA-6898-1CD2-DC860AA0D9F8}"/>
              </a:ext>
            </a:extLst>
          </p:cNvPr>
          <p:cNvGraphicFramePr>
            <a:graphicFrameLocks noGrp="1"/>
          </p:cNvGraphicFramePr>
          <p:nvPr>
            <p:extLst>
              <p:ext uri="{D42A27DB-BD31-4B8C-83A1-F6EECF244321}">
                <p14:modId xmlns:p14="http://schemas.microsoft.com/office/powerpoint/2010/main" val="3684609450"/>
              </p:ext>
            </p:extLst>
          </p:nvPr>
        </p:nvGraphicFramePr>
        <p:xfrm>
          <a:off x="7182709" y="3716642"/>
          <a:ext cx="2715183" cy="664919"/>
        </p:xfrm>
        <a:graphic>
          <a:graphicData uri="http://schemas.openxmlformats.org/drawingml/2006/table">
            <a:tbl>
              <a:tblPr firstRow="1" bandRow="1">
                <a:tableStyleId>{5C22544A-7EE6-4342-B048-85BDC9FD1C3A}</a:tableStyleId>
              </a:tblPr>
              <a:tblGrid>
                <a:gridCol w="1566415">
                  <a:extLst>
                    <a:ext uri="{9D8B030D-6E8A-4147-A177-3AD203B41FA5}">
                      <a16:colId xmlns:a16="http://schemas.microsoft.com/office/drawing/2014/main" val="3598546418"/>
                    </a:ext>
                  </a:extLst>
                </a:gridCol>
                <a:gridCol w="1148768">
                  <a:extLst>
                    <a:ext uri="{9D8B030D-6E8A-4147-A177-3AD203B41FA5}">
                      <a16:colId xmlns:a16="http://schemas.microsoft.com/office/drawing/2014/main" val="1569777710"/>
                    </a:ext>
                  </a:extLst>
                </a:gridCol>
              </a:tblGrid>
              <a:tr h="337863">
                <a:tc>
                  <a:txBody>
                    <a:bodyPr/>
                    <a:lstStyle/>
                    <a:p>
                      <a:endParaRPr lang="de-DE" sz="900"/>
                    </a:p>
                  </a:txBody>
                  <a:tcPr marT="0" marB="0" anchor="ctr"/>
                </a:tc>
                <a:tc>
                  <a:txBody>
                    <a:bodyPr/>
                    <a:lstStyle/>
                    <a:p>
                      <a:pPr algn="ctr"/>
                      <a:r>
                        <a:rPr lang="de-DE" sz="900"/>
                        <a:t>5-year OS rate,</a:t>
                      </a:r>
                      <a:br>
                        <a:rPr lang="de-DE" sz="900"/>
                      </a:br>
                      <a:r>
                        <a:rPr lang="de-DE" sz="900"/>
                        <a:t>% (95% CI)</a:t>
                      </a:r>
                    </a:p>
                  </a:txBody>
                  <a:tcPr marT="0" marB="0" anchor="ctr"/>
                </a:tc>
                <a:extLst>
                  <a:ext uri="{0D108BD9-81ED-4DB2-BD59-A6C34878D82A}">
                    <a16:rowId xmlns:a16="http://schemas.microsoft.com/office/drawing/2014/main" val="2211214000"/>
                  </a:ext>
                </a:extLst>
              </a:tr>
              <a:tr h="327056">
                <a:tc>
                  <a:txBody>
                    <a:bodyPr/>
                    <a:lstStyle/>
                    <a:p>
                      <a:pPr marL="6350" indent="0">
                        <a:spcAft>
                          <a:spcPts val="300"/>
                        </a:spcAft>
                        <a:tabLst/>
                      </a:pPr>
                      <a:r>
                        <a:rPr lang="de-DE" sz="900"/>
                        <a:t>ulGHV (n=89)</a:t>
                      </a:r>
                      <a:br>
                        <a:rPr lang="de-DE" sz="900"/>
                      </a:br>
                      <a:r>
                        <a:rPr lang="de-DE" sz="900"/>
                        <a:t>mlGHV (n=66)</a:t>
                      </a:r>
                    </a:p>
                  </a:txBody>
                  <a:tcPr marL="36000" marT="36000" marB="0"/>
                </a:tc>
                <a:tc>
                  <a:txBody>
                    <a:bodyPr/>
                    <a:lstStyle/>
                    <a:p>
                      <a:pPr algn="ctr"/>
                      <a:r>
                        <a:rPr lang="de-DE" sz="900"/>
                        <a:t>93 (85–97)</a:t>
                      </a:r>
                      <a:br>
                        <a:rPr lang="de-DE" sz="900"/>
                      </a:br>
                      <a:r>
                        <a:rPr lang="de-DE" sz="900"/>
                        <a:t>100 (100–100)</a:t>
                      </a:r>
                    </a:p>
                  </a:txBody>
                  <a:tcPr marT="36000" marB="0"/>
                </a:tc>
                <a:extLst>
                  <a:ext uri="{0D108BD9-81ED-4DB2-BD59-A6C34878D82A}">
                    <a16:rowId xmlns:a16="http://schemas.microsoft.com/office/drawing/2014/main" val="2667938148"/>
                  </a:ext>
                </a:extLst>
              </a:tr>
            </a:tbl>
          </a:graphicData>
        </a:graphic>
      </p:graphicFrame>
      <p:sp>
        <p:nvSpPr>
          <p:cNvPr id="122" name="Textfeld 121">
            <a:extLst>
              <a:ext uri="{FF2B5EF4-FFF2-40B4-BE49-F238E27FC236}">
                <a16:creationId xmlns:a16="http://schemas.microsoft.com/office/drawing/2014/main" id="{8CC5B76C-50BF-9A1E-2AEE-22ECB0187639}"/>
              </a:ext>
            </a:extLst>
          </p:cNvPr>
          <p:cNvSpPr txBox="1"/>
          <p:nvPr/>
        </p:nvSpPr>
        <p:spPr>
          <a:xfrm>
            <a:off x="10674073" y="1791852"/>
            <a:ext cx="1241132" cy="246221"/>
          </a:xfrm>
          <a:prstGeom prst="rect">
            <a:avLst/>
          </a:prstGeom>
          <a:noFill/>
        </p:spPr>
        <p:txBody>
          <a:bodyPr wrap="square" rtlCol="0">
            <a:spAutoFit/>
          </a:bodyPr>
          <a:lstStyle/>
          <a:p>
            <a:r>
              <a:rPr lang="de-DE" sz="1000" err="1">
                <a:solidFill>
                  <a:schemeClr val="accent3"/>
                </a:solidFill>
              </a:rPr>
              <a:t>mlGHV</a:t>
            </a:r>
            <a:endParaRPr lang="de-DE" sz="1000">
              <a:solidFill>
                <a:schemeClr val="accent3"/>
              </a:solidFill>
            </a:endParaRPr>
          </a:p>
        </p:txBody>
      </p:sp>
      <p:sp>
        <p:nvSpPr>
          <p:cNvPr id="124" name="Textfeld 123">
            <a:extLst>
              <a:ext uri="{FF2B5EF4-FFF2-40B4-BE49-F238E27FC236}">
                <a16:creationId xmlns:a16="http://schemas.microsoft.com/office/drawing/2014/main" id="{2E606496-274F-9638-8DD1-144C547171A1}"/>
              </a:ext>
            </a:extLst>
          </p:cNvPr>
          <p:cNvSpPr txBox="1"/>
          <p:nvPr/>
        </p:nvSpPr>
        <p:spPr>
          <a:xfrm>
            <a:off x="10681252" y="2289675"/>
            <a:ext cx="730117" cy="246221"/>
          </a:xfrm>
          <a:prstGeom prst="rect">
            <a:avLst/>
          </a:prstGeom>
          <a:noFill/>
          <a:ln>
            <a:noFill/>
          </a:ln>
        </p:spPr>
        <p:txBody>
          <a:bodyPr wrap="square" rtlCol="0">
            <a:spAutoFit/>
          </a:bodyPr>
          <a:lstStyle/>
          <a:p>
            <a:r>
              <a:rPr lang="de-DE" sz="1000" err="1">
                <a:solidFill>
                  <a:schemeClr val="accent1"/>
                </a:solidFill>
              </a:rPr>
              <a:t>ulGHV</a:t>
            </a:r>
            <a:endParaRPr lang="de-DE" sz="1000">
              <a:solidFill>
                <a:schemeClr val="accent1"/>
              </a:solidFill>
            </a:endParaRPr>
          </a:p>
        </p:txBody>
      </p:sp>
      <p:pic>
        <p:nvPicPr>
          <p:cNvPr id="127" name="Grafik 126">
            <a:extLst>
              <a:ext uri="{FF2B5EF4-FFF2-40B4-BE49-F238E27FC236}">
                <a16:creationId xmlns:a16="http://schemas.microsoft.com/office/drawing/2014/main" id="{6445D02A-C4D0-8AD2-4A5A-0294C110E6E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6456" t="30522" r="14343" b="60871"/>
          <a:stretch/>
        </p:blipFill>
        <p:spPr>
          <a:xfrm>
            <a:off x="1330385" y="1829419"/>
            <a:ext cx="4073927" cy="708045"/>
          </a:xfrm>
          <a:prstGeom prst="rect">
            <a:avLst/>
          </a:prstGeom>
        </p:spPr>
      </p:pic>
      <p:pic>
        <p:nvPicPr>
          <p:cNvPr id="130" name="Grafik 129">
            <a:extLst>
              <a:ext uri="{FF2B5EF4-FFF2-40B4-BE49-F238E27FC236}">
                <a16:creationId xmlns:a16="http://schemas.microsoft.com/office/drawing/2014/main" id="{34E2BB23-0861-7DAF-783D-4D128D3DD50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0352" t="24282" r="18322" b="66652"/>
          <a:stretch/>
        </p:blipFill>
        <p:spPr>
          <a:xfrm>
            <a:off x="7002309" y="1885395"/>
            <a:ext cx="4357840" cy="819998"/>
          </a:xfrm>
          <a:prstGeom prst="rect">
            <a:avLst/>
          </a:prstGeom>
        </p:spPr>
      </p:pic>
      <p:sp>
        <p:nvSpPr>
          <p:cNvPr id="7" name="Textfeld 6">
            <a:extLst>
              <a:ext uri="{FF2B5EF4-FFF2-40B4-BE49-F238E27FC236}">
                <a16:creationId xmlns:a16="http://schemas.microsoft.com/office/drawing/2014/main" id="{0B4E1754-FD2D-8440-1B42-8E0019EFDCC7}"/>
              </a:ext>
            </a:extLst>
          </p:cNvPr>
          <p:cNvSpPr txBox="1"/>
          <p:nvPr/>
        </p:nvSpPr>
        <p:spPr>
          <a:xfrm>
            <a:off x="4724400" y="3200400"/>
            <a:ext cx="27432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800" b="1"/>
              <a:t>7009 </a:t>
            </a:r>
            <a:endParaRPr lang="de-DE"/>
          </a:p>
        </p:txBody>
      </p:sp>
    </p:spTree>
    <p:extLst>
      <p:ext uri="{BB962C8B-B14F-4D97-AF65-F5344CB8AC3E}">
        <p14:creationId xmlns:p14="http://schemas.microsoft.com/office/powerpoint/2010/main" val="26507732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7C9340-9931-5433-FEB1-47021A442CE1}"/>
              </a:ext>
            </a:extLst>
          </p:cNvPr>
          <p:cNvSpPr>
            <a:spLocks noGrp="1"/>
          </p:cNvSpPr>
          <p:nvPr>
            <p:ph type="body" sz="quarter" idx="12"/>
          </p:nvPr>
        </p:nvSpPr>
        <p:spPr/>
        <p:txBody>
          <a:bodyPr/>
          <a:lstStyle/>
          <a:p>
            <a:r>
              <a:rPr lang="en-US"/>
              <a:t>FD cohort</a:t>
            </a:r>
          </a:p>
        </p:txBody>
      </p:sp>
      <p:sp>
        <p:nvSpPr>
          <p:cNvPr id="3" name="Content Placeholder 2">
            <a:extLst>
              <a:ext uri="{FF2B5EF4-FFF2-40B4-BE49-F238E27FC236}">
                <a16:creationId xmlns:a16="http://schemas.microsoft.com/office/drawing/2014/main" id="{E8D3BB7C-B098-6FD7-7498-8FAA06380384}"/>
              </a:ext>
            </a:extLst>
          </p:cNvPr>
          <p:cNvSpPr>
            <a:spLocks noGrp="1"/>
          </p:cNvSpPr>
          <p:nvPr>
            <p:ph idx="1"/>
          </p:nvPr>
        </p:nvSpPr>
        <p:spPr/>
        <p:txBody>
          <a:bodyPr>
            <a:normAutofit/>
          </a:bodyPr>
          <a:lstStyle/>
          <a:p>
            <a:r>
              <a:rPr lang="en-US" sz="1400"/>
              <a:t>Serious AEs considered related to study treatment and second malignancies continued to be collected after completion of fixed-duration treatment</a:t>
            </a:r>
          </a:p>
          <a:p>
            <a:r>
              <a:rPr lang="en-US" sz="1400"/>
              <a:t>No new related serious AEs were reported since the previous analysis</a:t>
            </a:r>
            <a:r>
              <a:rPr lang="en-US" sz="1400" baseline="30000"/>
              <a:t>1</a:t>
            </a:r>
          </a:p>
          <a:p>
            <a:r>
              <a:rPr lang="en-US" sz="1400"/>
              <a:t>In total, 18 second malignancies occurred in 13 patients</a:t>
            </a:r>
          </a:p>
          <a:p>
            <a:pPr lvl="1"/>
            <a:r>
              <a:rPr lang="en-US" sz="1400"/>
              <a:t>10 events in 8 patients during the TEAE </a:t>
            </a:r>
            <a:r>
              <a:rPr lang="en-US" sz="1400" err="1"/>
              <a:t>period</a:t>
            </a:r>
            <a:r>
              <a:rPr lang="en-US" sz="1400" baseline="30000" err="1"/>
              <a:t>a</a:t>
            </a:r>
            <a:r>
              <a:rPr lang="en-US" sz="1400"/>
              <a:t> for fixed-duration ibrutinib + </a:t>
            </a:r>
            <a:r>
              <a:rPr lang="en-US" sz="1400" err="1"/>
              <a:t>venetoclax</a:t>
            </a:r>
            <a:endParaRPr lang="en-US" sz="1400"/>
          </a:p>
          <a:p>
            <a:pPr lvl="1"/>
            <a:r>
              <a:rPr lang="en-US" sz="1400"/>
              <a:t>6 events in 4 patients after the TEAE </a:t>
            </a:r>
            <a:r>
              <a:rPr lang="en-US" sz="1400" err="1"/>
              <a:t>period</a:t>
            </a:r>
            <a:r>
              <a:rPr lang="en-US" sz="1400" baseline="30000" err="1"/>
              <a:t>a</a:t>
            </a:r>
            <a:r>
              <a:rPr lang="en-US" sz="1400"/>
              <a:t> and before retreatment</a:t>
            </a:r>
          </a:p>
          <a:p>
            <a:pPr lvl="1"/>
            <a:r>
              <a:rPr lang="en-US" sz="1400"/>
              <a:t>2 events in 2 patients during the TEAE </a:t>
            </a:r>
            <a:r>
              <a:rPr lang="en-US" sz="1400" err="1"/>
              <a:t>period</a:t>
            </a:r>
            <a:r>
              <a:rPr lang="en-US" sz="1400" baseline="30000" err="1"/>
              <a:t>a</a:t>
            </a:r>
            <a:r>
              <a:rPr lang="en-US" sz="1400"/>
              <a:t> for ibrutinib-based retreatment</a:t>
            </a:r>
          </a:p>
        </p:txBody>
      </p:sp>
      <p:sp>
        <p:nvSpPr>
          <p:cNvPr id="4" name="Title 3">
            <a:extLst>
              <a:ext uri="{FF2B5EF4-FFF2-40B4-BE49-F238E27FC236}">
                <a16:creationId xmlns:a16="http://schemas.microsoft.com/office/drawing/2014/main" id="{9F0BB9AF-6F12-DE18-E51D-5A93261972A7}"/>
              </a:ext>
            </a:extLst>
          </p:cNvPr>
          <p:cNvSpPr>
            <a:spLocks noGrp="1"/>
          </p:cNvSpPr>
          <p:nvPr>
            <p:ph type="title"/>
          </p:nvPr>
        </p:nvSpPr>
        <p:spPr/>
        <p:txBody>
          <a:bodyPr/>
          <a:lstStyle/>
          <a:p>
            <a:r>
              <a:rPr lang="en-US"/>
              <a:t>Safety</a:t>
            </a:r>
          </a:p>
        </p:txBody>
      </p:sp>
      <p:sp>
        <p:nvSpPr>
          <p:cNvPr id="5" name="Footer Placeholder 4">
            <a:extLst>
              <a:ext uri="{FF2B5EF4-FFF2-40B4-BE49-F238E27FC236}">
                <a16:creationId xmlns:a16="http://schemas.microsoft.com/office/drawing/2014/main" id="{5A5B3F0B-9F82-B249-2E6D-B315FCEFAE76}"/>
              </a:ext>
            </a:extLst>
          </p:cNvPr>
          <p:cNvSpPr>
            <a:spLocks noGrp="1"/>
          </p:cNvSpPr>
          <p:nvPr>
            <p:ph type="ftr" sz="quarter" idx="13"/>
          </p:nvPr>
        </p:nvSpPr>
        <p:spPr>
          <a:xfrm>
            <a:off x="407989" y="5871411"/>
            <a:ext cx="8532812" cy="797677"/>
          </a:xfrm>
        </p:spPr>
        <p:txBody>
          <a:bodyPr/>
          <a:lstStyle/>
          <a:p>
            <a:r>
              <a:rPr lang="en-GB" baseline="30000" err="1"/>
              <a:t>a</a:t>
            </a:r>
            <a:r>
              <a:rPr lang="en-GB" err="1"/>
              <a:t>TEAEs</a:t>
            </a:r>
            <a:r>
              <a:rPr lang="en-GB"/>
              <a:t> were collected until 30 days after last dose of study treatment or start of subsequent therapy, whichever occurred first. </a:t>
            </a:r>
            <a:r>
              <a:rPr lang="en-GB" baseline="30000" err="1"/>
              <a:t>b</a:t>
            </a:r>
            <a:r>
              <a:rPr lang="en-GB" err="1"/>
              <a:t>Occurring</a:t>
            </a:r>
            <a:r>
              <a:rPr lang="en-GB"/>
              <a:t> in ≥10% of patients with single-agent ibrutinib or ≥2 patients with ibrutinib + </a:t>
            </a:r>
            <a:r>
              <a:rPr lang="en-GB" err="1"/>
              <a:t>venetoclax</a:t>
            </a:r>
            <a:r>
              <a:rPr lang="en-GB"/>
              <a:t>. </a:t>
            </a:r>
            <a:r>
              <a:rPr lang="en-GB" baseline="30000" err="1"/>
              <a:t>c</a:t>
            </a:r>
            <a:r>
              <a:rPr lang="en-GB" err="1"/>
              <a:t>All</a:t>
            </a:r>
            <a:r>
              <a:rPr lang="en-GB"/>
              <a:t> events were Grade 1/2.</a:t>
            </a:r>
          </a:p>
          <a:p>
            <a:r>
              <a:rPr lang="en-GB"/>
              <a:t>AE, adverse event; FD, fixed duration; TEAE, treatment-emergent adverse event; URTI, upper respiratory tract infection.</a:t>
            </a:r>
          </a:p>
          <a:p>
            <a:r>
              <a:rPr lang="en-GB"/>
              <a:t>1. Ghia P et al. Presented at ASH 2023. </a:t>
            </a:r>
          </a:p>
          <a:p>
            <a:r>
              <a:rPr lang="en-GB" b="1"/>
              <a:t>Jacobs et al. Abstract #P675 presented at EHA2024. </a:t>
            </a:r>
            <a:endParaRPr lang="en-GB"/>
          </a:p>
        </p:txBody>
      </p:sp>
      <p:sp>
        <p:nvSpPr>
          <p:cNvPr id="6" name="Text Placeholder 5">
            <a:extLst>
              <a:ext uri="{FF2B5EF4-FFF2-40B4-BE49-F238E27FC236}">
                <a16:creationId xmlns:a16="http://schemas.microsoft.com/office/drawing/2014/main" id="{5CDCD971-48D0-3786-7808-6B2C5D5493F3}"/>
              </a:ext>
            </a:extLst>
          </p:cNvPr>
          <p:cNvSpPr>
            <a:spLocks noGrp="1"/>
          </p:cNvSpPr>
          <p:nvPr>
            <p:ph type="body" sz="quarter" idx="14"/>
          </p:nvPr>
        </p:nvSpPr>
        <p:spPr/>
        <p:txBody>
          <a:bodyPr/>
          <a:lstStyle/>
          <a:p>
            <a:r>
              <a:rPr lang="en-US"/>
              <a:t>Ibrutinib-based treatment</a:t>
            </a:r>
          </a:p>
        </p:txBody>
      </p:sp>
      <p:sp>
        <p:nvSpPr>
          <p:cNvPr id="7" name="Content Placeholder 6">
            <a:extLst>
              <a:ext uri="{FF2B5EF4-FFF2-40B4-BE49-F238E27FC236}">
                <a16:creationId xmlns:a16="http://schemas.microsoft.com/office/drawing/2014/main" id="{DC04E207-96BE-2D59-70C7-0C28EF81641E}"/>
              </a:ext>
            </a:extLst>
          </p:cNvPr>
          <p:cNvSpPr>
            <a:spLocks noGrp="1"/>
          </p:cNvSpPr>
          <p:nvPr>
            <p:ph idx="15"/>
          </p:nvPr>
        </p:nvSpPr>
        <p:spPr/>
        <p:txBody>
          <a:bodyPr>
            <a:normAutofit/>
          </a:bodyPr>
          <a:lstStyle/>
          <a:p>
            <a:r>
              <a:rPr lang="en-US" sz="1400"/>
              <a:t>AEs during retreatment were consistent with known safety profiles for single-agent ibrutinib and ibrutinib + </a:t>
            </a:r>
            <a:r>
              <a:rPr lang="en-US" sz="1400" err="1"/>
              <a:t>venetoclax</a:t>
            </a:r>
            <a:endParaRPr lang="en-US" sz="1400"/>
          </a:p>
        </p:txBody>
      </p:sp>
      <p:graphicFrame>
        <p:nvGraphicFramePr>
          <p:cNvPr id="9" name="Table 8">
            <a:extLst>
              <a:ext uri="{FF2B5EF4-FFF2-40B4-BE49-F238E27FC236}">
                <a16:creationId xmlns:a16="http://schemas.microsoft.com/office/drawing/2014/main" id="{42FEF7C3-2960-5089-BDDB-E11CF2F41FD5}"/>
              </a:ext>
            </a:extLst>
          </p:cNvPr>
          <p:cNvGraphicFramePr>
            <a:graphicFrameLocks noGrp="1"/>
          </p:cNvGraphicFramePr>
          <p:nvPr>
            <p:extLst>
              <p:ext uri="{D42A27DB-BD31-4B8C-83A1-F6EECF244321}">
                <p14:modId xmlns:p14="http://schemas.microsoft.com/office/powerpoint/2010/main" val="336942848"/>
              </p:ext>
            </p:extLst>
          </p:nvPr>
        </p:nvGraphicFramePr>
        <p:xfrm>
          <a:off x="6212496" y="2468880"/>
          <a:ext cx="5571516" cy="3515996"/>
        </p:xfrm>
        <a:graphic>
          <a:graphicData uri="http://schemas.openxmlformats.org/drawingml/2006/table">
            <a:tbl>
              <a:tblPr firstRow="1" bandRow="1">
                <a:tableStyleId>{5C22544A-7EE6-4342-B048-85BDC9FD1C3A}</a:tableStyleId>
              </a:tblPr>
              <a:tblGrid>
                <a:gridCol w="1857172">
                  <a:extLst>
                    <a:ext uri="{9D8B030D-6E8A-4147-A177-3AD203B41FA5}">
                      <a16:colId xmlns:a16="http://schemas.microsoft.com/office/drawing/2014/main" val="1509286980"/>
                    </a:ext>
                  </a:extLst>
                </a:gridCol>
                <a:gridCol w="1857172">
                  <a:extLst>
                    <a:ext uri="{9D8B030D-6E8A-4147-A177-3AD203B41FA5}">
                      <a16:colId xmlns:a16="http://schemas.microsoft.com/office/drawing/2014/main" val="164105684"/>
                    </a:ext>
                  </a:extLst>
                </a:gridCol>
                <a:gridCol w="1857172">
                  <a:extLst>
                    <a:ext uri="{9D8B030D-6E8A-4147-A177-3AD203B41FA5}">
                      <a16:colId xmlns:a16="http://schemas.microsoft.com/office/drawing/2014/main" val="3905123956"/>
                    </a:ext>
                  </a:extLst>
                </a:gridCol>
              </a:tblGrid>
              <a:tr h="447248">
                <a:tc>
                  <a:txBody>
                    <a:bodyPr/>
                    <a:lstStyle/>
                    <a:p>
                      <a:pPr algn="l" fontAlgn="b"/>
                      <a:r>
                        <a:rPr lang="en-GB" sz="1200" b="1" i="0" u="none" strike="noStrike">
                          <a:solidFill>
                            <a:schemeClr val="bg1"/>
                          </a:solidFill>
                          <a:effectLst/>
                          <a:latin typeface="+mn-lt"/>
                        </a:rPr>
                        <a:t>AEs, n (%)</a:t>
                      </a:r>
                    </a:p>
                  </a:txBody>
                  <a:tcPr marT="36000" marB="36000" anchor="b"/>
                </a:tc>
                <a:tc>
                  <a:txBody>
                    <a:bodyPr/>
                    <a:lstStyle/>
                    <a:p>
                      <a:pPr algn="ctr" fontAlgn="b"/>
                      <a:r>
                        <a:rPr lang="en-GB" sz="1200" b="1" i="0" u="none" strike="noStrike">
                          <a:solidFill>
                            <a:schemeClr val="tx1"/>
                          </a:solidFill>
                          <a:effectLst/>
                          <a:latin typeface="+mn-lt"/>
                        </a:rPr>
                        <a:t>Single-agent ibrutinib (n=25)</a:t>
                      </a:r>
                    </a:p>
                  </a:txBody>
                  <a:tcPr marT="36000" marB="36000" anchor="b">
                    <a:solidFill>
                      <a:schemeClr val="accent4"/>
                    </a:solidFill>
                  </a:tcPr>
                </a:tc>
                <a:tc>
                  <a:txBody>
                    <a:bodyPr/>
                    <a:lstStyle/>
                    <a:p>
                      <a:pPr algn="ctr" fontAlgn="b"/>
                      <a:r>
                        <a:rPr lang="en-GB" sz="1200" b="1" i="0" u="none" strike="noStrike">
                          <a:solidFill>
                            <a:schemeClr val="bg1"/>
                          </a:solidFill>
                          <a:effectLst/>
                          <a:latin typeface="+mn-lt"/>
                        </a:rPr>
                        <a:t>Ibrutinib + </a:t>
                      </a:r>
                      <a:r>
                        <a:rPr lang="en-GB" sz="1200" b="1" i="0" u="none" strike="noStrike" err="1">
                          <a:solidFill>
                            <a:schemeClr val="bg1"/>
                          </a:solidFill>
                          <a:effectLst/>
                          <a:latin typeface="+mn-lt"/>
                        </a:rPr>
                        <a:t>venetoclax</a:t>
                      </a:r>
                      <a:r>
                        <a:rPr lang="en-GB" sz="1200" b="1" i="0" u="none" strike="noStrike" baseline="30000" err="1">
                          <a:solidFill>
                            <a:schemeClr val="bg1"/>
                          </a:solidFill>
                          <a:effectLst/>
                          <a:latin typeface="+mn-lt"/>
                        </a:rPr>
                        <a:t>c</a:t>
                      </a:r>
                      <a:r>
                        <a:rPr lang="en-GB" sz="1200" b="1" i="0" u="none" strike="noStrike">
                          <a:solidFill>
                            <a:schemeClr val="bg1"/>
                          </a:solidFill>
                          <a:effectLst/>
                          <a:latin typeface="+mn-lt"/>
                        </a:rPr>
                        <a:t> (n=7)</a:t>
                      </a:r>
                    </a:p>
                  </a:txBody>
                  <a:tcPr marT="36000" marB="36000" anchor="b">
                    <a:solidFill>
                      <a:schemeClr val="accent4">
                        <a:lumMod val="75000"/>
                      </a:schemeClr>
                    </a:solidFill>
                  </a:tcPr>
                </a:tc>
                <a:extLst>
                  <a:ext uri="{0D108BD9-81ED-4DB2-BD59-A6C34878D82A}">
                    <a16:rowId xmlns:a16="http://schemas.microsoft.com/office/drawing/2014/main" val="2634252298"/>
                  </a:ext>
                </a:extLst>
              </a:tr>
              <a:tr h="264262">
                <a:tc>
                  <a:txBody>
                    <a:bodyPr/>
                    <a:lstStyle/>
                    <a:p>
                      <a:pPr algn="l" fontAlgn="b"/>
                      <a:r>
                        <a:rPr lang="en-GB" sz="1200" b="1" i="0" u="none" strike="noStrike">
                          <a:solidFill>
                            <a:schemeClr val="tx1"/>
                          </a:solidFill>
                          <a:effectLst/>
                          <a:latin typeface="+mn-lt"/>
                        </a:rPr>
                        <a:t>Any AE</a:t>
                      </a:r>
                    </a:p>
                  </a:txBody>
                  <a:tcPr marT="36000" marB="36000" anchor="b"/>
                </a:tc>
                <a:tc>
                  <a:txBody>
                    <a:bodyPr/>
                    <a:lstStyle/>
                    <a:p>
                      <a:pPr algn="ctr" fontAlgn="b"/>
                      <a:r>
                        <a:rPr lang="en-IT" sz="1200" b="0" i="0" u="none" strike="noStrike">
                          <a:solidFill>
                            <a:schemeClr val="tx1"/>
                          </a:solidFill>
                          <a:effectLst/>
                          <a:latin typeface="+mn-lt"/>
                        </a:rPr>
                        <a:t>18 (72)</a:t>
                      </a:r>
                    </a:p>
                  </a:txBody>
                  <a:tcPr marT="36000" marB="36000" anchor="b"/>
                </a:tc>
                <a:tc>
                  <a:txBody>
                    <a:bodyPr/>
                    <a:lstStyle/>
                    <a:p>
                      <a:pPr algn="ctr" fontAlgn="b"/>
                      <a:r>
                        <a:rPr lang="en-IT" sz="1200" b="0" i="0" u="none" strike="noStrike">
                          <a:solidFill>
                            <a:schemeClr val="tx1"/>
                          </a:solidFill>
                          <a:effectLst/>
                          <a:latin typeface="+mn-lt"/>
                        </a:rPr>
                        <a:t>7 (100)</a:t>
                      </a:r>
                    </a:p>
                  </a:txBody>
                  <a:tcPr marT="36000" marB="36000" anchor="b"/>
                </a:tc>
                <a:extLst>
                  <a:ext uri="{0D108BD9-81ED-4DB2-BD59-A6C34878D82A}">
                    <a16:rowId xmlns:a16="http://schemas.microsoft.com/office/drawing/2014/main" val="1828512883"/>
                  </a:ext>
                </a:extLst>
              </a:tr>
              <a:tr h="1381466">
                <a:tc>
                  <a:txBody>
                    <a:bodyPr/>
                    <a:lstStyle/>
                    <a:p>
                      <a:pPr algn="l" fontAlgn="b"/>
                      <a:r>
                        <a:rPr lang="en-GB" sz="1200" b="1" i="0" u="none" strike="noStrike">
                          <a:solidFill>
                            <a:schemeClr val="tx1"/>
                          </a:solidFill>
                          <a:effectLst/>
                          <a:latin typeface="+mn-lt"/>
                        </a:rPr>
                        <a:t>Most frequent </a:t>
                      </a:r>
                      <a:r>
                        <a:rPr lang="en-GB" sz="1200" b="1" i="0" u="none" strike="noStrike" err="1">
                          <a:solidFill>
                            <a:schemeClr val="tx1"/>
                          </a:solidFill>
                          <a:effectLst/>
                          <a:latin typeface="+mn-lt"/>
                        </a:rPr>
                        <a:t>AEs</a:t>
                      </a:r>
                      <a:r>
                        <a:rPr lang="en-GB" sz="1200" b="0" i="0" u="none" strike="noStrike" baseline="30000" err="1">
                          <a:solidFill>
                            <a:schemeClr val="tx1"/>
                          </a:solidFill>
                          <a:effectLst/>
                          <a:latin typeface="+mn-lt"/>
                        </a:rPr>
                        <a:t>b</a:t>
                      </a:r>
                      <a:endParaRPr lang="en-GB" sz="1200" b="0" i="0" u="none" strike="noStrike" baseline="30000">
                        <a:solidFill>
                          <a:schemeClr val="tx1"/>
                        </a:solidFill>
                        <a:effectLst/>
                        <a:latin typeface="+mn-lt"/>
                      </a:endParaRPr>
                    </a:p>
                    <a:p>
                      <a:pPr marL="108000" algn="l" fontAlgn="b"/>
                      <a:r>
                        <a:rPr lang="en-GB" sz="1200" b="0" i="0" u="none" strike="noStrike">
                          <a:solidFill>
                            <a:schemeClr val="tx1"/>
                          </a:solidFill>
                          <a:effectLst/>
                          <a:latin typeface="+mn-lt"/>
                        </a:rPr>
                        <a:t>COVID-19</a:t>
                      </a:r>
                      <a:r>
                        <a:rPr lang="en-GB" sz="1200" b="0" i="0" u="none" strike="noStrike" baseline="30000">
                          <a:solidFill>
                            <a:schemeClr val="tx1"/>
                          </a:solidFill>
                          <a:effectLst/>
                          <a:latin typeface="+mn-lt"/>
                        </a:rPr>
                        <a:t>c</a:t>
                      </a:r>
                    </a:p>
                    <a:p>
                      <a:pPr marL="108000" algn="l" fontAlgn="b"/>
                      <a:r>
                        <a:rPr lang="en-GB" sz="1200" b="0" i="0" u="none" strike="noStrike" err="1">
                          <a:solidFill>
                            <a:schemeClr val="tx1"/>
                          </a:solidFill>
                          <a:effectLst/>
                          <a:latin typeface="+mn-lt"/>
                        </a:rPr>
                        <a:t>Diarrhea</a:t>
                      </a:r>
                      <a:endParaRPr lang="en-GB" sz="1200" b="0" i="0" u="none" strike="noStrike">
                        <a:solidFill>
                          <a:schemeClr val="tx1"/>
                        </a:solidFill>
                        <a:effectLst/>
                        <a:latin typeface="+mn-lt"/>
                      </a:endParaRPr>
                    </a:p>
                    <a:p>
                      <a:pPr marL="108000" algn="l" fontAlgn="b"/>
                      <a:r>
                        <a:rPr lang="en-GB" sz="1200" b="0" i="0" u="none" strike="noStrike">
                          <a:solidFill>
                            <a:schemeClr val="tx1"/>
                          </a:solidFill>
                          <a:effectLst/>
                          <a:latin typeface="+mn-lt"/>
                        </a:rPr>
                        <a:t>Hypertension</a:t>
                      </a:r>
                    </a:p>
                    <a:p>
                      <a:pPr marL="108000" algn="l" fontAlgn="b"/>
                      <a:r>
                        <a:rPr lang="en-GB" sz="1200" b="0" i="0" u="none" strike="noStrike">
                          <a:solidFill>
                            <a:schemeClr val="tx1"/>
                          </a:solidFill>
                          <a:effectLst/>
                          <a:latin typeface="+mn-lt"/>
                        </a:rPr>
                        <a:t>Pyrexia</a:t>
                      </a:r>
                    </a:p>
                    <a:p>
                      <a:pPr marL="108000" algn="l" fontAlgn="b"/>
                      <a:r>
                        <a:rPr lang="en-GB" sz="1200" b="0" i="0" u="none" strike="noStrike">
                          <a:solidFill>
                            <a:schemeClr val="tx1"/>
                          </a:solidFill>
                          <a:effectLst/>
                          <a:latin typeface="+mn-lt"/>
                        </a:rPr>
                        <a:t>URTI</a:t>
                      </a:r>
                    </a:p>
                    <a:p>
                      <a:pPr marL="108000" algn="l" fontAlgn="b"/>
                      <a:r>
                        <a:rPr lang="en-GB" sz="1200" b="0" i="0" u="none" strike="noStrike">
                          <a:solidFill>
                            <a:schemeClr val="tx1"/>
                          </a:solidFill>
                          <a:effectLst/>
                          <a:latin typeface="+mn-lt"/>
                        </a:rPr>
                        <a:t>Nausea</a:t>
                      </a:r>
                    </a:p>
                  </a:txBody>
                  <a:tcPr marT="36000" marB="36000" anchor="b"/>
                </a:tc>
                <a:tc>
                  <a:txBody>
                    <a:bodyPr/>
                    <a:lstStyle/>
                    <a:p>
                      <a:pPr algn="ctr" fontAlgn="b"/>
                      <a:r>
                        <a:rPr lang="en-IT" sz="1200" b="0" i="0" u="none" strike="noStrike">
                          <a:solidFill>
                            <a:schemeClr val="tx1"/>
                          </a:solidFill>
                          <a:effectLst/>
                          <a:latin typeface="+mn-lt"/>
                        </a:rPr>
                        <a:t>5 (20)</a:t>
                      </a:r>
                    </a:p>
                    <a:p>
                      <a:pPr algn="ctr" fontAlgn="b"/>
                      <a:r>
                        <a:rPr lang="en-IT" sz="1200" b="0" i="0" u="none" strike="noStrike">
                          <a:solidFill>
                            <a:schemeClr val="tx1"/>
                          </a:solidFill>
                          <a:effectLst/>
                          <a:latin typeface="+mn-lt"/>
                        </a:rPr>
                        <a:t>5 (20)</a:t>
                      </a:r>
                    </a:p>
                    <a:p>
                      <a:pPr algn="ctr" fontAlgn="b"/>
                      <a:r>
                        <a:rPr lang="en-IT" sz="1200" b="0" i="0" u="none" strike="noStrike">
                          <a:solidFill>
                            <a:schemeClr val="tx1"/>
                          </a:solidFill>
                          <a:effectLst/>
                          <a:latin typeface="+mn-lt"/>
                        </a:rPr>
                        <a:t>4 (16)</a:t>
                      </a:r>
                    </a:p>
                    <a:p>
                      <a:pPr algn="ctr" fontAlgn="b"/>
                      <a:r>
                        <a:rPr lang="en-IT" sz="1200" b="0" i="0" u="none" strike="noStrike">
                          <a:solidFill>
                            <a:schemeClr val="tx1"/>
                          </a:solidFill>
                          <a:effectLst/>
                          <a:latin typeface="+mn-lt"/>
                        </a:rPr>
                        <a:t>3 (12)</a:t>
                      </a:r>
                    </a:p>
                    <a:p>
                      <a:pPr algn="ctr" fontAlgn="b"/>
                      <a:r>
                        <a:rPr lang="en-IT" sz="1200" b="0" i="0" u="none" strike="noStrike">
                          <a:solidFill>
                            <a:schemeClr val="tx1"/>
                          </a:solidFill>
                          <a:effectLst/>
                          <a:latin typeface="+mn-lt"/>
                        </a:rPr>
                        <a:t>3 (12)</a:t>
                      </a:r>
                    </a:p>
                    <a:p>
                      <a:pPr algn="ctr" fontAlgn="b"/>
                      <a:r>
                        <a:rPr lang="en-IT" sz="1200" b="0" i="0" u="none" strike="noStrike">
                          <a:solidFill>
                            <a:schemeClr val="tx1"/>
                          </a:solidFill>
                          <a:effectLst/>
                          <a:latin typeface="+mn-lt"/>
                        </a:rPr>
                        <a:t>1 (4)</a:t>
                      </a:r>
                    </a:p>
                  </a:txBody>
                  <a:tcPr marT="36000" marB="36000" anchor="b"/>
                </a:tc>
                <a:tc>
                  <a:txBody>
                    <a:bodyPr/>
                    <a:lstStyle/>
                    <a:p>
                      <a:pPr algn="ctr" fontAlgn="b"/>
                      <a:r>
                        <a:rPr lang="en-IT" sz="1200" b="0" i="0" u="none" strike="noStrike">
                          <a:solidFill>
                            <a:schemeClr val="tx1"/>
                          </a:solidFill>
                          <a:effectLst/>
                          <a:latin typeface="+mn-lt"/>
                        </a:rPr>
                        <a:t>2 (29)</a:t>
                      </a:r>
                    </a:p>
                    <a:p>
                      <a:pPr algn="ctr" fontAlgn="b"/>
                      <a:r>
                        <a:rPr lang="en-IT" sz="1200" b="0" i="0" u="none" strike="noStrike">
                          <a:solidFill>
                            <a:schemeClr val="tx1"/>
                          </a:solidFill>
                          <a:effectLst/>
                          <a:latin typeface="+mn-lt"/>
                        </a:rPr>
                        <a:t>3 (43)</a:t>
                      </a:r>
                    </a:p>
                    <a:p>
                      <a:pPr algn="ctr" fontAlgn="b"/>
                      <a:r>
                        <a:rPr lang="en-IT" sz="1200" b="0" i="0" u="none" strike="noStrike">
                          <a:solidFill>
                            <a:schemeClr val="tx1"/>
                          </a:solidFill>
                          <a:effectLst/>
                          <a:latin typeface="+mn-lt"/>
                        </a:rPr>
                        <a:t>4 (57)</a:t>
                      </a:r>
                    </a:p>
                    <a:p>
                      <a:pPr algn="ctr" fontAlgn="b"/>
                      <a:r>
                        <a:rPr lang="en-IT" sz="1200" b="0" i="0" u="none" strike="noStrike">
                          <a:solidFill>
                            <a:schemeClr val="tx1"/>
                          </a:solidFill>
                          <a:effectLst/>
                          <a:latin typeface="+mn-lt"/>
                        </a:rPr>
                        <a:t>0</a:t>
                      </a:r>
                    </a:p>
                    <a:p>
                      <a:pPr algn="ctr" fontAlgn="b"/>
                      <a:r>
                        <a:rPr lang="en-IT" sz="1200" b="0" i="0" u="none" strike="noStrike">
                          <a:solidFill>
                            <a:schemeClr val="tx1"/>
                          </a:solidFill>
                          <a:effectLst/>
                          <a:latin typeface="+mn-lt"/>
                        </a:rPr>
                        <a:t>0</a:t>
                      </a:r>
                    </a:p>
                    <a:p>
                      <a:pPr algn="ctr" fontAlgn="b"/>
                      <a:r>
                        <a:rPr lang="en-IT" sz="1200" b="0" i="0" u="none" strike="noStrike">
                          <a:solidFill>
                            <a:schemeClr val="tx1"/>
                          </a:solidFill>
                          <a:effectLst/>
                          <a:latin typeface="+mn-lt"/>
                        </a:rPr>
                        <a:t>2 (29)</a:t>
                      </a:r>
                    </a:p>
                  </a:txBody>
                  <a:tcPr marT="36000" marB="36000" anchor="b"/>
                </a:tc>
                <a:extLst>
                  <a:ext uri="{0D108BD9-81ED-4DB2-BD59-A6C34878D82A}">
                    <a16:rowId xmlns:a16="http://schemas.microsoft.com/office/drawing/2014/main" val="2872450372"/>
                  </a:ext>
                </a:extLst>
              </a:tr>
              <a:tr h="264262">
                <a:tc>
                  <a:txBody>
                    <a:bodyPr/>
                    <a:lstStyle/>
                    <a:p>
                      <a:pPr algn="l" fontAlgn="b"/>
                      <a:r>
                        <a:rPr lang="en-GB" sz="1200" b="1" i="0" u="none" strike="noStrike">
                          <a:solidFill>
                            <a:schemeClr val="tx1"/>
                          </a:solidFill>
                          <a:effectLst/>
                          <a:latin typeface="+mn-lt"/>
                        </a:rPr>
                        <a:t>Grade 3/4 AEs</a:t>
                      </a:r>
                    </a:p>
                  </a:txBody>
                  <a:tcPr marT="36000" marB="36000" anchor="b"/>
                </a:tc>
                <a:tc>
                  <a:txBody>
                    <a:bodyPr/>
                    <a:lstStyle/>
                    <a:p>
                      <a:pPr algn="ctr" fontAlgn="b"/>
                      <a:r>
                        <a:rPr lang="en-IT" sz="1200" b="0" i="0" u="none" strike="noStrike">
                          <a:solidFill>
                            <a:schemeClr val="tx1"/>
                          </a:solidFill>
                          <a:effectLst/>
                          <a:latin typeface="+mn-lt"/>
                        </a:rPr>
                        <a:t>6 (24)</a:t>
                      </a:r>
                    </a:p>
                  </a:txBody>
                  <a:tcPr marT="36000" marB="36000" anchor="b"/>
                </a:tc>
                <a:tc>
                  <a:txBody>
                    <a:bodyPr/>
                    <a:lstStyle/>
                    <a:p>
                      <a:pPr algn="ctr" fontAlgn="b"/>
                      <a:r>
                        <a:rPr lang="en-IT" sz="1200" b="0" i="0" u="none" strike="noStrike">
                          <a:solidFill>
                            <a:schemeClr val="tx1"/>
                          </a:solidFill>
                          <a:effectLst/>
                          <a:latin typeface="+mn-lt"/>
                        </a:rPr>
                        <a:t>2 (29)</a:t>
                      </a:r>
                    </a:p>
                  </a:txBody>
                  <a:tcPr marT="36000" marB="36000" anchor="b"/>
                </a:tc>
                <a:extLst>
                  <a:ext uri="{0D108BD9-81ED-4DB2-BD59-A6C34878D82A}">
                    <a16:rowId xmlns:a16="http://schemas.microsoft.com/office/drawing/2014/main" val="465643352"/>
                  </a:ext>
                </a:extLst>
              </a:tr>
              <a:tr h="264262">
                <a:tc>
                  <a:txBody>
                    <a:bodyPr/>
                    <a:lstStyle/>
                    <a:p>
                      <a:pPr algn="l" fontAlgn="b"/>
                      <a:r>
                        <a:rPr lang="en-GB" sz="1200" b="1" i="0" u="none" strike="noStrike">
                          <a:solidFill>
                            <a:schemeClr val="tx1"/>
                          </a:solidFill>
                          <a:effectLst/>
                          <a:latin typeface="+mn-lt"/>
                        </a:rPr>
                        <a:t>Serious AEs</a:t>
                      </a:r>
                    </a:p>
                  </a:txBody>
                  <a:tcPr marT="36000" marB="36000" anchor="b"/>
                </a:tc>
                <a:tc>
                  <a:txBody>
                    <a:bodyPr/>
                    <a:lstStyle/>
                    <a:p>
                      <a:pPr algn="ctr" fontAlgn="b"/>
                      <a:r>
                        <a:rPr lang="en-IT" sz="1200" b="0" i="0" u="none" strike="noStrike">
                          <a:solidFill>
                            <a:schemeClr val="tx1"/>
                          </a:solidFill>
                          <a:effectLst/>
                          <a:latin typeface="+mn-lt"/>
                        </a:rPr>
                        <a:t>5 (20)</a:t>
                      </a:r>
                    </a:p>
                  </a:txBody>
                  <a:tcPr marT="36000" marB="36000" anchor="b"/>
                </a:tc>
                <a:tc>
                  <a:txBody>
                    <a:bodyPr/>
                    <a:lstStyle/>
                    <a:p>
                      <a:pPr algn="ctr" fontAlgn="b"/>
                      <a:r>
                        <a:rPr lang="en-IT" sz="1200" b="0" i="0" u="none" strike="noStrike">
                          <a:solidFill>
                            <a:schemeClr val="tx1"/>
                          </a:solidFill>
                          <a:effectLst/>
                          <a:latin typeface="+mn-lt"/>
                        </a:rPr>
                        <a:t>0</a:t>
                      </a:r>
                    </a:p>
                  </a:txBody>
                  <a:tcPr marT="36000" marB="36000" anchor="b"/>
                </a:tc>
                <a:extLst>
                  <a:ext uri="{0D108BD9-81ED-4DB2-BD59-A6C34878D82A}">
                    <a16:rowId xmlns:a16="http://schemas.microsoft.com/office/drawing/2014/main" val="3971130272"/>
                  </a:ext>
                </a:extLst>
              </a:tr>
              <a:tr h="447248">
                <a:tc>
                  <a:txBody>
                    <a:bodyPr/>
                    <a:lstStyle/>
                    <a:p>
                      <a:pPr algn="l" fontAlgn="b"/>
                      <a:r>
                        <a:rPr lang="en-GB" sz="1200" b="1" i="0" u="none" strike="noStrike">
                          <a:solidFill>
                            <a:schemeClr val="tx1"/>
                          </a:solidFill>
                          <a:effectLst/>
                          <a:latin typeface="+mn-lt"/>
                        </a:rPr>
                        <a:t>AEs leading to discontinuation</a:t>
                      </a:r>
                    </a:p>
                  </a:txBody>
                  <a:tcPr marT="36000" marB="36000" anchor="b"/>
                </a:tc>
                <a:tc>
                  <a:txBody>
                    <a:bodyPr/>
                    <a:lstStyle/>
                    <a:p>
                      <a:pPr algn="ctr" fontAlgn="b"/>
                      <a:r>
                        <a:rPr lang="en-IT" sz="1200" b="0" i="0" u="none" strike="noStrike">
                          <a:solidFill>
                            <a:schemeClr val="tx1"/>
                          </a:solidFill>
                          <a:effectLst/>
                          <a:latin typeface="+mn-lt"/>
                        </a:rPr>
                        <a:t>1 (4)</a:t>
                      </a:r>
                    </a:p>
                  </a:txBody>
                  <a:tcPr marT="36000" marB="36000" anchor="b"/>
                </a:tc>
                <a:tc>
                  <a:txBody>
                    <a:bodyPr/>
                    <a:lstStyle/>
                    <a:p>
                      <a:pPr algn="ctr" fontAlgn="b"/>
                      <a:r>
                        <a:rPr lang="en-IT" sz="1200" b="0" i="0" u="none" strike="noStrike">
                          <a:solidFill>
                            <a:schemeClr val="tx1"/>
                          </a:solidFill>
                          <a:effectLst/>
                          <a:latin typeface="+mn-lt"/>
                        </a:rPr>
                        <a:t>0</a:t>
                      </a:r>
                    </a:p>
                  </a:txBody>
                  <a:tcPr marT="36000" marB="36000" anchor="b"/>
                </a:tc>
                <a:extLst>
                  <a:ext uri="{0D108BD9-81ED-4DB2-BD59-A6C34878D82A}">
                    <a16:rowId xmlns:a16="http://schemas.microsoft.com/office/drawing/2014/main" val="3139575643"/>
                  </a:ext>
                </a:extLst>
              </a:tr>
              <a:tr h="447248">
                <a:tc>
                  <a:txBody>
                    <a:bodyPr/>
                    <a:lstStyle/>
                    <a:p>
                      <a:pPr algn="l" fontAlgn="b"/>
                      <a:r>
                        <a:rPr lang="en-GB" sz="1200" b="1" i="0" u="none" strike="noStrike">
                          <a:solidFill>
                            <a:schemeClr val="tx1"/>
                          </a:solidFill>
                          <a:effectLst/>
                          <a:latin typeface="+mn-lt"/>
                        </a:rPr>
                        <a:t>AEs leading to dose reduction</a:t>
                      </a:r>
                    </a:p>
                  </a:txBody>
                  <a:tcPr marT="36000" marB="36000" anchor="b"/>
                </a:tc>
                <a:tc>
                  <a:txBody>
                    <a:bodyPr/>
                    <a:lstStyle/>
                    <a:p>
                      <a:pPr algn="ctr" fontAlgn="b"/>
                      <a:r>
                        <a:rPr lang="en-IT" sz="1200" b="0" i="0" u="none" strike="noStrike">
                          <a:solidFill>
                            <a:schemeClr val="tx1"/>
                          </a:solidFill>
                          <a:effectLst/>
                          <a:latin typeface="+mn-lt"/>
                        </a:rPr>
                        <a:t>0</a:t>
                      </a:r>
                    </a:p>
                  </a:txBody>
                  <a:tcPr marT="36000" marB="36000" anchor="b"/>
                </a:tc>
                <a:tc>
                  <a:txBody>
                    <a:bodyPr/>
                    <a:lstStyle/>
                    <a:p>
                      <a:pPr algn="ctr" fontAlgn="b"/>
                      <a:r>
                        <a:rPr lang="en-IT" sz="1200" b="0" i="0" u="none" strike="noStrike">
                          <a:solidFill>
                            <a:schemeClr val="tx1"/>
                          </a:solidFill>
                          <a:effectLst/>
                          <a:latin typeface="+mn-lt"/>
                        </a:rPr>
                        <a:t>0</a:t>
                      </a:r>
                    </a:p>
                  </a:txBody>
                  <a:tcPr marT="36000" marB="36000" anchor="b"/>
                </a:tc>
                <a:extLst>
                  <a:ext uri="{0D108BD9-81ED-4DB2-BD59-A6C34878D82A}">
                    <a16:rowId xmlns:a16="http://schemas.microsoft.com/office/drawing/2014/main" val="1818401053"/>
                  </a:ext>
                </a:extLst>
              </a:tr>
            </a:tbl>
          </a:graphicData>
        </a:graphic>
      </p:graphicFrame>
    </p:spTree>
    <p:extLst>
      <p:ext uri="{BB962C8B-B14F-4D97-AF65-F5344CB8AC3E}">
        <p14:creationId xmlns:p14="http://schemas.microsoft.com/office/powerpoint/2010/main" val="35806630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7A3D7D99-4B75-FC25-536F-779443246661}"/>
              </a:ext>
            </a:extLst>
          </p:cNvPr>
          <p:cNvSpPr>
            <a:spLocks noGrp="1"/>
          </p:cNvSpPr>
          <p:nvPr>
            <p:ph type="ftr" sz="quarter" idx="10"/>
          </p:nvPr>
        </p:nvSpPr>
        <p:spPr/>
        <p:txBody>
          <a:bodyPr/>
          <a:lstStyle/>
          <a:p>
            <a:r>
              <a:rPr lang="en-GB"/>
              <a:t>CLL, chronic lymphocytic </a:t>
            </a:r>
            <a:r>
              <a:rPr lang="en-GB" err="1"/>
              <a:t>leukemia</a:t>
            </a:r>
            <a:r>
              <a:rPr lang="en-GB"/>
              <a:t>; EOT, end of treatment; FD, fixed duration; MRD, minimal residual disease; PD, progressive disease; RT, Richter transformation.</a:t>
            </a:r>
          </a:p>
          <a:p>
            <a:r>
              <a:rPr lang="en-GB" b="1"/>
              <a:t>Jacobs et al. Abstract #P675 presented at EHA2024. </a:t>
            </a:r>
            <a:endParaRPr lang="en-GB"/>
          </a:p>
        </p:txBody>
      </p:sp>
      <p:sp>
        <p:nvSpPr>
          <p:cNvPr id="8" name="Title 7">
            <a:extLst>
              <a:ext uri="{FF2B5EF4-FFF2-40B4-BE49-F238E27FC236}">
                <a16:creationId xmlns:a16="http://schemas.microsoft.com/office/drawing/2014/main" id="{D10FAD89-7621-D574-112D-8776785DCE76}"/>
              </a:ext>
            </a:extLst>
          </p:cNvPr>
          <p:cNvSpPr>
            <a:spLocks noGrp="1"/>
          </p:cNvSpPr>
          <p:nvPr>
            <p:ph type="title"/>
          </p:nvPr>
        </p:nvSpPr>
        <p:spPr/>
        <p:txBody>
          <a:bodyPr/>
          <a:lstStyle/>
          <a:p>
            <a:r>
              <a:rPr lang="en-GB"/>
              <a:t>PD and Richter transformation</a:t>
            </a:r>
            <a:endParaRPr lang="en-US"/>
          </a:p>
        </p:txBody>
      </p:sp>
      <p:sp>
        <p:nvSpPr>
          <p:cNvPr id="9" name="Content Placeholder 8">
            <a:extLst>
              <a:ext uri="{FF2B5EF4-FFF2-40B4-BE49-F238E27FC236}">
                <a16:creationId xmlns:a16="http://schemas.microsoft.com/office/drawing/2014/main" id="{1E8ADF5E-7B62-6818-3166-240FDAA726CF}"/>
              </a:ext>
            </a:extLst>
          </p:cNvPr>
          <p:cNvSpPr>
            <a:spLocks noGrp="1"/>
          </p:cNvSpPr>
          <p:nvPr>
            <p:ph idx="1"/>
          </p:nvPr>
        </p:nvSpPr>
        <p:spPr>
          <a:xfrm>
            <a:off x="416534" y="1984198"/>
            <a:ext cx="11367479" cy="4392612"/>
          </a:xfrm>
        </p:spPr>
        <p:txBody>
          <a:bodyPr>
            <a:normAutofit/>
          </a:bodyPr>
          <a:lstStyle/>
          <a:p>
            <a:r>
              <a:rPr lang="en-US"/>
              <a:t>In total, 202 patients completed fixed-duration ibrutinib + </a:t>
            </a:r>
            <a:r>
              <a:rPr lang="en-US" err="1"/>
              <a:t>venetoclax</a:t>
            </a:r>
            <a:r>
              <a:rPr lang="en-US"/>
              <a:t> </a:t>
            </a:r>
            <a:br>
              <a:rPr lang="en-US"/>
            </a:br>
            <a:r>
              <a:rPr lang="en-US"/>
              <a:t>(FD Cohort, N=159; MRD Cohort placebo Arm, n=43)</a:t>
            </a:r>
          </a:p>
          <a:p>
            <a:pPr lvl="1"/>
            <a:r>
              <a:rPr lang="en-US"/>
              <a:t>Only 63 patients have had PD to date</a:t>
            </a:r>
          </a:p>
          <a:p>
            <a:pPr lvl="1"/>
            <a:r>
              <a:rPr lang="en-US"/>
              <a:t>61 patients had CLL PD, including 2 patients who subsequently experienced RT during retreatment</a:t>
            </a:r>
          </a:p>
          <a:p>
            <a:pPr lvl="1"/>
            <a:r>
              <a:rPr lang="en-US"/>
              <a:t>2 patients had RT</a:t>
            </a:r>
          </a:p>
          <a:p>
            <a:pPr lvl="1">
              <a:spcAft>
                <a:spcPts val="600"/>
              </a:spcAft>
            </a:pPr>
            <a:r>
              <a:rPr lang="en-US"/>
              <a:t>PD occurred &gt;2 years after EOT in most patients (43/63; 68%)</a:t>
            </a:r>
          </a:p>
          <a:p>
            <a:r>
              <a:rPr lang="en-US"/>
              <a:t>In the 4 patients with RT, time from first dose to RT was</a:t>
            </a:r>
          </a:p>
          <a:p>
            <a:pPr lvl="1"/>
            <a:r>
              <a:rPr lang="en-US"/>
              <a:t>Patient 1: 12.7 months (0.2 months before EOT)</a:t>
            </a:r>
          </a:p>
          <a:p>
            <a:pPr lvl="1"/>
            <a:r>
              <a:rPr lang="en-US"/>
              <a:t>Patient 2: 28.1 months (14.3 months after EOT)</a:t>
            </a:r>
          </a:p>
          <a:p>
            <a:pPr lvl="1"/>
            <a:r>
              <a:rPr lang="en-US"/>
              <a:t>Patient 3: 50.9 months (after 1.0 months of single-agent ibrutinib retreatment)</a:t>
            </a:r>
          </a:p>
          <a:p>
            <a:pPr lvl="1"/>
            <a:r>
              <a:rPr lang="en-US"/>
              <a:t>Patient 4: 55.3 months (after 27 months of single-agent ibrutinib retreatment)</a:t>
            </a:r>
          </a:p>
        </p:txBody>
      </p:sp>
      <p:sp>
        <p:nvSpPr>
          <p:cNvPr id="10" name="Text Placeholder 1">
            <a:extLst>
              <a:ext uri="{FF2B5EF4-FFF2-40B4-BE49-F238E27FC236}">
                <a16:creationId xmlns:a16="http://schemas.microsoft.com/office/drawing/2014/main" id="{A9AF17B9-5F26-A132-1526-BD9FE2BA2052}"/>
              </a:ext>
            </a:extLst>
          </p:cNvPr>
          <p:cNvSpPr txBox="1">
            <a:spLocks/>
          </p:cNvSpPr>
          <p:nvPr/>
        </p:nvSpPr>
        <p:spPr>
          <a:xfrm>
            <a:off x="416533" y="1281600"/>
            <a:ext cx="5571517" cy="648000"/>
          </a:xfrm>
          <a:prstGeom prst="rect">
            <a:avLst/>
          </a:prstGeom>
        </p:spPr>
        <p:txBody>
          <a:bodyPr lIns="0" anchor="ctr" anchorCtr="0"/>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a:t>FD Cohort and MRD Cohort placebo Arm</a:t>
            </a:r>
            <a:endParaRPr lang="en-US" b="1" i="1"/>
          </a:p>
        </p:txBody>
      </p:sp>
    </p:spTree>
    <p:extLst>
      <p:ext uri="{BB962C8B-B14F-4D97-AF65-F5344CB8AC3E}">
        <p14:creationId xmlns:p14="http://schemas.microsoft.com/office/powerpoint/2010/main" val="34165428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27AFAB60-6335-F44D-985F-6054AB3B2EED}"/>
              </a:ext>
            </a:extLst>
          </p:cNvPr>
          <p:cNvSpPr>
            <a:spLocks noGrp="1"/>
          </p:cNvSpPr>
          <p:nvPr>
            <p:ph type="ftr" sz="quarter" idx="10"/>
          </p:nvPr>
        </p:nvSpPr>
        <p:spPr/>
        <p:txBody>
          <a:bodyPr/>
          <a:lstStyle/>
          <a:p>
            <a:r>
              <a:rPr lang="en-GB"/>
              <a:t>CLL, chronic lymphocytic </a:t>
            </a:r>
            <a:r>
              <a:rPr lang="en-GB" err="1"/>
              <a:t>leukemia</a:t>
            </a:r>
            <a:r>
              <a:rPr lang="en-GB"/>
              <a:t>; del, deletion; IGHV, immunoglobulin heavy-chain variable region gene; PFS, progression-free survival; SLL, small lymphocytic lymphoma; </a:t>
            </a:r>
            <a:r>
              <a:rPr lang="en-GB" i="1"/>
              <a:t>TP53</a:t>
            </a:r>
            <a:r>
              <a:rPr lang="en-GB" baseline="30000"/>
              <a:t>mut</a:t>
            </a:r>
            <a:r>
              <a:rPr lang="en-GB"/>
              <a:t>, </a:t>
            </a:r>
            <a:r>
              <a:rPr lang="en-GB" i="1"/>
              <a:t>TP53</a:t>
            </a:r>
            <a:r>
              <a:rPr lang="en-GB"/>
              <a:t> mutated; </a:t>
            </a:r>
            <a:r>
              <a:rPr lang="en-GB" err="1"/>
              <a:t>uMRD</a:t>
            </a:r>
            <a:r>
              <a:rPr lang="en-GB"/>
              <a:t>, undetectable minimal residual disease.  </a:t>
            </a:r>
          </a:p>
          <a:p>
            <a:r>
              <a:rPr lang="en-GB" b="1"/>
              <a:t>Jacobs et al. Abstract #P675 presented at EHA2024. </a:t>
            </a:r>
          </a:p>
        </p:txBody>
      </p:sp>
      <p:sp>
        <p:nvSpPr>
          <p:cNvPr id="8" name="Title 7">
            <a:extLst>
              <a:ext uri="{FF2B5EF4-FFF2-40B4-BE49-F238E27FC236}">
                <a16:creationId xmlns:a16="http://schemas.microsoft.com/office/drawing/2014/main" id="{3594C8B8-F46B-34E1-8450-B87BD99CCB9A}"/>
              </a:ext>
            </a:extLst>
          </p:cNvPr>
          <p:cNvSpPr>
            <a:spLocks noGrp="1"/>
          </p:cNvSpPr>
          <p:nvPr>
            <p:ph type="title"/>
          </p:nvPr>
        </p:nvSpPr>
        <p:spPr/>
        <p:txBody>
          <a:bodyPr/>
          <a:lstStyle/>
          <a:p>
            <a:r>
              <a:rPr lang="en-US"/>
              <a:t>Conclusions</a:t>
            </a:r>
          </a:p>
        </p:txBody>
      </p:sp>
      <p:sp>
        <p:nvSpPr>
          <p:cNvPr id="9" name="Content Placeholder 8">
            <a:extLst>
              <a:ext uri="{FF2B5EF4-FFF2-40B4-BE49-F238E27FC236}">
                <a16:creationId xmlns:a16="http://schemas.microsoft.com/office/drawing/2014/main" id="{958D7B0D-6E71-82EA-B6AF-A9442B59D3A1}"/>
              </a:ext>
            </a:extLst>
          </p:cNvPr>
          <p:cNvSpPr>
            <a:spLocks noGrp="1"/>
          </p:cNvSpPr>
          <p:nvPr>
            <p:ph idx="1"/>
          </p:nvPr>
        </p:nvSpPr>
        <p:spPr/>
        <p:txBody>
          <a:bodyPr vert="horz" lIns="216000" tIns="180000" rIns="108000" bIns="108000" rtlCol="0" anchor="t">
            <a:normAutofit/>
          </a:bodyPr>
          <a:lstStyle/>
          <a:p>
            <a:r>
              <a:rPr lang="en-US" dirty="0"/>
              <a:t>Ibrutinib + </a:t>
            </a:r>
            <a:r>
              <a:rPr lang="en-US" dirty="0" err="1"/>
              <a:t>venetoclax</a:t>
            </a:r>
            <a:r>
              <a:rPr lang="en-US" dirty="0"/>
              <a:t> is an all-oral, once-daily, chemotherapy-free fixed-duration regimen for first-line treatment of CLL/SLL</a:t>
            </a:r>
          </a:p>
          <a:p>
            <a:r>
              <a:rPr lang="en-US" dirty="0"/>
              <a:t>With up to 5.5 years of follow-up, median PFS is still not reached with fixed-duration ibrutinib + </a:t>
            </a:r>
            <a:r>
              <a:rPr lang="en-US" dirty="0" err="1"/>
              <a:t>venetoclax</a:t>
            </a:r>
            <a:r>
              <a:rPr lang="en-US" dirty="0"/>
              <a:t> and achievement of uMRD4 correlates with improved PFS</a:t>
            </a:r>
            <a:endParaRPr lang="en-US" dirty="0">
              <a:cs typeface="Arial"/>
            </a:endParaRPr>
          </a:p>
          <a:p>
            <a:r>
              <a:rPr lang="en-US" dirty="0"/>
              <a:t>Patients with high-risk genomic features, including del(17p)/</a:t>
            </a:r>
            <a:r>
              <a:rPr lang="en-US" i="1" dirty="0"/>
              <a:t>TP53</a:t>
            </a:r>
            <a:r>
              <a:rPr lang="en-US" baseline="30000" dirty="0"/>
              <a:t>mut</a:t>
            </a:r>
            <a:r>
              <a:rPr lang="en-US" dirty="0"/>
              <a:t>, complex karyotype, and unmutated IGHV, derive meaningful survival benefits from fixed-duration ibrutinib + </a:t>
            </a:r>
            <a:r>
              <a:rPr lang="en-US" dirty="0" err="1"/>
              <a:t>venetoclax</a:t>
            </a:r>
            <a:endParaRPr lang="en-US" dirty="0"/>
          </a:p>
          <a:p>
            <a:r>
              <a:rPr lang="en-US" dirty="0">
                <a:cs typeface="Arial"/>
              </a:rPr>
              <a:t>In patients relapsing after fixed-duration ibrutinib + </a:t>
            </a:r>
            <a:r>
              <a:rPr lang="en-US" dirty="0" err="1">
                <a:cs typeface="Arial"/>
              </a:rPr>
              <a:t>venetoclax</a:t>
            </a:r>
            <a:r>
              <a:rPr lang="en-US" dirty="0">
                <a:cs typeface="Arial"/>
              </a:rPr>
              <a:t>, retreatment with ibrutinib-based regimens yields durable responses with acceptable safety, even in patients with high-risk genomic features</a:t>
            </a:r>
            <a:endParaRPr lang="en-US" dirty="0"/>
          </a:p>
          <a:p>
            <a:r>
              <a:rPr lang="en-US" dirty="0"/>
              <a:t>Based on the safety profiles of fixed-duration ibrutinib + </a:t>
            </a:r>
            <a:r>
              <a:rPr lang="en-US" dirty="0" err="1"/>
              <a:t>venetoclax</a:t>
            </a:r>
            <a:r>
              <a:rPr lang="en-US" dirty="0"/>
              <a:t> and ibrutinib-based retreatment, this treatment approach appears to have a positive benefit-risk profile</a:t>
            </a:r>
            <a:endParaRPr lang="en-US" dirty="0">
              <a:cs typeface="Arial"/>
            </a:endParaRPr>
          </a:p>
        </p:txBody>
      </p:sp>
    </p:spTree>
    <p:extLst>
      <p:ext uri="{BB962C8B-B14F-4D97-AF65-F5344CB8AC3E}">
        <p14:creationId xmlns:p14="http://schemas.microsoft.com/office/powerpoint/2010/main" val="35332492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700A03-CC99-ACD0-9194-C4B94889F48E}"/>
              </a:ext>
            </a:extLst>
          </p:cNvPr>
          <p:cNvSpPr>
            <a:spLocks noGrp="1"/>
          </p:cNvSpPr>
          <p:nvPr>
            <p:ph type="title"/>
          </p:nvPr>
        </p:nvSpPr>
        <p:spPr/>
        <p:txBody>
          <a:bodyPr/>
          <a:lstStyle/>
          <a:p>
            <a:r>
              <a:rPr lang="en-US"/>
              <a:t>ASSURE</a:t>
            </a:r>
          </a:p>
        </p:txBody>
      </p:sp>
      <p:sp>
        <p:nvSpPr>
          <p:cNvPr id="6" name="Text Placeholder 5">
            <a:extLst>
              <a:ext uri="{FF2B5EF4-FFF2-40B4-BE49-F238E27FC236}">
                <a16:creationId xmlns:a16="http://schemas.microsoft.com/office/drawing/2014/main" id="{2BCE1D4B-CEEC-C620-9E69-7D5FB89267EB}"/>
              </a:ext>
            </a:extLst>
          </p:cNvPr>
          <p:cNvSpPr>
            <a:spLocks noGrp="1"/>
          </p:cNvSpPr>
          <p:nvPr>
            <p:ph type="body" idx="1"/>
          </p:nvPr>
        </p:nvSpPr>
        <p:spPr/>
        <p:txBody>
          <a:bodyPr/>
          <a:lstStyle/>
          <a:p>
            <a:r>
              <a:rPr lang="en-US"/>
              <a:t>Safety study of acalabrutinib in CLL</a:t>
            </a:r>
          </a:p>
        </p:txBody>
      </p:sp>
    </p:spTree>
    <p:extLst>
      <p:ext uri="{BB962C8B-B14F-4D97-AF65-F5344CB8AC3E}">
        <p14:creationId xmlns:p14="http://schemas.microsoft.com/office/powerpoint/2010/main" val="3816660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B6996E69-2233-B55D-DA9B-CCD2CEC2AC24}"/>
              </a:ext>
            </a:extLst>
          </p:cNvPr>
          <p:cNvSpPr>
            <a:spLocks noGrp="1"/>
          </p:cNvSpPr>
          <p:nvPr>
            <p:ph type="body" sz="quarter" idx="12"/>
          </p:nvPr>
        </p:nvSpPr>
        <p:spPr>
          <a:xfrm>
            <a:off x="416533" y="1402105"/>
            <a:ext cx="11367480" cy="647700"/>
          </a:xfrm>
        </p:spPr>
        <p:txBody>
          <a:bodyPr/>
          <a:lstStyle/>
          <a:p>
            <a:r>
              <a:rPr lang="en-US"/>
              <a:t>ASSURE (NCT04008706) is an ongoing global, Phase 3b safety study of acalabrutinib monotherapy in patients with CLL in a real-world clinical practice setting</a:t>
            </a:r>
          </a:p>
        </p:txBody>
      </p:sp>
      <p:sp>
        <p:nvSpPr>
          <p:cNvPr id="3" name="Title 2">
            <a:extLst>
              <a:ext uri="{FF2B5EF4-FFF2-40B4-BE49-F238E27FC236}">
                <a16:creationId xmlns:a16="http://schemas.microsoft.com/office/drawing/2014/main" id="{3FC81026-F797-5989-9A0E-A36A92307E20}"/>
              </a:ext>
            </a:extLst>
          </p:cNvPr>
          <p:cNvSpPr>
            <a:spLocks noGrp="1"/>
          </p:cNvSpPr>
          <p:nvPr>
            <p:ph type="title"/>
          </p:nvPr>
        </p:nvSpPr>
        <p:spPr/>
        <p:txBody>
          <a:bodyPr/>
          <a:lstStyle/>
          <a:p>
            <a:r>
              <a:rPr lang="en-US"/>
              <a:t>ASSURE: Study design</a:t>
            </a:r>
          </a:p>
        </p:txBody>
      </p:sp>
      <p:sp>
        <p:nvSpPr>
          <p:cNvPr id="2" name="Footer Placeholder 1">
            <a:extLst>
              <a:ext uri="{FF2B5EF4-FFF2-40B4-BE49-F238E27FC236}">
                <a16:creationId xmlns:a16="http://schemas.microsoft.com/office/drawing/2014/main" id="{21931F26-B4D0-6EE8-1763-71E60C388BBF}"/>
              </a:ext>
            </a:extLst>
          </p:cNvPr>
          <p:cNvSpPr>
            <a:spLocks noGrp="1"/>
          </p:cNvSpPr>
          <p:nvPr>
            <p:ph type="ftr" sz="quarter" idx="13"/>
          </p:nvPr>
        </p:nvSpPr>
        <p:spPr/>
        <p:txBody>
          <a:bodyPr/>
          <a:lstStyle/>
          <a:p>
            <a:r>
              <a:rPr lang="en-GB" baseline="30000"/>
              <a:t>a</a:t>
            </a:r>
            <a:r>
              <a:rPr lang="en-GB"/>
              <a:t>1 cycle = 28 days. </a:t>
            </a:r>
            <a:r>
              <a:rPr lang="en-GB" baseline="30000" err="1"/>
              <a:t>b</a:t>
            </a:r>
            <a:r>
              <a:rPr lang="en-GB" err="1"/>
              <a:t>Or</a:t>
            </a:r>
            <a:r>
              <a:rPr lang="en-GB"/>
              <a:t> until disease progression, toxicity requiring discontinuation, withdrawal of consent, loss to follow-up, death, or study termination, whichever comes first.</a:t>
            </a:r>
          </a:p>
          <a:p>
            <a:r>
              <a:rPr lang="en-GB"/>
              <a:t>BID, twice daily; CLL, chronic lymphocytic </a:t>
            </a:r>
            <a:r>
              <a:rPr lang="en-GB" err="1"/>
              <a:t>leukemia</a:t>
            </a:r>
            <a:r>
              <a:rPr lang="en-GB"/>
              <a:t>; DCO, data cut-off; ECOG PS, Eastern Cooperative Oncology Group performance status; </a:t>
            </a:r>
            <a:r>
              <a:rPr lang="en-GB" err="1"/>
              <a:t>iwCLL</a:t>
            </a:r>
            <a:r>
              <a:rPr lang="en-GB"/>
              <a:t>, </a:t>
            </a:r>
            <a:r>
              <a:rPr lang="en-GB" err="1"/>
              <a:t>nternational</a:t>
            </a:r>
            <a:r>
              <a:rPr lang="en-GB"/>
              <a:t> workshop on CLL; R/R, relapsed/refractory; TEAEs, treatment-emergent adverse events; TN, treatment-naïve.</a:t>
            </a:r>
          </a:p>
          <a:p>
            <a:r>
              <a:rPr lang="en-GB" b="1" err="1"/>
              <a:t>Opat</a:t>
            </a:r>
            <a:r>
              <a:rPr lang="en-GB" b="1"/>
              <a:t> et al. Abstract #P684 presented at EHA2024. </a:t>
            </a:r>
          </a:p>
        </p:txBody>
      </p:sp>
      <p:sp>
        <p:nvSpPr>
          <p:cNvPr id="7" name="Rectangle 6">
            <a:extLst>
              <a:ext uri="{FF2B5EF4-FFF2-40B4-BE49-F238E27FC236}">
                <a16:creationId xmlns:a16="http://schemas.microsoft.com/office/drawing/2014/main" id="{21A55FBE-2935-A8E2-2471-DA6BF5D92547}"/>
              </a:ext>
            </a:extLst>
          </p:cNvPr>
          <p:cNvSpPr/>
          <p:nvPr/>
        </p:nvSpPr>
        <p:spPr>
          <a:xfrm>
            <a:off x="416534" y="3462227"/>
            <a:ext cx="2414349" cy="136394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t>Inclusion criteria </a:t>
            </a:r>
          </a:p>
          <a:p>
            <a:pPr algn="ctr"/>
            <a:endParaRPr lang="en-US" sz="1400"/>
          </a:p>
          <a:p>
            <a:pPr marL="177800" indent="-177800">
              <a:buFont typeface="Arial" panose="020B0604020202020204" pitchFamily="34" charset="0"/>
              <a:buChar char="•"/>
            </a:pPr>
            <a:r>
              <a:rPr lang="en-US" sz="1400"/>
              <a:t>Adults with active CLL </a:t>
            </a:r>
            <a:br>
              <a:rPr lang="en-US" sz="1400"/>
            </a:br>
            <a:r>
              <a:rPr lang="en-US" sz="1400"/>
              <a:t>per </a:t>
            </a:r>
            <a:r>
              <a:rPr lang="en-US" sz="1400" err="1"/>
              <a:t>iwCLL</a:t>
            </a:r>
            <a:r>
              <a:rPr lang="en-US" sz="1400"/>
              <a:t> criteria </a:t>
            </a:r>
          </a:p>
          <a:p>
            <a:pPr marL="177800" indent="-177800">
              <a:buFont typeface="Arial" panose="020B0604020202020204" pitchFamily="34" charset="0"/>
              <a:buChar char="•"/>
            </a:pPr>
            <a:r>
              <a:rPr lang="en-US" sz="1400"/>
              <a:t>ECOG PS ≤2</a:t>
            </a:r>
          </a:p>
        </p:txBody>
      </p:sp>
      <p:cxnSp>
        <p:nvCxnSpPr>
          <p:cNvPr id="12" name="Straight Arrow Connector 11">
            <a:extLst>
              <a:ext uri="{FF2B5EF4-FFF2-40B4-BE49-F238E27FC236}">
                <a16:creationId xmlns:a16="http://schemas.microsoft.com/office/drawing/2014/main" id="{C9D7A5F3-DA6F-BF3C-CF83-F46B65C4FBAE}"/>
              </a:ext>
            </a:extLst>
          </p:cNvPr>
          <p:cNvCxnSpPr>
            <a:cxnSpLocks/>
            <a:stCxn id="7" idx="3"/>
            <a:endCxn id="13" idx="1"/>
          </p:cNvCxnSpPr>
          <p:nvPr/>
        </p:nvCxnSpPr>
        <p:spPr>
          <a:xfrm>
            <a:off x="2830883" y="4144201"/>
            <a:ext cx="42342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3" name="Table 12">
            <a:extLst>
              <a:ext uri="{FF2B5EF4-FFF2-40B4-BE49-F238E27FC236}">
                <a16:creationId xmlns:a16="http://schemas.microsoft.com/office/drawing/2014/main" id="{D46191AB-284C-100C-5396-B815A0518626}"/>
              </a:ext>
            </a:extLst>
          </p:cNvPr>
          <p:cNvGraphicFramePr>
            <a:graphicFrameLocks noGrp="1"/>
          </p:cNvGraphicFramePr>
          <p:nvPr>
            <p:extLst>
              <p:ext uri="{D42A27DB-BD31-4B8C-83A1-F6EECF244321}">
                <p14:modId xmlns:p14="http://schemas.microsoft.com/office/powerpoint/2010/main" val="2062739805"/>
              </p:ext>
            </p:extLst>
          </p:nvPr>
        </p:nvGraphicFramePr>
        <p:xfrm>
          <a:off x="3254304" y="2726881"/>
          <a:ext cx="3425216" cy="2834640"/>
        </p:xfrm>
        <a:graphic>
          <a:graphicData uri="http://schemas.openxmlformats.org/drawingml/2006/table">
            <a:tbl>
              <a:tblPr firstRow="1" bandRow="1">
                <a:tableStyleId>{5C22544A-7EE6-4342-B048-85BDC9FD1C3A}</a:tableStyleId>
              </a:tblPr>
              <a:tblGrid>
                <a:gridCol w="3425216">
                  <a:extLst>
                    <a:ext uri="{9D8B030D-6E8A-4147-A177-3AD203B41FA5}">
                      <a16:colId xmlns:a16="http://schemas.microsoft.com/office/drawing/2014/main" val="1423511552"/>
                    </a:ext>
                  </a:extLst>
                </a:gridCol>
              </a:tblGrid>
              <a:tr h="944880">
                <a:tc>
                  <a:txBody>
                    <a:bodyPr/>
                    <a:lstStyle/>
                    <a:p>
                      <a:pPr algn="ctr"/>
                      <a:r>
                        <a:rPr lang="en-GB" sz="1400" b="1">
                          <a:solidFill>
                            <a:schemeClr val="bg1"/>
                          </a:solidFill>
                        </a:rPr>
                        <a:t>TN</a:t>
                      </a:r>
                      <a:br>
                        <a:rPr lang="en-GB" sz="1400">
                          <a:solidFill>
                            <a:schemeClr val="bg1"/>
                          </a:solidFill>
                        </a:rPr>
                      </a:br>
                      <a:r>
                        <a:rPr lang="en-GB" sz="1400" b="0">
                          <a:solidFill>
                            <a:schemeClr val="bg1"/>
                          </a:solidFill>
                        </a:rPr>
                        <a:t>No prior therapy for CLL</a:t>
                      </a:r>
                    </a:p>
                  </a:txBody>
                  <a:tcPr anchor="ctr">
                    <a:solidFill>
                      <a:schemeClr val="accent1">
                        <a:lumMod val="90000"/>
                        <a:lumOff val="10000"/>
                      </a:schemeClr>
                    </a:solidFill>
                  </a:tcPr>
                </a:tc>
                <a:extLst>
                  <a:ext uri="{0D108BD9-81ED-4DB2-BD59-A6C34878D82A}">
                    <a16:rowId xmlns:a16="http://schemas.microsoft.com/office/drawing/2014/main" val="2173852365"/>
                  </a:ext>
                </a:extLst>
              </a:tr>
              <a:tr h="944880">
                <a:tc>
                  <a:txBody>
                    <a:bodyPr/>
                    <a:lstStyle/>
                    <a:p>
                      <a:pPr algn="ctr"/>
                      <a:r>
                        <a:rPr lang="en-GB" sz="1400" b="1">
                          <a:solidFill>
                            <a:schemeClr val="bg1"/>
                          </a:solidFill>
                        </a:rPr>
                        <a:t>R/R</a:t>
                      </a:r>
                      <a:br>
                        <a:rPr lang="en-GB" sz="1400">
                          <a:solidFill>
                            <a:schemeClr val="bg1"/>
                          </a:solidFill>
                        </a:rPr>
                      </a:br>
                      <a:r>
                        <a:rPr lang="en-GB" sz="1400">
                          <a:solidFill>
                            <a:schemeClr val="bg1"/>
                          </a:solidFill>
                        </a:rPr>
                        <a:t>Previously received therapy for CLL and experienced relapsed or refractory disease</a:t>
                      </a:r>
                    </a:p>
                  </a:txBody>
                  <a:tcPr anchor="ctr">
                    <a:lnB w="38100" cap="flat" cmpd="sng" algn="ctr">
                      <a:solidFill>
                        <a:schemeClr val="bg1"/>
                      </a:solidFill>
                      <a:prstDash val="solid"/>
                      <a:round/>
                      <a:headEnd type="none" w="med" len="med"/>
                      <a:tailEnd type="none" w="med" len="med"/>
                    </a:lnB>
                    <a:solidFill>
                      <a:schemeClr val="accent1">
                        <a:lumMod val="75000"/>
                        <a:lumOff val="25000"/>
                      </a:schemeClr>
                    </a:solidFill>
                  </a:tcPr>
                </a:tc>
                <a:extLst>
                  <a:ext uri="{0D108BD9-81ED-4DB2-BD59-A6C34878D82A}">
                    <a16:rowId xmlns:a16="http://schemas.microsoft.com/office/drawing/2014/main" val="320862458"/>
                  </a:ext>
                </a:extLst>
              </a:tr>
              <a:tr h="9448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rPr>
                        <a:t>Ibrutinib intolerant</a:t>
                      </a:r>
                      <a:endParaRPr lang="en-US" sz="140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a:solidFill>
                            <a:schemeClr val="tx1"/>
                          </a:solidFill>
                        </a:rPr>
                        <a:t>Previously discontinued therapy with ibrutinib for any reason except disease progression</a:t>
                      </a: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1978973848"/>
                  </a:ext>
                </a:extLst>
              </a:tr>
            </a:tbl>
          </a:graphicData>
        </a:graphic>
      </p:graphicFrame>
      <p:sp>
        <p:nvSpPr>
          <p:cNvPr id="14" name="Rectangle 13">
            <a:extLst>
              <a:ext uri="{FF2B5EF4-FFF2-40B4-BE49-F238E27FC236}">
                <a16:creationId xmlns:a16="http://schemas.microsoft.com/office/drawing/2014/main" id="{F631F65A-B62B-6341-E7D2-6155C91E9556}"/>
              </a:ext>
            </a:extLst>
          </p:cNvPr>
          <p:cNvSpPr/>
          <p:nvPr/>
        </p:nvSpPr>
        <p:spPr>
          <a:xfrm>
            <a:off x="7102941" y="3467124"/>
            <a:ext cx="2320097" cy="1354154"/>
          </a:xfrm>
          <a:prstGeom prst="rect">
            <a:avLst/>
          </a:prstGeom>
          <a:solidFill>
            <a:schemeClr val="accent1">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a:solidFill>
                  <a:schemeClr val="bg1"/>
                </a:solidFill>
              </a:rPr>
              <a:t>Acalabrutinib 100 mg BID</a:t>
            </a:r>
            <a:br>
              <a:rPr lang="en-GB" sz="1400">
                <a:solidFill>
                  <a:schemeClr val="bg1"/>
                </a:solidFill>
              </a:rPr>
            </a:br>
            <a:r>
              <a:rPr lang="en-GB" sz="1400">
                <a:solidFill>
                  <a:schemeClr val="bg1"/>
                </a:solidFill>
              </a:rPr>
              <a:t>For 48 </a:t>
            </a:r>
            <a:r>
              <a:rPr lang="en-GB" sz="1400" err="1">
                <a:solidFill>
                  <a:schemeClr val="bg1"/>
                </a:solidFill>
              </a:rPr>
              <a:t>cycles</a:t>
            </a:r>
            <a:r>
              <a:rPr lang="en-GB" sz="1400" baseline="30000" err="1">
                <a:solidFill>
                  <a:schemeClr val="bg1"/>
                </a:solidFill>
              </a:rPr>
              <a:t>a</a:t>
            </a:r>
            <a:br>
              <a:rPr lang="en-GB" sz="1400">
                <a:solidFill>
                  <a:schemeClr val="bg1"/>
                </a:solidFill>
              </a:rPr>
            </a:br>
            <a:r>
              <a:rPr lang="en-GB" sz="1400">
                <a:solidFill>
                  <a:schemeClr val="bg1"/>
                </a:solidFill>
              </a:rPr>
              <a:t>(beyond if still benefiting from drug)</a:t>
            </a:r>
            <a:r>
              <a:rPr lang="en-GB" sz="1400" baseline="30000">
                <a:solidFill>
                  <a:schemeClr val="bg1"/>
                </a:solidFill>
              </a:rPr>
              <a:t>b</a:t>
            </a:r>
            <a:endParaRPr lang="en-US" sz="1400" baseline="30000">
              <a:solidFill>
                <a:schemeClr val="bg1"/>
              </a:solidFill>
            </a:endParaRPr>
          </a:p>
        </p:txBody>
      </p:sp>
      <p:sp>
        <p:nvSpPr>
          <p:cNvPr id="15" name="TextBox 14">
            <a:extLst>
              <a:ext uri="{FF2B5EF4-FFF2-40B4-BE49-F238E27FC236}">
                <a16:creationId xmlns:a16="http://schemas.microsoft.com/office/drawing/2014/main" id="{C1778DB4-D1D5-CA4A-A2C7-D406BBF53D16}"/>
              </a:ext>
            </a:extLst>
          </p:cNvPr>
          <p:cNvSpPr txBox="1"/>
          <p:nvPr/>
        </p:nvSpPr>
        <p:spPr>
          <a:xfrm>
            <a:off x="3186954" y="2419989"/>
            <a:ext cx="3619355" cy="307777"/>
          </a:xfrm>
          <a:prstGeom prst="rect">
            <a:avLst/>
          </a:prstGeom>
          <a:noFill/>
        </p:spPr>
        <p:txBody>
          <a:bodyPr wrap="square" rtlCol="0">
            <a:spAutoFit/>
          </a:bodyPr>
          <a:lstStyle/>
          <a:p>
            <a:pPr algn="ctr"/>
            <a:r>
              <a:rPr lang="en-GB" sz="1400" b="1"/>
              <a:t>Assigned to 1 of the 3 following cohorts:</a:t>
            </a:r>
            <a:endParaRPr lang="en-US" sz="1400" b="1"/>
          </a:p>
        </p:txBody>
      </p:sp>
      <p:sp>
        <p:nvSpPr>
          <p:cNvPr id="16" name="TextBox 15">
            <a:extLst>
              <a:ext uri="{FF2B5EF4-FFF2-40B4-BE49-F238E27FC236}">
                <a16:creationId xmlns:a16="http://schemas.microsoft.com/office/drawing/2014/main" id="{5086B020-7DF1-A511-8418-7AA8742B3FF9}"/>
              </a:ext>
            </a:extLst>
          </p:cNvPr>
          <p:cNvSpPr txBox="1"/>
          <p:nvPr/>
        </p:nvSpPr>
        <p:spPr>
          <a:xfrm>
            <a:off x="9846457" y="2419989"/>
            <a:ext cx="1929009" cy="461665"/>
          </a:xfrm>
          <a:prstGeom prst="rect">
            <a:avLst/>
          </a:prstGeom>
          <a:noFill/>
        </p:spPr>
        <p:txBody>
          <a:bodyPr wrap="square" rtlCol="0">
            <a:spAutoFit/>
          </a:bodyPr>
          <a:lstStyle/>
          <a:p>
            <a:pPr algn="ctr"/>
            <a:r>
              <a:rPr lang="en-GB" sz="1200" b="1"/>
              <a:t>Interim safety analysis</a:t>
            </a:r>
            <a:br>
              <a:rPr lang="en-GB" sz="1200"/>
            </a:br>
            <a:r>
              <a:rPr lang="en-GB" sz="1200"/>
              <a:t>DCO June 15, 2023</a:t>
            </a:r>
            <a:endParaRPr lang="en-US" sz="1200"/>
          </a:p>
        </p:txBody>
      </p:sp>
      <p:sp>
        <p:nvSpPr>
          <p:cNvPr id="19" name="TextBox 18">
            <a:extLst>
              <a:ext uri="{FF2B5EF4-FFF2-40B4-BE49-F238E27FC236}">
                <a16:creationId xmlns:a16="http://schemas.microsoft.com/office/drawing/2014/main" id="{3D5E61DE-B9A0-B584-946B-423E5A7368E5}"/>
              </a:ext>
            </a:extLst>
          </p:cNvPr>
          <p:cNvSpPr txBox="1"/>
          <p:nvPr/>
        </p:nvSpPr>
        <p:spPr>
          <a:xfrm>
            <a:off x="407989" y="5037417"/>
            <a:ext cx="2422894" cy="523220"/>
          </a:xfrm>
          <a:prstGeom prst="rect">
            <a:avLst/>
          </a:prstGeom>
          <a:solidFill>
            <a:schemeClr val="accent1">
              <a:lumMod val="10000"/>
              <a:lumOff val="90000"/>
            </a:schemeClr>
          </a:solidFill>
          <a:ln>
            <a:noFill/>
          </a:ln>
        </p:spPr>
        <p:txBody>
          <a:bodyPr wrap="square" rtlCol="0">
            <a:spAutoFit/>
          </a:bodyPr>
          <a:lstStyle/>
          <a:p>
            <a:r>
              <a:rPr lang="en-US" sz="1400"/>
              <a:t>The interim safety results are presented here.</a:t>
            </a:r>
          </a:p>
        </p:txBody>
      </p:sp>
      <p:cxnSp>
        <p:nvCxnSpPr>
          <p:cNvPr id="24" name="Straight Arrow Connector 23">
            <a:extLst>
              <a:ext uri="{FF2B5EF4-FFF2-40B4-BE49-F238E27FC236}">
                <a16:creationId xmlns:a16="http://schemas.microsoft.com/office/drawing/2014/main" id="{890E085A-FDD6-3564-8D73-AE58694B4A4E}"/>
              </a:ext>
            </a:extLst>
          </p:cNvPr>
          <p:cNvCxnSpPr>
            <a:cxnSpLocks/>
            <a:stCxn id="13" idx="3"/>
            <a:endCxn id="14" idx="1"/>
          </p:cNvCxnSpPr>
          <p:nvPr/>
        </p:nvCxnSpPr>
        <p:spPr>
          <a:xfrm>
            <a:off x="6679520" y="4144201"/>
            <a:ext cx="42342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A2ABB0F-00AE-09B4-ED0C-2C4A1C20A8CF}"/>
              </a:ext>
            </a:extLst>
          </p:cNvPr>
          <p:cNvSpPr txBox="1"/>
          <p:nvPr/>
        </p:nvSpPr>
        <p:spPr>
          <a:xfrm>
            <a:off x="7102941" y="3146951"/>
            <a:ext cx="2320097" cy="307777"/>
          </a:xfrm>
          <a:prstGeom prst="rect">
            <a:avLst/>
          </a:prstGeom>
          <a:noFill/>
        </p:spPr>
        <p:txBody>
          <a:bodyPr wrap="square" rtlCol="0">
            <a:spAutoFit/>
          </a:bodyPr>
          <a:lstStyle/>
          <a:p>
            <a:pPr algn="ctr"/>
            <a:r>
              <a:rPr lang="en-US" sz="1400" b="1"/>
              <a:t>Treatment</a:t>
            </a:r>
          </a:p>
        </p:txBody>
      </p:sp>
      <p:sp>
        <p:nvSpPr>
          <p:cNvPr id="26" name="Rectangle 25">
            <a:extLst>
              <a:ext uri="{FF2B5EF4-FFF2-40B4-BE49-F238E27FC236}">
                <a16:creationId xmlns:a16="http://schemas.microsoft.com/office/drawing/2014/main" id="{B5DBE0AE-9BCB-7846-F6D4-6BBF30512231}"/>
              </a:ext>
            </a:extLst>
          </p:cNvPr>
          <p:cNvSpPr/>
          <p:nvPr/>
        </p:nvSpPr>
        <p:spPr>
          <a:xfrm>
            <a:off x="9846458" y="3462227"/>
            <a:ext cx="1929008" cy="1354153"/>
          </a:xfrm>
          <a:prstGeom prst="rect">
            <a:avLst/>
          </a:prstGeom>
          <a:solidFill>
            <a:schemeClr val="accent1">
              <a:lumMod val="25000"/>
              <a:lumOff val="75000"/>
              <a:alpha val="5984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a:solidFill>
                  <a:schemeClr val="tx1"/>
                </a:solidFill>
              </a:rPr>
              <a:t>Primary objective:</a:t>
            </a:r>
            <a:br>
              <a:rPr lang="en-GB" sz="1400">
                <a:solidFill>
                  <a:schemeClr val="tx1"/>
                </a:solidFill>
              </a:rPr>
            </a:br>
            <a:r>
              <a:rPr lang="en-GB" sz="1400">
                <a:solidFill>
                  <a:schemeClr val="tx1"/>
                </a:solidFill>
              </a:rPr>
              <a:t>Frequency of all TEAEs</a:t>
            </a:r>
            <a:endParaRPr lang="en-US" sz="1400">
              <a:solidFill>
                <a:schemeClr val="tx1"/>
              </a:solidFill>
            </a:endParaRPr>
          </a:p>
        </p:txBody>
      </p:sp>
      <p:sp>
        <p:nvSpPr>
          <p:cNvPr id="27" name="TextBox 26">
            <a:extLst>
              <a:ext uri="{FF2B5EF4-FFF2-40B4-BE49-F238E27FC236}">
                <a16:creationId xmlns:a16="http://schemas.microsoft.com/office/drawing/2014/main" id="{6C5A3216-7E50-A00C-8659-48837267855D}"/>
              </a:ext>
            </a:extLst>
          </p:cNvPr>
          <p:cNvSpPr txBox="1"/>
          <p:nvPr/>
        </p:nvSpPr>
        <p:spPr>
          <a:xfrm>
            <a:off x="9855003" y="3146950"/>
            <a:ext cx="1920463" cy="307777"/>
          </a:xfrm>
          <a:prstGeom prst="rect">
            <a:avLst/>
          </a:prstGeom>
          <a:noFill/>
        </p:spPr>
        <p:txBody>
          <a:bodyPr wrap="square" rtlCol="0">
            <a:spAutoFit/>
          </a:bodyPr>
          <a:lstStyle/>
          <a:p>
            <a:pPr algn="ctr"/>
            <a:r>
              <a:rPr lang="en-US" sz="1400" b="1"/>
              <a:t>Outcomes</a:t>
            </a:r>
          </a:p>
        </p:txBody>
      </p:sp>
      <p:cxnSp>
        <p:nvCxnSpPr>
          <p:cNvPr id="17" name="Straight Arrow Connector 23">
            <a:extLst>
              <a:ext uri="{FF2B5EF4-FFF2-40B4-BE49-F238E27FC236}">
                <a16:creationId xmlns:a16="http://schemas.microsoft.com/office/drawing/2014/main" id="{1DF75F16-F833-CEDF-ECD0-BB81DBAB1C66}"/>
              </a:ext>
            </a:extLst>
          </p:cNvPr>
          <p:cNvCxnSpPr>
            <a:cxnSpLocks/>
            <a:stCxn id="14" idx="3"/>
            <a:endCxn id="26" idx="1"/>
          </p:cNvCxnSpPr>
          <p:nvPr/>
        </p:nvCxnSpPr>
        <p:spPr>
          <a:xfrm flipV="1">
            <a:off x="9423038" y="4139304"/>
            <a:ext cx="423420" cy="489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40215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4133389-7E66-086B-B79D-83344CEF179B}"/>
              </a:ext>
            </a:extLst>
          </p:cNvPr>
          <p:cNvSpPr>
            <a:spLocks noGrp="1"/>
          </p:cNvSpPr>
          <p:nvPr>
            <p:ph type="ftr" sz="quarter" idx="10"/>
          </p:nvPr>
        </p:nvSpPr>
        <p:spPr>
          <a:xfrm>
            <a:off x="407989" y="5949949"/>
            <a:ext cx="8532812" cy="719139"/>
          </a:xfrm>
        </p:spPr>
        <p:txBody>
          <a:bodyPr/>
          <a:lstStyle/>
          <a:p>
            <a:r>
              <a:rPr lang="en-GB" baseline="30000" err="1"/>
              <a:t>a</a:t>
            </a:r>
            <a:r>
              <a:rPr lang="en-GB" err="1"/>
              <a:t>Data</a:t>
            </a:r>
            <a:r>
              <a:rPr lang="en-GB"/>
              <a:t> for treatment discontinuations due to adverse events (disposition data) were captured from the treatment termination case report form (vs the adverse event case report form for TEAEs leading to treatment discontinuation [safety data] leading to minor numerical discrepancies).</a:t>
            </a:r>
          </a:p>
          <a:p>
            <a:r>
              <a:rPr lang="en-GB"/>
              <a:t>ᵇSix of these patients (TN, n=2; R/R, n=3; Ibrutinib intolerant, n=1) were originally classified in the “other" category by the investigator.</a:t>
            </a:r>
          </a:p>
          <a:p>
            <a:r>
              <a:rPr lang="en-GB"/>
              <a:t>R/R, relapsed/refractory; TEAEs, treatment-emergent adverse events; TN, treatment-naive.</a:t>
            </a:r>
          </a:p>
          <a:p>
            <a:r>
              <a:rPr lang="en-GB" b="1" err="1"/>
              <a:t>Opat</a:t>
            </a:r>
            <a:r>
              <a:rPr lang="en-GB" b="1"/>
              <a:t> et al. Abstract #P684 presented at EHA2024. </a:t>
            </a:r>
          </a:p>
        </p:txBody>
      </p:sp>
      <p:sp>
        <p:nvSpPr>
          <p:cNvPr id="3" name="Title 2">
            <a:extLst>
              <a:ext uri="{FF2B5EF4-FFF2-40B4-BE49-F238E27FC236}">
                <a16:creationId xmlns:a16="http://schemas.microsoft.com/office/drawing/2014/main" id="{544EBF83-13FF-AEE8-69F8-EA203E341997}"/>
              </a:ext>
            </a:extLst>
          </p:cNvPr>
          <p:cNvSpPr>
            <a:spLocks noGrp="1"/>
          </p:cNvSpPr>
          <p:nvPr>
            <p:ph type="title"/>
          </p:nvPr>
        </p:nvSpPr>
        <p:spPr/>
        <p:txBody>
          <a:bodyPr/>
          <a:lstStyle/>
          <a:p>
            <a:r>
              <a:rPr lang="en-US"/>
              <a:t>Patient disposition</a:t>
            </a:r>
          </a:p>
        </p:txBody>
      </p:sp>
      <p:sp>
        <p:nvSpPr>
          <p:cNvPr id="11" name="Rectangle 10">
            <a:extLst>
              <a:ext uri="{FF2B5EF4-FFF2-40B4-BE49-F238E27FC236}">
                <a16:creationId xmlns:a16="http://schemas.microsoft.com/office/drawing/2014/main" id="{E3D582AD-1E6E-181B-F45F-699D56C56AB3}"/>
              </a:ext>
            </a:extLst>
          </p:cNvPr>
          <p:cNvSpPr/>
          <p:nvPr/>
        </p:nvSpPr>
        <p:spPr>
          <a:xfrm>
            <a:off x="416535" y="1659512"/>
            <a:ext cx="2515054" cy="50313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solidFill>
              </a:rPr>
              <a:t>Total </a:t>
            </a:r>
          </a:p>
          <a:p>
            <a:pPr algn="ctr"/>
            <a:r>
              <a:rPr lang="en-US" sz="1400" b="1">
                <a:solidFill>
                  <a:schemeClr val="bg1"/>
                </a:solidFill>
              </a:rPr>
              <a:t>(N=552)</a:t>
            </a:r>
          </a:p>
        </p:txBody>
      </p:sp>
      <p:sp>
        <p:nvSpPr>
          <p:cNvPr id="12" name="Rectangle 11">
            <a:extLst>
              <a:ext uri="{FF2B5EF4-FFF2-40B4-BE49-F238E27FC236}">
                <a16:creationId xmlns:a16="http://schemas.microsoft.com/office/drawing/2014/main" id="{86A3BC4C-FE43-8F4D-3BD5-C03F22E2794D}"/>
              </a:ext>
            </a:extLst>
          </p:cNvPr>
          <p:cNvSpPr/>
          <p:nvPr/>
        </p:nvSpPr>
        <p:spPr>
          <a:xfrm>
            <a:off x="3572399" y="2141365"/>
            <a:ext cx="2526784" cy="503135"/>
          </a:xfrm>
          <a:prstGeom prst="rect">
            <a:avLst/>
          </a:prstGeom>
          <a:solidFill>
            <a:schemeClr val="accent1">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solidFill>
              </a:rPr>
              <a:t>TN Cohort </a:t>
            </a:r>
          </a:p>
          <a:p>
            <a:pPr algn="ctr"/>
            <a:r>
              <a:rPr lang="en-US" sz="1400" b="1">
                <a:solidFill>
                  <a:schemeClr val="bg1"/>
                </a:solidFill>
              </a:rPr>
              <a:t>(n=310)</a:t>
            </a:r>
          </a:p>
        </p:txBody>
      </p:sp>
      <p:sp>
        <p:nvSpPr>
          <p:cNvPr id="13" name="Rectangle 12">
            <a:extLst>
              <a:ext uri="{FF2B5EF4-FFF2-40B4-BE49-F238E27FC236}">
                <a16:creationId xmlns:a16="http://schemas.microsoft.com/office/drawing/2014/main" id="{0CA48931-2945-BC3F-1845-4FDCE37A5952}"/>
              </a:ext>
            </a:extLst>
          </p:cNvPr>
          <p:cNvSpPr/>
          <p:nvPr/>
        </p:nvSpPr>
        <p:spPr>
          <a:xfrm>
            <a:off x="6417997" y="2141365"/>
            <a:ext cx="2523600" cy="503135"/>
          </a:xfrm>
          <a:prstGeom prst="rect">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solidFill>
              </a:rPr>
              <a:t>R/R Cohort </a:t>
            </a:r>
          </a:p>
          <a:p>
            <a:pPr algn="ctr"/>
            <a:r>
              <a:rPr lang="en-US" sz="1400" b="1">
                <a:solidFill>
                  <a:schemeClr val="bg1"/>
                </a:solidFill>
              </a:rPr>
              <a:t>(n=202)</a:t>
            </a:r>
          </a:p>
        </p:txBody>
      </p:sp>
      <p:sp>
        <p:nvSpPr>
          <p:cNvPr id="14" name="Rectangle 13">
            <a:extLst>
              <a:ext uri="{FF2B5EF4-FFF2-40B4-BE49-F238E27FC236}">
                <a16:creationId xmlns:a16="http://schemas.microsoft.com/office/drawing/2014/main" id="{DDBA7991-2E25-5719-DB4A-D206686926FC}"/>
              </a:ext>
            </a:extLst>
          </p:cNvPr>
          <p:cNvSpPr/>
          <p:nvPr/>
        </p:nvSpPr>
        <p:spPr>
          <a:xfrm>
            <a:off x="9260411" y="2141365"/>
            <a:ext cx="2523600" cy="50313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a:solidFill>
                  <a:schemeClr val="tx1"/>
                </a:solidFill>
              </a:rPr>
              <a:t>Ibrutinib-intolerant Cohort (n=40)</a:t>
            </a:r>
            <a:endParaRPr lang="en-US" sz="1400" b="1">
              <a:solidFill>
                <a:schemeClr val="tx1"/>
              </a:solidFill>
            </a:endParaRPr>
          </a:p>
        </p:txBody>
      </p:sp>
      <p:sp>
        <p:nvSpPr>
          <p:cNvPr id="15" name="Rectangle 14">
            <a:extLst>
              <a:ext uri="{FF2B5EF4-FFF2-40B4-BE49-F238E27FC236}">
                <a16:creationId xmlns:a16="http://schemas.microsoft.com/office/drawing/2014/main" id="{B78D9BD0-0D9E-CA07-2115-314BF0A0EB41}"/>
              </a:ext>
            </a:extLst>
          </p:cNvPr>
          <p:cNvSpPr/>
          <p:nvPr/>
        </p:nvSpPr>
        <p:spPr>
          <a:xfrm>
            <a:off x="416534" y="5446815"/>
            <a:ext cx="2515055" cy="50313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bg1"/>
                </a:solidFill>
              </a:rPr>
              <a:t>Continued treatment </a:t>
            </a:r>
          </a:p>
          <a:p>
            <a:pPr algn="ctr"/>
            <a:r>
              <a:rPr lang="en-US" sz="1200" b="1">
                <a:solidFill>
                  <a:schemeClr val="bg1"/>
                </a:solidFill>
              </a:rPr>
              <a:t>356 (64.5%)</a:t>
            </a:r>
          </a:p>
        </p:txBody>
      </p:sp>
      <p:sp>
        <p:nvSpPr>
          <p:cNvPr id="16" name="Rectangle 15">
            <a:extLst>
              <a:ext uri="{FF2B5EF4-FFF2-40B4-BE49-F238E27FC236}">
                <a16:creationId xmlns:a16="http://schemas.microsoft.com/office/drawing/2014/main" id="{C98E86FC-CEBE-ECBD-BD08-CAE000C0D4BA}"/>
              </a:ext>
            </a:extLst>
          </p:cNvPr>
          <p:cNvSpPr/>
          <p:nvPr/>
        </p:nvSpPr>
        <p:spPr>
          <a:xfrm>
            <a:off x="3572399" y="5446815"/>
            <a:ext cx="2523601" cy="503135"/>
          </a:xfrm>
          <a:prstGeom prst="rect">
            <a:avLst/>
          </a:prstGeom>
          <a:solidFill>
            <a:schemeClr val="accent1">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bg1"/>
                </a:solidFill>
              </a:rPr>
              <a:t>Continued treatment</a:t>
            </a:r>
          </a:p>
          <a:p>
            <a:pPr algn="ctr"/>
            <a:r>
              <a:rPr lang="en-US" sz="1200" b="1">
                <a:solidFill>
                  <a:schemeClr val="bg1"/>
                </a:solidFill>
              </a:rPr>
              <a:t> 215 (69.4%)</a:t>
            </a:r>
          </a:p>
        </p:txBody>
      </p:sp>
      <p:sp>
        <p:nvSpPr>
          <p:cNvPr id="17" name="Rectangle 16">
            <a:extLst>
              <a:ext uri="{FF2B5EF4-FFF2-40B4-BE49-F238E27FC236}">
                <a16:creationId xmlns:a16="http://schemas.microsoft.com/office/drawing/2014/main" id="{F90A3C4B-FC2E-BBE6-6358-D7C59D0373E1}"/>
              </a:ext>
            </a:extLst>
          </p:cNvPr>
          <p:cNvSpPr/>
          <p:nvPr/>
        </p:nvSpPr>
        <p:spPr>
          <a:xfrm>
            <a:off x="9260411" y="5446815"/>
            <a:ext cx="2523601" cy="50313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tx1"/>
                </a:solidFill>
              </a:rPr>
              <a:t>Continued treatment</a:t>
            </a:r>
          </a:p>
          <a:p>
            <a:pPr algn="ctr"/>
            <a:r>
              <a:rPr lang="en-GB" sz="1200" b="1">
                <a:solidFill>
                  <a:schemeClr val="tx1"/>
                </a:solidFill>
              </a:rPr>
              <a:t> 21 (52.5%)</a:t>
            </a:r>
          </a:p>
        </p:txBody>
      </p:sp>
      <p:sp>
        <p:nvSpPr>
          <p:cNvPr id="18" name="Rectangle 17">
            <a:extLst>
              <a:ext uri="{FF2B5EF4-FFF2-40B4-BE49-F238E27FC236}">
                <a16:creationId xmlns:a16="http://schemas.microsoft.com/office/drawing/2014/main" id="{07283C1A-7015-5CC2-D691-33E2209858BF}"/>
              </a:ext>
            </a:extLst>
          </p:cNvPr>
          <p:cNvSpPr/>
          <p:nvPr/>
        </p:nvSpPr>
        <p:spPr>
          <a:xfrm>
            <a:off x="6416406" y="5446815"/>
            <a:ext cx="2523600" cy="503135"/>
          </a:xfrm>
          <a:prstGeom prst="rect">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bg1"/>
                </a:solidFill>
              </a:rPr>
              <a:t>Continued treatment</a:t>
            </a:r>
          </a:p>
          <a:p>
            <a:pPr algn="ctr"/>
            <a:r>
              <a:rPr lang="en-US" sz="1200" b="1">
                <a:solidFill>
                  <a:schemeClr val="bg1"/>
                </a:solidFill>
              </a:rPr>
              <a:t> 120 (59.4%)</a:t>
            </a:r>
          </a:p>
        </p:txBody>
      </p:sp>
      <p:cxnSp>
        <p:nvCxnSpPr>
          <p:cNvPr id="21" name="Straight Arrow Connector 20">
            <a:extLst>
              <a:ext uri="{FF2B5EF4-FFF2-40B4-BE49-F238E27FC236}">
                <a16:creationId xmlns:a16="http://schemas.microsoft.com/office/drawing/2014/main" id="{86D91701-1CFD-964A-FE08-C0989BDC9830}"/>
              </a:ext>
            </a:extLst>
          </p:cNvPr>
          <p:cNvCxnSpPr>
            <a:cxnSpLocks/>
            <a:stCxn id="11" idx="2"/>
            <a:endCxn id="38" idx="0"/>
          </p:cNvCxnSpPr>
          <p:nvPr/>
        </p:nvCxnSpPr>
        <p:spPr>
          <a:xfrm flipH="1">
            <a:off x="1669788" y="2162647"/>
            <a:ext cx="4274" cy="72477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0F6B091-10EF-02F0-E7D4-63753A2C3BEE}"/>
              </a:ext>
            </a:extLst>
          </p:cNvPr>
          <p:cNvCxnSpPr>
            <a:cxnSpLocks/>
            <a:stCxn id="12" idx="2"/>
            <a:endCxn id="36" idx="0"/>
          </p:cNvCxnSpPr>
          <p:nvPr/>
        </p:nvCxnSpPr>
        <p:spPr>
          <a:xfrm flipH="1">
            <a:off x="4834199" y="2644500"/>
            <a:ext cx="1592" cy="24291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5EB1910E-B62B-06E2-94D0-B2B8677436A5}"/>
              </a:ext>
            </a:extLst>
          </p:cNvPr>
          <p:cNvCxnSpPr>
            <a:cxnSpLocks/>
            <a:stCxn id="13" idx="2"/>
            <a:endCxn id="34" idx="0"/>
          </p:cNvCxnSpPr>
          <p:nvPr/>
        </p:nvCxnSpPr>
        <p:spPr>
          <a:xfrm flipH="1">
            <a:off x="7678205" y="2644500"/>
            <a:ext cx="1592" cy="24291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2428E092-75C2-57A6-9067-6B924A7F985F}"/>
              </a:ext>
            </a:extLst>
          </p:cNvPr>
          <p:cNvCxnSpPr>
            <a:cxnSpLocks/>
            <a:stCxn id="14" idx="2"/>
            <a:endCxn id="32" idx="0"/>
          </p:cNvCxnSpPr>
          <p:nvPr/>
        </p:nvCxnSpPr>
        <p:spPr>
          <a:xfrm>
            <a:off x="10522211" y="2644500"/>
            <a:ext cx="0" cy="24291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53291846-C940-C47C-AD9F-A08C09998795}"/>
              </a:ext>
            </a:extLst>
          </p:cNvPr>
          <p:cNvCxnSpPr>
            <a:cxnSpLocks/>
            <a:stCxn id="38" idx="2"/>
            <a:endCxn id="15" idx="0"/>
          </p:cNvCxnSpPr>
          <p:nvPr/>
        </p:nvCxnSpPr>
        <p:spPr>
          <a:xfrm>
            <a:off x="1669788" y="5203897"/>
            <a:ext cx="4274" cy="24291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633AAB4-42BC-79EF-F6F4-3C0AF2ED6080}"/>
              </a:ext>
            </a:extLst>
          </p:cNvPr>
          <p:cNvCxnSpPr>
            <a:cxnSpLocks/>
            <a:stCxn id="36" idx="2"/>
            <a:endCxn id="16" idx="0"/>
          </p:cNvCxnSpPr>
          <p:nvPr/>
        </p:nvCxnSpPr>
        <p:spPr>
          <a:xfrm>
            <a:off x="4834199" y="5203897"/>
            <a:ext cx="1" cy="24291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F180B18C-7BF7-752C-D74A-B9A8B76D7440}"/>
              </a:ext>
            </a:extLst>
          </p:cNvPr>
          <p:cNvCxnSpPr>
            <a:cxnSpLocks/>
            <a:stCxn id="34" idx="2"/>
            <a:endCxn id="18" idx="0"/>
          </p:cNvCxnSpPr>
          <p:nvPr/>
        </p:nvCxnSpPr>
        <p:spPr>
          <a:xfrm>
            <a:off x="7678205" y="5203897"/>
            <a:ext cx="1" cy="24291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0BD03F6F-9DA6-1F82-1FE1-536617239AEC}"/>
              </a:ext>
            </a:extLst>
          </p:cNvPr>
          <p:cNvCxnSpPr>
            <a:cxnSpLocks/>
            <a:stCxn id="32" idx="2"/>
            <a:endCxn id="17" idx="0"/>
          </p:cNvCxnSpPr>
          <p:nvPr/>
        </p:nvCxnSpPr>
        <p:spPr>
          <a:xfrm>
            <a:off x="10522211" y="5203897"/>
            <a:ext cx="1" cy="24291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Elbow Connector 36">
            <a:extLst>
              <a:ext uri="{FF2B5EF4-FFF2-40B4-BE49-F238E27FC236}">
                <a16:creationId xmlns:a16="http://schemas.microsoft.com/office/drawing/2014/main" id="{5297C546-534B-B321-75B3-A085E8F783C8}"/>
              </a:ext>
            </a:extLst>
          </p:cNvPr>
          <p:cNvCxnSpPr>
            <a:cxnSpLocks/>
            <a:stCxn id="11" idx="3"/>
            <a:endCxn id="12" idx="0"/>
          </p:cNvCxnSpPr>
          <p:nvPr/>
        </p:nvCxnSpPr>
        <p:spPr>
          <a:xfrm>
            <a:off x="2931589" y="1911080"/>
            <a:ext cx="1904202" cy="230285"/>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Elbow Connector 38">
            <a:extLst>
              <a:ext uri="{FF2B5EF4-FFF2-40B4-BE49-F238E27FC236}">
                <a16:creationId xmlns:a16="http://schemas.microsoft.com/office/drawing/2014/main" id="{901667A5-20BA-419D-EC0B-20FB06F2B447}"/>
              </a:ext>
            </a:extLst>
          </p:cNvPr>
          <p:cNvCxnSpPr>
            <a:cxnSpLocks/>
            <a:stCxn id="11" idx="3"/>
            <a:endCxn id="13" idx="0"/>
          </p:cNvCxnSpPr>
          <p:nvPr/>
        </p:nvCxnSpPr>
        <p:spPr>
          <a:xfrm>
            <a:off x="2931589" y="1911080"/>
            <a:ext cx="4748208" cy="230285"/>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Elbow Connector 40">
            <a:extLst>
              <a:ext uri="{FF2B5EF4-FFF2-40B4-BE49-F238E27FC236}">
                <a16:creationId xmlns:a16="http://schemas.microsoft.com/office/drawing/2014/main" id="{43018340-9365-0D7C-A80D-772F10B62A89}"/>
              </a:ext>
            </a:extLst>
          </p:cNvPr>
          <p:cNvCxnSpPr>
            <a:cxnSpLocks/>
            <a:stCxn id="11" idx="3"/>
            <a:endCxn id="14" idx="0"/>
          </p:cNvCxnSpPr>
          <p:nvPr/>
        </p:nvCxnSpPr>
        <p:spPr>
          <a:xfrm>
            <a:off x="2931589" y="1911080"/>
            <a:ext cx="7590622" cy="230285"/>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32" name="Tabelle 31">
            <a:extLst>
              <a:ext uri="{FF2B5EF4-FFF2-40B4-BE49-F238E27FC236}">
                <a16:creationId xmlns:a16="http://schemas.microsoft.com/office/drawing/2014/main" id="{1E5B5737-9F7B-FB12-9049-6AA848B2AE40}"/>
              </a:ext>
            </a:extLst>
          </p:cNvPr>
          <p:cNvGraphicFramePr>
            <a:graphicFrameLocks noGrp="1"/>
          </p:cNvGraphicFramePr>
          <p:nvPr>
            <p:extLst>
              <p:ext uri="{D42A27DB-BD31-4B8C-83A1-F6EECF244321}">
                <p14:modId xmlns:p14="http://schemas.microsoft.com/office/powerpoint/2010/main" val="3100971531"/>
              </p:ext>
            </p:extLst>
          </p:nvPr>
        </p:nvGraphicFramePr>
        <p:xfrm>
          <a:off x="9260411" y="2887417"/>
          <a:ext cx="2523601" cy="2316480"/>
        </p:xfrm>
        <a:graphic>
          <a:graphicData uri="http://schemas.openxmlformats.org/drawingml/2006/table">
            <a:tbl>
              <a:tblPr firstRow="1" bandRow="1">
                <a:tableStyleId>{5C22544A-7EE6-4342-B048-85BDC9FD1C3A}</a:tableStyleId>
              </a:tblPr>
              <a:tblGrid>
                <a:gridCol w="1587601">
                  <a:extLst>
                    <a:ext uri="{9D8B030D-6E8A-4147-A177-3AD203B41FA5}">
                      <a16:colId xmlns:a16="http://schemas.microsoft.com/office/drawing/2014/main" val="1060318730"/>
                    </a:ext>
                  </a:extLst>
                </a:gridCol>
                <a:gridCol w="936000">
                  <a:extLst>
                    <a:ext uri="{9D8B030D-6E8A-4147-A177-3AD203B41FA5}">
                      <a16:colId xmlns:a16="http://schemas.microsoft.com/office/drawing/2014/main" val="1344010736"/>
                    </a:ext>
                  </a:extLst>
                </a:gridCol>
              </a:tblGrid>
              <a:tr h="255767">
                <a:tc>
                  <a:txBody>
                    <a:bodyPr/>
                    <a:lstStyle/>
                    <a:p>
                      <a:r>
                        <a:rPr lang="de-DE" sz="1100">
                          <a:solidFill>
                            <a:schemeClr val="tx1"/>
                          </a:solidFill>
                        </a:rPr>
                        <a:t>Discontinued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solidFill>
                  </a:tcPr>
                </a:tc>
                <a:tc>
                  <a:txBody>
                    <a:bodyPr/>
                    <a:lstStyle/>
                    <a:p>
                      <a:r>
                        <a:rPr lang="en-US" sz="1100" b="1">
                          <a:solidFill>
                            <a:schemeClr val="tx1"/>
                          </a:solidFill>
                        </a:rPr>
                        <a:t>19 (47.5%)</a:t>
                      </a:r>
                      <a:endParaRPr lang="de-DE" sz="110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3965640890"/>
                  </a:ext>
                </a:extLst>
              </a:tr>
              <a:tr h="255767">
                <a:tc>
                  <a:txBody>
                    <a:bodyPr/>
                    <a:lstStyle/>
                    <a:p>
                      <a:r>
                        <a:rPr lang="de-DE" sz="1100"/>
                        <a:t>Adverse event</a:t>
                      </a:r>
                      <a:r>
                        <a:rPr lang="de-DE" sz="1100" baseline="30000"/>
                        <a:t>a</a:t>
                      </a:r>
                      <a:endParaRPr lang="de-DE" sz="1100"/>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solidFill>
                            <a:schemeClr val="tx1"/>
                          </a:solidFill>
                        </a:rPr>
                        <a:t>7 (17.5%)</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2168274634"/>
                  </a:ext>
                </a:extLst>
              </a:tr>
              <a:tr h="255767">
                <a:tc>
                  <a:txBody>
                    <a:bodyPr/>
                    <a:lstStyle/>
                    <a:p>
                      <a:r>
                        <a:rPr lang="de-DE" sz="1100"/>
                        <a:t>Patient decision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solidFill>
                            <a:schemeClr val="tx1"/>
                          </a:solidFill>
                        </a:rPr>
                        <a:t>2 (5.0%)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3781877022"/>
                  </a:ext>
                </a:extLst>
              </a:tr>
              <a:tr h="255767">
                <a:tc>
                  <a:txBody>
                    <a:bodyPr/>
                    <a:lstStyle/>
                    <a:p>
                      <a:r>
                        <a:rPr lang="de-DE" sz="1100"/>
                        <a:t>Disease progression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solidFill>
                            <a:schemeClr val="tx1"/>
                          </a:solidFill>
                        </a:rPr>
                        <a:t>6 (15.0%)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3600362168"/>
                  </a:ext>
                </a:extLst>
              </a:tr>
              <a:tr h="670045">
                <a:tc>
                  <a:txBody>
                    <a:bodyPr/>
                    <a:lstStyle/>
                    <a:p>
                      <a:r>
                        <a:rPr lang="en-US" sz="1100"/>
                        <a:t>Development of </a:t>
                      </a:r>
                    </a:p>
                    <a:p>
                      <a:r>
                        <a:rPr lang="en-US" sz="1100"/>
                        <a:t>study-specific discontinuation criteriaᵇ</a:t>
                      </a:r>
                      <a:endParaRPr lang="de-DE" sz="110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solidFill>
                            <a:schemeClr val="tx1"/>
                          </a:solidFill>
                        </a:rPr>
                        <a:t>3 (7.5%)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1193452963"/>
                  </a:ext>
                </a:extLst>
              </a:tr>
              <a:tr h="255767">
                <a:tc>
                  <a:txBody>
                    <a:bodyPr/>
                    <a:lstStyle/>
                    <a:p>
                      <a:r>
                        <a:rPr lang="de-DE" sz="1100"/>
                        <a:t>Other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solidFill>
                            <a:schemeClr val="tx1"/>
                          </a:solidFill>
                        </a:rPr>
                        <a:t>1 (2.5%)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3984056721"/>
                  </a:ext>
                </a:extLst>
              </a:tr>
              <a:tr h="255767">
                <a:tc>
                  <a:txBody>
                    <a:bodyPr/>
                    <a:lstStyle/>
                    <a:p>
                      <a:r>
                        <a:rPr lang="de-DE" sz="1100"/>
                        <a:t>Missing</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solidFill>
                  </a:tcPr>
                </a:tc>
                <a:tc>
                  <a:txBody>
                    <a:bodyPr/>
                    <a:lstStyle/>
                    <a:p>
                      <a:r>
                        <a:rPr lang="en-US" sz="1100">
                          <a:solidFill>
                            <a:schemeClr val="tx1"/>
                          </a:solidFill>
                        </a:rPr>
                        <a:t>0 (0.0%)</a:t>
                      </a:r>
                      <a:endParaRPr lang="de-DE" sz="110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2120275502"/>
                  </a:ext>
                </a:extLst>
              </a:tr>
            </a:tbl>
          </a:graphicData>
        </a:graphic>
      </p:graphicFrame>
      <p:graphicFrame>
        <p:nvGraphicFramePr>
          <p:cNvPr id="34" name="Tabelle 33">
            <a:extLst>
              <a:ext uri="{FF2B5EF4-FFF2-40B4-BE49-F238E27FC236}">
                <a16:creationId xmlns:a16="http://schemas.microsoft.com/office/drawing/2014/main" id="{33E76374-9D0D-ED39-A796-ACBCADA17CAA}"/>
              </a:ext>
            </a:extLst>
          </p:cNvPr>
          <p:cNvGraphicFramePr>
            <a:graphicFrameLocks noGrp="1"/>
          </p:cNvGraphicFramePr>
          <p:nvPr>
            <p:extLst>
              <p:ext uri="{D42A27DB-BD31-4B8C-83A1-F6EECF244321}">
                <p14:modId xmlns:p14="http://schemas.microsoft.com/office/powerpoint/2010/main" val="2910556198"/>
              </p:ext>
            </p:extLst>
          </p:nvPr>
        </p:nvGraphicFramePr>
        <p:xfrm>
          <a:off x="6416405" y="2887417"/>
          <a:ext cx="2523601" cy="2316480"/>
        </p:xfrm>
        <a:graphic>
          <a:graphicData uri="http://schemas.openxmlformats.org/drawingml/2006/table">
            <a:tbl>
              <a:tblPr firstRow="1" bandRow="1">
                <a:tableStyleId>{5C22544A-7EE6-4342-B048-85BDC9FD1C3A}</a:tableStyleId>
              </a:tblPr>
              <a:tblGrid>
                <a:gridCol w="1587601">
                  <a:extLst>
                    <a:ext uri="{9D8B030D-6E8A-4147-A177-3AD203B41FA5}">
                      <a16:colId xmlns:a16="http://schemas.microsoft.com/office/drawing/2014/main" val="1060318730"/>
                    </a:ext>
                  </a:extLst>
                </a:gridCol>
                <a:gridCol w="936000">
                  <a:extLst>
                    <a:ext uri="{9D8B030D-6E8A-4147-A177-3AD203B41FA5}">
                      <a16:colId xmlns:a16="http://schemas.microsoft.com/office/drawing/2014/main" val="1344010736"/>
                    </a:ext>
                  </a:extLst>
                </a:gridCol>
              </a:tblGrid>
              <a:tr h="255767">
                <a:tc>
                  <a:txBody>
                    <a:bodyPr/>
                    <a:lstStyle/>
                    <a:p>
                      <a:r>
                        <a:rPr lang="de-DE" sz="1100">
                          <a:solidFill>
                            <a:schemeClr val="bg1"/>
                          </a:solidFill>
                        </a:rPr>
                        <a:t>Discontinued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75000"/>
                        <a:lumOff val="25000"/>
                      </a:schemeClr>
                    </a:solidFill>
                  </a:tcPr>
                </a:tc>
                <a:tc>
                  <a:txBody>
                    <a:bodyPr/>
                    <a:lstStyle/>
                    <a:p>
                      <a:r>
                        <a:rPr lang="de-DE" sz="1100">
                          <a:solidFill>
                            <a:schemeClr val="bg1"/>
                          </a:solidFill>
                        </a:rPr>
                        <a:t>82 (40.6%)</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75000"/>
                        <a:lumOff val="25000"/>
                      </a:schemeClr>
                    </a:solidFill>
                  </a:tcPr>
                </a:tc>
                <a:extLst>
                  <a:ext uri="{0D108BD9-81ED-4DB2-BD59-A6C34878D82A}">
                    <a16:rowId xmlns:a16="http://schemas.microsoft.com/office/drawing/2014/main" val="3965640890"/>
                  </a:ext>
                </a:extLst>
              </a:tr>
              <a:tr h="255767">
                <a:tc>
                  <a:txBody>
                    <a:bodyPr/>
                    <a:lstStyle/>
                    <a:p>
                      <a:r>
                        <a:rPr lang="de-DE" sz="1100">
                          <a:solidFill>
                            <a:schemeClr val="bg1"/>
                          </a:solidFill>
                        </a:rPr>
                        <a:t>Adverse event</a:t>
                      </a:r>
                      <a:r>
                        <a:rPr lang="de-DE" sz="1100" baseline="30000">
                          <a:solidFill>
                            <a:schemeClr val="bg1"/>
                          </a:solidFill>
                        </a:rPr>
                        <a:t>a</a:t>
                      </a:r>
                      <a:endParaRPr lang="de-DE" sz="110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1">
                        <a:lumMod val="75000"/>
                        <a:lumOff val="2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solidFill>
                            <a:schemeClr val="bg1"/>
                          </a:solidFill>
                        </a:rPr>
                        <a:t>53 (26.2%)</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1">
                        <a:lumMod val="75000"/>
                        <a:lumOff val="25000"/>
                      </a:schemeClr>
                    </a:solidFill>
                  </a:tcPr>
                </a:tc>
                <a:extLst>
                  <a:ext uri="{0D108BD9-81ED-4DB2-BD59-A6C34878D82A}">
                    <a16:rowId xmlns:a16="http://schemas.microsoft.com/office/drawing/2014/main" val="2168274634"/>
                  </a:ext>
                </a:extLst>
              </a:tr>
              <a:tr h="255767">
                <a:tc>
                  <a:txBody>
                    <a:bodyPr/>
                    <a:lstStyle/>
                    <a:p>
                      <a:r>
                        <a:rPr lang="de-DE" sz="1100">
                          <a:solidFill>
                            <a:schemeClr val="bg1"/>
                          </a:solidFill>
                        </a:rPr>
                        <a:t>Patient decision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75000"/>
                        <a:lumOff val="2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solidFill>
                            <a:schemeClr val="bg1"/>
                          </a:solidFill>
                        </a:rPr>
                        <a:t>5 (2.5%)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75000"/>
                        <a:lumOff val="25000"/>
                      </a:schemeClr>
                    </a:solidFill>
                  </a:tcPr>
                </a:tc>
                <a:extLst>
                  <a:ext uri="{0D108BD9-81ED-4DB2-BD59-A6C34878D82A}">
                    <a16:rowId xmlns:a16="http://schemas.microsoft.com/office/drawing/2014/main" val="3781877022"/>
                  </a:ext>
                </a:extLst>
              </a:tr>
              <a:tr h="255767">
                <a:tc>
                  <a:txBody>
                    <a:bodyPr/>
                    <a:lstStyle/>
                    <a:p>
                      <a:r>
                        <a:rPr lang="de-DE" sz="1100">
                          <a:solidFill>
                            <a:schemeClr val="bg1"/>
                          </a:solidFill>
                        </a:rPr>
                        <a:t>Disease progression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75000"/>
                        <a:lumOff val="2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solidFill>
                            <a:schemeClr val="bg1"/>
                          </a:solidFill>
                        </a:rPr>
                        <a:t>18 (8.9%)</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75000"/>
                        <a:lumOff val="25000"/>
                      </a:schemeClr>
                    </a:solidFill>
                  </a:tcPr>
                </a:tc>
                <a:extLst>
                  <a:ext uri="{0D108BD9-81ED-4DB2-BD59-A6C34878D82A}">
                    <a16:rowId xmlns:a16="http://schemas.microsoft.com/office/drawing/2014/main" val="3600362168"/>
                  </a:ext>
                </a:extLst>
              </a:tr>
              <a:tr h="670045">
                <a:tc>
                  <a:txBody>
                    <a:bodyPr/>
                    <a:lstStyle/>
                    <a:p>
                      <a:r>
                        <a:rPr lang="en-US" sz="1100">
                          <a:solidFill>
                            <a:schemeClr val="bg1"/>
                          </a:solidFill>
                        </a:rPr>
                        <a:t>Development of </a:t>
                      </a:r>
                    </a:p>
                    <a:p>
                      <a:r>
                        <a:rPr lang="en-US" sz="1100">
                          <a:solidFill>
                            <a:schemeClr val="bg1"/>
                          </a:solidFill>
                        </a:rPr>
                        <a:t>study-specific discontinuation criteriaᵇ</a:t>
                      </a:r>
                      <a:endParaRPr lang="de-DE" sz="1100">
                        <a:solidFill>
                          <a:schemeClr val="bg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75000"/>
                        <a:lumOff val="2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solidFill>
                            <a:schemeClr val="bg1"/>
                          </a:solidFill>
                        </a:rPr>
                        <a:t>3 (1.5%)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75000"/>
                        <a:lumOff val="25000"/>
                      </a:schemeClr>
                    </a:solidFill>
                  </a:tcPr>
                </a:tc>
                <a:extLst>
                  <a:ext uri="{0D108BD9-81ED-4DB2-BD59-A6C34878D82A}">
                    <a16:rowId xmlns:a16="http://schemas.microsoft.com/office/drawing/2014/main" val="1193452963"/>
                  </a:ext>
                </a:extLst>
              </a:tr>
              <a:tr h="255767">
                <a:tc>
                  <a:txBody>
                    <a:bodyPr/>
                    <a:lstStyle/>
                    <a:p>
                      <a:r>
                        <a:rPr lang="de-DE" sz="1100">
                          <a:solidFill>
                            <a:schemeClr val="bg1"/>
                          </a:solidFill>
                        </a:rPr>
                        <a:t>Other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75000"/>
                        <a:lumOff val="2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solidFill>
                            <a:schemeClr val="bg1"/>
                          </a:solidFill>
                        </a:rPr>
                        <a:t>3 (1.5%)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75000"/>
                        <a:lumOff val="25000"/>
                      </a:schemeClr>
                    </a:solidFill>
                  </a:tcPr>
                </a:tc>
                <a:extLst>
                  <a:ext uri="{0D108BD9-81ED-4DB2-BD59-A6C34878D82A}">
                    <a16:rowId xmlns:a16="http://schemas.microsoft.com/office/drawing/2014/main" val="3984056721"/>
                  </a:ext>
                </a:extLst>
              </a:tr>
              <a:tr h="255767">
                <a:tc>
                  <a:txBody>
                    <a:bodyPr/>
                    <a:lstStyle/>
                    <a:p>
                      <a:r>
                        <a:rPr lang="de-DE" sz="1100">
                          <a:solidFill>
                            <a:schemeClr val="bg1"/>
                          </a:solidFill>
                        </a:rPr>
                        <a:t>Missing</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75000"/>
                        <a:lumOff val="25000"/>
                      </a:schemeClr>
                    </a:solidFill>
                  </a:tcPr>
                </a:tc>
                <a:tc>
                  <a:txBody>
                    <a:bodyPr/>
                    <a:lstStyle/>
                    <a:p>
                      <a:r>
                        <a:rPr lang="de-DE" sz="1100">
                          <a:solidFill>
                            <a:schemeClr val="bg1"/>
                          </a:solidFill>
                        </a:rPr>
                        <a:t>0 (0.0%)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75000"/>
                        <a:lumOff val="25000"/>
                      </a:schemeClr>
                    </a:solidFill>
                  </a:tcPr>
                </a:tc>
                <a:extLst>
                  <a:ext uri="{0D108BD9-81ED-4DB2-BD59-A6C34878D82A}">
                    <a16:rowId xmlns:a16="http://schemas.microsoft.com/office/drawing/2014/main" val="2120275502"/>
                  </a:ext>
                </a:extLst>
              </a:tr>
            </a:tbl>
          </a:graphicData>
        </a:graphic>
      </p:graphicFrame>
      <p:graphicFrame>
        <p:nvGraphicFramePr>
          <p:cNvPr id="36" name="Tabelle 35">
            <a:extLst>
              <a:ext uri="{FF2B5EF4-FFF2-40B4-BE49-F238E27FC236}">
                <a16:creationId xmlns:a16="http://schemas.microsoft.com/office/drawing/2014/main" id="{F9215A70-67E1-5B32-3101-7401B1E50CA0}"/>
              </a:ext>
            </a:extLst>
          </p:cNvPr>
          <p:cNvGraphicFramePr>
            <a:graphicFrameLocks noGrp="1"/>
          </p:cNvGraphicFramePr>
          <p:nvPr>
            <p:extLst>
              <p:ext uri="{D42A27DB-BD31-4B8C-83A1-F6EECF244321}">
                <p14:modId xmlns:p14="http://schemas.microsoft.com/office/powerpoint/2010/main" val="1628368743"/>
              </p:ext>
            </p:extLst>
          </p:nvPr>
        </p:nvGraphicFramePr>
        <p:xfrm>
          <a:off x="3572399" y="2887417"/>
          <a:ext cx="2523601" cy="2316480"/>
        </p:xfrm>
        <a:graphic>
          <a:graphicData uri="http://schemas.openxmlformats.org/drawingml/2006/table">
            <a:tbl>
              <a:tblPr firstRow="1" bandRow="1">
                <a:tableStyleId>{5C22544A-7EE6-4342-B048-85BDC9FD1C3A}</a:tableStyleId>
              </a:tblPr>
              <a:tblGrid>
                <a:gridCol w="1587601">
                  <a:extLst>
                    <a:ext uri="{9D8B030D-6E8A-4147-A177-3AD203B41FA5}">
                      <a16:colId xmlns:a16="http://schemas.microsoft.com/office/drawing/2014/main" val="1060318730"/>
                    </a:ext>
                  </a:extLst>
                </a:gridCol>
                <a:gridCol w="936000">
                  <a:extLst>
                    <a:ext uri="{9D8B030D-6E8A-4147-A177-3AD203B41FA5}">
                      <a16:colId xmlns:a16="http://schemas.microsoft.com/office/drawing/2014/main" val="1344010736"/>
                    </a:ext>
                  </a:extLst>
                </a:gridCol>
              </a:tblGrid>
              <a:tr h="255767">
                <a:tc>
                  <a:txBody>
                    <a:bodyPr/>
                    <a:lstStyle/>
                    <a:p>
                      <a:r>
                        <a:rPr lang="de-DE" sz="1100">
                          <a:solidFill>
                            <a:schemeClr val="bg1"/>
                          </a:solidFill>
                        </a:rPr>
                        <a:t>Discontinued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90000"/>
                        <a:lumOff val="10000"/>
                      </a:schemeClr>
                    </a:solidFill>
                  </a:tcPr>
                </a:tc>
                <a:tc>
                  <a:txBody>
                    <a:bodyPr/>
                    <a:lstStyle/>
                    <a:p>
                      <a:r>
                        <a:rPr lang="de-DE" sz="1100">
                          <a:solidFill>
                            <a:schemeClr val="bg1"/>
                          </a:solidFill>
                        </a:rPr>
                        <a:t>95 (30.6%)</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90000"/>
                        <a:lumOff val="10000"/>
                      </a:schemeClr>
                    </a:solidFill>
                  </a:tcPr>
                </a:tc>
                <a:extLst>
                  <a:ext uri="{0D108BD9-81ED-4DB2-BD59-A6C34878D82A}">
                    <a16:rowId xmlns:a16="http://schemas.microsoft.com/office/drawing/2014/main" val="3965640890"/>
                  </a:ext>
                </a:extLst>
              </a:tr>
              <a:tr h="255767">
                <a:tc>
                  <a:txBody>
                    <a:bodyPr/>
                    <a:lstStyle/>
                    <a:p>
                      <a:r>
                        <a:rPr lang="de-DE" sz="1100">
                          <a:solidFill>
                            <a:schemeClr val="bg1"/>
                          </a:solidFill>
                        </a:rPr>
                        <a:t>Adverse event</a:t>
                      </a:r>
                      <a:r>
                        <a:rPr lang="de-DE" sz="1100" baseline="30000">
                          <a:solidFill>
                            <a:schemeClr val="bg1"/>
                          </a:solidFill>
                        </a:rPr>
                        <a:t>a</a:t>
                      </a:r>
                      <a:endParaRPr lang="de-DE" sz="110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1">
                        <a:lumMod val="90000"/>
                        <a:lumOff val="1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solidFill>
                            <a:schemeClr val="bg1"/>
                          </a:solidFill>
                        </a:rPr>
                        <a:t>51 (16.5%)</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1">
                        <a:lumMod val="90000"/>
                        <a:lumOff val="10000"/>
                      </a:schemeClr>
                    </a:solidFill>
                  </a:tcPr>
                </a:tc>
                <a:extLst>
                  <a:ext uri="{0D108BD9-81ED-4DB2-BD59-A6C34878D82A}">
                    <a16:rowId xmlns:a16="http://schemas.microsoft.com/office/drawing/2014/main" val="2168274634"/>
                  </a:ext>
                </a:extLst>
              </a:tr>
              <a:tr h="255767">
                <a:tc>
                  <a:txBody>
                    <a:bodyPr/>
                    <a:lstStyle/>
                    <a:p>
                      <a:r>
                        <a:rPr lang="de-DE" sz="1100">
                          <a:solidFill>
                            <a:schemeClr val="bg1"/>
                          </a:solidFill>
                        </a:rPr>
                        <a:t>Patient decision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90000"/>
                        <a:lumOff val="1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solidFill>
                            <a:schemeClr val="bg1"/>
                          </a:solidFill>
                        </a:rPr>
                        <a:t>12 (3.9%)</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90000"/>
                        <a:lumOff val="10000"/>
                      </a:schemeClr>
                    </a:solidFill>
                  </a:tcPr>
                </a:tc>
                <a:extLst>
                  <a:ext uri="{0D108BD9-81ED-4DB2-BD59-A6C34878D82A}">
                    <a16:rowId xmlns:a16="http://schemas.microsoft.com/office/drawing/2014/main" val="3781877022"/>
                  </a:ext>
                </a:extLst>
              </a:tr>
              <a:tr h="255767">
                <a:tc>
                  <a:txBody>
                    <a:bodyPr/>
                    <a:lstStyle/>
                    <a:p>
                      <a:r>
                        <a:rPr lang="de-DE" sz="1100">
                          <a:solidFill>
                            <a:schemeClr val="bg1"/>
                          </a:solidFill>
                        </a:rPr>
                        <a:t>Disease progression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90000"/>
                        <a:lumOff val="1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solidFill>
                            <a:schemeClr val="bg1"/>
                          </a:solidFill>
                        </a:rPr>
                        <a:t>9 (2.9%)</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90000"/>
                        <a:lumOff val="10000"/>
                      </a:schemeClr>
                    </a:solidFill>
                  </a:tcPr>
                </a:tc>
                <a:extLst>
                  <a:ext uri="{0D108BD9-81ED-4DB2-BD59-A6C34878D82A}">
                    <a16:rowId xmlns:a16="http://schemas.microsoft.com/office/drawing/2014/main" val="3600362168"/>
                  </a:ext>
                </a:extLst>
              </a:tr>
              <a:tr h="670045">
                <a:tc>
                  <a:txBody>
                    <a:bodyPr/>
                    <a:lstStyle/>
                    <a:p>
                      <a:r>
                        <a:rPr lang="en-US" sz="1100">
                          <a:solidFill>
                            <a:schemeClr val="bg1"/>
                          </a:solidFill>
                        </a:rPr>
                        <a:t>Development of </a:t>
                      </a:r>
                    </a:p>
                    <a:p>
                      <a:r>
                        <a:rPr lang="en-US" sz="1100">
                          <a:solidFill>
                            <a:schemeClr val="bg1"/>
                          </a:solidFill>
                        </a:rPr>
                        <a:t>study-specific discontinuation criteriaᵇ</a:t>
                      </a:r>
                      <a:endParaRPr lang="de-DE" sz="1100">
                        <a:solidFill>
                          <a:schemeClr val="bg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90000"/>
                        <a:lumOff val="1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solidFill>
                            <a:schemeClr val="bg1"/>
                          </a:solidFill>
                        </a:rPr>
                        <a:t>6 (1.9%)</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90000"/>
                        <a:lumOff val="10000"/>
                      </a:schemeClr>
                    </a:solidFill>
                  </a:tcPr>
                </a:tc>
                <a:extLst>
                  <a:ext uri="{0D108BD9-81ED-4DB2-BD59-A6C34878D82A}">
                    <a16:rowId xmlns:a16="http://schemas.microsoft.com/office/drawing/2014/main" val="1193452963"/>
                  </a:ext>
                </a:extLst>
              </a:tr>
              <a:tr h="255767">
                <a:tc>
                  <a:txBody>
                    <a:bodyPr/>
                    <a:lstStyle/>
                    <a:p>
                      <a:r>
                        <a:rPr lang="de-DE" sz="1100">
                          <a:solidFill>
                            <a:schemeClr val="bg1"/>
                          </a:solidFill>
                        </a:rPr>
                        <a:t>Other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90000"/>
                        <a:lumOff val="1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solidFill>
                            <a:schemeClr val="bg1"/>
                          </a:solidFill>
                        </a:rPr>
                        <a:t>15 (4.8%)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90000"/>
                        <a:lumOff val="10000"/>
                      </a:schemeClr>
                    </a:solidFill>
                  </a:tcPr>
                </a:tc>
                <a:extLst>
                  <a:ext uri="{0D108BD9-81ED-4DB2-BD59-A6C34878D82A}">
                    <a16:rowId xmlns:a16="http://schemas.microsoft.com/office/drawing/2014/main" val="3984056721"/>
                  </a:ext>
                </a:extLst>
              </a:tr>
              <a:tr h="255767">
                <a:tc>
                  <a:txBody>
                    <a:bodyPr/>
                    <a:lstStyle/>
                    <a:p>
                      <a:r>
                        <a:rPr lang="de-DE" sz="1100">
                          <a:solidFill>
                            <a:schemeClr val="bg1"/>
                          </a:solidFill>
                        </a:rPr>
                        <a:t>Missing</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90000"/>
                        <a:lumOff val="10000"/>
                      </a:schemeClr>
                    </a:solidFill>
                  </a:tcPr>
                </a:tc>
                <a:tc>
                  <a:txBody>
                    <a:bodyPr/>
                    <a:lstStyle/>
                    <a:p>
                      <a:r>
                        <a:rPr lang="de-DE" sz="1100">
                          <a:solidFill>
                            <a:schemeClr val="bg1"/>
                          </a:solidFill>
                        </a:rPr>
                        <a:t>2 (0.6%)</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90000"/>
                        <a:lumOff val="10000"/>
                      </a:schemeClr>
                    </a:solidFill>
                  </a:tcPr>
                </a:tc>
                <a:extLst>
                  <a:ext uri="{0D108BD9-81ED-4DB2-BD59-A6C34878D82A}">
                    <a16:rowId xmlns:a16="http://schemas.microsoft.com/office/drawing/2014/main" val="2120275502"/>
                  </a:ext>
                </a:extLst>
              </a:tr>
            </a:tbl>
          </a:graphicData>
        </a:graphic>
      </p:graphicFrame>
      <p:graphicFrame>
        <p:nvGraphicFramePr>
          <p:cNvPr id="38" name="Tabelle 37">
            <a:extLst>
              <a:ext uri="{FF2B5EF4-FFF2-40B4-BE49-F238E27FC236}">
                <a16:creationId xmlns:a16="http://schemas.microsoft.com/office/drawing/2014/main" id="{7AA30814-EA32-E683-CC15-BAE4880096EA}"/>
              </a:ext>
            </a:extLst>
          </p:cNvPr>
          <p:cNvGraphicFramePr>
            <a:graphicFrameLocks noGrp="1"/>
          </p:cNvGraphicFramePr>
          <p:nvPr>
            <p:extLst>
              <p:ext uri="{D42A27DB-BD31-4B8C-83A1-F6EECF244321}">
                <p14:modId xmlns:p14="http://schemas.microsoft.com/office/powerpoint/2010/main" val="2139213533"/>
              </p:ext>
            </p:extLst>
          </p:nvPr>
        </p:nvGraphicFramePr>
        <p:xfrm>
          <a:off x="407988" y="2887417"/>
          <a:ext cx="2523601" cy="2316480"/>
        </p:xfrm>
        <a:graphic>
          <a:graphicData uri="http://schemas.openxmlformats.org/drawingml/2006/table">
            <a:tbl>
              <a:tblPr firstRow="1" bandRow="1">
                <a:tableStyleId>{5C22544A-7EE6-4342-B048-85BDC9FD1C3A}</a:tableStyleId>
              </a:tblPr>
              <a:tblGrid>
                <a:gridCol w="1587601">
                  <a:extLst>
                    <a:ext uri="{9D8B030D-6E8A-4147-A177-3AD203B41FA5}">
                      <a16:colId xmlns:a16="http://schemas.microsoft.com/office/drawing/2014/main" val="1060318730"/>
                    </a:ext>
                  </a:extLst>
                </a:gridCol>
                <a:gridCol w="936000">
                  <a:extLst>
                    <a:ext uri="{9D8B030D-6E8A-4147-A177-3AD203B41FA5}">
                      <a16:colId xmlns:a16="http://schemas.microsoft.com/office/drawing/2014/main" val="1344010736"/>
                    </a:ext>
                  </a:extLst>
                </a:gridCol>
              </a:tblGrid>
              <a:tr h="0">
                <a:tc>
                  <a:txBody>
                    <a:bodyPr/>
                    <a:lstStyle/>
                    <a:p>
                      <a:r>
                        <a:rPr lang="de-DE" sz="1100">
                          <a:solidFill>
                            <a:schemeClr val="bg1"/>
                          </a:solidFill>
                        </a:rPr>
                        <a:t>Discontinued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r>
                        <a:rPr lang="de-DE" sz="1100">
                          <a:solidFill>
                            <a:schemeClr val="bg1"/>
                          </a:solidFill>
                        </a:rPr>
                        <a:t>196 (35.5%)</a:t>
                      </a:r>
                    </a:p>
                  </a:txBody>
                  <a:tcPr marR="7200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965640890"/>
                  </a:ext>
                </a:extLst>
              </a:tr>
              <a:tr h="0">
                <a:tc>
                  <a:txBody>
                    <a:bodyPr/>
                    <a:lstStyle/>
                    <a:p>
                      <a:r>
                        <a:rPr lang="de-DE" sz="1100">
                          <a:solidFill>
                            <a:schemeClr val="bg1"/>
                          </a:solidFill>
                        </a:rPr>
                        <a:t>Adverse event</a:t>
                      </a:r>
                      <a:r>
                        <a:rPr lang="de-DE" sz="1100" baseline="30000">
                          <a:solidFill>
                            <a:schemeClr val="bg1"/>
                          </a:solidFill>
                        </a:rPr>
                        <a:t>a</a:t>
                      </a:r>
                      <a:endParaRPr lang="de-DE" sz="110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solidFill>
                            <a:schemeClr val="bg1"/>
                          </a:solidFill>
                        </a:rPr>
                        <a:t>111 (20.1%)</a:t>
                      </a:r>
                    </a:p>
                  </a:txBody>
                  <a:tcPr marR="7200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168274634"/>
                  </a:ext>
                </a:extLst>
              </a:tr>
              <a:tr h="0">
                <a:tc>
                  <a:txBody>
                    <a:bodyPr/>
                    <a:lstStyle/>
                    <a:p>
                      <a:r>
                        <a:rPr lang="de-DE" sz="1100">
                          <a:solidFill>
                            <a:schemeClr val="bg1"/>
                          </a:solidFill>
                        </a:rPr>
                        <a:t>Patient decision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solidFill>
                            <a:schemeClr val="bg1"/>
                          </a:solidFill>
                        </a:rPr>
                        <a:t>19 (3.4%)</a:t>
                      </a:r>
                    </a:p>
                  </a:txBody>
                  <a:tcPr marR="72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781877022"/>
                  </a:ext>
                </a:extLst>
              </a:tr>
              <a:tr h="0">
                <a:tc>
                  <a:txBody>
                    <a:bodyPr/>
                    <a:lstStyle/>
                    <a:p>
                      <a:r>
                        <a:rPr lang="de-DE" sz="1100">
                          <a:solidFill>
                            <a:schemeClr val="bg1"/>
                          </a:solidFill>
                        </a:rPr>
                        <a:t>Disease progression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solidFill>
                            <a:schemeClr val="bg1"/>
                          </a:solidFill>
                        </a:rPr>
                        <a:t>33 (6.0%)</a:t>
                      </a:r>
                    </a:p>
                  </a:txBody>
                  <a:tcPr marR="72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600362168"/>
                  </a:ext>
                </a:extLst>
              </a:tr>
              <a:tr h="0">
                <a:tc>
                  <a:txBody>
                    <a:bodyPr/>
                    <a:lstStyle/>
                    <a:p>
                      <a:r>
                        <a:rPr lang="en-US" sz="1100">
                          <a:solidFill>
                            <a:schemeClr val="bg1"/>
                          </a:solidFill>
                        </a:rPr>
                        <a:t>Development of </a:t>
                      </a:r>
                    </a:p>
                    <a:p>
                      <a:r>
                        <a:rPr lang="en-US" sz="1100">
                          <a:solidFill>
                            <a:schemeClr val="bg1"/>
                          </a:solidFill>
                        </a:rPr>
                        <a:t>study-specific discontinuation criteriaᵇ</a:t>
                      </a:r>
                      <a:endParaRPr lang="de-DE" sz="1100">
                        <a:solidFill>
                          <a:schemeClr val="bg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solidFill>
                            <a:schemeClr val="bg1"/>
                          </a:solidFill>
                        </a:rPr>
                        <a:t>12 (2.2%)</a:t>
                      </a:r>
                    </a:p>
                  </a:txBody>
                  <a:tcPr marR="72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193452963"/>
                  </a:ext>
                </a:extLst>
              </a:tr>
              <a:tr h="0">
                <a:tc>
                  <a:txBody>
                    <a:bodyPr/>
                    <a:lstStyle/>
                    <a:p>
                      <a:r>
                        <a:rPr lang="de-DE" sz="1100">
                          <a:solidFill>
                            <a:schemeClr val="bg1"/>
                          </a:solidFill>
                        </a:rPr>
                        <a:t>Other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solidFill>
                            <a:schemeClr val="bg1"/>
                          </a:solidFill>
                        </a:rPr>
                        <a:t>19 (3.4%)</a:t>
                      </a:r>
                    </a:p>
                  </a:txBody>
                  <a:tcPr marR="72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984056721"/>
                  </a:ext>
                </a:extLst>
              </a:tr>
              <a:tr h="0">
                <a:tc>
                  <a:txBody>
                    <a:bodyPr/>
                    <a:lstStyle/>
                    <a:p>
                      <a:r>
                        <a:rPr lang="de-DE" sz="1100">
                          <a:solidFill>
                            <a:schemeClr val="bg1"/>
                          </a:solidFill>
                        </a:rPr>
                        <a:t>Missing</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r>
                        <a:rPr lang="de-DE" sz="1100">
                          <a:solidFill>
                            <a:schemeClr val="bg1"/>
                          </a:solidFill>
                        </a:rPr>
                        <a:t>2 (0.4%)</a:t>
                      </a:r>
                    </a:p>
                  </a:txBody>
                  <a:tcPr marR="72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120275502"/>
                  </a:ext>
                </a:extLst>
              </a:tr>
            </a:tbl>
          </a:graphicData>
        </a:graphic>
      </p:graphicFrame>
    </p:spTree>
    <p:extLst>
      <p:ext uri="{BB962C8B-B14F-4D97-AF65-F5344CB8AC3E}">
        <p14:creationId xmlns:p14="http://schemas.microsoft.com/office/powerpoint/2010/main" val="13784170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A8E8383B-5329-44DC-9F98-8A5BA015CD6C}"/>
              </a:ext>
            </a:extLst>
          </p:cNvPr>
          <p:cNvSpPr>
            <a:spLocks noChangeArrowheads="1"/>
          </p:cNvSpPr>
          <p:nvPr/>
        </p:nvSpPr>
        <p:spPr bwMode="auto">
          <a:xfrm>
            <a:off x="769938" y="29098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endParaRPr kumimoji="0" lang="en-US" altLang="en-US" sz="1800" b="0" i="0" u="none" strike="noStrike" kern="1200" cap="none" spc="0" normalizeH="0" baseline="0" noProof="0">
              <a:ln>
                <a:noFill/>
              </a:ln>
              <a:solidFill>
                <a:srgbClr val="4E4F4E"/>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4E4F4E"/>
              </a:solidFill>
              <a:effectLst/>
              <a:uLnTx/>
              <a:uFillTx/>
              <a:latin typeface="Arial" panose="020B0604020202020204" pitchFamily="34" charset="0"/>
              <a:ea typeface="+mn-ea"/>
              <a:cs typeface="+mn-cs"/>
            </a:endParaRPr>
          </a:p>
        </p:txBody>
      </p:sp>
      <p:sp>
        <p:nvSpPr>
          <p:cNvPr id="5" name="Titel 4">
            <a:extLst>
              <a:ext uri="{FF2B5EF4-FFF2-40B4-BE49-F238E27FC236}">
                <a16:creationId xmlns:a16="http://schemas.microsoft.com/office/drawing/2014/main" id="{CCC299C4-2C36-6049-968C-5EFE59940FA6}"/>
              </a:ext>
            </a:extLst>
          </p:cNvPr>
          <p:cNvSpPr>
            <a:spLocks noGrp="1"/>
          </p:cNvSpPr>
          <p:nvPr>
            <p:ph type="title"/>
          </p:nvPr>
        </p:nvSpPr>
        <p:spPr/>
        <p:txBody>
          <a:bodyPr/>
          <a:lstStyle/>
          <a:p>
            <a:r>
              <a:rPr lang="de-DE"/>
              <a:t>Contents (ii)</a:t>
            </a:r>
          </a:p>
        </p:txBody>
      </p:sp>
      <p:sp>
        <p:nvSpPr>
          <p:cNvPr id="11" name="Fußzeilenplatzhalter 10">
            <a:extLst>
              <a:ext uri="{FF2B5EF4-FFF2-40B4-BE49-F238E27FC236}">
                <a16:creationId xmlns:a16="http://schemas.microsoft.com/office/drawing/2014/main" id="{7FD85BBB-B470-A846-9055-FF0BFB810736}"/>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i="0" u="none" strike="noStrike" kern="1200" cap="none" spc="0" normalizeH="0" baseline="0" noProof="0">
                <a:ln>
                  <a:noFill/>
                </a:ln>
                <a:solidFill>
                  <a:srgbClr val="4E4F4E"/>
                </a:solidFill>
                <a:effectLst/>
                <a:uLnTx/>
                <a:uFillTx/>
                <a:latin typeface="Arial" panose="020B0604020202020204"/>
                <a:ea typeface="+mn-ea"/>
                <a:cs typeface="+mn-cs"/>
              </a:rPr>
              <a:t>SLL, small lymphocytic lymphoma.</a:t>
            </a:r>
          </a:p>
        </p:txBody>
      </p:sp>
      <p:graphicFrame>
        <p:nvGraphicFramePr>
          <p:cNvPr id="9" name="Table 3">
            <a:extLst>
              <a:ext uri="{FF2B5EF4-FFF2-40B4-BE49-F238E27FC236}">
                <a16:creationId xmlns:a16="http://schemas.microsoft.com/office/drawing/2014/main" id="{39A495A4-6594-5E43-8092-033DF6084EA0}"/>
              </a:ext>
            </a:extLst>
          </p:cNvPr>
          <p:cNvGraphicFramePr>
            <a:graphicFrameLocks noGrp="1"/>
          </p:cNvGraphicFramePr>
          <p:nvPr>
            <p:extLst>
              <p:ext uri="{D42A27DB-BD31-4B8C-83A1-F6EECF244321}">
                <p14:modId xmlns:p14="http://schemas.microsoft.com/office/powerpoint/2010/main" val="2193899611"/>
              </p:ext>
            </p:extLst>
          </p:nvPr>
        </p:nvGraphicFramePr>
        <p:xfrm>
          <a:off x="407988" y="1665289"/>
          <a:ext cx="11376025" cy="3840480"/>
        </p:xfrm>
        <a:graphic>
          <a:graphicData uri="http://schemas.openxmlformats.org/drawingml/2006/table">
            <a:tbl>
              <a:tblPr firstRow="1" bandRow="1">
                <a:tableStyleId>{21E4AEA4-8DFA-4A89-87EB-49C32662AFE0}</a:tableStyleId>
              </a:tblPr>
              <a:tblGrid>
                <a:gridCol w="1137143">
                  <a:extLst>
                    <a:ext uri="{9D8B030D-6E8A-4147-A177-3AD203B41FA5}">
                      <a16:colId xmlns:a16="http://schemas.microsoft.com/office/drawing/2014/main" val="2369725370"/>
                    </a:ext>
                  </a:extLst>
                </a:gridCol>
                <a:gridCol w="6983039">
                  <a:extLst>
                    <a:ext uri="{9D8B030D-6E8A-4147-A177-3AD203B41FA5}">
                      <a16:colId xmlns:a16="http://schemas.microsoft.com/office/drawing/2014/main" val="3851562108"/>
                    </a:ext>
                  </a:extLst>
                </a:gridCol>
                <a:gridCol w="1412750">
                  <a:extLst>
                    <a:ext uri="{9D8B030D-6E8A-4147-A177-3AD203B41FA5}">
                      <a16:colId xmlns:a16="http://schemas.microsoft.com/office/drawing/2014/main" val="359418087"/>
                    </a:ext>
                  </a:extLst>
                </a:gridCol>
                <a:gridCol w="1843093">
                  <a:extLst>
                    <a:ext uri="{9D8B030D-6E8A-4147-A177-3AD203B41FA5}">
                      <a16:colId xmlns:a16="http://schemas.microsoft.com/office/drawing/2014/main" val="1352664065"/>
                    </a:ext>
                  </a:extLst>
                </a:gridCol>
              </a:tblGrid>
              <a:tr h="281797">
                <a:tc>
                  <a:txBody>
                    <a:bodyPr/>
                    <a:lstStyle/>
                    <a:p>
                      <a:pPr algn="ctr"/>
                      <a:r>
                        <a:rPr lang="en-US" sz="1200"/>
                        <a:t>Slide numbers</a:t>
                      </a:r>
                    </a:p>
                  </a:txBody>
                  <a:tcPr anchor="ctr"/>
                </a:tc>
                <a:tc>
                  <a:txBody>
                    <a:bodyPr/>
                    <a:lstStyle/>
                    <a:p>
                      <a:pPr marL="0" algn="ctr" defTabSz="914400" rtl="0" eaLnBrk="1" latinLnBrk="0" hangingPunct="1"/>
                      <a:r>
                        <a:rPr lang="en-US" sz="1200" b="1" kern="1200">
                          <a:solidFill>
                            <a:schemeClr val="lt1"/>
                          </a:solidFill>
                        </a:rPr>
                        <a:t>Study </a:t>
                      </a:r>
                      <a:endParaRPr lang="en-US" sz="1200" b="1" kern="1200">
                        <a:solidFill>
                          <a:schemeClr val="lt1"/>
                        </a:solidFill>
                        <a:latin typeface="+mn-lt"/>
                        <a:ea typeface="+mn-ea"/>
                        <a:cs typeface="+mn-cs"/>
                      </a:endParaRPr>
                    </a:p>
                  </a:txBody>
                  <a:tcPr anchor="ctr"/>
                </a:tc>
                <a:tc>
                  <a:txBody>
                    <a:bodyPr/>
                    <a:lstStyle/>
                    <a:p>
                      <a:pPr marL="0" algn="ctr" defTabSz="914400" rtl="0" eaLnBrk="1" latinLnBrk="0" hangingPunct="1"/>
                      <a:r>
                        <a:rPr lang="en-US" sz="1200" b="1" kern="1200">
                          <a:solidFill>
                            <a:schemeClr val="lt1"/>
                          </a:solidFill>
                        </a:rPr>
                        <a:t>Abstract Number</a:t>
                      </a:r>
                      <a:endParaRPr lang="en-US" sz="1200" b="1" kern="1200">
                        <a:solidFill>
                          <a:schemeClr val="lt1"/>
                        </a:solidFill>
                        <a:latin typeface="+mn-lt"/>
                        <a:ea typeface="+mn-ea"/>
                        <a:cs typeface="+mn-cs"/>
                      </a:endParaRPr>
                    </a:p>
                  </a:txBody>
                  <a:tcPr marL="36000" marR="36000" anchor="ctr"/>
                </a:tc>
                <a:tc>
                  <a:txBody>
                    <a:bodyPr/>
                    <a:lstStyle/>
                    <a:p>
                      <a:pPr marL="0" algn="ctr" defTabSz="914400" rtl="0" eaLnBrk="1" latinLnBrk="0" hangingPunct="1"/>
                      <a:r>
                        <a:rPr lang="en-US" sz="1200" b="1" kern="1200">
                          <a:solidFill>
                            <a:schemeClr val="lt1"/>
                          </a:solidFill>
                        </a:rPr>
                        <a:t>Presenter</a:t>
                      </a:r>
                      <a:endParaRPr lang="en-US" sz="1200" b="1" kern="1200">
                        <a:solidFill>
                          <a:schemeClr val="lt1"/>
                        </a:solidFill>
                        <a:latin typeface="+mn-lt"/>
                        <a:ea typeface="+mn-ea"/>
                        <a:cs typeface="+mn-cs"/>
                      </a:endParaRPr>
                    </a:p>
                  </a:txBody>
                  <a:tcPr anchor="ctr"/>
                </a:tc>
                <a:extLst>
                  <a:ext uri="{0D108BD9-81ED-4DB2-BD59-A6C34878D82A}">
                    <a16:rowId xmlns:a16="http://schemas.microsoft.com/office/drawing/2014/main" val="3483188175"/>
                  </a:ext>
                </a:extLst>
              </a:tr>
              <a:tr h="281797">
                <a:tc>
                  <a:txBody>
                    <a:bodyPr/>
                    <a:lstStyle/>
                    <a:p>
                      <a:pPr algn="ctr" fontAlgn="base"/>
                      <a:r>
                        <a:rPr lang="en-US" sz="1200" b="0" i="0">
                          <a:solidFill>
                            <a:schemeClr val="tx1"/>
                          </a:solidFill>
                          <a:effectLst/>
                          <a:latin typeface="+mj-lt"/>
                        </a:rPr>
                        <a:t>59-64</a:t>
                      </a:r>
                    </a:p>
                  </a:txBody>
                  <a:tcPr anchor="ct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a:t>Efficacy of Zanubrutinib Versus Acalabrutinib in the Treatment of Relapsed or Refractory Chronic Lymphocytic Leukemia (R/R CLL): A Matching-Adjusted Indirect Comparison (MAIC)</a:t>
                      </a:r>
                    </a:p>
                  </a:txBody>
                  <a:tcPr anchor="ct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0" i="0">
                          <a:solidFill>
                            <a:schemeClr val="tx1"/>
                          </a:solidFill>
                          <a:effectLst/>
                          <a:latin typeface="+mj-lt"/>
                        </a:rPr>
                        <a:t>P700</a:t>
                      </a:r>
                    </a:p>
                  </a:txBody>
                  <a:tcPr anchor="ct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0" i="0" kern="1200" err="1">
                          <a:solidFill>
                            <a:schemeClr val="tx1"/>
                          </a:solidFill>
                          <a:effectLst/>
                          <a:latin typeface="+mj-lt"/>
                          <a:ea typeface="+mn-ea"/>
                          <a:cs typeface="+mn-cs"/>
                        </a:rPr>
                        <a:t>Mayzar</a:t>
                      </a:r>
                      <a:r>
                        <a:rPr lang="en-US" sz="1200" b="0" i="0" kern="1200">
                          <a:solidFill>
                            <a:schemeClr val="tx1"/>
                          </a:solidFill>
                          <a:effectLst/>
                          <a:latin typeface="+mj-lt"/>
                          <a:ea typeface="+mn-ea"/>
                          <a:cs typeface="+mn-cs"/>
                        </a:rPr>
                        <a:t> </a:t>
                      </a:r>
                      <a:r>
                        <a:rPr lang="en-US" sz="1200" b="0" i="0" kern="1200" err="1">
                          <a:solidFill>
                            <a:schemeClr val="tx1"/>
                          </a:solidFill>
                          <a:effectLst/>
                          <a:latin typeface="+mj-lt"/>
                          <a:ea typeface="+mn-ea"/>
                          <a:cs typeface="+mn-cs"/>
                        </a:rPr>
                        <a:t>Shadman</a:t>
                      </a:r>
                      <a:endParaRPr lang="en-US" sz="1200" b="0" i="0" kern="1200">
                        <a:solidFill>
                          <a:schemeClr val="tx1"/>
                        </a:solidFill>
                        <a:effectLst/>
                        <a:latin typeface="+mj-lt"/>
                        <a:ea typeface="+mn-ea"/>
                        <a:cs typeface="+mn-cs"/>
                      </a:endParaRPr>
                    </a:p>
                  </a:txBody>
                  <a:tcPr anchor="ctr"/>
                </a:tc>
                <a:extLst>
                  <a:ext uri="{0D108BD9-81ED-4DB2-BD59-A6C34878D82A}">
                    <a16:rowId xmlns:a16="http://schemas.microsoft.com/office/drawing/2014/main" val="3819257182"/>
                  </a:ext>
                </a:extLst>
              </a:tr>
              <a:tr h="281797">
                <a:tc>
                  <a:txBody>
                    <a:bodyPr/>
                    <a:lstStyle/>
                    <a:p>
                      <a:pPr algn="ctr" fontAlgn="base"/>
                      <a:r>
                        <a:rPr lang="en-US" sz="1200" b="0" i="0">
                          <a:solidFill>
                            <a:schemeClr val="tx1"/>
                          </a:solidFill>
                          <a:effectLst/>
                          <a:latin typeface="+mj-lt"/>
                        </a:rPr>
                        <a:t>65-71</a:t>
                      </a:r>
                    </a:p>
                  </a:txBody>
                  <a:tcPr anchor="ct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a:t>Efficacy and Safety of Zanubrutinib vs. </a:t>
                      </a:r>
                      <a:r>
                        <a:rPr lang="en-US" sz="1200" err="1"/>
                        <a:t>Venetoclax+Ibrutinib</a:t>
                      </a:r>
                      <a:r>
                        <a:rPr lang="en-US" sz="1200"/>
                        <a:t> in the Treatment-naïve (TN) Chronic Lymphocytic Leukemia (CLL): A Matching-Adjusted Indirect Comparison (MAIC)</a:t>
                      </a:r>
                    </a:p>
                  </a:txBody>
                  <a:tcPr anchor="ct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0" i="0">
                          <a:solidFill>
                            <a:schemeClr val="tx1"/>
                          </a:solidFill>
                          <a:effectLst/>
                          <a:latin typeface="+mj-lt"/>
                        </a:rPr>
                        <a:t>P702</a:t>
                      </a:r>
                    </a:p>
                  </a:txBody>
                  <a:tcPr anchor="ct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0" i="0" kern="1200">
                          <a:solidFill>
                            <a:schemeClr val="tx1"/>
                          </a:solidFill>
                          <a:effectLst/>
                          <a:latin typeface="+mj-lt"/>
                          <a:ea typeface="+mn-ea"/>
                          <a:cs typeface="+mn-cs"/>
                        </a:rPr>
                        <a:t>Talha Munir</a:t>
                      </a:r>
                    </a:p>
                  </a:txBody>
                  <a:tcPr anchor="ctr"/>
                </a:tc>
                <a:extLst>
                  <a:ext uri="{0D108BD9-81ED-4DB2-BD59-A6C34878D82A}">
                    <a16:rowId xmlns:a16="http://schemas.microsoft.com/office/drawing/2014/main" val="821058421"/>
                  </a:ext>
                </a:extLst>
              </a:tr>
              <a:tr h="281797">
                <a:tc>
                  <a:txBody>
                    <a:bodyPr/>
                    <a:lstStyle/>
                    <a:p>
                      <a:pPr algn="ctr" fontAlgn="base"/>
                      <a:r>
                        <a:rPr lang="en-US" sz="1200" b="0" i="0">
                          <a:solidFill>
                            <a:schemeClr val="tx1"/>
                          </a:solidFill>
                          <a:effectLst/>
                          <a:latin typeface="+mj-lt"/>
                        </a:rPr>
                        <a:t>72-80</a:t>
                      </a:r>
                    </a:p>
                  </a:txBody>
                  <a:tcPr anchor="ct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a:t>Comparative Efficacy of Bruton Tyrosine Kinase Inhibitors in the Treatment of Relapsed/Refractory Chronic Lymphocytic Leukemia: A Network Meta-Analysis (NMA)</a:t>
                      </a:r>
                    </a:p>
                  </a:txBody>
                  <a:tcPr anchor="ct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0" i="0">
                          <a:solidFill>
                            <a:schemeClr val="tx1"/>
                          </a:solidFill>
                          <a:effectLst/>
                          <a:latin typeface="+mj-lt"/>
                        </a:rPr>
                        <a:t>P701</a:t>
                      </a:r>
                    </a:p>
                  </a:txBody>
                  <a:tcPr anchor="ct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0" i="0" kern="1200" err="1">
                          <a:solidFill>
                            <a:schemeClr val="tx1"/>
                          </a:solidFill>
                          <a:effectLst/>
                          <a:latin typeface="+mn-lt"/>
                          <a:ea typeface="+mn-ea"/>
                          <a:cs typeface="+mn-cs"/>
                        </a:rPr>
                        <a:t>Mayzar</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Shadman</a:t>
                      </a:r>
                      <a:endParaRPr lang="en-US" sz="1200" b="0" i="0" kern="1200">
                        <a:solidFill>
                          <a:schemeClr val="tx1"/>
                        </a:solidFill>
                        <a:effectLst/>
                        <a:latin typeface="+mn-lt"/>
                        <a:ea typeface="+mn-ea"/>
                        <a:cs typeface="+mn-cs"/>
                      </a:endParaRPr>
                    </a:p>
                  </a:txBody>
                  <a:tcPr anchor="ctr"/>
                </a:tc>
                <a:extLst>
                  <a:ext uri="{0D108BD9-81ED-4DB2-BD59-A6C34878D82A}">
                    <a16:rowId xmlns:a16="http://schemas.microsoft.com/office/drawing/2014/main" val="421508319"/>
                  </a:ext>
                </a:extLst>
              </a:tr>
              <a:tr h="281797">
                <a:tc>
                  <a:txBody>
                    <a:bodyPr/>
                    <a:lstStyle/>
                    <a:p>
                      <a:pPr algn="ctr" fontAlgn="base"/>
                      <a:r>
                        <a:rPr lang="en-US" sz="1200" b="0" i="0">
                          <a:solidFill>
                            <a:schemeClr val="tx1"/>
                          </a:solidFill>
                          <a:effectLst/>
                          <a:latin typeface="+mj-lt"/>
                        </a:rPr>
                        <a:t>81-87</a:t>
                      </a:r>
                    </a:p>
                  </a:txBody>
                  <a:tcPr anchor="ct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a:t>Real-world treatment switching and sequencing to next line of therapy of zanubrutinib, acalabrutinib, and ibrutinib in CLL/SLL</a:t>
                      </a:r>
                    </a:p>
                  </a:txBody>
                  <a:tcPr anchor="ctr"/>
                </a:tc>
                <a:tc>
                  <a:txBody>
                    <a:bodyPr/>
                    <a:lstStyle/>
                    <a:p>
                      <a:pPr lvl="0" algn="ctr">
                        <a:buNone/>
                      </a:pPr>
                      <a:r>
                        <a:rPr lang="en-US" sz="1200" b="0" i="0">
                          <a:solidFill>
                            <a:schemeClr val="tx1"/>
                          </a:solidFill>
                          <a:effectLst/>
                          <a:latin typeface="+mj-lt"/>
                        </a:rPr>
                        <a:t>P697</a:t>
                      </a:r>
                    </a:p>
                  </a:txBody>
                  <a:tcPr anchor="ctr"/>
                </a:tc>
                <a:tc>
                  <a:txBody>
                    <a:bodyPr/>
                    <a:lstStyle/>
                    <a:p>
                      <a:pPr algn="ctr" fontAlgn="base"/>
                      <a:r>
                        <a:rPr lang="en-US" sz="1200" b="0" i="0" kern="1200">
                          <a:solidFill>
                            <a:schemeClr val="tx1"/>
                          </a:solidFill>
                          <a:effectLst/>
                          <a:latin typeface="+mj-lt"/>
                          <a:ea typeface="+mn-ea"/>
                          <a:cs typeface="+mn-cs"/>
                        </a:rPr>
                        <a:t>Javier Pinilla-</a:t>
                      </a:r>
                      <a:r>
                        <a:rPr lang="en-US" sz="1200" b="0" i="0" kern="1200" err="1">
                          <a:solidFill>
                            <a:schemeClr val="tx1"/>
                          </a:solidFill>
                          <a:effectLst/>
                          <a:latin typeface="+mj-lt"/>
                          <a:ea typeface="+mn-ea"/>
                          <a:cs typeface="+mn-cs"/>
                        </a:rPr>
                        <a:t>Ibarz</a:t>
                      </a:r>
                      <a:endParaRPr lang="en-US" sz="1200" b="0" i="0" kern="1200">
                        <a:solidFill>
                          <a:schemeClr val="tx1"/>
                        </a:solidFill>
                        <a:effectLst/>
                        <a:latin typeface="+mj-lt"/>
                        <a:ea typeface="+mn-ea"/>
                        <a:cs typeface="+mn-cs"/>
                      </a:endParaRPr>
                    </a:p>
                  </a:txBody>
                  <a:tcPr anchor="ctr"/>
                </a:tc>
                <a:extLst>
                  <a:ext uri="{0D108BD9-81ED-4DB2-BD59-A6C34878D82A}">
                    <a16:rowId xmlns:a16="http://schemas.microsoft.com/office/drawing/2014/main" val="110207774"/>
                  </a:ext>
                </a:extLst>
              </a:tr>
              <a:tr h="281797">
                <a:tc>
                  <a:txBody>
                    <a:bodyPr/>
                    <a:lstStyle/>
                    <a:p>
                      <a:pPr algn="ctr" fontAlgn="base"/>
                      <a:r>
                        <a:rPr lang="en-US" sz="1200" b="0" i="0">
                          <a:solidFill>
                            <a:schemeClr val="tx1"/>
                          </a:solidFill>
                          <a:effectLst/>
                          <a:latin typeface="+mj-lt"/>
                        </a:rPr>
                        <a:t>88-95</a:t>
                      </a:r>
                    </a:p>
                  </a:txBody>
                  <a:tcPr anchor="ct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a:t>Phase 1 study of the novel BCL2 inhibitor </a:t>
                      </a:r>
                      <a:r>
                        <a:rPr lang="en-US" sz="1200" err="1"/>
                        <a:t>sonrotoclax</a:t>
                      </a:r>
                      <a:r>
                        <a:rPr lang="en-US" sz="1200"/>
                        <a:t> (</a:t>
                      </a:r>
                      <a:r>
                        <a:rPr lang="en-US" sz="1200" err="1"/>
                        <a:t>sonro</a:t>
                      </a:r>
                      <a:r>
                        <a:rPr lang="en-US" sz="1200"/>
                        <a:t>) in combination with zanubrutinib (</a:t>
                      </a:r>
                      <a:r>
                        <a:rPr lang="en-US" sz="1200" err="1"/>
                        <a:t>zanu</a:t>
                      </a:r>
                      <a:r>
                        <a:rPr lang="en-US" sz="1200"/>
                        <a:t>) for relapsed/refractory (R/R) CLL/SLL: updated results</a:t>
                      </a:r>
                    </a:p>
                  </a:txBody>
                  <a:tcPr anchor="ctr"/>
                </a:tc>
                <a:tc>
                  <a:txBody>
                    <a:bodyPr/>
                    <a:lstStyle/>
                    <a:p>
                      <a:pPr lvl="0" algn="ctr">
                        <a:buNone/>
                      </a:pPr>
                      <a:r>
                        <a:rPr lang="en-US" sz="1200" b="0" i="0">
                          <a:solidFill>
                            <a:schemeClr val="tx1"/>
                          </a:solidFill>
                          <a:effectLst/>
                          <a:latin typeface="+mj-lt"/>
                        </a:rPr>
                        <a:t>S156</a:t>
                      </a:r>
                    </a:p>
                  </a:txBody>
                  <a:tcPr anchor="ctr"/>
                </a:tc>
                <a:tc>
                  <a:txBody>
                    <a:bodyPr/>
                    <a:lstStyle/>
                    <a:p>
                      <a:pPr algn="ctr" fontAlgn="base"/>
                      <a:r>
                        <a:rPr lang="en-US" sz="1200" b="0" i="0" kern="1200">
                          <a:solidFill>
                            <a:schemeClr val="tx1"/>
                          </a:solidFill>
                          <a:effectLst/>
                          <a:latin typeface="+mj-lt"/>
                          <a:ea typeface="+mn-ea"/>
                          <a:cs typeface="+mn-cs"/>
                        </a:rPr>
                        <a:t>Stephen </a:t>
                      </a:r>
                      <a:r>
                        <a:rPr lang="en-US" sz="1200" b="0" i="0" kern="1200" err="1">
                          <a:solidFill>
                            <a:schemeClr val="tx1"/>
                          </a:solidFill>
                          <a:effectLst/>
                          <a:latin typeface="+mj-lt"/>
                          <a:ea typeface="+mn-ea"/>
                          <a:cs typeface="+mn-cs"/>
                        </a:rPr>
                        <a:t>Opat</a:t>
                      </a:r>
                      <a:endParaRPr lang="en-US" sz="1200" b="0" i="0" kern="1200">
                        <a:solidFill>
                          <a:schemeClr val="tx1"/>
                        </a:solidFill>
                        <a:effectLst/>
                        <a:latin typeface="+mj-lt"/>
                        <a:ea typeface="+mn-ea"/>
                        <a:cs typeface="+mn-cs"/>
                      </a:endParaRPr>
                    </a:p>
                  </a:txBody>
                  <a:tcPr anchor="ctr"/>
                </a:tc>
                <a:extLst>
                  <a:ext uri="{0D108BD9-81ED-4DB2-BD59-A6C34878D82A}">
                    <a16:rowId xmlns:a16="http://schemas.microsoft.com/office/drawing/2014/main" val="292743393"/>
                  </a:ext>
                </a:extLst>
              </a:tr>
              <a:tr h="394516">
                <a:tc>
                  <a:txBody>
                    <a:bodyPr/>
                    <a:lstStyle/>
                    <a:p>
                      <a:pPr algn="ctr" fontAlgn="base"/>
                      <a:r>
                        <a:rPr lang="en-US" sz="1200" b="0" i="0">
                          <a:solidFill>
                            <a:schemeClr val="tx1"/>
                          </a:solidFill>
                          <a:effectLst/>
                          <a:latin typeface="+mj-lt"/>
                        </a:rPr>
                        <a:t>96-102</a:t>
                      </a:r>
                    </a:p>
                  </a:txBody>
                  <a:tcPr anchor="ct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Preliminary efficacy and safety of the Bruton tyrosine kinase (BTK) degrader BGB-16673 in patients with relapsed or refractory CLL/SLL: Results from the phase 1 BGB-16673-101 study. </a:t>
                      </a:r>
                    </a:p>
                  </a:txBody>
                  <a:tcPr anchor="ct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0" i="0">
                          <a:solidFill>
                            <a:schemeClr val="tx1"/>
                          </a:solidFill>
                          <a:effectLst/>
                          <a:latin typeface="+mj-lt"/>
                        </a:rPr>
                        <a:t>S157</a:t>
                      </a:r>
                    </a:p>
                  </a:txBody>
                  <a:tcPr anchor="ct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Ricardo Parrondo</a:t>
                      </a:r>
                    </a:p>
                  </a:txBody>
                  <a:tcPr anchor="ctr"/>
                </a:tc>
                <a:extLst>
                  <a:ext uri="{0D108BD9-81ED-4DB2-BD59-A6C34878D82A}">
                    <a16:rowId xmlns:a16="http://schemas.microsoft.com/office/drawing/2014/main" val="2702734039"/>
                  </a:ext>
                </a:extLst>
              </a:tr>
              <a:tr h="394516">
                <a:tc>
                  <a:txBody>
                    <a:bodyPr/>
                    <a:lstStyle/>
                    <a:p>
                      <a:pPr algn="ctr" fontAlgn="base"/>
                      <a:r>
                        <a:rPr lang="en-US" sz="1200" b="0" i="0">
                          <a:solidFill>
                            <a:schemeClr val="tx1"/>
                          </a:solidFill>
                          <a:effectLst/>
                          <a:latin typeface="+mj-lt"/>
                        </a:rPr>
                        <a:t>103-110</a:t>
                      </a:r>
                    </a:p>
                  </a:txBody>
                  <a:tcPr anchor="ct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Latest results from an ongoing first-in-human phase 1a/b study of NX-5948, a selective Bruton’s tyrosine kinase (BTK) degrader, in patients with relapsed/refractory CLL and other B-cell malignancies</a:t>
                      </a:r>
                    </a:p>
                  </a:txBody>
                  <a:tcPr anchor="ct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0" i="0">
                          <a:solidFill>
                            <a:schemeClr val="tx1"/>
                          </a:solidFill>
                          <a:effectLst/>
                          <a:latin typeface="+mj-lt"/>
                        </a:rPr>
                        <a:t>S155</a:t>
                      </a:r>
                    </a:p>
                  </a:txBody>
                  <a:tcPr anchor="ct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0" i="0" kern="1200">
                          <a:solidFill>
                            <a:schemeClr val="tx1"/>
                          </a:solidFill>
                          <a:effectLst/>
                          <a:latin typeface="+mj-lt"/>
                          <a:ea typeface="+mn-ea"/>
                          <a:cs typeface="+mn-cs"/>
                        </a:rPr>
                        <a:t>Kim Linton</a:t>
                      </a:r>
                    </a:p>
                  </a:txBody>
                  <a:tcPr anchor="ctr"/>
                </a:tc>
                <a:extLst>
                  <a:ext uri="{0D108BD9-81ED-4DB2-BD59-A6C34878D82A}">
                    <a16:rowId xmlns:a16="http://schemas.microsoft.com/office/drawing/2014/main" val="3216288682"/>
                  </a:ext>
                </a:extLst>
              </a:tr>
            </a:tbl>
          </a:graphicData>
        </a:graphic>
      </p:graphicFrame>
    </p:spTree>
    <p:extLst>
      <p:ext uri="{BB962C8B-B14F-4D97-AF65-F5344CB8AC3E}">
        <p14:creationId xmlns:p14="http://schemas.microsoft.com/office/powerpoint/2010/main" val="18456047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m 7">
            <a:extLst>
              <a:ext uri="{FF2B5EF4-FFF2-40B4-BE49-F238E27FC236}">
                <a16:creationId xmlns:a16="http://schemas.microsoft.com/office/drawing/2014/main" id="{81575987-D030-E551-603C-695B1CE8EAAA}"/>
              </a:ext>
            </a:extLst>
          </p:cNvPr>
          <p:cNvGraphicFramePr/>
          <p:nvPr>
            <p:extLst>
              <p:ext uri="{D42A27DB-BD31-4B8C-83A1-F6EECF244321}">
                <p14:modId xmlns:p14="http://schemas.microsoft.com/office/powerpoint/2010/main" val="3986055336"/>
              </p:ext>
            </p:extLst>
          </p:nvPr>
        </p:nvGraphicFramePr>
        <p:xfrm>
          <a:off x="416534" y="1567153"/>
          <a:ext cx="6696000" cy="3700807"/>
        </p:xfrm>
        <a:graphic>
          <a:graphicData uri="http://schemas.openxmlformats.org/drawingml/2006/chart">
            <c:chart xmlns:c="http://schemas.openxmlformats.org/drawingml/2006/chart" xmlns:r="http://schemas.openxmlformats.org/officeDocument/2006/relationships" r:id="rId3"/>
          </a:graphicData>
        </a:graphic>
      </p:graphicFrame>
      <p:sp>
        <p:nvSpPr>
          <p:cNvPr id="2" name="Footer Placeholder 1">
            <a:extLst>
              <a:ext uri="{FF2B5EF4-FFF2-40B4-BE49-F238E27FC236}">
                <a16:creationId xmlns:a16="http://schemas.microsoft.com/office/drawing/2014/main" id="{F5FB96E5-B367-B712-DCAD-B95AD9DFB5EB}"/>
              </a:ext>
            </a:extLst>
          </p:cNvPr>
          <p:cNvSpPr>
            <a:spLocks noGrp="1"/>
          </p:cNvSpPr>
          <p:nvPr>
            <p:ph type="ftr" sz="quarter" idx="10"/>
          </p:nvPr>
        </p:nvSpPr>
        <p:spPr/>
        <p:txBody>
          <a:bodyPr/>
          <a:lstStyle/>
          <a:p>
            <a:r>
              <a:rPr lang="en-GB"/>
              <a:t>BTK, Bruton’s tyrosine kinase; BTKi, BTK inhibitor; CI, confidence interval; R/R, relapsed/refractory; TN, treatment-naïve; </a:t>
            </a:r>
          </a:p>
          <a:p>
            <a:r>
              <a:rPr lang="en-GB" b="1" err="1"/>
              <a:t>Opat</a:t>
            </a:r>
            <a:r>
              <a:rPr lang="en-GB" b="1"/>
              <a:t> et al. Abstract #P684 presented at EHA2024. </a:t>
            </a:r>
          </a:p>
        </p:txBody>
      </p:sp>
      <p:sp>
        <p:nvSpPr>
          <p:cNvPr id="3" name="Title 2">
            <a:extLst>
              <a:ext uri="{FF2B5EF4-FFF2-40B4-BE49-F238E27FC236}">
                <a16:creationId xmlns:a16="http://schemas.microsoft.com/office/drawing/2014/main" id="{23434563-EDAF-FAC6-77DA-A8942C1E9E60}"/>
              </a:ext>
            </a:extLst>
          </p:cNvPr>
          <p:cNvSpPr>
            <a:spLocks noGrp="1"/>
          </p:cNvSpPr>
          <p:nvPr>
            <p:ph type="title"/>
          </p:nvPr>
        </p:nvSpPr>
        <p:spPr/>
        <p:txBody>
          <a:bodyPr/>
          <a:lstStyle/>
          <a:p>
            <a:r>
              <a:rPr lang="en-US"/>
              <a:t>Time to treatment discontinuation </a:t>
            </a:r>
          </a:p>
        </p:txBody>
      </p:sp>
      <p:sp>
        <p:nvSpPr>
          <p:cNvPr id="4" name="TextBox 3">
            <a:extLst>
              <a:ext uri="{FF2B5EF4-FFF2-40B4-BE49-F238E27FC236}">
                <a16:creationId xmlns:a16="http://schemas.microsoft.com/office/drawing/2014/main" id="{3A444FF4-A970-05BC-48E5-1404F41A8909}"/>
              </a:ext>
            </a:extLst>
          </p:cNvPr>
          <p:cNvSpPr txBox="1"/>
          <p:nvPr/>
        </p:nvSpPr>
        <p:spPr>
          <a:xfrm>
            <a:off x="9120188" y="1665288"/>
            <a:ext cx="2655278" cy="1169551"/>
          </a:xfrm>
          <a:prstGeom prst="rect">
            <a:avLst/>
          </a:prstGeom>
          <a:solidFill>
            <a:schemeClr val="bg2"/>
          </a:solidFill>
        </p:spPr>
        <p:txBody>
          <a:bodyPr wrap="square" rtlCol="0">
            <a:spAutoFit/>
          </a:bodyPr>
          <a:lstStyle/>
          <a:p>
            <a:pPr marL="177800" indent="-177800">
              <a:buClr>
                <a:schemeClr val="accent2"/>
              </a:buClr>
              <a:buFont typeface="Arial" panose="020B0604020202020204" pitchFamily="34" charset="0"/>
              <a:buChar char="•"/>
            </a:pPr>
            <a:r>
              <a:rPr lang="en-GB" sz="1400"/>
              <a:t>The estimated proportion of patients remaining on treatment at 30 months was 71%, 62%, and 45%, respectively </a:t>
            </a:r>
            <a:endParaRPr lang="en-US" sz="1400"/>
          </a:p>
        </p:txBody>
      </p:sp>
      <p:graphicFrame>
        <p:nvGraphicFramePr>
          <p:cNvPr id="7" name="Tabelle 6">
            <a:extLst>
              <a:ext uri="{FF2B5EF4-FFF2-40B4-BE49-F238E27FC236}">
                <a16:creationId xmlns:a16="http://schemas.microsoft.com/office/drawing/2014/main" id="{F7116C5C-B3A0-EA90-E3A5-5A50504F76BB}"/>
              </a:ext>
            </a:extLst>
          </p:cNvPr>
          <p:cNvGraphicFramePr>
            <a:graphicFrameLocks noGrp="1"/>
          </p:cNvGraphicFramePr>
          <p:nvPr>
            <p:extLst>
              <p:ext uri="{D42A27DB-BD31-4B8C-83A1-F6EECF244321}">
                <p14:modId xmlns:p14="http://schemas.microsoft.com/office/powerpoint/2010/main" val="720503771"/>
              </p:ext>
            </p:extLst>
          </p:nvPr>
        </p:nvGraphicFramePr>
        <p:xfrm>
          <a:off x="407988" y="5267960"/>
          <a:ext cx="6696000" cy="1005840"/>
        </p:xfrm>
        <a:graphic>
          <a:graphicData uri="http://schemas.openxmlformats.org/drawingml/2006/table">
            <a:tbl>
              <a:tblPr firstRow="1" bandRow="1">
                <a:tableStyleId>{5C22544A-7EE6-4342-B048-85BDC9FD1C3A}</a:tableStyleId>
              </a:tblPr>
              <a:tblGrid>
                <a:gridCol w="936000">
                  <a:extLst>
                    <a:ext uri="{9D8B030D-6E8A-4147-A177-3AD203B41FA5}">
                      <a16:colId xmlns:a16="http://schemas.microsoft.com/office/drawing/2014/main" val="619206354"/>
                    </a:ext>
                  </a:extLst>
                </a:gridCol>
                <a:gridCol w="360000">
                  <a:extLst>
                    <a:ext uri="{9D8B030D-6E8A-4147-A177-3AD203B41FA5}">
                      <a16:colId xmlns:a16="http://schemas.microsoft.com/office/drawing/2014/main" val="174075662"/>
                    </a:ext>
                  </a:extLst>
                </a:gridCol>
                <a:gridCol w="360000">
                  <a:extLst>
                    <a:ext uri="{9D8B030D-6E8A-4147-A177-3AD203B41FA5}">
                      <a16:colId xmlns:a16="http://schemas.microsoft.com/office/drawing/2014/main" val="4247300208"/>
                    </a:ext>
                  </a:extLst>
                </a:gridCol>
                <a:gridCol w="360000">
                  <a:extLst>
                    <a:ext uri="{9D8B030D-6E8A-4147-A177-3AD203B41FA5}">
                      <a16:colId xmlns:a16="http://schemas.microsoft.com/office/drawing/2014/main" val="1392249542"/>
                    </a:ext>
                  </a:extLst>
                </a:gridCol>
                <a:gridCol w="360000">
                  <a:extLst>
                    <a:ext uri="{9D8B030D-6E8A-4147-A177-3AD203B41FA5}">
                      <a16:colId xmlns:a16="http://schemas.microsoft.com/office/drawing/2014/main" val="2058550711"/>
                    </a:ext>
                  </a:extLst>
                </a:gridCol>
                <a:gridCol w="360000">
                  <a:extLst>
                    <a:ext uri="{9D8B030D-6E8A-4147-A177-3AD203B41FA5}">
                      <a16:colId xmlns:a16="http://schemas.microsoft.com/office/drawing/2014/main" val="2021821706"/>
                    </a:ext>
                  </a:extLst>
                </a:gridCol>
                <a:gridCol w="360000">
                  <a:extLst>
                    <a:ext uri="{9D8B030D-6E8A-4147-A177-3AD203B41FA5}">
                      <a16:colId xmlns:a16="http://schemas.microsoft.com/office/drawing/2014/main" val="1927379860"/>
                    </a:ext>
                  </a:extLst>
                </a:gridCol>
                <a:gridCol w="360000">
                  <a:extLst>
                    <a:ext uri="{9D8B030D-6E8A-4147-A177-3AD203B41FA5}">
                      <a16:colId xmlns:a16="http://schemas.microsoft.com/office/drawing/2014/main" val="251996669"/>
                    </a:ext>
                  </a:extLst>
                </a:gridCol>
                <a:gridCol w="360000">
                  <a:extLst>
                    <a:ext uri="{9D8B030D-6E8A-4147-A177-3AD203B41FA5}">
                      <a16:colId xmlns:a16="http://schemas.microsoft.com/office/drawing/2014/main" val="1793459080"/>
                    </a:ext>
                  </a:extLst>
                </a:gridCol>
                <a:gridCol w="360000">
                  <a:extLst>
                    <a:ext uri="{9D8B030D-6E8A-4147-A177-3AD203B41FA5}">
                      <a16:colId xmlns:a16="http://schemas.microsoft.com/office/drawing/2014/main" val="3248877473"/>
                    </a:ext>
                  </a:extLst>
                </a:gridCol>
                <a:gridCol w="360000">
                  <a:extLst>
                    <a:ext uri="{9D8B030D-6E8A-4147-A177-3AD203B41FA5}">
                      <a16:colId xmlns:a16="http://schemas.microsoft.com/office/drawing/2014/main" val="4077763369"/>
                    </a:ext>
                  </a:extLst>
                </a:gridCol>
                <a:gridCol w="360000">
                  <a:extLst>
                    <a:ext uri="{9D8B030D-6E8A-4147-A177-3AD203B41FA5}">
                      <a16:colId xmlns:a16="http://schemas.microsoft.com/office/drawing/2014/main" val="4196434074"/>
                    </a:ext>
                  </a:extLst>
                </a:gridCol>
                <a:gridCol w="360000">
                  <a:extLst>
                    <a:ext uri="{9D8B030D-6E8A-4147-A177-3AD203B41FA5}">
                      <a16:colId xmlns:a16="http://schemas.microsoft.com/office/drawing/2014/main" val="342755423"/>
                    </a:ext>
                  </a:extLst>
                </a:gridCol>
                <a:gridCol w="360000">
                  <a:extLst>
                    <a:ext uri="{9D8B030D-6E8A-4147-A177-3AD203B41FA5}">
                      <a16:colId xmlns:a16="http://schemas.microsoft.com/office/drawing/2014/main" val="2342300222"/>
                    </a:ext>
                  </a:extLst>
                </a:gridCol>
                <a:gridCol w="360000">
                  <a:extLst>
                    <a:ext uri="{9D8B030D-6E8A-4147-A177-3AD203B41FA5}">
                      <a16:colId xmlns:a16="http://schemas.microsoft.com/office/drawing/2014/main" val="906970079"/>
                    </a:ext>
                  </a:extLst>
                </a:gridCol>
                <a:gridCol w="360000">
                  <a:extLst>
                    <a:ext uri="{9D8B030D-6E8A-4147-A177-3AD203B41FA5}">
                      <a16:colId xmlns:a16="http://schemas.microsoft.com/office/drawing/2014/main" val="2174001787"/>
                    </a:ext>
                  </a:extLst>
                </a:gridCol>
                <a:gridCol w="360000">
                  <a:extLst>
                    <a:ext uri="{9D8B030D-6E8A-4147-A177-3AD203B41FA5}">
                      <a16:colId xmlns:a16="http://schemas.microsoft.com/office/drawing/2014/main" val="2141563860"/>
                    </a:ext>
                  </a:extLst>
                </a:gridCol>
              </a:tblGrid>
              <a:tr h="248540">
                <a:tc gridSpan="17">
                  <a:txBody>
                    <a:bodyPr/>
                    <a:lstStyle/>
                    <a:p>
                      <a:r>
                        <a:rPr lang="de-DE" sz="1050"/>
                        <a:t>No. at risk</a:t>
                      </a:r>
                    </a:p>
                  </a:txBody>
                  <a:tcPr anchor="ct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513556464"/>
                  </a:ext>
                </a:extLst>
              </a:tr>
              <a:tr h="248540">
                <a:tc>
                  <a:txBody>
                    <a:bodyPr/>
                    <a:lstStyle/>
                    <a:p>
                      <a:r>
                        <a:rPr lang="de-DE" sz="1050">
                          <a:solidFill>
                            <a:schemeClr val="bg1"/>
                          </a:solidFill>
                        </a:rPr>
                        <a:t>TN Cohort</a:t>
                      </a:r>
                    </a:p>
                  </a:txBody>
                  <a:tcPr anchor="ctr">
                    <a:solidFill>
                      <a:schemeClr val="accent1">
                        <a:lumMod val="90000"/>
                        <a:lumOff val="10000"/>
                      </a:schemeClr>
                    </a:solidFill>
                  </a:tcPr>
                </a:tc>
                <a:tc>
                  <a:txBody>
                    <a:bodyPr/>
                    <a:lstStyle/>
                    <a:p>
                      <a:pPr algn="ctr"/>
                      <a:r>
                        <a:rPr lang="de-DE" sz="1050"/>
                        <a:t>310</a:t>
                      </a:r>
                    </a:p>
                  </a:txBody>
                  <a:tcPr marL="36000" marR="36000" anchor="ctr"/>
                </a:tc>
                <a:tc>
                  <a:txBody>
                    <a:bodyPr/>
                    <a:lstStyle/>
                    <a:p>
                      <a:pPr algn="ctr"/>
                      <a:r>
                        <a:rPr lang="de-DE" sz="1050"/>
                        <a:t>296</a:t>
                      </a:r>
                    </a:p>
                  </a:txBody>
                  <a:tcPr marL="36000" marR="36000" anchor="ctr"/>
                </a:tc>
                <a:tc>
                  <a:txBody>
                    <a:bodyPr/>
                    <a:lstStyle/>
                    <a:p>
                      <a:pPr algn="ctr"/>
                      <a:r>
                        <a:rPr lang="de-DE" sz="1050"/>
                        <a:t>287</a:t>
                      </a:r>
                    </a:p>
                  </a:txBody>
                  <a:tcPr marL="36000" marR="36000" anchor="ctr"/>
                </a:tc>
                <a:tc>
                  <a:txBody>
                    <a:bodyPr/>
                    <a:lstStyle/>
                    <a:p>
                      <a:pPr algn="ctr"/>
                      <a:r>
                        <a:rPr lang="de-DE" sz="1050"/>
                        <a:t>276</a:t>
                      </a:r>
                    </a:p>
                  </a:txBody>
                  <a:tcPr marL="36000" marR="36000" anchor="ctr"/>
                </a:tc>
                <a:tc>
                  <a:txBody>
                    <a:bodyPr/>
                    <a:lstStyle/>
                    <a:p>
                      <a:pPr algn="ctr"/>
                      <a:r>
                        <a:rPr lang="de-DE" sz="1050"/>
                        <a:t>269</a:t>
                      </a:r>
                    </a:p>
                  </a:txBody>
                  <a:tcPr marL="36000" marR="36000" anchor="ctr"/>
                </a:tc>
                <a:tc>
                  <a:txBody>
                    <a:bodyPr/>
                    <a:lstStyle/>
                    <a:p>
                      <a:pPr algn="ctr"/>
                      <a:r>
                        <a:rPr lang="de-DE" sz="1050"/>
                        <a:t>256</a:t>
                      </a:r>
                    </a:p>
                  </a:txBody>
                  <a:tcPr marL="36000" marR="36000" anchor="ctr"/>
                </a:tc>
                <a:tc>
                  <a:txBody>
                    <a:bodyPr/>
                    <a:lstStyle/>
                    <a:p>
                      <a:pPr algn="ctr"/>
                      <a:r>
                        <a:rPr lang="de-DE" sz="1050"/>
                        <a:t>252</a:t>
                      </a:r>
                    </a:p>
                  </a:txBody>
                  <a:tcPr marL="36000" marR="36000" anchor="ctr"/>
                </a:tc>
                <a:tc>
                  <a:txBody>
                    <a:bodyPr/>
                    <a:lstStyle/>
                    <a:p>
                      <a:pPr algn="ctr"/>
                      <a:r>
                        <a:rPr lang="de-DE" sz="1050"/>
                        <a:t>245</a:t>
                      </a:r>
                    </a:p>
                  </a:txBody>
                  <a:tcPr marL="36000" marR="36000" anchor="ctr"/>
                </a:tc>
                <a:tc>
                  <a:txBody>
                    <a:bodyPr/>
                    <a:lstStyle/>
                    <a:p>
                      <a:pPr algn="ctr"/>
                      <a:r>
                        <a:rPr lang="de-DE" sz="1050"/>
                        <a:t>238</a:t>
                      </a:r>
                    </a:p>
                  </a:txBody>
                  <a:tcPr marL="36000" marR="36000" anchor="ctr"/>
                </a:tc>
                <a:tc>
                  <a:txBody>
                    <a:bodyPr/>
                    <a:lstStyle/>
                    <a:p>
                      <a:pPr algn="ctr"/>
                      <a:r>
                        <a:rPr lang="de-DE" sz="1050"/>
                        <a:t>226</a:t>
                      </a:r>
                    </a:p>
                  </a:txBody>
                  <a:tcPr marL="36000" marR="36000" anchor="ctr"/>
                </a:tc>
                <a:tc>
                  <a:txBody>
                    <a:bodyPr/>
                    <a:lstStyle/>
                    <a:p>
                      <a:pPr algn="ctr"/>
                      <a:r>
                        <a:rPr lang="de-DE" sz="1050"/>
                        <a:t>192</a:t>
                      </a:r>
                    </a:p>
                  </a:txBody>
                  <a:tcPr marL="36000" marR="36000" anchor="ctr"/>
                </a:tc>
                <a:tc>
                  <a:txBody>
                    <a:bodyPr/>
                    <a:lstStyle/>
                    <a:p>
                      <a:pPr algn="ctr"/>
                      <a:r>
                        <a:rPr lang="de-DE" sz="1050"/>
                        <a:t>112</a:t>
                      </a:r>
                    </a:p>
                  </a:txBody>
                  <a:tcPr marL="36000" marR="36000" anchor="ctr"/>
                </a:tc>
                <a:tc>
                  <a:txBody>
                    <a:bodyPr/>
                    <a:lstStyle/>
                    <a:p>
                      <a:pPr algn="ctr"/>
                      <a:r>
                        <a:rPr lang="de-DE" sz="1050"/>
                        <a:t>73</a:t>
                      </a:r>
                    </a:p>
                  </a:txBody>
                  <a:tcPr marL="36000" marR="36000" anchor="ctr"/>
                </a:tc>
                <a:tc>
                  <a:txBody>
                    <a:bodyPr/>
                    <a:lstStyle/>
                    <a:p>
                      <a:pPr algn="ctr"/>
                      <a:r>
                        <a:rPr lang="de-DE" sz="1050"/>
                        <a:t>28</a:t>
                      </a:r>
                    </a:p>
                  </a:txBody>
                  <a:tcPr marL="36000" marR="36000" anchor="ctr"/>
                </a:tc>
                <a:tc>
                  <a:txBody>
                    <a:bodyPr/>
                    <a:lstStyle/>
                    <a:p>
                      <a:pPr algn="ctr"/>
                      <a:r>
                        <a:rPr lang="de-DE" sz="1050"/>
                        <a:t>2</a:t>
                      </a:r>
                    </a:p>
                  </a:txBody>
                  <a:tcPr marL="36000" marR="36000" anchor="ctr"/>
                </a:tc>
                <a:tc>
                  <a:txBody>
                    <a:bodyPr/>
                    <a:lstStyle/>
                    <a:p>
                      <a:pPr algn="ctr"/>
                      <a:r>
                        <a:rPr lang="de-DE" sz="1050"/>
                        <a:t>0</a:t>
                      </a:r>
                    </a:p>
                  </a:txBody>
                  <a:tcPr marL="36000" marR="36000" anchor="ctr"/>
                </a:tc>
                <a:extLst>
                  <a:ext uri="{0D108BD9-81ED-4DB2-BD59-A6C34878D82A}">
                    <a16:rowId xmlns:a16="http://schemas.microsoft.com/office/drawing/2014/main" val="2216105311"/>
                  </a:ext>
                </a:extLst>
              </a:tr>
              <a:tr h="248540">
                <a:tc>
                  <a:txBody>
                    <a:bodyPr/>
                    <a:lstStyle/>
                    <a:p>
                      <a:r>
                        <a:rPr lang="de-DE" sz="1050">
                          <a:solidFill>
                            <a:schemeClr val="bg1"/>
                          </a:solidFill>
                        </a:rPr>
                        <a:t>R/R Cohort</a:t>
                      </a:r>
                    </a:p>
                  </a:txBody>
                  <a:tcPr anchor="ctr">
                    <a:solidFill>
                      <a:schemeClr val="accent1">
                        <a:lumMod val="75000"/>
                        <a:lumOff val="25000"/>
                      </a:schemeClr>
                    </a:solidFill>
                  </a:tcPr>
                </a:tc>
                <a:tc>
                  <a:txBody>
                    <a:bodyPr/>
                    <a:lstStyle/>
                    <a:p>
                      <a:pPr algn="ctr"/>
                      <a:r>
                        <a:rPr lang="de-DE" sz="1050"/>
                        <a:t>202</a:t>
                      </a:r>
                    </a:p>
                  </a:txBody>
                  <a:tcPr marL="36000" marR="36000" anchor="ctr"/>
                </a:tc>
                <a:tc>
                  <a:txBody>
                    <a:bodyPr/>
                    <a:lstStyle/>
                    <a:p>
                      <a:pPr algn="ctr"/>
                      <a:r>
                        <a:rPr lang="de-DE" sz="1050"/>
                        <a:t>187</a:t>
                      </a:r>
                    </a:p>
                  </a:txBody>
                  <a:tcPr marL="36000" marR="36000" anchor="ctr"/>
                </a:tc>
                <a:tc>
                  <a:txBody>
                    <a:bodyPr/>
                    <a:lstStyle/>
                    <a:p>
                      <a:pPr algn="ctr"/>
                      <a:r>
                        <a:rPr lang="de-DE" sz="1050"/>
                        <a:t>179</a:t>
                      </a:r>
                    </a:p>
                  </a:txBody>
                  <a:tcPr marL="36000" marR="36000" anchor="ctr"/>
                </a:tc>
                <a:tc>
                  <a:txBody>
                    <a:bodyPr/>
                    <a:lstStyle/>
                    <a:p>
                      <a:pPr algn="ctr"/>
                      <a:r>
                        <a:rPr lang="de-DE" sz="1050"/>
                        <a:t>173</a:t>
                      </a:r>
                    </a:p>
                  </a:txBody>
                  <a:tcPr marL="36000" marR="36000" anchor="ctr"/>
                </a:tc>
                <a:tc>
                  <a:txBody>
                    <a:bodyPr/>
                    <a:lstStyle/>
                    <a:p>
                      <a:pPr algn="ctr"/>
                      <a:r>
                        <a:rPr lang="de-DE" sz="1050"/>
                        <a:t>168</a:t>
                      </a:r>
                    </a:p>
                  </a:txBody>
                  <a:tcPr marL="36000" marR="36000" anchor="ctr"/>
                </a:tc>
                <a:tc>
                  <a:txBody>
                    <a:bodyPr/>
                    <a:lstStyle/>
                    <a:p>
                      <a:pPr algn="ctr"/>
                      <a:r>
                        <a:rPr lang="de-DE" sz="1050"/>
                        <a:t>153</a:t>
                      </a:r>
                    </a:p>
                  </a:txBody>
                  <a:tcPr marL="36000" marR="36000" anchor="ctr"/>
                </a:tc>
                <a:tc>
                  <a:txBody>
                    <a:bodyPr/>
                    <a:lstStyle/>
                    <a:p>
                      <a:pPr algn="ctr"/>
                      <a:r>
                        <a:rPr lang="de-DE" sz="1050"/>
                        <a:t>146</a:t>
                      </a:r>
                    </a:p>
                  </a:txBody>
                  <a:tcPr marL="36000" marR="36000" anchor="ctr"/>
                </a:tc>
                <a:tc>
                  <a:txBody>
                    <a:bodyPr/>
                    <a:lstStyle/>
                    <a:p>
                      <a:pPr algn="ctr"/>
                      <a:r>
                        <a:rPr lang="de-DE" sz="1050"/>
                        <a:t>142</a:t>
                      </a:r>
                    </a:p>
                  </a:txBody>
                  <a:tcPr marL="36000" marR="36000" anchor="ctr"/>
                </a:tc>
                <a:tc>
                  <a:txBody>
                    <a:bodyPr/>
                    <a:lstStyle/>
                    <a:p>
                      <a:pPr algn="ctr"/>
                      <a:r>
                        <a:rPr lang="de-DE" sz="1050"/>
                        <a:t>137</a:t>
                      </a:r>
                    </a:p>
                  </a:txBody>
                  <a:tcPr marL="36000" marR="36000" anchor="ctr"/>
                </a:tc>
                <a:tc>
                  <a:txBody>
                    <a:bodyPr/>
                    <a:lstStyle/>
                    <a:p>
                      <a:pPr algn="ctr"/>
                      <a:r>
                        <a:rPr lang="de-DE" sz="1050"/>
                        <a:t>131</a:t>
                      </a:r>
                    </a:p>
                  </a:txBody>
                  <a:tcPr marL="36000" marR="36000" anchor="ctr"/>
                </a:tc>
                <a:tc>
                  <a:txBody>
                    <a:bodyPr/>
                    <a:lstStyle/>
                    <a:p>
                      <a:pPr algn="ctr"/>
                      <a:r>
                        <a:rPr lang="de-DE" sz="1050"/>
                        <a:t>120</a:t>
                      </a:r>
                    </a:p>
                  </a:txBody>
                  <a:tcPr marL="36000" marR="36000" anchor="ctr"/>
                </a:tc>
                <a:tc>
                  <a:txBody>
                    <a:bodyPr/>
                    <a:lstStyle/>
                    <a:p>
                      <a:pPr algn="ctr"/>
                      <a:r>
                        <a:rPr lang="de-DE" sz="1050"/>
                        <a:t>71</a:t>
                      </a:r>
                    </a:p>
                  </a:txBody>
                  <a:tcPr marL="36000" marR="36000" anchor="ctr"/>
                </a:tc>
                <a:tc>
                  <a:txBody>
                    <a:bodyPr/>
                    <a:lstStyle/>
                    <a:p>
                      <a:pPr algn="ctr"/>
                      <a:r>
                        <a:rPr lang="de-DE" sz="1050"/>
                        <a:t>34</a:t>
                      </a:r>
                    </a:p>
                  </a:txBody>
                  <a:tcPr marL="36000" marR="36000" anchor="ctr"/>
                </a:tc>
                <a:tc>
                  <a:txBody>
                    <a:bodyPr/>
                    <a:lstStyle/>
                    <a:p>
                      <a:pPr algn="ctr"/>
                      <a:r>
                        <a:rPr lang="de-DE" sz="1050"/>
                        <a:t>7</a:t>
                      </a:r>
                    </a:p>
                  </a:txBody>
                  <a:tcPr marL="36000" marR="36000" anchor="ctr"/>
                </a:tc>
                <a:tc>
                  <a:txBody>
                    <a:bodyPr/>
                    <a:lstStyle/>
                    <a:p>
                      <a:pPr algn="ctr"/>
                      <a:r>
                        <a:rPr lang="de-DE" sz="1050"/>
                        <a:t>0</a:t>
                      </a:r>
                    </a:p>
                  </a:txBody>
                  <a:tcPr marL="36000" marR="36000" anchor="ctr"/>
                </a:tc>
                <a:tc>
                  <a:txBody>
                    <a:bodyPr/>
                    <a:lstStyle/>
                    <a:p>
                      <a:pPr algn="ctr"/>
                      <a:endParaRPr lang="de-DE" sz="1050"/>
                    </a:p>
                  </a:txBody>
                  <a:tcPr marL="36000" marR="36000" anchor="ctr"/>
                </a:tc>
                <a:extLst>
                  <a:ext uri="{0D108BD9-81ED-4DB2-BD59-A6C34878D82A}">
                    <a16:rowId xmlns:a16="http://schemas.microsoft.com/office/drawing/2014/main" val="3262368492"/>
                  </a:ext>
                </a:extLst>
              </a:tr>
              <a:tr h="248540">
                <a:tc>
                  <a:txBody>
                    <a:bodyPr/>
                    <a:lstStyle/>
                    <a:p>
                      <a:r>
                        <a:rPr lang="de-DE" sz="1050" err="1">
                          <a:solidFill>
                            <a:schemeClr val="tx1"/>
                          </a:solidFill>
                        </a:rPr>
                        <a:t>BTKi</a:t>
                      </a:r>
                      <a:r>
                        <a:rPr lang="de-DE" sz="1050">
                          <a:solidFill>
                            <a:schemeClr val="tx1"/>
                          </a:solidFill>
                        </a:rPr>
                        <a:t> </a:t>
                      </a:r>
                      <a:r>
                        <a:rPr lang="de-DE" sz="1050" err="1">
                          <a:solidFill>
                            <a:schemeClr val="tx1"/>
                          </a:solidFill>
                        </a:rPr>
                        <a:t>Cohort</a:t>
                      </a:r>
                      <a:endParaRPr lang="de-DE" sz="1050">
                        <a:solidFill>
                          <a:schemeClr val="tx1"/>
                        </a:solidFill>
                      </a:endParaRPr>
                    </a:p>
                  </a:txBody>
                  <a:tcPr anchor="ctr">
                    <a:solidFill>
                      <a:schemeClr val="accent4"/>
                    </a:solidFill>
                  </a:tcPr>
                </a:tc>
                <a:tc>
                  <a:txBody>
                    <a:bodyPr/>
                    <a:lstStyle/>
                    <a:p>
                      <a:pPr algn="ctr"/>
                      <a:r>
                        <a:rPr lang="de-DE" sz="1050"/>
                        <a:t>40</a:t>
                      </a:r>
                    </a:p>
                  </a:txBody>
                  <a:tcPr marL="36000" marR="36000" anchor="ctr"/>
                </a:tc>
                <a:tc>
                  <a:txBody>
                    <a:bodyPr/>
                    <a:lstStyle/>
                    <a:p>
                      <a:pPr algn="ctr"/>
                      <a:r>
                        <a:rPr lang="de-DE" sz="1050"/>
                        <a:t>37</a:t>
                      </a:r>
                    </a:p>
                  </a:txBody>
                  <a:tcPr marL="36000" marR="36000" anchor="ctr"/>
                </a:tc>
                <a:tc>
                  <a:txBody>
                    <a:bodyPr/>
                    <a:lstStyle/>
                    <a:p>
                      <a:pPr algn="ctr"/>
                      <a:r>
                        <a:rPr lang="de-DE" sz="1050"/>
                        <a:t>36</a:t>
                      </a:r>
                    </a:p>
                  </a:txBody>
                  <a:tcPr marL="36000" marR="36000" anchor="ctr"/>
                </a:tc>
                <a:tc>
                  <a:txBody>
                    <a:bodyPr/>
                    <a:lstStyle/>
                    <a:p>
                      <a:pPr algn="ctr"/>
                      <a:r>
                        <a:rPr lang="de-DE" sz="1050"/>
                        <a:t>34</a:t>
                      </a:r>
                    </a:p>
                  </a:txBody>
                  <a:tcPr marL="36000" marR="36000" anchor="ctr"/>
                </a:tc>
                <a:tc>
                  <a:txBody>
                    <a:bodyPr/>
                    <a:lstStyle/>
                    <a:p>
                      <a:pPr algn="ctr"/>
                      <a:r>
                        <a:rPr lang="de-DE" sz="1050"/>
                        <a:t>32</a:t>
                      </a:r>
                    </a:p>
                  </a:txBody>
                  <a:tcPr marL="36000" marR="36000" anchor="ctr"/>
                </a:tc>
                <a:tc>
                  <a:txBody>
                    <a:bodyPr/>
                    <a:lstStyle/>
                    <a:p>
                      <a:pPr algn="ctr"/>
                      <a:r>
                        <a:rPr lang="de-DE" sz="1050"/>
                        <a:t>27</a:t>
                      </a:r>
                    </a:p>
                  </a:txBody>
                  <a:tcPr marL="36000" marR="36000" anchor="ctr"/>
                </a:tc>
                <a:tc>
                  <a:txBody>
                    <a:bodyPr/>
                    <a:lstStyle/>
                    <a:p>
                      <a:pPr algn="ctr"/>
                      <a:r>
                        <a:rPr lang="de-DE" sz="1050"/>
                        <a:t>26</a:t>
                      </a:r>
                    </a:p>
                  </a:txBody>
                  <a:tcPr marL="36000" marR="36000" anchor="ctr"/>
                </a:tc>
                <a:tc>
                  <a:txBody>
                    <a:bodyPr/>
                    <a:lstStyle/>
                    <a:p>
                      <a:pPr algn="ctr"/>
                      <a:r>
                        <a:rPr lang="de-DE" sz="1050"/>
                        <a:t>17</a:t>
                      </a:r>
                    </a:p>
                  </a:txBody>
                  <a:tcPr marL="36000" marR="36000" anchor="ctr"/>
                </a:tc>
                <a:tc>
                  <a:txBody>
                    <a:bodyPr/>
                    <a:lstStyle/>
                    <a:p>
                      <a:pPr algn="ctr"/>
                      <a:r>
                        <a:rPr lang="de-DE" sz="1050"/>
                        <a:t>12</a:t>
                      </a:r>
                    </a:p>
                  </a:txBody>
                  <a:tcPr marL="36000" marR="36000" anchor="ctr"/>
                </a:tc>
                <a:tc>
                  <a:txBody>
                    <a:bodyPr/>
                    <a:lstStyle/>
                    <a:p>
                      <a:pPr algn="ctr"/>
                      <a:r>
                        <a:rPr lang="de-DE" sz="1050"/>
                        <a:t>6</a:t>
                      </a:r>
                    </a:p>
                  </a:txBody>
                  <a:tcPr marL="36000" marR="36000" anchor="ctr"/>
                </a:tc>
                <a:tc>
                  <a:txBody>
                    <a:bodyPr/>
                    <a:lstStyle/>
                    <a:p>
                      <a:pPr algn="ctr"/>
                      <a:r>
                        <a:rPr lang="de-DE" sz="1050"/>
                        <a:t>4</a:t>
                      </a:r>
                    </a:p>
                  </a:txBody>
                  <a:tcPr marL="36000" marR="36000" anchor="ctr"/>
                </a:tc>
                <a:tc>
                  <a:txBody>
                    <a:bodyPr/>
                    <a:lstStyle/>
                    <a:p>
                      <a:pPr algn="ctr"/>
                      <a:r>
                        <a:rPr lang="de-DE" sz="1050"/>
                        <a:t>0</a:t>
                      </a:r>
                    </a:p>
                  </a:txBody>
                  <a:tcPr marL="36000" marR="36000" anchor="ctr"/>
                </a:tc>
                <a:tc>
                  <a:txBody>
                    <a:bodyPr/>
                    <a:lstStyle/>
                    <a:p>
                      <a:pPr algn="ctr"/>
                      <a:endParaRPr lang="de-DE" sz="1050"/>
                    </a:p>
                  </a:txBody>
                  <a:tcPr marL="36000" marR="36000" anchor="ctr"/>
                </a:tc>
                <a:tc>
                  <a:txBody>
                    <a:bodyPr/>
                    <a:lstStyle/>
                    <a:p>
                      <a:pPr algn="ctr"/>
                      <a:endParaRPr lang="de-DE" sz="1050"/>
                    </a:p>
                  </a:txBody>
                  <a:tcPr marL="36000" marR="36000" anchor="ctr"/>
                </a:tc>
                <a:tc>
                  <a:txBody>
                    <a:bodyPr/>
                    <a:lstStyle/>
                    <a:p>
                      <a:pPr algn="ctr"/>
                      <a:endParaRPr lang="de-DE" sz="1050"/>
                    </a:p>
                  </a:txBody>
                  <a:tcPr marL="36000" marR="36000" anchor="ctr"/>
                </a:tc>
                <a:tc>
                  <a:txBody>
                    <a:bodyPr/>
                    <a:lstStyle/>
                    <a:p>
                      <a:pPr algn="ctr"/>
                      <a:endParaRPr lang="de-DE" sz="1050"/>
                    </a:p>
                  </a:txBody>
                  <a:tcPr marL="36000" marR="36000" anchor="ctr"/>
                </a:tc>
                <a:extLst>
                  <a:ext uri="{0D108BD9-81ED-4DB2-BD59-A6C34878D82A}">
                    <a16:rowId xmlns:a16="http://schemas.microsoft.com/office/drawing/2014/main" val="1817664319"/>
                  </a:ext>
                </a:extLst>
              </a:tr>
            </a:tbl>
          </a:graphicData>
        </a:graphic>
      </p:graphicFrame>
      <p:cxnSp>
        <p:nvCxnSpPr>
          <p:cNvPr id="12" name="Gerader Verbinder 11">
            <a:extLst>
              <a:ext uri="{FF2B5EF4-FFF2-40B4-BE49-F238E27FC236}">
                <a16:creationId xmlns:a16="http://schemas.microsoft.com/office/drawing/2014/main" id="{473AEA6E-2BE6-636E-6EDB-DDF1C66AF779}"/>
              </a:ext>
            </a:extLst>
          </p:cNvPr>
          <p:cNvCxnSpPr/>
          <p:nvPr/>
        </p:nvCxnSpPr>
        <p:spPr>
          <a:xfrm flipV="1">
            <a:off x="5119688" y="1665288"/>
            <a:ext cx="0" cy="3173412"/>
          </a:xfrm>
          <a:prstGeom prst="line">
            <a:avLst/>
          </a:prstGeom>
          <a:ln w="19050">
            <a:solidFill>
              <a:schemeClr val="accent6"/>
            </a:solidFill>
            <a:prstDash val="sysDash"/>
          </a:ln>
        </p:spPr>
        <p:style>
          <a:lnRef idx="1">
            <a:schemeClr val="accent1"/>
          </a:lnRef>
          <a:fillRef idx="0">
            <a:schemeClr val="accent1"/>
          </a:fillRef>
          <a:effectRef idx="0">
            <a:schemeClr val="accent1"/>
          </a:effectRef>
          <a:fontRef idx="minor">
            <a:schemeClr val="tx1"/>
          </a:fontRef>
        </p:style>
      </p:cxnSp>
      <p:grpSp>
        <p:nvGrpSpPr>
          <p:cNvPr id="22" name="Gruppieren 21">
            <a:extLst>
              <a:ext uri="{FF2B5EF4-FFF2-40B4-BE49-F238E27FC236}">
                <a16:creationId xmlns:a16="http://schemas.microsoft.com/office/drawing/2014/main" id="{9F298A85-8CCB-1E35-D19B-0847F9DA7889}"/>
              </a:ext>
            </a:extLst>
          </p:cNvPr>
          <p:cNvGrpSpPr/>
          <p:nvPr/>
        </p:nvGrpSpPr>
        <p:grpSpPr>
          <a:xfrm>
            <a:off x="1635918" y="4061988"/>
            <a:ext cx="1695450" cy="276999"/>
            <a:chOff x="1854993" y="3695700"/>
            <a:chExt cx="1695450" cy="276999"/>
          </a:xfrm>
        </p:grpSpPr>
        <p:cxnSp>
          <p:nvCxnSpPr>
            <p:cNvPr id="14" name="Gerader Verbinder 13">
              <a:extLst>
                <a:ext uri="{FF2B5EF4-FFF2-40B4-BE49-F238E27FC236}">
                  <a16:creationId xmlns:a16="http://schemas.microsoft.com/office/drawing/2014/main" id="{87174ACC-27C5-687E-CA97-EC6C8A4A9BEA}"/>
                </a:ext>
              </a:extLst>
            </p:cNvPr>
            <p:cNvCxnSpPr>
              <a:cxnSpLocks/>
            </p:cNvCxnSpPr>
            <p:nvPr/>
          </p:nvCxnSpPr>
          <p:spPr>
            <a:xfrm>
              <a:off x="1854993" y="3834199"/>
              <a:ext cx="209550" cy="0"/>
            </a:xfrm>
            <a:prstGeom prst="line">
              <a:avLst/>
            </a:prstGeom>
            <a:ln w="19050">
              <a:solidFill>
                <a:schemeClr val="accent1">
                  <a:lumMod val="90000"/>
                  <a:lumOff val="10000"/>
                </a:schemeClr>
              </a:solidFill>
            </a:ln>
          </p:spPr>
          <p:style>
            <a:lnRef idx="1">
              <a:schemeClr val="accent1"/>
            </a:lnRef>
            <a:fillRef idx="0">
              <a:schemeClr val="accent1"/>
            </a:fillRef>
            <a:effectRef idx="0">
              <a:schemeClr val="accent1"/>
            </a:effectRef>
            <a:fontRef idx="minor">
              <a:schemeClr val="tx1"/>
            </a:fontRef>
          </p:style>
        </p:cxnSp>
        <p:sp>
          <p:nvSpPr>
            <p:cNvPr id="15" name="Textfeld 14">
              <a:extLst>
                <a:ext uri="{FF2B5EF4-FFF2-40B4-BE49-F238E27FC236}">
                  <a16:creationId xmlns:a16="http://schemas.microsoft.com/office/drawing/2014/main" id="{0590AED2-BF0C-EBD9-E9D7-896D6F90C0C0}"/>
                </a:ext>
              </a:extLst>
            </p:cNvPr>
            <p:cNvSpPr txBox="1"/>
            <p:nvPr/>
          </p:nvSpPr>
          <p:spPr>
            <a:xfrm>
              <a:off x="1997868" y="3695700"/>
              <a:ext cx="1552575" cy="276999"/>
            </a:xfrm>
            <a:prstGeom prst="rect">
              <a:avLst/>
            </a:prstGeom>
            <a:noFill/>
          </p:spPr>
          <p:txBody>
            <a:bodyPr wrap="square" rtlCol="0">
              <a:spAutoFit/>
            </a:bodyPr>
            <a:lstStyle/>
            <a:p>
              <a:r>
                <a:rPr lang="de-DE" sz="1200"/>
                <a:t>TN </a:t>
              </a:r>
              <a:r>
                <a:rPr lang="de-DE" sz="1200" err="1"/>
                <a:t>cohort</a:t>
              </a:r>
              <a:endParaRPr lang="de-DE" sz="1200"/>
            </a:p>
          </p:txBody>
        </p:sp>
      </p:grpSp>
      <p:grpSp>
        <p:nvGrpSpPr>
          <p:cNvPr id="18" name="Gruppieren 17">
            <a:extLst>
              <a:ext uri="{FF2B5EF4-FFF2-40B4-BE49-F238E27FC236}">
                <a16:creationId xmlns:a16="http://schemas.microsoft.com/office/drawing/2014/main" id="{A53073FD-583A-7025-EA4A-A80844A27FB8}"/>
              </a:ext>
            </a:extLst>
          </p:cNvPr>
          <p:cNvGrpSpPr/>
          <p:nvPr/>
        </p:nvGrpSpPr>
        <p:grpSpPr>
          <a:xfrm>
            <a:off x="1635918" y="4287909"/>
            <a:ext cx="1695450" cy="276999"/>
            <a:chOff x="2007393" y="3848100"/>
            <a:chExt cx="1695450" cy="276999"/>
          </a:xfrm>
        </p:grpSpPr>
        <p:cxnSp>
          <p:nvCxnSpPr>
            <p:cNvPr id="16" name="Gerader Verbinder 15">
              <a:extLst>
                <a:ext uri="{FF2B5EF4-FFF2-40B4-BE49-F238E27FC236}">
                  <a16:creationId xmlns:a16="http://schemas.microsoft.com/office/drawing/2014/main" id="{8088C8CE-760D-852E-9BEC-D13136C18BBC}"/>
                </a:ext>
              </a:extLst>
            </p:cNvPr>
            <p:cNvCxnSpPr>
              <a:cxnSpLocks/>
            </p:cNvCxnSpPr>
            <p:nvPr/>
          </p:nvCxnSpPr>
          <p:spPr>
            <a:xfrm>
              <a:off x="2007393" y="3986599"/>
              <a:ext cx="209550" cy="0"/>
            </a:xfrm>
            <a:prstGeom prst="line">
              <a:avLst/>
            </a:prstGeom>
            <a:ln w="19050">
              <a:solidFill>
                <a:schemeClr val="accent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7" name="Textfeld 16">
              <a:extLst>
                <a:ext uri="{FF2B5EF4-FFF2-40B4-BE49-F238E27FC236}">
                  <a16:creationId xmlns:a16="http://schemas.microsoft.com/office/drawing/2014/main" id="{BB56566E-58D3-680D-26E0-F70489B76F00}"/>
                </a:ext>
              </a:extLst>
            </p:cNvPr>
            <p:cNvSpPr txBox="1"/>
            <p:nvPr/>
          </p:nvSpPr>
          <p:spPr>
            <a:xfrm>
              <a:off x="2150268" y="3848100"/>
              <a:ext cx="1552575" cy="276999"/>
            </a:xfrm>
            <a:prstGeom prst="rect">
              <a:avLst/>
            </a:prstGeom>
            <a:noFill/>
          </p:spPr>
          <p:txBody>
            <a:bodyPr wrap="square" rtlCol="0">
              <a:spAutoFit/>
            </a:bodyPr>
            <a:lstStyle/>
            <a:p>
              <a:r>
                <a:rPr lang="de-DE" sz="1200"/>
                <a:t>R/R </a:t>
              </a:r>
              <a:r>
                <a:rPr lang="de-DE" sz="1200" err="1"/>
                <a:t>cohort</a:t>
              </a:r>
              <a:endParaRPr lang="de-DE" sz="1200"/>
            </a:p>
          </p:txBody>
        </p:sp>
      </p:grpSp>
      <p:grpSp>
        <p:nvGrpSpPr>
          <p:cNvPr id="19" name="Gruppieren 18">
            <a:extLst>
              <a:ext uri="{FF2B5EF4-FFF2-40B4-BE49-F238E27FC236}">
                <a16:creationId xmlns:a16="http://schemas.microsoft.com/office/drawing/2014/main" id="{E51A5176-D6A7-D5A6-AD96-DD7A4418A346}"/>
              </a:ext>
            </a:extLst>
          </p:cNvPr>
          <p:cNvGrpSpPr/>
          <p:nvPr/>
        </p:nvGrpSpPr>
        <p:grpSpPr>
          <a:xfrm>
            <a:off x="1635918" y="4544414"/>
            <a:ext cx="1695450" cy="276999"/>
            <a:chOff x="2007393" y="3848100"/>
            <a:chExt cx="1695450" cy="276999"/>
          </a:xfrm>
        </p:grpSpPr>
        <p:cxnSp>
          <p:nvCxnSpPr>
            <p:cNvPr id="20" name="Gerader Verbinder 19">
              <a:extLst>
                <a:ext uri="{FF2B5EF4-FFF2-40B4-BE49-F238E27FC236}">
                  <a16:creationId xmlns:a16="http://schemas.microsoft.com/office/drawing/2014/main" id="{92EDF0AF-8F61-95FD-1848-0533C22D0CD2}"/>
                </a:ext>
              </a:extLst>
            </p:cNvPr>
            <p:cNvCxnSpPr>
              <a:cxnSpLocks/>
            </p:cNvCxnSpPr>
            <p:nvPr/>
          </p:nvCxnSpPr>
          <p:spPr>
            <a:xfrm>
              <a:off x="2007393" y="3986599"/>
              <a:ext cx="209550" cy="0"/>
            </a:xfrm>
            <a:prstGeom prst="line">
              <a:avLst/>
            </a:prstGeom>
            <a:ln w="19050">
              <a:solidFill>
                <a:srgbClr val="FDC300"/>
              </a:solidFill>
            </a:ln>
          </p:spPr>
          <p:style>
            <a:lnRef idx="1">
              <a:schemeClr val="accent1"/>
            </a:lnRef>
            <a:fillRef idx="0">
              <a:schemeClr val="accent1"/>
            </a:fillRef>
            <a:effectRef idx="0">
              <a:schemeClr val="accent1"/>
            </a:effectRef>
            <a:fontRef idx="minor">
              <a:schemeClr val="tx1"/>
            </a:fontRef>
          </p:style>
        </p:cxnSp>
        <p:sp>
          <p:nvSpPr>
            <p:cNvPr id="21" name="Textfeld 20">
              <a:extLst>
                <a:ext uri="{FF2B5EF4-FFF2-40B4-BE49-F238E27FC236}">
                  <a16:creationId xmlns:a16="http://schemas.microsoft.com/office/drawing/2014/main" id="{28A2FA61-83E6-42E7-816E-2C46BB015A12}"/>
                </a:ext>
              </a:extLst>
            </p:cNvPr>
            <p:cNvSpPr txBox="1"/>
            <p:nvPr/>
          </p:nvSpPr>
          <p:spPr>
            <a:xfrm>
              <a:off x="2150268" y="3848100"/>
              <a:ext cx="1552575" cy="276999"/>
            </a:xfrm>
            <a:prstGeom prst="rect">
              <a:avLst/>
            </a:prstGeom>
            <a:noFill/>
          </p:spPr>
          <p:txBody>
            <a:bodyPr wrap="square" rtlCol="0">
              <a:spAutoFit/>
            </a:bodyPr>
            <a:lstStyle/>
            <a:p>
              <a:r>
                <a:rPr lang="de-DE" sz="1200" err="1"/>
                <a:t>BTKi</a:t>
              </a:r>
              <a:r>
                <a:rPr lang="de-DE" sz="1200"/>
                <a:t> </a:t>
              </a:r>
              <a:r>
                <a:rPr lang="de-DE" sz="1200" err="1"/>
                <a:t>cohort</a:t>
              </a:r>
              <a:endParaRPr lang="de-DE" sz="1200"/>
            </a:p>
          </p:txBody>
        </p:sp>
      </p:grpSp>
      <p:grpSp>
        <p:nvGrpSpPr>
          <p:cNvPr id="35" name="Gruppieren 34">
            <a:extLst>
              <a:ext uri="{FF2B5EF4-FFF2-40B4-BE49-F238E27FC236}">
                <a16:creationId xmlns:a16="http://schemas.microsoft.com/office/drawing/2014/main" id="{EE541EE0-1A20-BF39-C4B1-A3B39211932E}"/>
              </a:ext>
            </a:extLst>
          </p:cNvPr>
          <p:cNvGrpSpPr/>
          <p:nvPr/>
        </p:nvGrpSpPr>
        <p:grpSpPr>
          <a:xfrm>
            <a:off x="1502942" y="1704784"/>
            <a:ext cx="5286240" cy="1757834"/>
            <a:chOff x="1502942" y="1704784"/>
            <a:chExt cx="7905750" cy="2628900"/>
          </a:xfrm>
        </p:grpSpPr>
        <p:pic>
          <p:nvPicPr>
            <p:cNvPr id="30" name="Grafik 29">
              <a:extLst>
                <a:ext uri="{FF2B5EF4-FFF2-40B4-BE49-F238E27FC236}">
                  <a16:creationId xmlns:a16="http://schemas.microsoft.com/office/drawing/2014/main" id="{1773E574-E9D1-5F21-B2E9-8C10A172A5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02942" y="1704784"/>
              <a:ext cx="5981700" cy="2628900"/>
            </a:xfrm>
            <a:prstGeom prst="rect">
              <a:avLst/>
            </a:prstGeom>
          </p:spPr>
        </p:pic>
        <p:pic>
          <p:nvPicPr>
            <p:cNvPr id="32" name="Grafik 31">
              <a:extLst>
                <a:ext uri="{FF2B5EF4-FFF2-40B4-BE49-F238E27FC236}">
                  <a16:creationId xmlns:a16="http://schemas.microsoft.com/office/drawing/2014/main" id="{3EF19539-756A-8952-BB53-A664F748C69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02942" y="1704784"/>
              <a:ext cx="7543800" cy="2019300"/>
            </a:xfrm>
            <a:prstGeom prst="rect">
              <a:avLst/>
            </a:prstGeom>
          </p:spPr>
        </p:pic>
        <p:pic>
          <p:nvPicPr>
            <p:cNvPr id="34" name="Grafik 33">
              <a:extLst>
                <a:ext uri="{FF2B5EF4-FFF2-40B4-BE49-F238E27FC236}">
                  <a16:creationId xmlns:a16="http://schemas.microsoft.com/office/drawing/2014/main" id="{09189C7E-D685-0292-76AA-F16583D48C1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02942" y="1704784"/>
              <a:ext cx="7905750" cy="1628775"/>
            </a:xfrm>
            <a:prstGeom prst="rect">
              <a:avLst/>
            </a:prstGeom>
          </p:spPr>
        </p:pic>
      </p:grpSp>
      <p:sp>
        <p:nvSpPr>
          <p:cNvPr id="36" name="Textfeld 35">
            <a:extLst>
              <a:ext uri="{FF2B5EF4-FFF2-40B4-BE49-F238E27FC236}">
                <a16:creationId xmlns:a16="http://schemas.microsoft.com/office/drawing/2014/main" id="{124ADF5E-9567-458F-A20B-4E2CE882F129}"/>
              </a:ext>
            </a:extLst>
          </p:cNvPr>
          <p:cNvSpPr txBox="1"/>
          <p:nvPr/>
        </p:nvSpPr>
        <p:spPr>
          <a:xfrm>
            <a:off x="5105880" y="2241394"/>
            <a:ext cx="1791419" cy="276999"/>
          </a:xfrm>
          <a:prstGeom prst="rect">
            <a:avLst/>
          </a:prstGeom>
          <a:noFill/>
        </p:spPr>
        <p:txBody>
          <a:bodyPr wrap="square" rtlCol="0">
            <a:spAutoFit/>
          </a:bodyPr>
          <a:lstStyle/>
          <a:p>
            <a:r>
              <a:rPr lang="de-DE" sz="1200"/>
              <a:t>71% (95% CI 66-76)</a:t>
            </a:r>
          </a:p>
        </p:txBody>
      </p:sp>
      <p:sp>
        <p:nvSpPr>
          <p:cNvPr id="37" name="Textfeld 36">
            <a:extLst>
              <a:ext uri="{FF2B5EF4-FFF2-40B4-BE49-F238E27FC236}">
                <a16:creationId xmlns:a16="http://schemas.microsoft.com/office/drawing/2014/main" id="{728346DE-EE5B-783B-1D4C-6C1519BD4A6F}"/>
              </a:ext>
            </a:extLst>
          </p:cNvPr>
          <p:cNvSpPr txBox="1"/>
          <p:nvPr/>
        </p:nvSpPr>
        <p:spPr>
          <a:xfrm>
            <a:off x="5105880" y="3047068"/>
            <a:ext cx="1791419" cy="276999"/>
          </a:xfrm>
          <a:prstGeom prst="rect">
            <a:avLst/>
          </a:prstGeom>
          <a:noFill/>
        </p:spPr>
        <p:txBody>
          <a:bodyPr wrap="square" rtlCol="0">
            <a:spAutoFit/>
          </a:bodyPr>
          <a:lstStyle/>
          <a:p>
            <a:r>
              <a:rPr lang="de-DE" sz="1200"/>
              <a:t>62% (95% CI 55-69)</a:t>
            </a:r>
          </a:p>
        </p:txBody>
      </p:sp>
      <p:sp>
        <p:nvSpPr>
          <p:cNvPr id="38" name="Textfeld 37">
            <a:extLst>
              <a:ext uri="{FF2B5EF4-FFF2-40B4-BE49-F238E27FC236}">
                <a16:creationId xmlns:a16="http://schemas.microsoft.com/office/drawing/2014/main" id="{4206BC2B-AE2B-BA43-5FDD-290AD8691027}"/>
              </a:ext>
            </a:extLst>
          </p:cNvPr>
          <p:cNvSpPr txBox="1"/>
          <p:nvPr/>
        </p:nvSpPr>
        <p:spPr>
          <a:xfrm>
            <a:off x="5105880" y="3504442"/>
            <a:ext cx="1791419" cy="276999"/>
          </a:xfrm>
          <a:prstGeom prst="rect">
            <a:avLst/>
          </a:prstGeom>
          <a:noFill/>
        </p:spPr>
        <p:txBody>
          <a:bodyPr wrap="square" rtlCol="0">
            <a:spAutoFit/>
          </a:bodyPr>
          <a:lstStyle/>
          <a:p>
            <a:r>
              <a:rPr lang="de-DE" sz="1200"/>
              <a:t>45% (95% CI 27-62)</a:t>
            </a:r>
          </a:p>
        </p:txBody>
      </p:sp>
    </p:spTree>
    <p:extLst>
      <p:ext uri="{BB962C8B-B14F-4D97-AF65-F5344CB8AC3E}">
        <p14:creationId xmlns:p14="http://schemas.microsoft.com/office/powerpoint/2010/main" val="31573693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3D4CB4D-9DF8-5A4E-608A-2ADD4D98EBE7}"/>
              </a:ext>
            </a:extLst>
          </p:cNvPr>
          <p:cNvSpPr>
            <a:spLocks noGrp="1"/>
          </p:cNvSpPr>
          <p:nvPr>
            <p:ph type="body" sz="quarter" idx="12"/>
          </p:nvPr>
        </p:nvSpPr>
        <p:spPr/>
        <p:txBody>
          <a:bodyPr/>
          <a:lstStyle/>
          <a:p>
            <a:r>
              <a:rPr lang="en-US"/>
              <a:t>TEAEs ≥15% [any Grade] or ≥5% [Grade ≥3] in any cohort</a:t>
            </a:r>
          </a:p>
        </p:txBody>
      </p:sp>
      <p:sp>
        <p:nvSpPr>
          <p:cNvPr id="3" name="Title 2">
            <a:extLst>
              <a:ext uri="{FF2B5EF4-FFF2-40B4-BE49-F238E27FC236}">
                <a16:creationId xmlns:a16="http://schemas.microsoft.com/office/drawing/2014/main" id="{F050EBD4-A80C-02C8-AA45-E3B79FD04D85}"/>
              </a:ext>
            </a:extLst>
          </p:cNvPr>
          <p:cNvSpPr>
            <a:spLocks noGrp="1"/>
          </p:cNvSpPr>
          <p:nvPr>
            <p:ph type="title"/>
          </p:nvPr>
        </p:nvSpPr>
        <p:spPr/>
        <p:txBody>
          <a:bodyPr/>
          <a:lstStyle/>
          <a:p>
            <a:r>
              <a:rPr lang="en-US"/>
              <a:t>Most common TEAEs</a:t>
            </a:r>
          </a:p>
        </p:txBody>
      </p:sp>
      <p:sp>
        <p:nvSpPr>
          <p:cNvPr id="4" name="Footer Placeholder 3">
            <a:extLst>
              <a:ext uri="{FF2B5EF4-FFF2-40B4-BE49-F238E27FC236}">
                <a16:creationId xmlns:a16="http://schemas.microsoft.com/office/drawing/2014/main" id="{31E629DF-462C-A2AA-6321-C449B75A5B7A}"/>
              </a:ext>
            </a:extLst>
          </p:cNvPr>
          <p:cNvSpPr>
            <a:spLocks noGrp="1"/>
          </p:cNvSpPr>
          <p:nvPr>
            <p:ph type="ftr" sz="quarter" idx="13"/>
          </p:nvPr>
        </p:nvSpPr>
        <p:spPr/>
        <p:txBody>
          <a:bodyPr/>
          <a:lstStyle/>
          <a:p>
            <a:r>
              <a:rPr lang="en-GB"/>
              <a:t>R/R, relapsed/refractory; TEAE, treatment-emergent adverse event; TN, treatment naïve. </a:t>
            </a:r>
          </a:p>
          <a:p>
            <a:r>
              <a:rPr lang="en-GB" b="1" err="1"/>
              <a:t>Opat</a:t>
            </a:r>
            <a:r>
              <a:rPr lang="en-GB" b="1"/>
              <a:t> et al. Abstract #P684 presented at EHA2024. </a:t>
            </a:r>
          </a:p>
        </p:txBody>
      </p:sp>
      <p:graphicFrame>
        <p:nvGraphicFramePr>
          <p:cNvPr id="5" name="Table 4">
            <a:extLst>
              <a:ext uri="{FF2B5EF4-FFF2-40B4-BE49-F238E27FC236}">
                <a16:creationId xmlns:a16="http://schemas.microsoft.com/office/drawing/2014/main" id="{29833C62-6B28-CCA4-CEF9-3708512EFAF9}"/>
              </a:ext>
            </a:extLst>
          </p:cNvPr>
          <p:cNvGraphicFramePr>
            <a:graphicFrameLocks noGrp="1"/>
          </p:cNvGraphicFramePr>
          <p:nvPr>
            <p:extLst>
              <p:ext uri="{D42A27DB-BD31-4B8C-83A1-F6EECF244321}">
                <p14:modId xmlns:p14="http://schemas.microsoft.com/office/powerpoint/2010/main" val="3175369260"/>
              </p:ext>
            </p:extLst>
          </p:nvPr>
        </p:nvGraphicFramePr>
        <p:xfrm>
          <a:off x="416533" y="1995441"/>
          <a:ext cx="8532812" cy="4062465"/>
        </p:xfrm>
        <a:graphic>
          <a:graphicData uri="http://schemas.openxmlformats.org/drawingml/2006/table">
            <a:tbl>
              <a:tblPr firstRow="1" bandRow="1">
                <a:tableStyleId>{5C22544A-7EE6-4342-B048-85BDC9FD1C3A}</a:tableStyleId>
              </a:tblPr>
              <a:tblGrid>
                <a:gridCol w="1099932">
                  <a:extLst>
                    <a:ext uri="{9D8B030D-6E8A-4147-A177-3AD203B41FA5}">
                      <a16:colId xmlns:a16="http://schemas.microsoft.com/office/drawing/2014/main" val="2657833225"/>
                    </a:ext>
                  </a:extLst>
                </a:gridCol>
                <a:gridCol w="929110">
                  <a:extLst>
                    <a:ext uri="{9D8B030D-6E8A-4147-A177-3AD203B41FA5}">
                      <a16:colId xmlns:a16="http://schemas.microsoft.com/office/drawing/2014/main" val="1750416312"/>
                    </a:ext>
                  </a:extLst>
                </a:gridCol>
                <a:gridCol w="929110">
                  <a:extLst>
                    <a:ext uri="{9D8B030D-6E8A-4147-A177-3AD203B41FA5}">
                      <a16:colId xmlns:a16="http://schemas.microsoft.com/office/drawing/2014/main" val="224002393"/>
                    </a:ext>
                  </a:extLst>
                </a:gridCol>
                <a:gridCol w="929110">
                  <a:extLst>
                    <a:ext uri="{9D8B030D-6E8A-4147-A177-3AD203B41FA5}">
                      <a16:colId xmlns:a16="http://schemas.microsoft.com/office/drawing/2014/main" val="3264963356"/>
                    </a:ext>
                  </a:extLst>
                </a:gridCol>
                <a:gridCol w="929110">
                  <a:extLst>
                    <a:ext uri="{9D8B030D-6E8A-4147-A177-3AD203B41FA5}">
                      <a16:colId xmlns:a16="http://schemas.microsoft.com/office/drawing/2014/main" val="2141574649"/>
                    </a:ext>
                  </a:extLst>
                </a:gridCol>
                <a:gridCol w="929110">
                  <a:extLst>
                    <a:ext uri="{9D8B030D-6E8A-4147-A177-3AD203B41FA5}">
                      <a16:colId xmlns:a16="http://schemas.microsoft.com/office/drawing/2014/main" val="344803230"/>
                    </a:ext>
                  </a:extLst>
                </a:gridCol>
                <a:gridCol w="929110">
                  <a:extLst>
                    <a:ext uri="{9D8B030D-6E8A-4147-A177-3AD203B41FA5}">
                      <a16:colId xmlns:a16="http://schemas.microsoft.com/office/drawing/2014/main" val="571496001"/>
                    </a:ext>
                  </a:extLst>
                </a:gridCol>
                <a:gridCol w="929110">
                  <a:extLst>
                    <a:ext uri="{9D8B030D-6E8A-4147-A177-3AD203B41FA5}">
                      <a16:colId xmlns:a16="http://schemas.microsoft.com/office/drawing/2014/main" val="3560627831"/>
                    </a:ext>
                  </a:extLst>
                </a:gridCol>
                <a:gridCol w="929110">
                  <a:extLst>
                    <a:ext uri="{9D8B030D-6E8A-4147-A177-3AD203B41FA5}">
                      <a16:colId xmlns:a16="http://schemas.microsoft.com/office/drawing/2014/main" val="1617930230"/>
                    </a:ext>
                  </a:extLst>
                </a:gridCol>
              </a:tblGrid>
              <a:tr h="512783">
                <a:tc>
                  <a:txBody>
                    <a:bodyPr/>
                    <a:lstStyle/>
                    <a:p>
                      <a:r>
                        <a:rPr lang="en-US" sz="1100">
                          <a:latin typeface="+mn-lt"/>
                        </a:rPr>
                        <a:t>TEAEs, n (%)</a:t>
                      </a:r>
                    </a:p>
                  </a:txBody>
                  <a:tcPr marT="0" marB="0" anchor="ctr"/>
                </a:tc>
                <a:tc gridSpan="2">
                  <a:txBody>
                    <a:bodyPr/>
                    <a:lstStyle/>
                    <a:p>
                      <a:pPr algn="ctr"/>
                      <a:r>
                        <a:rPr lang="en-US" sz="1100">
                          <a:latin typeface="+mn-lt"/>
                        </a:rPr>
                        <a:t>TN Cohort </a:t>
                      </a:r>
                    </a:p>
                    <a:p>
                      <a:pPr algn="ctr"/>
                      <a:r>
                        <a:rPr lang="en-US" sz="1100">
                          <a:latin typeface="+mn-lt"/>
                        </a:rPr>
                        <a:t>n=310</a:t>
                      </a:r>
                    </a:p>
                  </a:txBody>
                  <a:tcPr marT="0" marB="0" anchor="ctr">
                    <a:solidFill>
                      <a:schemeClr val="accent1">
                        <a:lumMod val="90000"/>
                        <a:lumOff val="10000"/>
                      </a:schemeClr>
                    </a:solidFill>
                  </a:tcPr>
                </a:tc>
                <a:tc hMerge="1">
                  <a:txBody>
                    <a:bodyPr/>
                    <a:lstStyle/>
                    <a:p>
                      <a:endParaRPr lang="en-US"/>
                    </a:p>
                  </a:txBody>
                  <a:tcPr/>
                </a:tc>
                <a:tc gridSpan="2">
                  <a:txBody>
                    <a:bodyPr/>
                    <a:lstStyle/>
                    <a:p>
                      <a:pPr algn="ctr"/>
                      <a:r>
                        <a:rPr lang="en-US" sz="1100">
                          <a:latin typeface="+mn-lt"/>
                        </a:rPr>
                        <a:t>R/R Cohort </a:t>
                      </a:r>
                    </a:p>
                    <a:p>
                      <a:pPr algn="ctr"/>
                      <a:r>
                        <a:rPr lang="en-US" sz="1100">
                          <a:latin typeface="+mn-lt"/>
                        </a:rPr>
                        <a:t>n=202</a:t>
                      </a:r>
                    </a:p>
                  </a:txBody>
                  <a:tcPr marT="0" marB="0" anchor="ctr">
                    <a:solidFill>
                      <a:schemeClr val="accent1">
                        <a:lumMod val="75000"/>
                        <a:lumOff val="25000"/>
                      </a:schemeClr>
                    </a:solidFill>
                  </a:tcPr>
                </a:tc>
                <a:tc hMerge="1">
                  <a:txBody>
                    <a:bodyPr/>
                    <a:lstStyle/>
                    <a:p>
                      <a:endParaRPr lang="en-US"/>
                    </a:p>
                  </a:txBody>
                  <a:tcPr/>
                </a:tc>
                <a:tc gridSpan="2">
                  <a:txBody>
                    <a:bodyPr/>
                    <a:lstStyle/>
                    <a:p>
                      <a:pPr algn="ctr">
                        <a:lnSpc>
                          <a:spcPts val="1100"/>
                        </a:lnSpc>
                      </a:pPr>
                      <a:r>
                        <a:rPr lang="en-US" sz="1100">
                          <a:solidFill>
                            <a:schemeClr val="tx1"/>
                          </a:solidFill>
                          <a:latin typeface="+mn-lt"/>
                        </a:rPr>
                        <a:t>Ibrutinib-intolerant Cohort</a:t>
                      </a:r>
                    </a:p>
                    <a:p>
                      <a:pPr algn="ctr">
                        <a:lnSpc>
                          <a:spcPts val="1100"/>
                        </a:lnSpc>
                      </a:pPr>
                      <a:r>
                        <a:rPr lang="en-US" sz="1100">
                          <a:solidFill>
                            <a:schemeClr val="tx1"/>
                          </a:solidFill>
                          <a:latin typeface="+mn-lt"/>
                        </a:rPr>
                        <a:t>n=40</a:t>
                      </a:r>
                    </a:p>
                  </a:txBody>
                  <a:tcPr marT="0" marB="0" anchor="ctr">
                    <a:solidFill>
                      <a:schemeClr val="accent4"/>
                    </a:solidFill>
                  </a:tcPr>
                </a:tc>
                <a:tc hMerge="1">
                  <a:txBody>
                    <a:bodyPr/>
                    <a:lstStyle/>
                    <a:p>
                      <a:endParaRPr lang="en-US"/>
                    </a:p>
                  </a:txBody>
                  <a:tcPr/>
                </a:tc>
                <a:tc gridSpan="2">
                  <a:txBody>
                    <a:bodyPr/>
                    <a:lstStyle/>
                    <a:p>
                      <a:pPr algn="ctr"/>
                      <a:r>
                        <a:rPr lang="en-US" sz="1100">
                          <a:latin typeface="+mn-lt"/>
                        </a:rPr>
                        <a:t>Total </a:t>
                      </a:r>
                    </a:p>
                    <a:p>
                      <a:pPr algn="ctr"/>
                      <a:r>
                        <a:rPr lang="en-US" sz="1100">
                          <a:latin typeface="+mn-lt"/>
                        </a:rPr>
                        <a:t>N=522</a:t>
                      </a:r>
                    </a:p>
                  </a:txBody>
                  <a:tcPr marT="0" marB="0" anchor="ctr"/>
                </a:tc>
                <a:tc hMerge="1">
                  <a:txBody>
                    <a:bodyPr/>
                    <a:lstStyle/>
                    <a:p>
                      <a:endParaRPr lang="en-US"/>
                    </a:p>
                  </a:txBody>
                  <a:tcPr/>
                </a:tc>
                <a:extLst>
                  <a:ext uri="{0D108BD9-81ED-4DB2-BD59-A6C34878D82A}">
                    <a16:rowId xmlns:a16="http://schemas.microsoft.com/office/drawing/2014/main" val="1062190992"/>
                  </a:ext>
                </a:extLst>
              </a:tr>
              <a:tr h="326858">
                <a:tc>
                  <a:txBody>
                    <a:bodyPr/>
                    <a:lstStyle/>
                    <a:p>
                      <a:pPr algn="l" fontAlgn="b"/>
                      <a:endParaRPr lang="en-IT" sz="1100" b="0" i="0" u="none" strike="noStrike">
                        <a:solidFill>
                          <a:schemeClr val="tx1"/>
                        </a:solidFill>
                        <a:effectLst/>
                        <a:latin typeface="+mn-lt"/>
                      </a:endParaRPr>
                    </a:p>
                  </a:txBody>
                  <a:tcPr marT="0" marB="0" anchor="ctr"/>
                </a:tc>
                <a:tc>
                  <a:txBody>
                    <a:bodyPr/>
                    <a:lstStyle/>
                    <a:p>
                      <a:pPr algn="ctr" fontAlgn="b"/>
                      <a:r>
                        <a:rPr lang="en-GB" sz="1100" b="1" i="0" u="none" strike="noStrike">
                          <a:solidFill>
                            <a:schemeClr val="tx1"/>
                          </a:solidFill>
                          <a:effectLst/>
                          <a:latin typeface="+mn-lt"/>
                        </a:rPr>
                        <a:t>Any Grade</a:t>
                      </a:r>
                    </a:p>
                  </a:txBody>
                  <a:tcPr marT="0" marB="0" anchor="ctr"/>
                </a:tc>
                <a:tc>
                  <a:txBody>
                    <a:bodyPr/>
                    <a:lstStyle/>
                    <a:p>
                      <a:pPr algn="ctr" fontAlgn="b"/>
                      <a:r>
                        <a:rPr lang="en-GB" sz="1100" b="1" i="0" u="none" strike="noStrike">
                          <a:solidFill>
                            <a:schemeClr val="tx1"/>
                          </a:solidFill>
                          <a:effectLst/>
                          <a:latin typeface="+mn-lt"/>
                        </a:rPr>
                        <a:t>Grade ≥3</a:t>
                      </a:r>
                    </a:p>
                  </a:txBody>
                  <a:tcPr marT="0" marB="0" anchor="ctr"/>
                </a:tc>
                <a:tc>
                  <a:txBody>
                    <a:bodyPr/>
                    <a:lstStyle/>
                    <a:p>
                      <a:pPr algn="ctr" fontAlgn="b"/>
                      <a:r>
                        <a:rPr lang="en-GB" sz="1100" b="1" i="0" u="none" strike="noStrike">
                          <a:solidFill>
                            <a:schemeClr val="tx1"/>
                          </a:solidFill>
                          <a:effectLst/>
                          <a:latin typeface="+mn-lt"/>
                        </a:rPr>
                        <a:t>Any Grade</a:t>
                      </a:r>
                    </a:p>
                  </a:txBody>
                  <a:tcPr marT="0" marB="0" anchor="ctr"/>
                </a:tc>
                <a:tc>
                  <a:txBody>
                    <a:bodyPr/>
                    <a:lstStyle/>
                    <a:p>
                      <a:pPr algn="ctr" fontAlgn="b"/>
                      <a:r>
                        <a:rPr lang="en-GB" sz="1100" b="1" i="0" u="none" strike="noStrike">
                          <a:solidFill>
                            <a:schemeClr val="tx1"/>
                          </a:solidFill>
                          <a:effectLst/>
                          <a:latin typeface="+mn-lt"/>
                        </a:rPr>
                        <a:t>Grade ≥3</a:t>
                      </a:r>
                    </a:p>
                  </a:txBody>
                  <a:tcPr marT="0" marB="0" anchor="ctr"/>
                </a:tc>
                <a:tc>
                  <a:txBody>
                    <a:bodyPr/>
                    <a:lstStyle/>
                    <a:p>
                      <a:pPr algn="ctr" fontAlgn="b"/>
                      <a:r>
                        <a:rPr lang="en-GB" sz="1100" b="1" i="0" u="none" strike="noStrike">
                          <a:solidFill>
                            <a:schemeClr val="tx1"/>
                          </a:solidFill>
                          <a:effectLst/>
                          <a:latin typeface="+mn-lt"/>
                        </a:rPr>
                        <a:t>Any Grade</a:t>
                      </a:r>
                    </a:p>
                  </a:txBody>
                  <a:tcPr marT="0" marB="0" anchor="ctr"/>
                </a:tc>
                <a:tc>
                  <a:txBody>
                    <a:bodyPr/>
                    <a:lstStyle/>
                    <a:p>
                      <a:pPr algn="ctr" fontAlgn="b"/>
                      <a:r>
                        <a:rPr lang="en-GB" sz="1100" b="1" i="0" u="none" strike="noStrike">
                          <a:solidFill>
                            <a:schemeClr val="tx1"/>
                          </a:solidFill>
                          <a:effectLst/>
                          <a:latin typeface="+mn-lt"/>
                        </a:rPr>
                        <a:t>Grade ≥3</a:t>
                      </a:r>
                    </a:p>
                  </a:txBody>
                  <a:tcPr marT="0" marB="0" anchor="ctr"/>
                </a:tc>
                <a:tc>
                  <a:txBody>
                    <a:bodyPr/>
                    <a:lstStyle/>
                    <a:p>
                      <a:pPr algn="ctr" fontAlgn="b"/>
                      <a:r>
                        <a:rPr lang="en-GB" sz="1100" b="1" i="0" u="none" strike="noStrike">
                          <a:solidFill>
                            <a:schemeClr val="tx1"/>
                          </a:solidFill>
                          <a:effectLst/>
                          <a:latin typeface="+mn-lt"/>
                        </a:rPr>
                        <a:t>Any Grade</a:t>
                      </a:r>
                    </a:p>
                  </a:txBody>
                  <a:tcPr marT="0" marB="0" anchor="ctr"/>
                </a:tc>
                <a:tc>
                  <a:txBody>
                    <a:bodyPr/>
                    <a:lstStyle/>
                    <a:p>
                      <a:pPr algn="ctr" fontAlgn="b"/>
                      <a:r>
                        <a:rPr lang="en-GB" sz="1100" b="1" i="0" u="none" strike="noStrike">
                          <a:solidFill>
                            <a:schemeClr val="tx1"/>
                          </a:solidFill>
                          <a:effectLst/>
                          <a:latin typeface="+mn-lt"/>
                        </a:rPr>
                        <a:t>Grade ≥3</a:t>
                      </a:r>
                    </a:p>
                  </a:txBody>
                  <a:tcPr marT="0" marB="0" anchor="ctr"/>
                </a:tc>
                <a:extLst>
                  <a:ext uri="{0D108BD9-81ED-4DB2-BD59-A6C34878D82A}">
                    <a16:rowId xmlns:a16="http://schemas.microsoft.com/office/drawing/2014/main" val="2565770450"/>
                  </a:ext>
                </a:extLst>
              </a:tr>
              <a:tr h="326858">
                <a:tc>
                  <a:txBody>
                    <a:bodyPr/>
                    <a:lstStyle/>
                    <a:p>
                      <a:pPr algn="l" fontAlgn="b"/>
                      <a:r>
                        <a:rPr lang="en-GB" sz="1100" b="0" i="0" u="none" strike="noStrike">
                          <a:solidFill>
                            <a:schemeClr val="tx1"/>
                          </a:solidFill>
                          <a:effectLst/>
                          <a:latin typeface="+mn-lt"/>
                        </a:rPr>
                        <a:t>Headache</a:t>
                      </a:r>
                    </a:p>
                  </a:txBody>
                  <a:tcPr marT="0" marB="0" anchor="ctr"/>
                </a:tc>
                <a:tc>
                  <a:txBody>
                    <a:bodyPr/>
                    <a:lstStyle/>
                    <a:p>
                      <a:pPr algn="ctr" fontAlgn="b"/>
                      <a:r>
                        <a:rPr lang="en-IT" sz="1100" b="0" i="0" u="none" strike="noStrike">
                          <a:solidFill>
                            <a:schemeClr val="tx1"/>
                          </a:solidFill>
                          <a:effectLst/>
                          <a:latin typeface="+mn-lt"/>
                        </a:rPr>
                        <a:t>129 (41.6)</a:t>
                      </a:r>
                    </a:p>
                  </a:txBody>
                  <a:tcPr marT="0" marB="0" anchor="ctr"/>
                </a:tc>
                <a:tc>
                  <a:txBody>
                    <a:bodyPr/>
                    <a:lstStyle/>
                    <a:p>
                      <a:pPr algn="ctr" fontAlgn="b"/>
                      <a:r>
                        <a:rPr lang="en-IT" sz="1100" b="0" i="0" u="none" strike="noStrike">
                          <a:solidFill>
                            <a:schemeClr val="tx1"/>
                          </a:solidFill>
                          <a:effectLst/>
                          <a:latin typeface="+mn-lt"/>
                        </a:rPr>
                        <a:t>4 (1.3)</a:t>
                      </a:r>
                    </a:p>
                  </a:txBody>
                  <a:tcPr marT="0" marB="0" anchor="ctr"/>
                </a:tc>
                <a:tc>
                  <a:txBody>
                    <a:bodyPr/>
                    <a:lstStyle/>
                    <a:p>
                      <a:pPr algn="ctr" fontAlgn="b"/>
                      <a:r>
                        <a:rPr lang="en-IT" sz="1100" b="0" i="0" u="none" strike="noStrike">
                          <a:solidFill>
                            <a:schemeClr val="tx1"/>
                          </a:solidFill>
                          <a:effectLst/>
                          <a:latin typeface="+mn-lt"/>
                        </a:rPr>
                        <a:t>77 (38.1)</a:t>
                      </a:r>
                    </a:p>
                  </a:txBody>
                  <a:tcPr marT="0" marB="0" anchor="ctr"/>
                </a:tc>
                <a:tc>
                  <a:txBody>
                    <a:bodyPr/>
                    <a:lstStyle/>
                    <a:p>
                      <a:pPr algn="ctr" fontAlgn="b"/>
                      <a:r>
                        <a:rPr lang="en-IT" sz="1100" b="0" i="0" u="none" strike="noStrike">
                          <a:solidFill>
                            <a:schemeClr val="tx1"/>
                          </a:solidFill>
                          <a:effectLst/>
                          <a:latin typeface="+mn-lt"/>
                        </a:rPr>
                        <a:t>3 (1.5)</a:t>
                      </a:r>
                    </a:p>
                  </a:txBody>
                  <a:tcPr marT="0" marB="0" anchor="ctr"/>
                </a:tc>
                <a:tc>
                  <a:txBody>
                    <a:bodyPr/>
                    <a:lstStyle/>
                    <a:p>
                      <a:pPr algn="ctr" fontAlgn="b"/>
                      <a:r>
                        <a:rPr lang="en-IT" sz="1100" b="0" i="0" u="none" strike="noStrike">
                          <a:solidFill>
                            <a:schemeClr val="tx1"/>
                          </a:solidFill>
                          <a:effectLst/>
                          <a:latin typeface="+mn-lt"/>
                        </a:rPr>
                        <a:t>28 (70.0)</a:t>
                      </a:r>
                    </a:p>
                  </a:txBody>
                  <a:tcPr marT="0" marB="0" anchor="ctr"/>
                </a:tc>
                <a:tc>
                  <a:txBody>
                    <a:bodyPr/>
                    <a:lstStyle/>
                    <a:p>
                      <a:pPr algn="ctr" fontAlgn="b"/>
                      <a:r>
                        <a:rPr lang="en-IT" sz="1100" b="0" i="0" u="none" strike="noStrike">
                          <a:solidFill>
                            <a:schemeClr val="tx1"/>
                          </a:solidFill>
                          <a:effectLst/>
                          <a:latin typeface="+mn-lt"/>
                        </a:rPr>
                        <a:t>0 (0.0)</a:t>
                      </a:r>
                    </a:p>
                  </a:txBody>
                  <a:tcPr marT="0" marB="0" anchor="ctr"/>
                </a:tc>
                <a:tc>
                  <a:txBody>
                    <a:bodyPr/>
                    <a:lstStyle/>
                    <a:p>
                      <a:pPr algn="ctr" fontAlgn="b"/>
                      <a:r>
                        <a:rPr lang="en-IT" sz="1100" b="0" i="0" u="none" strike="noStrike">
                          <a:solidFill>
                            <a:schemeClr val="tx1"/>
                          </a:solidFill>
                          <a:effectLst/>
                          <a:latin typeface="+mn-lt"/>
                        </a:rPr>
                        <a:t>234 (42.4)</a:t>
                      </a:r>
                    </a:p>
                  </a:txBody>
                  <a:tcPr marT="0" marB="0" anchor="ctr"/>
                </a:tc>
                <a:tc>
                  <a:txBody>
                    <a:bodyPr/>
                    <a:lstStyle/>
                    <a:p>
                      <a:pPr algn="ctr" fontAlgn="b"/>
                      <a:r>
                        <a:rPr lang="en-IT" sz="1100" b="0" i="0" u="none" strike="noStrike">
                          <a:solidFill>
                            <a:schemeClr val="tx1"/>
                          </a:solidFill>
                          <a:effectLst/>
                          <a:latin typeface="+mn-lt"/>
                        </a:rPr>
                        <a:t>7 (1.3)</a:t>
                      </a:r>
                    </a:p>
                  </a:txBody>
                  <a:tcPr marT="0" marB="0" anchor="ctr"/>
                </a:tc>
                <a:extLst>
                  <a:ext uri="{0D108BD9-81ED-4DB2-BD59-A6C34878D82A}">
                    <a16:rowId xmlns:a16="http://schemas.microsoft.com/office/drawing/2014/main" val="2838182926"/>
                  </a:ext>
                </a:extLst>
              </a:tr>
              <a:tr h="326858">
                <a:tc>
                  <a:txBody>
                    <a:bodyPr/>
                    <a:lstStyle/>
                    <a:p>
                      <a:pPr algn="l" fontAlgn="b"/>
                      <a:r>
                        <a:rPr lang="en-GB" sz="1100" b="0" i="0" u="none" strike="noStrike">
                          <a:solidFill>
                            <a:schemeClr val="tx1"/>
                          </a:solidFill>
                          <a:effectLst/>
                          <a:latin typeface="+mn-lt"/>
                        </a:rPr>
                        <a:t>COVID-19</a:t>
                      </a:r>
                    </a:p>
                  </a:txBody>
                  <a:tcPr marT="0" marB="0" anchor="ctr"/>
                </a:tc>
                <a:tc>
                  <a:txBody>
                    <a:bodyPr/>
                    <a:lstStyle/>
                    <a:p>
                      <a:pPr algn="ctr" fontAlgn="b"/>
                      <a:r>
                        <a:rPr lang="en-IT" sz="1100" b="0" i="0" u="none" strike="noStrike">
                          <a:solidFill>
                            <a:schemeClr val="tx1"/>
                          </a:solidFill>
                          <a:effectLst/>
                          <a:latin typeface="+mn-lt"/>
                        </a:rPr>
                        <a:t>120 (38.7)</a:t>
                      </a:r>
                    </a:p>
                  </a:txBody>
                  <a:tcPr marT="0" marB="0" anchor="ctr"/>
                </a:tc>
                <a:tc>
                  <a:txBody>
                    <a:bodyPr/>
                    <a:lstStyle/>
                    <a:p>
                      <a:pPr algn="ctr" fontAlgn="b"/>
                      <a:r>
                        <a:rPr lang="en-IT" sz="1100" b="0" i="0" u="none" strike="noStrike">
                          <a:solidFill>
                            <a:schemeClr val="tx1"/>
                          </a:solidFill>
                          <a:effectLst/>
                          <a:latin typeface="+mn-lt"/>
                        </a:rPr>
                        <a:t>34 (11.0)</a:t>
                      </a:r>
                    </a:p>
                  </a:txBody>
                  <a:tcPr marT="0" marB="0" anchor="ctr"/>
                </a:tc>
                <a:tc>
                  <a:txBody>
                    <a:bodyPr/>
                    <a:lstStyle/>
                    <a:p>
                      <a:pPr algn="ctr" fontAlgn="b"/>
                      <a:r>
                        <a:rPr lang="en-IT" sz="1100" b="0" i="0" u="none" strike="noStrike">
                          <a:solidFill>
                            <a:schemeClr val="tx1"/>
                          </a:solidFill>
                          <a:effectLst/>
                          <a:latin typeface="+mn-lt"/>
                        </a:rPr>
                        <a:t>92 (45.5)</a:t>
                      </a:r>
                    </a:p>
                  </a:txBody>
                  <a:tcPr marT="0" marB="0" anchor="ctr"/>
                </a:tc>
                <a:tc>
                  <a:txBody>
                    <a:bodyPr/>
                    <a:lstStyle/>
                    <a:p>
                      <a:pPr algn="ctr" fontAlgn="b"/>
                      <a:r>
                        <a:rPr lang="en-IT" sz="1100" b="0" i="0" u="none" strike="noStrike">
                          <a:solidFill>
                            <a:schemeClr val="tx1"/>
                          </a:solidFill>
                          <a:effectLst/>
                          <a:latin typeface="+mn-lt"/>
                        </a:rPr>
                        <a:t>35 (17.3)</a:t>
                      </a:r>
                    </a:p>
                  </a:txBody>
                  <a:tcPr marT="0" marB="0" anchor="ctr"/>
                </a:tc>
                <a:tc>
                  <a:txBody>
                    <a:bodyPr/>
                    <a:lstStyle/>
                    <a:p>
                      <a:pPr algn="ctr" fontAlgn="b"/>
                      <a:r>
                        <a:rPr lang="en-IT" sz="1100" b="0" i="0" u="none" strike="noStrike">
                          <a:solidFill>
                            <a:schemeClr val="tx1"/>
                          </a:solidFill>
                          <a:effectLst/>
                          <a:latin typeface="+mn-lt"/>
                        </a:rPr>
                        <a:t>14 (35.0)</a:t>
                      </a:r>
                    </a:p>
                  </a:txBody>
                  <a:tcPr marT="0" marB="0" anchor="ctr"/>
                </a:tc>
                <a:tc>
                  <a:txBody>
                    <a:bodyPr/>
                    <a:lstStyle/>
                    <a:p>
                      <a:pPr algn="ctr" fontAlgn="b"/>
                      <a:r>
                        <a:rPr lang="en-IT" sz="1100" b="0" i="0" u="none" strike="noStrike">
                          <a:solidFill>
                            <a:schemeClr val="tx1"/>
                          </a:solidFill>
                          <a:effectLst/>
                          <a:latin typeface="+mn-lt"/>
                        </a:rPr>
                        <a:t>2 (5.0)</a:t>
                      </a:r>
                    </a:p>
                  </a:txBody>
                  <a:tcPr marT="0" marB="0" anchor="ctr"/>
                </a:tc>
                <a:tc>
                  <a:txBody>
                    <a:bodyPr/>
                    <a:lstStyle/>
                    <a:p>
                      <a:pPr algn="ctr" fontAlgn="b"/>
                      <a:r>
                        <a:rPr lang="en-IT" sz="1100" b="0" i="0" u="none" strike="noStrike">
                          <a:solidFill>
                            <a:schemeClr val="tx1"/>
                          </a:solidFill>
                          <a:effectLst/>
                          <a:latin typeface="+mn-lt"/>
                        </a:rPr>
                        <a:t>226 (40.9)</a:t>
                      </a:r>
                    </a:p>
                  </a:txBody>
                  <a:tcPr marT="0" marB="0" anchor="ctr"/>
                </a:tc>
                <a:tc>
                  <a:txBody>
                    <a:bodyPr/>
                    <a:lstStyle/>
                    <a:p>
                      <a:pPr algn="ctr" fontAlgn="b"/>
                      <a:r>
                        <a:rPr lang="en-IT" sz="1100" b="0" i="0" u="none" strike="noStrike">
                          <a:solidFill>
                            <a:schemeClr val="tx1"/>
                          </a:solidFill>
                          <a:effectLst/>
                          <a:latin typeface="+mn-lt"/>
                        </a:rPr>
                        <a:t>71 (12.9)</a:t>
                      </a:r>
                    </a:p>
                  </a:txBody>
                  <a:tcPr marT="0" marB="0" anchor="ctr"/>
                </a:tc>
                <a:extLst>
                  <a:ext uri="{0D108BD9-81ED-4DB2-BD59-A6C34878D82A}">
                    <a16:rowId xmlns:a16="http://schemas.microsoft.com/office/drawing/2014/main" val="1352060640"/>
                  </a:ext>
                </a:extLst>
              </a:tr>
              <a:tr h="326858">
                <a:tc>
                  <a:txBody>
                    <a:bodyPr/>
                    <a:lstStyle/>
                    <a:p>
                      <a:pPr algn="l" fontAlgn="b"/>
                      <a:r>
                        <a:rPr lang="en-GB" sz="1100" b="0" i="0" u="none" strike="noStrike">
                          <a:solidFill>
                            <a:schemeClr val="tx1"/>
                          </a:solidFill>
                          <a:effectLst/>
                          <a:latin typeface="+mn-lt"/>
                        </a:rPr>
                        <a:t>Diarrhea</a:t>
                      </a:r>
                      <a:endParaRPr lang="en-GB" sz="1100" b="0" i="0" u="none" strike="noStrike" err="1">
                        <a:solidFill>
                          <a:schemeClr val="tx1"/>
                        </a:solidFill>
                        <a:effectLst/>
                        <a:latin typeface="+mn-lt"/>
                      </a:endParaRPr>
                    </a:p>
                  </a:txBody>
                  <a:tcPr marT="0" marB="0" anchor="ctr"/>
                </a:tc>
                <a:tc>
                  <a:txBody>
                    <a:bodyPr/>
                    <a:lstStyle/>
                    <a:p>
                      <a:pPr algn="ctr" fontAlgn="b"/>
                      <a:r>
                        <a:rPr lang="en-IT" sz="1100" b="0" i="0" u="none" strike="noStrike">
                          <a:solidFill>
                            <a:schemeClr val="tx1"/>
                          </a:solidFill>
                          <a:effectLst/>
                          <a:latin typeface="+mn-lt"/>
                        </a:rPr>
                        <a:t>102 (32.9)</a:t>
                      </a:r>
                    </a:p>
                  </a:txBody>
                  <a:tcPr marT="0" marB="0" anchor="ctr"/>
                </a:tc>
                <a:tc>
                  <a:txBody>
                    <a:bodyPr/>
                    <a:lstStyle/>
                    <a:p>
                      <a:pPr algn="ctr" fontAlgn="b"/>
                      <a:r>
                        <a:rPr lang="en-IT" sz="1100" b="0" i="0" u="none" strike="noStrike">
                          <a:solidFill>
                            <a:schemeClr val="tx1"/>
                          </a:solidFill>
                          <a:effectLst/>
                          <a:latin typeface="+mn-lt"/>
                        </a:rPr>
                        <a:t>4 (1.3)</a:t>
                      </a:r>
                    </a:p>
                  </a:txBody>
                  <a:tcPr marT="0" marB="0" anchor="ctr"/>
                </a:tc>
                <a:tc>
                  <a:txBody>
                    <a:bodyPr/>
                    <a:lstStyle/>
                    <a:p>
                      <a:pPr algn="ctr" fontAlgn="b"/>
                      <a:r>
                        <a:rPr lang="en-IT" sz="1100" b="0" i="0" u="none" strike="noStrike">
                          <a:solidFill>
                            <a:schemeClr val="tx1"/>
                          </a:solidFill>
                          <a:effectLst/>
                          <a:latin typeface="+mn-lt"/>
                        </a:rPr>
                        <a:t>57 (28.2)</a:t>
                      </a:r>
                    </a:p>
                  </a:txBody>
                  <a:tcPr marT="0" marB="0" anchor="ctr"/>
                </a:tc>
                <a:tc>
                  <a:txBody>
                    <a:bodyPr/>
                    <a:lstStyle/>
                    <a:p>
                      <a:pPr algn="ctr" fontAlgn="b"/>
                      <a:r>
                        <a:rPr lang="en-IT" sz="1100" b="0" i="0" u="none" strike="noStrike">
                          <a:solidFill>
                            <a:schemeClr val="tx1"/>
                          </a:solidFill>
                          <a:effectLst/>
                          <a:latin typeface="+mn-lt"/>
                        </a:rPr>
                        <a:t>2 (1.0)</a:t>
                      </a:r>
                    </a:p>
                  </a:txBody>
                  <a:tcPr marT="0" marB="0" anchor="ctr"/>
                </a:tc>
                <a:tc>
                  <a:txBody>
                    <a:bodyPr/>
                    <a:lstStyle/>
                    <a:p>
                      <a:pPr algn="ctr" fontAlgn="b"/>
                      <a:r>
                        <a:rPr lang="en-IT" sz="1100" b="0" i="0" u="none" strike="noStrike">
                          <a:solidFill>
                            <a:schemeClr val="tx1"/>
                          </a:solidFill>
                          <a:effectLst/>
                          <a:latin typeface="+mn-lt"/>
                        </a:rPr>
                        <a:t>11 (27.5)</a:t>
                      </a:r>
                    </a:p>
                  </a:txBody>
                  <a:tcPr marT="0" marB="0" anchor="ctr"/>
                </a:tc>
                <a:tc>
                  <a:txBody>
                    <a:bodyPr/>
                    <a:lstStyle/>
                    <a:p>
                      <a:pPr algn="ctr" fontAlgn="b"/>
                      <a:r>
                        <a:rPr lang="en-IT" sz="1100" b="0" i="0" u="none" strike="noStrike">
                          <a:solidFill>
                            <a:schemeClr val="tx1"/>
                          </a:solidFill>
                          <a:effectLst/>
                          <a:latin typeface="+mn-lt"/>
                        </a:rPr>
                        <a:t>1 (2.5)</a:t>
                      </a:r>
                    </a:p>
                  </a:txBody>
                  <a:tcPr marT="0" marB="0" anchor="ctr"/>
                </a:tc>
                <a:tc>
                  <a:txBody>
                    <a:bodyPr/>
                    <a:lstStyle/>
                    <a:p>
                      <a:pPr algn="ctr" fontAlgn="b"/>
                      <a:r>
                        <a:rPr lang="en-IT" sz="1100" b="0" i="0" u="none" strike="noStrike">
                          <a:solidFill>
                            <a:schemeClr val="tx1"/>
                          </a:solidFill>
                          <a:effectLst/>
                          <a:latin typeface="+mn-lt"/>
                        </a:rPr>
                        <a:t>170 (30.8)</a:t>
                      </a:r>
                    </a:p>
                  </a:txBody>
                  <a:tcPr marT="0" marB="0" anchor="ctr"/>
                </a:tc>
                <a:tc>
                  <a:txBody>
                    <a:bodyPr/>
                    <a:lstStyle/>
                    <a:p>
                      <a:pPr algn="ctr" fontAlgn="b"/>
                      <a:r>
                        <a:rPr lang="en-IT" sz="1100" b="0" i="0" u="none" strike="noStrike">
                          <a:solidFill>
                            <a:schemeClr val="tx1"/>
                          </a:solidFill>
                          <a:effectLst/>
                          <a:latin typeface="+mn-lt"/>
                        </a:rPr>
                        <a:t>7 (1.3)</a:t>
                      </a:r>
                    </a:p>
                  </a:txBody>
                  <a:tcPr marT="0" marB="0" anchor="ctr"/>
                </a:tc>
                <a:extLst>
                  <a:ext uri="{0D108BD9-81ED-4DB2-BD59-A6C34878D82A}">
                    <a16:rowId xmlns:a16="http://schemas.microsoft.com/office/drawing/2014/main" val="2047338092"/>
                  </a:ext>
                </a:extLst>
              </a:tr>
              <a:tr h="210598">
                <a:tc>
                  <a:txBody>
                    <a:bodyPr/>
                    <a:lstStyle/>
                    <a:p>
                      <a:pPr algn="l" fontAlgn="b"/>
                      <a:r>
                        <a:rPr lang="en-GB" sz="1100" b="0" i="0" u="none" strike="noStrike">
                          <a:solidFill>
                            <a:schemeClr val="tx1"/>
                          </a:solidFill>
                          <a:effectLst/>
                          <a:latin typeface="+mn-lt"/>
                        </a:rPr>
                        <a:t>Contusion</a:t>
                      </a:r>
                    </a:p>
                  </a:txBody>
                  <a:tcPr marT="0" marB="0" anchor="ctr"/>
                </a:tc>
                <a:tc>
                  <a:txBody>
                    <a:bodyPr/>
                    <a:lstStyle/>
                    <a:p>
                      <a:pPr algn="ctr" fontAlgn="b"/>
                      <a:r>
                        <a:rPr lang="en-IT" sz="1100" b="0" i="0" u="none" strike="noStrike">
                          <a:solidFill>
                            <a:schemeClr val="tx1"/>
                          </a:solidFill>
                          <a:effectLst/>
                          <a:latin typeface="+mn-lt"/>
                        </a:rPr>
                        <a:t>82 (26.5)</a:t>
                      </a:r>
                    </a:p>
                  </a:txBody>
                  <a:tcPr marT="0" marB="0" anchor="ctr"/>
                </a:tc>
                <a:tc>
                  <a:txBody>
                    <a:bodyPr/>
                    <a:lstStyle/>
                    <a:p>
                      <a:pPr algn="ctr" fontAlgn="b"/>
                      <a:r>
                        <a:rPr lang="en-IT" sz="1100" b="0" i="0" u="none" strike="noStrike">
                          <a:solidFill>
                            <a:schemeClr val="tx1"/>
                          </a:solidFill>
                          <a:effectLst/>
                          <a:latin typeface="+mn-lt"/>
                        </a:rPr>
                        <a:t>0 (0.0)</a:t>
                      </a:r>
                    </a:p>
                  </a:txBody>
                  <a:tcPr marT="0" marB="0" anchor="ctr"/>
                </a:tc>
                <a:tc>
                  <a:txBody>
                    <a:bodyPr/>
                    <a:lstStyle/>
                    <a:p>
                      <a:pPr algn="ctr" fontAlgn="b"/>
                      <a:r>
                        <a:rPr lang="en-IT" sz="1100" b="0" i="0" u="none" strike="noStrike">
                          <a:solidFill>
                            <a:schemeClr val="tx1"/>
                          </a:solidFill>
                          <a:effectLst/>
                          <a:latin typeface="+mn-lt"/>
                        </a:rPr>
                        <a:t>43 (21.3)</a:t>
                      </a:r>
                    </a:p>
                  </a:txBody>
                  <a:tcPr marT="0" marB="0" anchor="ctr"/>
                </a:tc>
                <a:tc>
                  <a:txBody>
                    <a:bodyPr/>
                    <a:lstStyle/>
                    <a:p>
                      <a:pPr algn="ctr" fontAlgn="b"/>
                      <a:r>
                        <a:rPr lang="en-IT" sz="1100" b="0" i="0" u="none" strike="noStrike">
                          <a:solidFill>
                            <a:schemeClr val="tx1"/>
                          </a:solidFill>
                          <a:effectLst/>
                          <a:latin typeface="+mn-lt"/>
                        </a:rPr>
                        <a:t>0 (0.0)</a:t>
                      </a:r>
                    </a:p>
                  </a:txBody>
                  <a:tcPr marT="0" marB="0" anchor="ctr"/>
                </a:tc>
                <a:tc>
                  <a:txBody>
                    <a:bodyPr/>
                    <a:lstStyle/>
                    <a:p>
                      <a:pPr algn="ctr" fontAlgn="b"/>
                      <a:r>
                        <a:rPr lang="en-IT" sz="1100" b="0" i="0" u="none" strike="noStrike">
                          <a:solidFill>
                            <a:schemeClr val="tx1"/>
                          </a:solidFill>
                          <a:effectLst/>
                          <a:latin typeface="+mn-lt"/>
                        </a:rPr>
                        <a:t>9 (22.5)</a:t>
                      </a:r>
                    </a:p>
                  </a:txBody>
                  <a:tcPr marT="0" marB="0" anchor="ctr"/>
                </a:tc>
                <a:tc>
                  <a:txBody>
                    <a:bodyPr/>
                    <a:lstStyle/>
                    <a:p>
                      <a:pPr algn="ctr" fontAlgn="b"/>
                      <a:r>
                        <a:rPr lang="en-IT" sz="1100" b="0" i="0" u="none" strike="noStrike">
                          <a:solidFill>
                            <a:schemeClr val="tx1"/>
                          </a:solidFill>
                          <a:effectLst/>
                          <a:latin typeface="+mn-lt"/>
                        </a:rPr>
                        <a:t>0 (0.0)</a:t>
                      </a:r>
                    </a:p>
                  </a:txBody>
                  <a:tcPr marT="0" marB="0" anchor="ctr"/>
                </a:tc>
                <a:tc>
                  <a:txBody>
                    <a:bodyPr/>
                    <a:lstStyle/>
                    <a:p>
                      <a:pPr algn="ctr" fontAlgn="b"/>
                      <a:r>
                        <a:rPr lang="en-IT" sz="1100" b="0" i="0" u="none" strike="noStrike">
                          <a:solidFill>
                            <a:schemeClr val="tx1"/>
                          </a:solidFill>
                          <a:effectLst/>
                          <a:latin typeface="+mn-lt"/>
                        </a:rPr>
                        <a:t>134 (24.3)</a:t>
                      </a:r>
                    </a:p>
                  </a:txBody>
                  <a:tcPr marT="0" marB="0" anchor="ctr"/>
                </a:tc>
                <a:tc>
                  <a:txBody>
                    <a:bodyPr/>
                    <a:lstStyle/>
                    <a:p>
                      <a:pPr algn="ctr" fontAlgn="b"/>
                      <a:r>
                        <a:rPr lang="en-IT" sz="1100" b="0" i="0" u="none" strike="noStrike">
                          <a:solidFill>
                            <a:schemeClr val="tx1"/>
                          </a:solidFill>
                          <a:effectLst/>
                          <a:latin typeface="+mn-lt"/>
                        </a:rPr>
                        <a:t>0 (0.0)</a:t>
                      </a:r>
                    </a:p>
                  </a:txBody>
                  <a:tcPr marT="0" marB="0" anchor="ctr"/>
                </a:tc>
                <a:extLst>
                  <a:ext uri="{0D108BD9-81ED-4DB2-BD59-A6C34878D82A}">
                    <a16:rowId xmlns:a16="http://schemas.microsoft.com/office/drawing/2014/main" val="3972209160"/>
                  </a:ext>
                </a:extLst>
              </a:tr>
              <a:tr h="210598">
                <a:tc>
                  <a:txBody>
                    <a:bodyPr/>
                    <a:lstStyle/>
                    <a:p>
                      <a:pPr algn="l" fontAlgn="b"/>
                      <a:r>
                        <a:rPr lang="en-GB" sz="1100" b="0" i="0" u="none" strike="noStrike">
                          <a:solidFill>
                            <a:schemeClr val="tx1"/>
                          </a:solidFill>
                          <a:effectLst/>
                          <a:latin typeface="+mn-lt"/>
                        </a:rPr>
                        <a:t>Arthralgia</a:t>
                      </a:r>
                    </a:p>
                  </a:txBody>
                  <a:tcPr marT="0" marB="0" anchor="ctr"/>
                </a:tc>
                <a:tc>
                  <a:txBody>
                    <a:bodyPr/>
                    <a:lstStyle/>
                    <a:p>
                      <a:pPr algn="ctr" fontAlgn="b"/>
                      <a:r>
                        <a:rPr lang="en-IT" sz="1100" b="0" i="0" u="none" strike="noStrike">
                          <a:solidFill>
                            <a:schemeClr val="tx1"/>
                          </a:solidFill>
                          <a:effectLst/>
                          <a:latin typeface="+mn-lt"/>
                        </a:rPr>
                        <a:t>68 (21.9)</a:t>
                      </a:r>
                    </a:p>
                  </a:txBody>
                  <a:tcPr marT="0" marB="0" anchor="ctr"/>
                </a:tc>
                <a:tc>
                  <a:txBody>
                    <a:bodyPr/>
                    <a:lstStyle/>
                    <a:p>
                      <a:pPr algn="ctr" fontAlgn="b"/>
                      <a:r>
                        <a:rPr lang="en-IT" sz="1100" b="0" i="0" u="none" strike="noStrike">
                          <a:solidFill>
                            <a:schemeClr val="tx1"/>
                          </a:solidFill>
                          <a:effectLst/>
                          <a:latin typeface="+mn-lt"/>
                        </a:rPr>
                        <a:t>4 (1.3)</a:t>
                      </a:r>
                    </a:p>
                  </a:txBody>
                  <a:tcPr marT="0" marB="0" anchor="ctr"/>
                </a:tc>
                <a:tc>
                  <a:txBody>
                    <a:bodyPr/>
                    <a:lstStyle/>
                    <a:p>
                      <a:pPr algn="ctr" fontAlgn="b"/>
                      <a:r>
                        <a:rPr lang="en-US" sz="1100" b="0" i="0" u="none" strike="noStrike">
                          <a:solidFill>
                            <a:schemeClr val="tx1"/>
                          </a:solidFill>
                          <a:effectLst/>
                          <a:latin typeface="+mn-lt"/>
                        </a:rPr>
                        <a:t>24 (11.9)</a:t>
                      </a:r>
                      <a:endParaRPr lang="en-IT" sz="1100" b="0" i="0" u="none" strike="noStrike">
                        <a:solidFill>
                          <a:schemeClr val="tx1"/>
                        </a:solidFill>
                        <a:effectLst/>
                        <a:latin typeface="+mn-lt"/>
                      </a:endParaRPr>
                    </a:p>
                  </a:txBody>
                  <a:tcPr marT="0" marB="0" anchor="ctr"/>
                </a:tc>
                <a:tc>
                  <a:txBody>
                    <a:bodyPr/>
                    <a:lstStyle/>
                    <a:p>
                      <a:pPr algn="ctr" fontAlgn="b"/>
                      <a:r>
                        <a:rPr lang="en-IT" sz="1100" b="0" i="0" u="none" strike="noStrike">
                          <a:solidFill>
                            <a:schemeClr val="tx1"/>
                          </a:solidFill>
                          <a:effectLst/>
                          <a:latin typeface="+mn-lt"/>
                        </a:rPr>
                        <a:t>2 (1.0)</a:t>
                      </a:r>
                    </a:p>
                  </a:txBody>
                  <a:tcPr marT="0" marB="0" anchor="ctr"/>
                </a:tc>
                <a:tc>
                  <a:txBody>
                    <a:bodyPr/>
                    <a:lstStyle/>
                    <a:p>
                      <a:pPr algn="ctr" fontAlgn="b"/>
                      <a:r>
                        <a:rPr lang="en-IT" sz="1100" b="0" i="0" u="none" strike="noStrike">
                          <a:solidFill>
                            <a:schemeClr val="tx1"/>
                          </a:solidFill>
                          <a:effectLst/>
                          <a:latin typeface="+mn-lt"/>
                        </a:rPr>
                        <a:t>12 (30.0)</a:t>
                      </a:r>
                    </a:p>
                  </a:txBody>
                  <a:tcPr marT="0" marB="0" anchor="ctr"/>
                </a:tc>
                <a:tc>
                  <a:txBody>
                    <a:bodyPr/>
                    <a:lstStyle/>
                    <a:p>
                      <a:pPr algn="ctr" fontAlgn="b"/>
                      <a:r>
                        <a:rPr lang="en-IT" sz="1100" b="0" i="0" u="none" strike="noStrike">
                          <a:solidFill>
                            <a:schemeClr val="tx1"/>
                          </a:solidFill>
                          <a:effectLst/>
                          <a:latin typeface="+mn-lt"/>
                        </a:rPr>
                        <a:t>0 (0.0)</a:t>
                      </a:r>
                    </a:p>
                  </a:txBody>
                  <a:tcPr marT="0" marB="0" anchor="ctr"/>
                </a:tc>
                <a:tc>
                  <a:txBody>
                    <a:bodyPr/>
                    <a:lstStyle/>
                    <a:p>
                      <a:pPr algn="ctr" fontAlgn="b"/>
                      <a:r>
                        <a:rPr lang="en-IT" sz="1100" b="0" i="0" u="none" strike="noStrike">
                          <a:solidFill>
                            <a:schemeClr val="tx1"/>
                          </a:solidFill>
                          <a:effectLst/>
                          <a:latin typeface="+mn-lt"/>
                        </a:rPr>
                        <a:t>104 (18.8)</a:t>
                      </a:r>
                    </a:p>
                  </a:txBody>
                  <a:tcPr marT="0" marB="0" anchor="ctr"/>
                </a:tc>
                <a:tc>
                  <a:txBody>
                    <a:bodyPr/>
                    <a:lstStyle/>
                    <a:p>
                      <a:pPr algn="ctr" fontAlgn="b"/>
                      <a:r>
                        <a:rPr lang="en-IT" sz="1100" b="0" i="0" u="none" strike="noStrike">
                          <a:solidFill>
                            <a:schemeClr val="tx1"/>
                          </a:solidFill>
                          <a:effectLst/>
                          <a:latin typeface="+mn-lt"/>
                        </a:rPr>
                        <a:t>6 (1.1)</a:t>
                      </a:r>
                    </a:p>
                  </a:txBody>
                  <a:tcPr marT="0" marB="0" anchor="ctr"/>
                </a:tc>
                <a:extLst>
                  <a:ext uri="{0D108BD9-81ED-4DB2-BD59-A6C34878D82A}">
                    <a16:rowId xmlns:a16="http://schemas.microsoft.com/office/drawing/2014/main" val="894356426"/>
                  </a:ext>
                </a:extLst>
              </a:tr>
              <a:tr h="210598">
                <a:tc>
                  <a:txBody>
                    <a:bodyPr/>
                    <a:lstStyle/>
                    <a:p>
                      <a:pPr algn="l" fontAlgn="b"/>
                      <a:r>
                        <a:rPr lang="en-GB" sz="1100" b="0" i="0" u="none" strike="noStrike">
                          <a:solidFill>
                            <a:schemeClr val="tx1"/>
                          </a:solidFill>
                          <a:effectLst/>
                          <a:latin typeface="+mn-lt"/>
                        </a:rPr>
                        <a:t>Nausea</a:t>
                      </a:r>
                    </a:p>
                  </a:txBody>
                  <a:tcPr marT="0" marB="0" anchor="ctr"/>
                </a:tc>
                <a:tc>
                  <a:txBody>
                    <a:bodyPr/>
                    <a:lstStyle/>
                    <a:p>
                      <a:pPr algn="ctr" fontAlgn="b"/>
                      <a:r>
                        <a:rPr lang="en-IT" sz="1100" b="0" i="0" u="none" strike="noStrike">
                          <a:solidFill>
                            <a:schemeClr val="tx1"/>
                          </a:solidFill>
                          <a:effectLst/>
                          <a:latin typeface="+mn-lt"/>
                        </a:rPr>
                        <a:t>55 (17.7)</a:t>
                      </a:r>
                    </a:p>
                  </a:txBody>
                  <a:tcPr marT="0" marB="0" anchor="ctr"/>
                </a:tc>
                <a:tc>
                  <a:txBody>
                    <a:bodyPr/>
                    <a:lstStyle/>
                    <a:p>
                      <a:pPr algn="ctr" fontAlgn="b"/>
                      <a:r>
                        <a:rPr lang="en-IT" sz="1100" b="0" i="0" u="none" strike="noStrike">
                          <a:solidFill>
                            <a:schemeClr val="tx1"/>
                          </a:solidFill>
                          <a:effectLst/>
                          <a:latin typeface="+mn-lt"/>
                        </a:rPr>
                        <a:t>1 (0.3)</a:t>
                      </a:r>
                    </a:p>
                  </a:txBody>
                  <a:tcPr marT="0" marB="0" anchor="ctr"/>
                </a:tc>
                <a:tc>
                  <a:txBody>
                    <a:bodyPr/>
                    <a:lstStyle/>
                    <a:p>
                      <a:pPr algn="ctr" fontAlgn="b"/>
                      <a:r>
                        <a:rPr lang="en-IT" sz="1100" b="0" i="0" u="none" strike="noStrike">
                          <a:solidFill>
                            <a:schemeClr val="tx1"/>
                          </a:solidFill>
                          <a:effectLst/>
                          <a:latin typeface="+mn-lt"/>
                        </a:rPr>
                        <a:t>35 (17.3)</a:t>
                      </a:r>
                    </a:p>
                  </a:txBody>
                  <a:tcPr marT="0" marB="0" anchor="ctr"/>
                </a:tc>
                <a:tc>
                  <a:txBody>
                    <a:bodyPr/>
                    <a:lstStyle/>
                    <a:p>
                      <a:pPr algn="ctr" fontAlgn="b"/>
                      <a:r>
                        <a:rPr lang="en-IT" sz="1100" b="0" i="0" u="none" strike="noStrike">
                          <a:solidFill>
                            <a:schemeClr val="tx1"/>
                          </a:solidFill>
                          <a:effectLst/>
                          <a:latin typeface="+mn-lt"/>
                        </a:rPr>
                        <a:t>0 (0.0)</a:t>
                      </a:r>
                    </a:p>
                  </a:txBody>
                  <a:tcPr marT="0" marB="0" anchor="ctr"/>
                </a:tc>
                <a:tc>
                  <a:txBody>
                    <a:bodyPr/>
                    <a:lstStyle/>
                    <a:p>
                      <a:pPr algn="ctr" fontAlgn="b"/>
                      <a:r>
                        <a:rPr lang="en-IT" sz="1100" b="0" i="0" u="none" strike="noStrike">
                          <a:solidFill>
                            <a:schemeClr val="tx1"/>
                          </a:solidFill>
                          <a:effectLst/>
                          <a:latin typeface="+mn-lt"/>
                        </a:rPr>
                        <a:t>8 (20.0)</a:t>
                      </a:r>
                    </a:p>
                  </a:txBody>
                  <a:tcPr marT="0" marB="0" anchor="ctr"/>
                </a:tc>
                <a:tc>
                  <a:txBody>
                    <a:bodyPr/>
                    <a:lstStyle/>
                    <a:p>
                      <a:pPr algn="ctr" fontAlgn="b"/>
                      <a:r>
                        <a:rPr lang="en-IT" sz="1100" b="0" i="0" u="none" strike="noStrike">
                          <a:solidFill>
                            <a:schemeClr val="tx1"/>
                          </a:solidFill>
                          <a:effectLst/>
                          <a:latin typeface="+mn-lt"/>
                        </a:rPr>
                        <a:t>0 (0.0)</a:t>
                      </a:r>
                    </a:p>
                  </a:txBody>
                  <a:tcPr marT="0" marB="0" anchor="ctr"/>
                </a:tc>
                <a:tc>
                  <a:txBody>
                    <a:bodyPr/>
                    <a:lstStyle/>
                    <a:p>
                      <a:pPr algn="ctr" fontAlgn="b"/>
                      <a:r>
                        <a:rPr lang="en-IT" sz="1100" b="0" i="0" u="none" strike="noStrike">
                          <a:solidFill>
                            <a:schemeClr val="tx1"/>
                          </a:solidFill>
                          <a:effectLst/>
                          <a:latin typeface="+mn-lt"/>
                        </a:rPr>
                        <a:t>98 (17.8)</a:t>
                      </a:r>
                    </a:p>
                  </a:txBody>
                  <a:tcPr marT="0" marB="0" anchor="ctr"/>
                </a:tc>
                <a:tc>
                  <a:txBody>
                    <a:bodyPr/>
                    <a:lstStyle/>
                    <a:p>
                      <a:pPr algn="ctr" fontAlgn="b"/>
                      <a:r>
                        <a:rPr lang="en-IT" sz="1100" b="0" i="0" u="none" strike="noStrike">
                          <a:solidFill>
                            <a:schemeClr val="tx1"/>
                          </a:solidFill>
                          <a:effectLst/>
                          <a:latin typeface="+mn-lt"/>
                        </a:rPr>
                        <a:t>1 (0.2)</a:t>
                      </a:r>
                    </a:p>
                  </a:txBody>
                  <a:tcPr marT="0" marB="0" anchor="ctr"/>
                </a:tc>
                <a:extLst>
                  <a:ext uri="{0D108BD9-81ED-4DB2-BD59-A6C34878D82A}">
                    <a16:rowId xmlns:a16="http://schemas.microsoft.com/office/drawing/2014/main" val="193041606"/>
                  </a:ext>
                </a:extLst>
              </a:tr>
              <a:tr h="210598">
                <a:tc>
                  <a:txBody>
                    <a:bodyPr/>
                    <a:lstStyle/>
                    <a:p>
                      <a:pPr algn="l" fontAlgn="b"/>
                      <a:r>
                        <a:rPr lang="en-GB" sz="1100" b="0" i="0" u="none" strike="noStrike">
                          <a:solidFill>
                            <a:schemeClr val="tx1"/>
                          </a:solidFill>
                          <a:effectLst/>
                          <a:latin typeface="+mn-lt"/>
                        </a:rPr>
                        <a:t>Fatigue</a:t>
                      </a:r>
                    </a:p>
                  </a:txBody>
                  <a:tcPr marT="0" marB="0" anchor="ctr"/>
                </a:tc>
                <a:tc>
                  <a:txBody>
                    <a:bodyPr/>
                    <a:lstStyle/>
                    <a:p>
                      <a:pPr algn="ctr" fontAlgn="b"/>
                      <a:r>
                        <a:rPr lang="en-IT" sz="1100" b="0" i="0" u="none" strike="noStrike">
                          <a:solidFill>
                            <a:schemeClr val="tx1"/>
                          </a:solidFill>
                          <a:effectLst/>
                          <a:latin typeface="+mn-lt"/>
                        </a:rPr>
                        <a:t>59 (19.0)</a:t>
                      </a:r>
                    </a:p>
                  </a:txBody>
                  <a:tcPr marT="0" marB="0" anchor="ctr"/>
                </a:tc>
                <a:tc>
                  <a:txBody>
                    <a:bodyPr/>
                    <a:lstStyle/>
                    <a:p>
                      <a:pPr algn="ctr" fontAlgn="b"/>
                      <a:r>
                        <a:rPr lang="en-IT" sz="1100" b="0" i="0" u="none" strike="noStrike">
                          <a:solidFill>
                            <a:schemeClr val="tx1"/>
                          </a:solidFill>
                          <a:effectLst/>
                          <a:latin typeface="+mn-lt"/>
                        </a:rPr>
                        <a:t>2 (0.6)</a:t>
                      </a:r>
                    </a:p>
                  </a:txBody>
                  <a:tcPr marT="0" marB="0" anchor="ctr"/>
                </a:tc>
                <a:tc>
                  <a:txBody>
                    <a:bodyPr/>
                    <a:lstStyle/>
                    <a:p>
                      <a:pPr algn="ctr" fontAlgn="b"/>
                      <a:r>
                        <a:rPr lang="en-IT" sz="1100" b="0" i="0" u="none" strike="noStrike">
                          <a:solidFill>
                            <a:schemeClr val="tx1"/>
                          </a:solidFill>
                          <a:effectLst/>
                          <a:latin typeface="+mn-lt"/>
                        </a:rPr>
                        <a:t>26 (12.9)</a:t>
                      </a:r>
                    </a:p>
                  </a:txBody>
                  <a:tcPr marT="0" marB="0" anchor="ctr"/>
                </a:tc>
                <a:tc>
                  <a:txBody>
                    <a:bodyPr/>
                    <a:lstStyle/>
                    <a:p>
                      <a:pPr algn="ctr" fontAlgn="b"/>
                      <a:r>
                        <a:rPr lang="en-US" sz="1100" b="0" i="0" u="none" strike="noStrike">
                          <a:solidFill>
                            <a:schemeClr val="tx1"/>
                          </a:solidFill>
                          <a:effectLst/>
                          <a:latin typeface="+mn-lt"/>
                        </a:rPr>
                        <a:t>5 (2.5)</a:t>
                      </a:r>
                      <a:endParaRPr lang="en-IT" sz="1100" b="0" i="0" u="none" strike="noStrike">
                        <a:solidFill>
                          <a:schemeClr val="tx1"/>
                        </a:solidFill>
                        <a:effectLst/>
                        <a:latin typeface="+mn-lt"/>
                      </a:endParaRPr>
                    </a:p>
                  </a:txBody>
                  <a:tcPr marT="0" marB="0" anchor="ctr"/>
                </a:tc>
                <a:tc>
                  <a:txBody>
                    <a:bodyPr/>
                    <a:lstStyle/>
                    <a:p>
                      <a:pPr algn="ctr" fontAlgn="b"/>
                      <a:r>
                        <a:rPr lang="en-IT" sz="1100" b="0" i="0" u="none" strike="noStrike">
                          <a:solidFill>
                            <a:schemeClr val="tx1"/>
                          </a:solidFill>
                          <a:effectLst/>
                          <a:latin typeface="+mn-lt"/>
                        </a:rPr>
                        <a:t>8 (20.0)</a:t>
                      </a:r>
                    </a:p>
                  </a:txBody>
                  <a:tcPr marT="0" marB="0" anchor="ctr"/>
                </a:tc>
                <a:tc>
                  <a:txBody>
                    <a:bodyPr/>
                    <a:lstStyle/>
                    <a:p>
                      <a:pPr algn="ctr" fontAlgn="b"/>
                      <a:r>
                        <a:rPr lang="en-US" sz="1100" b="0" i="0" u="none" strike="noStrike">
                          <a:solidFill>
                            <a:schemeClr val="tx1"/>
                          </a:solidFill>
                          <a:effectLst/>
                          <a:latin typeface="+mn-lt"/>
                        </a:rPr>
                        <a:t>1 (2.5)</a:t>
                      </a:r>
                      <a:endParaRPr lang="en-IT" sz="1100" b="0" i="0" u="none" strike="noStrike">
                        <a:solidFill>
                          <a:schemeClr val="tx1"/>
                        </a:solidFill>
                        <a:effectLst/>
                        <a:latin typeface="+mn-lt"/>
                      </a:endParaRPr>
                    </a:p>
                  </a:txBody>
                  <a:tcPr marT="0" marB="0" anchor="ctr"/>
                </a:tc>
                <a:tc>
                  <a:txBody>
                    <a:bodyPr/>
                    <a:lstStyle/>
                    <a:p>
                      <a:pPr algn="ctr" fontAlgn="b"/>
                      <a:r>
                        <a:rPr lang="en-IT" sz="1100" b="0" i="0" u="none" strike="noStrike">
                          <a:solidFill>
                            <a:schemeClr val="tx1"/>
                          </a:solidFill>
                          <a:effectLst/>
                          <a:latin typeface="+mn-lt"/>
                        </a:rPr>
                        <a:t>93 (16.8)</a:t>
                      </a:r>
                    </a:p>
                  </a:txBody>
                  <a:tcPr marT="0" marB="0" anchor="ctr"/>
                </a:tc>
                <a:tc>
                  <a:txBody>
                    <a:bodyPr/>
                    <a:lstStyle/>
                    <a:p>
                      <a:pPr algn="ctr" fontAlgn="b"/>
                      <a:r>
                        <a:rPr lang="en-US" sz="1100" b="0" i="0" u="none" strike="noStrike">
                          <a:solidFill>
                            <a:schemeClr val="tx1"/>
                          </a:solidFill>
                          <a:effectLst/>
                          <a:latin typeface="+mn-lt"/>
                        </a:rPr>
                        <a:t>8 (1.4)</a:t>
                      </a:r>
                      <a:endParaRPr lang="en-IT" sz="1100" b="0" i="0" u="none" strike="noStrike">
                        <a:solidFill>
                          <a:schemeClr val="tx1"/>
                        </a:solidFill>
                        <a:effectLst/>
                        <a:latin typeface="+mn-lt"/>
                      </a:endParaRPr>
                    </a:p>
                  </a:txBody>
                  <a:tcPr marT="0" marB="0" anchor="ctr"/>
                </a:tc>
                <a:extLst>
                  <a:ext uri="{0D108BD9-81ED-4DB2-BD59-A6C34878D82A}">
                    <a16:rowId xmlns:a16="http://schemas.microsoft.com/office/drawing/2014/main" val="3858227356"/>
                  </a:ext>
                </a:extLst>
              </a:tr>
              <a:tr h="210598">
                <a:tc>
                  <a:txBody>
                    <a:bodyPr/>
                    <a:lstStyle/>
                    <a:p>
                      <a:pPr algn="l" fontAlgn="b"/>
                      <a:r>
                        <a:rPr lang="en-GB" sz="1100" b="0" i="0" u="none" strike="noStrike" err="1">
                          <a:solidFill>
                            <a:schemeClr val="tx1"/>
                          </a:solidFill>
                          <a:effectLst/>
                          <a:latin typeface="+mn-lt"/>
                        </a:rPr>
                        <a:t>Anemia</a:t>
                      </a:r>
                      <a:endParaRPr lang="en-GB" sz="1100" b="0" i="0" u="none" strike="noStrike">
                        <a:solidFill>
                          <a:schemeClr val="tx1"/>
                        </a:solidFill>
                        <a:effectLst/>
                        <a:latin typeface="+mn-lt"/>
                      </a:endParaRPr>
                    </a:p>
                  </a:txBody>
                  <a:tcPr marT="0" marB="0" anchor="ctr"/>
                </a:tc>
                <a:tc>
                  <a:txBody>
                    <a:bodyPr/>
                    <a:lstStyle/>
                    <a:p>
                      <a:pPr algn="ctr" fontAlgn="b"/>
                      <a:r>
                        <a:rPr lang="en-IT" sz="1100" b="0" i="0" u="none" strike="noStrike">
                          <a:solidFill>
                            <a:schemeClr val="tx1"/>
                          </a:solidFill>
                          <a:effectLst/>
                          <a:latin typeface="+mn-lt"/>
                        </a:rPr>
                        <a:t>36 (11.6)</a:t>
                      </a:r>
                    </a:p>
                  </a:txBody>
                  <a:tcPr marT="0" marB="0" anchor="ctr"/>
                </a:tc>
                <a:tc>
                  <a:txBody>
                    <a:bodyPr/>
                    <a:lstStyle/>
                    <a:p>
                      <a:pPr algn="ctr" fontAlgn="b"/>
                      <a:r>
                        <a:rPr lang="en-IT" sz="1100" b="0" i="0" u="none" strike="noStrike">
                          <a:solidFill>
                            <a:schemeClr val="tx1"/>
                          </a:solidFill>
                          <a:effectLst/>
                          <a:latin typeface="+mn-lt"/>
                        </a:rPr>
                        <a:t>15 (4.8)</a:t>
                      </a:r>
                    </a:p>
                  </a:txBody>
                  <a:tcPr marT="0" marB="0" anchor="ctr"/>
                </a:tc>
                <a:tc>
                  <a:txBody>
                    <a:bodyPr/>
                    <a:lstStyle/>
                    <a:p>
                      <a:pPr algn="ctr" fontAlgn="b"/>
                      <a:r>
                        <a:rPr lang="en-IT" sz="1100" b="0" i="0" u="none" strike="noStrike">
                          <a:solidFill>
                            <a:schemeClr val="tx1"/>
                          </a:solidFill>
                          <a:effectLst/>
                          <a:latin typeface="+mn-lt"/>
                        </a:rPr>
                        <a:t>33 (16.3)</a:t>
                      </a:r>
                    </a:p>
                  </a:txBody>
                  <a:tcPr marT="0" marB="0" anchor="ctr"/>
                </a:tc>
                <a:tc>
                  <a:txBody>
                    <a:bodyPr/>
                    <a:lstStyle/>
                    <a:p>
                      <a:pPr algn="ctr" fontAlgn="b"/>
                      <a:r>
                        <a:rPr lang="en-IT" sz="1100" b="0" i="0" u="none" strike="noStrike">
                          <a:solidFill>
                            <a:schemeClr val="tx1"/>
                          </a:solidFill>
                          <a:effectLst/>
                          <a:latin typeface="+mn-lt"/>
                        </a:rPr>
                        <a:t>15 (7.4)</a:t>
                      </a:r>
                    </a:p>
                  </a:txBody>
                  <a:tcPr marT="0" marB="0" anchor="ctr"/>
                </a:tc>
                <a:tc>
                  <a:txBody>
                    <a:bodyPr/>
                    <a:lstStyle/>
                    <a:p>
                      <a:pPr algn="ctr" fontAlgn="b"/>
                      <a:r>
                        <a:rPr lang="en-IT" sz="1100" b="0" i="0" u="none" strike="noStrike">
                          <a:solidFill>
                            <a:schemeClr val="tx1"/>
                          </a:solidFill>
                          <a:effectLst/>
                          <a:latin typeface="+mn-lt"/>
                        </a:rPr>
                        <a:t>7 (17.5)</a:t>
                      </a:r>
                    </a:p>
                  </a:txBody>
                  <a:tcPr marT="0" marB="0" anchor="ctr"/>
                </a:tc>
                <a:tc>
                  <a:txBody>
                    <a:bodyPr/>
                    <a:lstStyle/>
                    <a:p>
                      <a:pPr algn="ctr" fontAlgn="b"/>
                      <a:r>
                        <a:rPr lang="en-IT" sz="1100" b="0" i="0" u="none" strike="noStrike">
                          <a:solidFill>
                            <a:schemeClr val="tx1"/>
                          </a:solidFill>
                          <a:effectLst/>
                          <a:latin typeface="+mn-lt"/>
                        </a:rPr>
                        <a:t>1 (2.5)</a:t>
                      </a:r>
                    </a:p>
                  </a:txBody>
                  <a:tcPr marT="0" marB="0" anchor="ctr"/>
                </a:tc>
                <a:tc>
                  <a:txBody>
                    <a:bodyPr/>
                    <a:lstStyle/>
                    <a:p>
                      <a:pPr algn="ctr" fontAlgn="b"/>
                      <a:r>
                        <a:rPr lang="en-IT" sz="1100" b="0" i="0" u="none" strike="noStrike">
                          <a:solidFill>
                            <a:schemeClr val="tx1"/>
                          </a:solidFill>
                          <a:effectLst/>
                          <a:latin typeface="+mn-lt"/>
                        </a:rPr>
                        <a:t>76 (13.8)</a:t>
                      </a:r>
                    </a:p>
                  </a:txBody>
                  <a:tcPr marT="0" marB="0" anchor="ctr"/>
                </a:tc>
                <a:tc>
                  <a:txBody>
                    <a:bodyPr/>
                    <a:lstStyle/>
                    <a:p>
                      <a:pPr algn="ctr" fontAlgn="b"/>
                      <a:r>
                        <a:rPr lang="en-IT" sz="1100" b="0" i="0" u="none" strike="noStrike">
                          <a:solidFill>
                            <a:schemeClr val="tx1"/>
                          </a:solidFill>
                          <a:effectLst/>
                          <a:latin typeface="+mn-lt"/>
                        </a:rPr>
                        <a:t>31 (5.6)</a:t>
                      </a:r>
                    </a:p>
                  </a:txBody>
                  <a:tcPr marT="0" marB="0" anchor="ctr"/>
                </a:tc>
                <a:extLst>
                  <a:ext uri="{0D108BD9-81ED-4DB2-BD59-A6C34878D82A}">
                    <a16:rowId xmlns:a16="http://schemas.microsoft.com/office/drawing/2014/main" val="1206807880"/>
                  </a:ext>
                </a:extLst>
              </a:tr>
              <a:tr h="210598">
                <a:tc>
                  <a:txBody>
                    <a:bodyPr/>
                    <a:lstStyle/>
                    <a:p>
                      <a:pPr algn="l" fontAlgn="b"/>
                      <a:r>
                        <a:rPr lang="en-GB" sz="1100" b="0" i="0" u="none" strike="noStrike">
                          <a:solidFill>
                            <a:schemeClr val="tx1"/>
                          </a:solidFill>
                          <a:effectLst/>
                          <a:latin typeface="+mn-lt"/>
                        </a:rPr>
                        <a:t>Constipation</a:t>
                      </a:r>
                    </a:p>
                  </a:txBody>
                  <a:tcPr marT="0" marB="0" anchor="ctr"/>
                </a:tc>
                <a:tc>
                  <a:txBody>
                    <a:bodyPr/>
                    <a:lstStyle/>
                    <a:p>
                      <a:pPr algn="ctr" fontAlgn="b"/>
                      <a:r>
                        <a:rPr lang="en-IT" sz="1100" b="0" i="0" u="none" strike="noStrike">
                          <a:solidFill>
                            <a:schemeClr val="tx1"/>
                          </a:solidFill>
                          <a:effectLst/>
                          <a:latin typeface="+mn-lt"/>
                        </a:rPr>
                        <a:t>52 (16.8)</a:t>
                      </a:r>
                    </a:p>
                  </a:txBody>
                  <a:tcPr marT="0" marB="0" anchor="ctr"/>
                </a:tc>
                <a:tc>
                  <a:txBody>
                    <a:bodyPr/>
                    <a:lstStyle/>
                    <a:p>
                      <a:pPr algn="ctr" fontAlgn="b"/>
                      <a:r>
                        <a:rPr lang="en-US" sz="1100" b="0" i="0" u="none" strike="noStrike">
                          <a:solidFill>
                            <a:schemeClr val="tx1"/>
                          </a:solidFill>
                          <a:effectLst/>
                          <a:latin typeface="+mn-lt"/>
                        </a:rPr>
                        <a:t>2 (0.6)</a:t>
                      </a:r>
                      <a:endParaRPr lang="en-IT" sz="1100" b="0" i="0" u="none" strike="noStrike">
                        <a:solidFill>
                          <a:schemeClr val="tx1"/>
                        </a:solidFill>
                        <a:effectLst/>
                        <a:latin typeface="+mn-lt"/>
                      </a:endParaRPr>
                    </a:p>
                  </a:txBody>
                  <a:tcPr marT="0" marB="0" anchor="ctr"/>
                </a:tc>
                <a:tc>
                  <a:txBody>
                    <a:bodyPr/>
                    <a:lstStyle/>
                    <a:p>
                      <a:pPr algn="ctr" fontAlgn="b"/>
                      <a:r>
                        <a:rPr lang="en-US" sz="1100" b="0" i="0" u="none" strike="noStrike">
                          <a:solidFill>
                            <a:schemeClr val="tx1"/>
                          </a:solidFill>
                          <a:effectLst/>
                          <a:latin typeface="+mn-lt"/>
                        </a:rPr>
                        <a:t>13 (6.4)</a:t>
                      </a:r>
                      <a:endParaRPr lang="en-IT" sz="1100" b="0" i="0" u="none" strike="noStrike">
                        <a:solidFill>
                          <a:schemeClr val="tx1"/>
                        </a:solidFill>
                        <a:effectLst/>
                        <a:latin typeface="+mn-lt"/>
                      </a:endParaRPr>
                    </a:p>
                  </a:txBody>
                  <a:tcPr marT="0" marB="0" anchor="ctr"/>
                </a:tc>
                <a:tc>
                  <a:txBody>
                    <a:bodyPr/>
                    <a:lstStyle/>
                    <a:p>
                      <a:pPr algn="ctr" fontAlgn="b"/>
                      <a:r>
                        <a:rPr lang="en-IT" sz="1100" b="0" i="0" u="none" strike="noStrike">
                          <a:solidFill>
                            <a:schemeClr val="tx1"/>
                          </a:solidFill>
                          <a:effectLst/>
                          <a:latin typeface="+mn-lt"/>
                        </a:rPr>
                        <a:t>0 (0.0)</a:t>
                      </a:r>
                    </a:p>
                  </a:txBody>
                  <a:tcPr marT="0" marB="0" anchor="ctr"/>
                </a:tc>
                <a:tc>
                  <a:txBody>
                    <a:bodyPr/>
                    <a:lstStyle/>
                    <a:p>
                      <a:pPr algn="ctr" fontAlgn="b"/>
                      <a:r>
                        <a:rPr lang="en-US" sz="1100" b="0" i="0" u="none" strike="noStrike">
                          <a:solidFill>
                            <a:schemeClr val="tx1"/>
                          </a:solidFill>
                          <a:effectLst/>
                          <a:latin typeface="+mn-lt"/>
                        </a:rPr>
                        <a:t>2 (5.0)</a:t>
                      </a:r>
                      <a:endParaRPr lang="en-IT" sz="1100" b="0" i="0" u="none" strike="noStrike">
                        <a:solidFill>
                          <a:schemeClr val="tx1"/>
                        </a:solidFill>
                        <a:effectLst/>
                        <a:latin typeface="+mn-lt"/>
                      </a:endParaRPr>
                    </a:p>
                  </a:txBody>
                  <a:tcPr marT="0" marB="0" anchor="ctr"/>
                </a:tc>
                <a:tc>
                  <a:txBody>
                    <a:bodyPr/>
                    <a:lstStyle/>
                    <a:p>
                      <a:pPr algn="ctr" fontAlgn="b"/>
                      <a:r>
                        <a:rPr lang="en-IT" sz="1100" b="0" i="0" u="none" strike="noStrike">
                          <a:solidFill>
                            <a:schemeClr val="tx1"/>
                          </a:solidFill>
                          <a:effectLst/>
                          <a:latin typeface="+mn-lt"/>
                        </a:rPr>
                        <a:t>0 (0.0)</a:t>
                      </a:r>
                    </a:p>
                  </a:txBody>
                  <a:tcPr marT="0" marB="0" anchor="ctr"/>
                </a:tc>
                <a:tc>
                  <a:txBody>
                    <a:bodyPr/>
                    <a:lstStyle/>
                    <a:p>
                      <a:pPr algn="ctr" fontAlgn="b"/>
                      <a:r>
                        <a:rPr lang="en-IT" sz="1100" b="0" i="0" u="none" strike="noStrike">
                          <a:solidFill>
                            <a:schemeClr val="tx1"/>
                          </a:solidFill>
                          <a:effectLst/>
                          <a:latin typeface="+mn-lt"/>
                        </a:rPr>
                        <a:t>67 (12.1)</a:t>
                      </a:r>
                    </a:p>
                  </a:txBody>
                  <a:tcPr marT="0" marB="0" anchor="ctr"/>
                </a:tc>
                <a:tc>
                  <a:txBody>
                    <a:bodyPr/>
                    <a:lstStyle/>
                    <a:p>
                      <a:pPr algn="ctr" fontAlgn="b"/>
                      <a:r>
                        <a:rPr lang="en-US" sz="1100" b="0" i="0" u="none" strike="noStrike">
                          <a:solidFill>
                            <a:schemeClr val="tx1"/>
                          </a:solidFill>
                          <a:effectLst/>
                          <a:latin typeface="+mn-lt"/>
                        </a:rPr>
                        <a:t>2 (0.4)</a:t>
                      </a:r>
                      <a:endParaRPr lang="en-IT" sz="1100" b="0" i="0" u="none" strike="noStrike">
                        <a:solidFill>
                          <a:schemeClr val="tx1"/>
                        </a:solidFill>
                        <a:effectLst/>
                        <a:latin typeface="+mn-lt"/>
                      </a:endParaRPr>
                    </a:p>
                  </a:txBody>
                  <a:tcPr marT="0" marB="0" anchor="ctr"/>
                </a:tc>
                <a:extLst>
                  <a:ext uri="{0D108BD9-81ED-4DB2-BD59-A6C34878D82A}">
                    <a16:rowId xmlns:a16="http://schemas.microsoft.com/office/drawing/2014/main" val="540075939"/>
                  </a:ext>
                </a:extLst>
              </a:tr>
              <a:tr h="210598">
                <a:tc>
                  <a:txBody>
                    <a:bodyPr/>
                    <a:lstStyle/>
                    <a:p>
                      <a:pPr algn="l" fontAlgn="b"/>
                      <a:r>
                        <a:rPr lang="en-GB" sz="1100" b="0" i="0" u="none" strike="noStrike">
                          <a:solidFill>
                            <a:schemeClr val="tx1"/>
                          </a:solidFill>
                          <a:effectLst/>
                          <a:latin typeface="+mn-lt"/>
                        </a:rPr>
                        <a:t>Pneumonia</a:t>
                      </a:r>
                    </a:p>
                  </a:txBody>
                  <a:tcPr marT="0" marB="0" anchor="ctr"/>
                </a:tc>
                <a:tc>
                  <a:txBody>
                    <a:bodyPr/>
                    <a:lstStyle/>
                    <a:p>
                      <a:pPr algn="ctr" fontAlgn="b"/>
                      <a:r>
                        <a:rPr lang="en-IT" sz="1100" b="0" i="0" u="none" strike="noStrike">
                          <a:solidFill>
                            <a:schemeClr val="tx1"/>
                          </a:solidFill>
                          <a:effectLst/>
                          <a:latin typeface="+mn-lt"/>
                        </a:rPr>
                        <a:t>30 (9.7)</a:t>
                      </a:r>
                    </a:p>
                  </a:txBody>
                  <a:tcPr marT="0" marB="0" anchor="ctr"/>
                </a:tc>
                <a:tc>
                  <a:txBody>
                    <a:bodyPr/>
                    <a:lstStyle/>
                    <a:p>
                      <a:pPr algn="ctr" fontAlgn="b"/>
                      <a:r>
                        <a:rPr lang="en-IT" sz="1100" b="0" i="0" u="none" strike="noStrike">
                          <a:solidFill>
                            <a:schemeClr val="tx1"/>
                          </a:solidFill>
                          <a:effectLst/>
                          <a:latin typeface="+mn-lt"/>
                        </a:rPr>
                        <a:t>15 (4.8)</a:t>
                      </a:r>
                    </a:p>
                  </a:txBody>
                  <a:tcPr marT="0" marB="0" anchor="ctr"/>
                </a:tc>
                <a:tc>
                  <a:txBody>
                    <a:bodyPr/>
                    <a:lstStyle/>
                    <a:p>
                      <a:pPr algn="ctr" fontAlgn="b"/>
                      <a:r>
                        <a:rPr lang="en-IT" sz="1100" b="0" i="0" u="none" strike="noStrike">
                          <a:solidFill>
                            <a:schemeClr val="tx1"/>
                          </a:solidFill>
                          <a:effectLst/>
                          <a:latin typeface="+mn-lt"/>
                        </a:rPr>
                        <a:t>28 (13.9)</a:t>
                      </a:r>
                    </a:p>
                  </a:txBody>
                  <a:tcPr marT="0" marB="0" anchor="ctr"/>
                </a:tc>
                <a:tc>
                  <a:txBody>
                    <a:bodyPr/>
                    <a:lstStyle/>
                    <a:p>
                      <a:pPr algn="ctr" fontAlgn="b"/>
                      <a:r>
                        <a:rPr lang="en-IT" sz="1100" b="0" i="0" u="none" strike="noStrike">
                          <a:solidFill>
                            <a:schemeClr val="tx1"/>
                          </a:solidFill>
                          <a:effectLst/>
                          <a:latin typeface="+mn-lt"/>
                        </a:rPr>
                        <a:t>19 (9.4)</a:t>
                      </a:r>
                    </a:p>
                  </a:txBody>
                  <a:tcPr marT="0" marB="0" anchor="ctr"/>
                </a:tc>
                <a:tc>
                  <a:txBody>
                    <a:bodyPr/>
                    <a:lstStyle/>
                    <a:p>
                      <a:pPr algn="ctr" fontAlgn="b"/>
                      <a:r>
                        <a:rPr lang="en-IT" sz="1100" b="0" i="0" u="none" strike="noStrike">
                          <a:solidFill>
                            <a:schemeClr val="tx1"/>
                          </a:solidFill>
                          <a:effectLst/>
                          <a:latin typeface="+mn-lt"/>
                        </a:rPr>
                        <a:t>6 (15.0)</a:t>
                      </a:r>
                    </a:p>
                  </a:txBody>
                  <a:tcPr marT="0" marB="0" anchor="ctr"/>
                </a:tc>
                <a:tc>
                  <a:txBody>
                    <a:bodyPr/>
                    <a:lstStyle/>
                    <a:p>
                      <a:pPr algn="ctr" fontAlgn="b"/>
                      <a:r>
                        <a:rPr lang="en-IT" sz="1100" b="0" i="0" u="none" strike="noStrike">
                          <a:solidFill>
                            <a:schemeClr val="tx1"/>
                          </a:solidFill>
                          <a:effectLst/>
                          <a:latin typeface="+mn-lt"/>
                        </a:rPr>
                        <a:t>3 (7.5)</a:t>
                      </a:r>
                    </a:p>
                  </a:txBody>
                  <a:tcPr marT="0" marB="0" anchor="ctr"/>
                </a:tc>
                <a:tc>
                  <a:txBody>
                    <a:bodyPr/>
                    <a:lstStyle/>
                    <a:p>
                      <a:pPr algn="ctr" fontAlgn="b"/>
                      <a:r>
                        <a:rPr lang="en-IT" sz="1100" b="0" i="0" u="none" strike="noStrike">
                          <a:solidFill>
                            <a:schemeClr val="tx1"/>
                          </a:solidFill>
                          <a:effectLst/>
                          <a:latin typeface="+mn-lt"/>
                        </a:rPr>
                        <a:t>64 (11.6)</a:t>
                      </a:r>
                    </a:p>
                  </a:txBody>
                  <a:tcPr marT="0" marB="0" anchor="ctr"/>
                </a:tc>
                <a:tc>
                  <a:txBody>
                    <a:bodyPr/>
                    <a:lstStyle/>
                    <a:p>
                      <a:pPr algn="ctr" fontAlgn="b"/>
                      <a:r>
                        <a:rPr lang="en-IT" sz="1100" b="0" i="0" u="none" strike="noStrike">
                          <a:solidFill>
                            <a:schemeClr val="tx1"/>
                          </a:solidFill>
                          <a:effectLst/>
                          <a:latin typeface="+mn-lt"/>
                        </a:rPr>
                        <a:t>37 (6.7)</a:t>
                      </a:r>
                    </a:p>
                  </a:txBody>
                  <a:tcPr marT="0" marB="0" anchor="ctr"/>
                </a:tc>
                <a:extLst>
                  <a:ext uri="{0D108BD9-81ED-4DB2-BD59-A6C34878D82A}">
                    <a16:rowId xmlns:a16="http://schemas.microsoft.com/office/drawing/2014/main" val="3966945749"/>
                  </a:ext>
                </a:extLst>
              </a:tr>
              <a:tr h="210598">
                <a:tc>
                  <a:txBody>
                    <a:bodyPr/>
                    <a:lstStyle/>
                    <a:p>
                      <a:pPr algn="l" fontAlgn="b"/>
                      <a:r>
                        <a:rPr lang="en-GB" sz="1100" b="0" i="0" u="none" strike="noStrike">
                          <a:solidFill>
                            <a:schemeClr val="tx1"/>
                          </a:solidFill>
                          <a:effectLst/>
                          <a:latin typeface="+mn-lt"/>
                        </a:rPr>
                        <a:t>Vomiting</a:t>
                      </a:r>
                    </a:p>
                  </a:txBody>
                  <a:tcPr marT="0" marB="0" anchor="ctr"/>
                </a:tc>
                <a:tc>
                  <a:txBody>
                    <a:bodyPr/>
                    <a:lstStyle/>
                    <a:p>
                      <a:pPr algn="ctr" fontAlgn="b"/>
                      <a:r>
                        <a:rPr lang="en-IT" sz="1100" b="0" i="0" u="none" strike="noStrike">
                          <a:solidFill>
                            <a:schemeClr val="tx1"/>
                          </a:solidFill>
                          <a:effectLst/>
                          <a:latin typeface="+mn-lt"/>
                        </a:rPr>
                        <a:t>27 (8.7)</a:t>
                      </a:r>
                    </a:p>
                  </a:txBody>
                  <a:tcPr marT="0" marB="0" anchor="ctr"/>
                </a:tc>
                <a:tc>
                  <a:txBody>
                    <a:bodyPr/>
                    <a:lstStyle/>
                    <a:p>
                      <a:pPr algn="ctr" fontAlgn="b"/>
                      <a:r>
                        <a:rPr lang="en-US" sz="1100" b="0" i="0" u="none" strike="noStrike">
                          <a:solidFill>
                            <a:schemeClr val="tx1"/>
                          </a:solidFill>
                          <a:effectLst/>
                          <a:latin typeface="+mn-lt"/>
                        </a:rPr>
                        <a:t>2 (0.6)</a:t>
                      </a:r>
                      <a:endParaRPr lang="en-IT" sz="1100" b="0" i="0" u="none" strike="noStrike">
                        <a:solidFill>
                          <a:schemeClr val="tx1"/>
                        </a:solidFill>
                        <a:effectLst/>
                        <a:latin typeface="+mn-lt"/>
                      </a:endParaRPr>
                    </a:p>
                  </a:txBody>
                  <a:tcPr marT="0" marB="0" anchor="ctr"/>
                </a:tc>
                <a:tc>
                  <a:txBody>
                    <a:bodyPr/>
                    <a:lstStyle/>
                    <a:p>
                      <a:pPr algn="ctr" fontAlgn="b"/>
                      <a:r>
                        <a:rPr lang="en-IT" sz="1100" b="0" i="0" u="none" strike="noStrike">
                          <a:solidFill>
                            <a:schemeClr val="tx1"/>
                          </a:solidFill>
                          <a:effectLst/>
                          <a:latin typeface="+mn-lt"/>
                        </a:rPr>
                        <a:t>16 (7.9)</a:t>
                      </a:r>
                    </a:p>
                  </a:txBody>
                  <a:tcPr marT="0" marB="0" anchor="ctr"/>
                </a:tc>
                <a:tc>
                  <a:txBody>
                    <a:bodyPr/>
                    <a:lstStyle/>
                    <a:p>
                      <a:pPr algn="ctr" fontAlgn="b"/>
                      <a:r>
                        <a:rPr lang="en-IT" sz="1100" b="0" i="0" u="none" strike="noStrike">
                          <a:solidFill>
                            <a:schemeClr val="tx1"/>
                          </a:solidFill>
                          <a:effectLst/>
                          <a:latin typeface="+mn-lt"/>
                        </a:rPr>
                        <a:t>0 (0.0)</a:t>
                      </a:r>
                    </a:p>
                  </a:txBody>
                  <a:tcPr marT="0" marB="0" anchor="ctr"/>
                </a:tc>
                <a:tc>
                  <a:txBody>
                    <a:bodyPr/>
                    <a:lstStyle/>
                    <a:p>
                      <a:pPr algn="ctr" fontAlgn="b"/>
                      <a:r>
                        <a:rPr lang="en-IT" sz="1100" b="0" i="0" u="none" strike="noStrike">
                          <a:solidFill>
                            <a:schemeClr val="tx1"/>
                          </a:solidFill>
                          <a:effectLst/>
                          <a:latin typeface="+mn-lt"/>
                        </a:rPr>
                        <a:t>6 (15.0)</a:t>
                      </a:r>
                    </a:p>
                  </a:txBody>
                  <a:tcPr marT="0" marB="0" anchor="ctr"/>
                </a:tc>
                <a:tc>
                  <a:txBody>
                    <a:bodyPr/>
                    <a:lstStyle/>
                    <a:p>
                      <a:pPr algn="ctr" fontAlgn="b"/>
                      <a:r>
                        <a:rPr lang="en-IT" sz="1100" b="0" i="0" u="none" strike="noStrike">
                          <a:solidFill>
                            <a:schemeClr val="tx1"/>
                          </a:solidFill>
                          <a:effectLst/>
                          <a:latin typeface="+mn-lt"/>
                        </a:rPr>
                        <a:t>0 (0.0)</a:t>
                      </a:r>
                    </a:p>
                  </a:txBody>
                  <a:tcPr marT="0" marB="0" anchor="ctr"/>
                </a:tc>
                <a:tc>
                  <a:txBody>
                    <a:bodyPr/>
                    <a:lstStyle/>
                    <a:p>
                      <a:pPr algn="ctr" fontAlgn="b"/>
                      <a:r>
                        <a:rPr lang="en-IT" sz="1100" b="0" i="0" u="none" strike="noStrike">
                          <a:solidFill>
                            <a:schemeClr val="tx1"/>
                          </a:solidFill>
                          <a:effectLst/>
                          <a:latin typeface="+mn-lt"/>
                        </a:rPr>
                        <a:t>49 (8.9)</a:t>
                      </a:r>
                    </a:p>
                  </a:txBody>
                  <a:tcPr marT="0" marB="0" anchor="ctr"/>
                </a:tc>
                <a:tc>
                  <a:txBody>
                    <a:bodyPr/>
                    <a:lstStyle/>
                    <a:p>
                      <a:pPr algn="ctr" fontAlgn="b"/>
                      <a:r>
                        <a:rPr lang="en-US" sz="1100" b="0" i="0" u="none" strike="noStrike">
                          <a:solidFill>
                            <a:schemeClr val="tx1"/>
                          </a:solidFill>
                          <a:effectLst/>
                          <a:latin typeface="+mn-lt"/>
                        </a:rPr>
                        <a:t>2 (0.4)</a:t>
                      </a:r>
                      <a:endParaRPr lang="en-IT" sz="1100" b="0" i="0" u="none" strike="noStrike">
                        <a:solidFill>
                          <a:schemeClr val="tx1"/>
                        </a:solidFill>
                        <a:effectLst/>
                        <a:latin typeface="+mn-lt"/>
                      </a:endParaRPr>
                    </a:p>
                  </a:txBody>
                  <a:tcPr marT="0" marB="0" anchor="ctr"/>
                </a:tc>
                <a:extLst>
                  <a:ext uri="{0D108BD9-81ED-4DB2-BD59-A6C34878D82A}">
                    <a16:rowId xmlns:a16="http://schemas.microsoft.com/office/drawing/2014/main" val="2537587568"/>
                  </a:ext>
                </a:extLst>
              </a:tr>
              <a:tr h="346868">
                <a:tc>
                  <a:txBody>
                    <a:bodyPr/>
                    <a:lstStyle/>
                    <a:p>
                      <a:pPr algn="l" fontAlgn="b"/>
                      <a:r>
                        <a:rPr lang="en-GB" sz="1100" b="0" i="0" u="none" strike="noStrike">
                          <a:solidFill>
                            <a:schemeClr val="tx1"/>
                          </a:solidFill>
                          <a:effectLst/>
                          <a:latin typeface="+mn-lt"/>
                        </a:rPr>
                        <a:t>COVID-19 pneumonia</a:t>
                      </a:r>
                    </a:p>
                  </a:txBody>
                  <a:tcPr marT="0" marB="0" anchor="ctr"/>
                </a:tc>
                <a:tc>
                  <a:txBody>
                    <a:bodyPr/>
                    <a:lstStyle/>
                    <a:p>
                      <a:pPr algn="ctr" fontAlgn="b"/>
                      <a:r>
                        <a:rPr lang="en-IT" sz="1100" b="0" i="0" u="none" strike="noStrike">
                          <a:solidFill>
                            <a:schemeClr val="tx1"/>
                          </a:solidFill>
                          <a:effectLst/>
                          <a:latin typeface="+mn-lt"/>
                        </a:rPr>
                        <a:t>10 (3.2)</a:t>
                      </a:r>
                    </a:p>
                  </a:txBody>
                  <a:tcPr marT="0" marB="0" anchor="ctr"/>
                </a:tc>
                <a:tc>
                  <a:txBody>
                    <a:bodyPr/>
                    <a:lstStyle/>
                    <a:p>
                      <a:pPr algn="ctr" fontAlgn="b"/>
                      <a:r>
                        <a:rPr lang="en-IT" sz="1100" b="0" i="0" u="none" strike="noStrike">
                          <a:solidFill>
                            <a:schemeClr val="tx1"/>
                          </a:solidFill>
                          <a:effectLst/>
                          <a:latin typeface="+mn-lt"/>
                        </a:rPr>
                        <a:t>8 (2.6)</a:t>
                      </a:r>
                    </a:p>
                  </a:txBody>
                  <a:tcPr marT="0" marB="0" anchor="ctr"/>
                </a:tc>
                <a:tc>
                  <a:txBody>
                    <a:bodyPr/>
                    <a:lstStyle/>
                    <a:p>
                      <a:pPr algn="ctr" fontAlgn="b"/>
                      <a:r>
                        <a:rPr lang="en-IT" sz="1100" b="0" i="0" u="none" strike="noStrike">
                          <a:solidFill>
                            <a:schemeClr val="tx1"/>
                          </a:solidFill>
                          <a:effectLst/>
                          <a:latin typeface="+mn-lt"/>
                        </a:rPr>
                        <a:t>23 (11.4)</a:t>
                      </a:r>
                    </a:p>
                  </a:txBody>
                  <a:tcPr marT="0" marB="0" anchor="ctr"/>
                </a:tc>
                <a:tc>
                  <a:txBody>
                    <a:bodyPr/>
                    <a:lstStyle/>
                    <a:p>
                      <a:pPr algn="ctr" fontAlgn="b"/>
                      <a:r>
                        <a:rPr lang="en-IT" sz="1100" b="0" i="0" u="none" strike="noStrike">
                          <a:solidFill>
                            <a:schemeClr val="tx1"/>
                          </a:solidFill>
                          <a:effectLst/>
                          <a:latin typeface="+mn-lt"/>
                        </a:rPr>
                        <a:t>20 (9.9)</a:t>
                      </a:r>
                    </a:p>
                  </a:txBody>
                  <a:tcPr marT="0" marB="0" anchor="ctr"/>
                </a:tc>
                <a:tc>
                  <a:txBody>
                    <a:bodyPr/>
                    <a:lstStyle/>
                    <a:p>
                      <a:pPr algn="ctr" fontAlgn="b"/>
                      <a:r>
                        <a:rPr lang="en-IT" sz="1100" b="0" i="0" u="none" strike="noStrike">
                          <a:solidFill>
                            <a:schemeClr val="tx1"/>
                          </a:solidFill>
                          <a:effectLst/>
                          <a:latin typeface="+mn-lt"/>
                        </a:rPr>
                        <a:t>1 (2.5)</a:t>
                      </a:r>
                    </a:p>
                  </a:txBody>
                  <a:tcPr marT="0" marB="0" anchor="ctr"/>
                </a:tc>
                <a:tc>
                  <a:txBody>
                    <a:bodyPr/>
                    <a:lstStyle/>
                    <a:p>
                      <a:pPr algn="ctr" fontAlgn="b"/>
                      <a:r>
                        <a:rPr lang="en-IT" sz="1100" b="0" i="0" u="none" strike="noStrike">
                          <a:solidFill>
                            <a:schemeClr val="tx1"/>
                          </a:solidFill>
                          <a:effectLst/>
                          <a:latin typeface="+mn-lt"/>
                        </a:rPr>
                        <a:t>0 (0.0)</a:t>
                      </a:r>
                    </a:p>
                  </a:txBody>
                  <a:tcPr marT="0" marB="0" anchor="ctr"/>
                </a:tc>
                <a:tc>
                  <a:txBody>
                    <a:bodyPr/>
                    <a:lstStyle/>
                    <a:p>
                      <a:pPr algn="ctr" fontAlgn="b"/>
                      <a:r>
                        <a:rPr lang="en-IT" sz="1100" b="0" i="0" u="none" strike="noStrike">
                          <a:solidFill>
                            <a:schemeClr val="tx1"/>
                          </a:solidFill>
                          <a:effectLst/>
                          <a:latin typeface="+mn-lt"/>
                        </a:rPr>
                        <a:t>34 (6.2)</a:t>
                      </a:r>
                    </a:p>
                  </a:txBody>
                  <a:tcPr marT="0" marB="0" anchor="ctr"/>
                </a:tc>
                <a:tc>
                  <a:txBody>
                    <a:bodyPr/>
                    <a:lstStyle/>
                    <a:p>
                      <a:pPr algn="ctr" fontAlgn="b"/>
                      <a:r>
                        <a:rPr lang="en-IT" sz="1100" b="0" i="0" u="none" strike="noStrike">
                          <a:solidFill>
                            <a:schemeClr val="tx1"/>
                          </a:solidFill>
                          <a:effectLst/>
                          <a:latin typeface="+mn-lt"/>
                        </a:rPr>
                        <a:t>28 (5.1)</a:t>
                      </a:r>
                    </a:p>
                  </a:txBody>
                  <a:tcPr marT="0" marB="0" anchor="ctr"/>
                </a:tc>
                <a:extLst>
                  <a:ext uri="{0D108BD9-81ED-4DB2-BD59-A6C34878D82A}">
                    <a16:rowId xmlns:a16="http://schemas.microsoft.com/office/drawing/2014/main" val="2450850633"/>
                  </a:ext>
                </a:extLst>
              </a:tr>
              <a:tr h="210598">
                <a:tc>
                  <a:txBody>
                    <a:bodyPr/>
                    <a:lstStyle/>
                    <a:p>
                      <a:pPr algn="l" fontAlgn="b"/>
                      <a:r>
                        <a:rPr lang="en-GB" sz="1100" b="0" i="0" u="none" strike="noStrike">
                          <a:solidFill>
                            <a:schemeClr val="tx1"/>
                          </a:solidFill>
                          <a:effectLst/>
                          <a:latin typeface="+mn-lt"/>
                        </a:rPr>
                        <a:t>Neutropenia</a:t>
                      </a:r>
                    </a:p>
                  </a:txBody>
                  <a:tcPr marT="0" marB="0" anchor="ctr"/>
                </a:tc>
                <a:tc>
                  <a:txBody>
                    <a:bodyPr/>
                    <a:lstStyle/>
                    <a:p>
                      <a:pPr algn="ctr" fontAlgn="b"/>
                      <a:r>
                        <a:rPr lang="en-IT" sz="1100" b="0" i="0" u="none" strike="noStrike">
                          <a:solidFill>
                            <a:schemeClr val="tx1"/>
                          </a:solidFill>
                          <a:effectLst/>
                          <a:latin typeface="+mn-lt"/>
                        </a:rPr>
                        <a:t>14 (4.5)</a:t>
                      </a:r>
                    </a:p>
                  </a:txBody>
                  <a:tcPr marT="0" marB="0" anchor="ctr"/>
                </a:tc>
                <a:tc>
                  <a:txBody>
                    <a:bodyPr/>
                    <a:lstStyle/>
                    <a:p>
                      <a:pPr algn="ctr" fontAlgn="b"/>
                      <a:r>
                        <a:rPr lang="en-IT" sz="1100" b="0" i="0" u="none" strike="noStrike">
                          <a:solidFill>
                            <a:schemeClr val="tx1"/>
                          </a:solidFill>
                          <a:effectLst/>
                          <a:latin typeface="+mn-lt"/>
                        </a:rPr>
                        <a:t>11 (3.5)</a:t>
                      </a:r>
                    </a:p>
                  </a:txBody>
                  <a:tcPr marT="0" marB="0" anchor="ctr"/>
                </a:tc>
                <a:tc>
                  <a:txBody>
                    <a:bodyPr/>
                    <a:lstStyle/>
                    <a:p>
                      <a:pPr algn="ctr" fontAlgn="b"/>
                      <a:r>
                        <a:rPr lang="en-IT" sz="1100" b="0" i="0" u="none" strike="noStrike">
                          <a:solidFill>
                            <a:schemeClr val="tx1"/>
                          </a:solidFill>
                          <a:effectLst/>
                          <a:latin typeface="+mn-lt"/>
                        </a:rPr>
                        <a:t>19 (9.4)</a:t>
                      </a:r>
                    </a:p>
                  </a:txBody>
                  <a:tcPr marT="0" marB="0" anchor="ctr"/>
                </a:tc>
                <a:tc>
                  <a:txBody>
                    <a:bodyPr/>
                    <a:lstStyle/>
                    <a:p>
                      <a:pPr algn="ctr" fontAlgn="b"/>
                      <a:r>
                        <a:rPr lang="en-IT" sz="1100" b="0" i="0" u="none" strike="noStrike">
                          <a:solidFill>
                            <a:schemeClr val="tx1"/>
                          </a:solidFill>
                          <a:effectLst/>
                          <a:latin typeface="+mn-lt"/>
                        </a:rPr>
                        <a:t>12 (5.9)</a:t>
                      </a:r>
                    </a:p>
                  </a:txBody>
                  <a:tcPr marT="0" marB="0" anchor="ctr"/>
                </a:tc>
                <a:tc>
                  <a:txBody>
                    <a:bodyPr/>
                    <a:lstStyle/>
                    <a:p>
                      <a:pPr algn="ctr" fontAlgn="b"/>
                      <a:r>
                        <a:rPr lang="en-IT" sz="1100" b="0" i="0" u="none" strike="noStrike">
                          <a:solidFill>
                            <a:schemeClr val="tx1"/>
                          </a:solidFill>
                          <a:effectLst/>
                          <a:latin typeface="+mn-lt"/>
                        </a:rPr>
                        <a:t>1 (2.5)</a:t>
                      </a:r>
                    </a:p>
                  </a:txBody>
                  <a:tcPr marT="0" marB="0" anchor="ctr"/>
                </a:tc>
                <a:tc>
                  <a:txBody>
                    <a:bodyPr/>
                    <a:lstStyle/>
                    <a:p>
                      <a:pPr algn="ctr" fontAlgn="b"/>
                      <a:r>
                        <a:rPr lang="en-IT" sz="1100" b="0" i="0" u="none" strike="noStrike">
                          <a:solidFill>
                            <a:schemeClr val="tx1"/>
                          </a:solidFill>
                          <a:effectLst/>
                          <a:latin typeface="+mn-lt"/>
                        </a:rPr>
                        <a:t>1 (2.5)</a:t>
                      </a:r>
                    </a:p>
                  </a:txBody>
                  <a:tcPr marT="0" marB="0" anchor="ctr"/>
                </a:tc>
                <a:tc>
                  <a:txBody>
                    <a:bodyPr/>
                    <a:lstStyle/>
                    <a:p>
                      <a:pPr algn="ctr" fontAlgn="b"/>
                      <a:r>
                        <a:rPr lang="en-IT" sz="1100" b="0" i="0" u="none" strike="noStrike">
                          <a:solidFill>
                            <a:schemeClr val="tx1"/>
                          </a:solidFill>
                          <a:effectLst/>
                          <a:latin typeface="+mn-lt"/>
                        </a:rPr>
                        <a:t>34 (6.2)</a:t>
                      </a:r>
                    </a:p>
                  </a:txBody>
                  <a:tcPr marT="0" marB="0" anchor="ctr"/>
                </a:tc>
                <a:tc>
                  <a:txBody>
                    <a:bodyPr/>
                    <a:lstStyle/>
                    <a:p>
                      <a:pPr algn="ctr" fontAlgn="b"/>
                      <a:r>
                        <a:rPr lang="en-IT" sz="1100" b="0" i="0" u="none" strike="noStrike">
                          <a:solidFill>
                            <a:schemeClr val="tx1"/>
                          </a:solidFill>
                          <a:effectLst/>
                          <a:latin typeface="+mn-lt"/>
                        </a:rPr>
                        <a:t>24 (4.3)</a:t>
                      </a:r>
                    </a:p>
                  </a:txBody>
                  <a:tcPr marT="0" marB="0" anchor="ctr"/>
                </a:tc>
                <a:extLst>
                  <a:ext uri="{0D108BD9-81ED-4DB2-BD59-A6C34878D82A}">
                    <a16:rowId xmlns:a16="http://schemas.microsoft.com/office/drawing/2014/main" val="3368446206"/>
                  </a:ext>
                </a:extLst>
              </a:tr>
            </a:tbl>
          </a:graphicData>
        </a:graphic>
      </p:graphicFrame>
      <p:sp>
        <p:nvSpPr>
          <p:cNvPr id="8" name="Rectangle 7">
            <a:extLst>
              <a:ext uri="{FF2B5EF4-FFF2-40B4-BE49-F238E27FC236}">
                <a16:creationId xmlns:a16="http://schemas.microsoft.com/office/drawing/2014/main" id="{9E09F823-6037-DBF2-4F88-6F3683279794}"/>
              </a:ext>
            </a:extLst>
          </p:cNvPr>
          <p:cNvSpPr/>
          <p:nvPr/>
        </p:nvSpPr>
        <p:spPr>
          <a:xfrm>
            <a:off x="9120188" y="2008141"/>
            <a:ext cx="2629576" cy="4038653"/>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tIns="108000" rIns="0" rtlCol="0" anchor="ctr"/>
          <a:lstStyle/>
          <a:p>
            <a:pPr marL="136525" indent="-136525">
              <a:buClr>
                <a:schemeClr val="accent2"/>
              </a:buClr>
              <a:buFont typeface="Arial" panose="020B0604020202020204" pitchFamily="34" charset="0"/>
              <a:buChar char="•"/>
            </a:pPr>
            <a:r>
              <a:rPr lang="en-GB" sz="1200">
                <a:solidFill>
                  <a:schemeClr val="tx1"/>
                </a:solidFill>
              </a:rPr>
              <a:t>Overall, 261 (47%) patients had confirmed or suspected COVID-19 infection (TN, 43%; R/R, 55%; ibrutinib intolerant, 38%)</a:t>
            </a:r>
          </a:p>
          <a:p>
            <a:pPr marL="136525" indent="-136525">
              <a:buClr>
                <a:schemeClr val="accent2"/>
              </a:buClr>
              <a:buFont typeface="Arial" panose="020B0604020202020204" pitchFamily="34" charset="0"/>
              <a:buChar char="•"/>
            </a:pPr>
            <a:r>
              <a:rPr lang="en-GB" sz="1200">
                <a:solidFill>
                  <a:schemeClr val="tx1"/>
                </a:solidFill>
              </a:rPr>
              <a:t>Grade ≥3 TEAEs were reported in 57% of patients overall (TN, 54%; R/R, 63%; ibrutinib intolerant, 45%)</a:t>
            </a:r>
          </a:p>
          <a:p>
            <a:pPr marL="136525" indent="-136525">
              <a:buClr>
                <a:schemeClr val="accent2"/>
              </a:buClr>
              <a:buFont typeface="Arial" panose="020B0604020202020204" pitchFamily="34" charset="0"/>
              <a:buChar char="•"/>
            </a:pPr>
            <a:r>
              <a:rPr lang="en-GB" sz="1200">
                <a:solidFill>
                  <a:schemeClr val="tx1"/>
                </a:solidFill>
              </a:rPr>
              <a:t>Serious TEAEs were reported in 42% of patients overall (TN, 38%; R/R, 50%; ibrutinib intolerant, 25%), most commonly COVID-19 (12%), pneumonia (6%), and COVID-19 pneumonia (5%)</a:t>
            </a:r>
          </a:p>
          <a:p>
            <a:pPr marL="136525" indent="-136525">
              <a:buClr>
                <a:schemeClr val="accent2"/>
              </a:buClr>
              <a:buFont typeface="Arial" panose="020B0604020202020204" pitchFamily="34" charset="0"/>
              <a:buChar char="•"/>
            </a:pPr>
            <a:r>
              <a:rPr lang="en-GB" sz="1200">
                <a:solidFill>
                  <a:schemeClr val="tx1"/>
                </a:solidFill>
              </a:rPr>
              <a:t>TEAEs led to treatment discontinuation in 19% of patients (TN, 15%; R/R, 26%; ibrutinib intolerant, 18%)</a:t>
            </a:r>
          </a:p>
          <a:p>
            <a:pPr marL="593725" lvl="1" indent="-136525">
              <a:buClr>
                <a:schemeClr val="accent2"/>
              </a:buClr>
              <a:buFont typeface="Arial" panose="020B0604020202020204" pitchFamily="34" charset="0"/>
              <a:buChar char="•"/>
            </a:pPr>
            <a:r>
              <a:rPr lang="en-GB" sz="1200">
                <a:solidFill>
                  <a:schemeClr val="tx1"/>
                </a:solidFill>
              </a:rPr>
              <a:t>TEAEs associated with COVID-19 infection led to treatment discontinuation in 11% of patients</a:t>
            </a:r>
            <a:endParaRPr lang="en-US" sz="1200">
              <a:solidFill>
                <a:schemeClr val="tx1"/>
              </a:solidFill>
            </a:endParaRPr>
          </a:p>
        </p:txBody>
      </p:sp>
    </p:spTree>
    <p:extLst>
      <p:ext uri="{BB962C8B-B14F-4D97-AF65-F5344CB8AC3E}">
        <p14:creationId xmlns:p14="http://schemas.microsoft.com/office/powerpoint/2010/main" val="28467656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1A6D26-F9BB-4252-84E6-2E70D0AE7058}"/>
              </a:ext>
            </a:extLst>
          </p:cNvPr>
          <p:cNvSpPr>
            <a:spLocks noGrp="1"/>
          </p:cNvSpPr>
          <p:nvPr>
            <p:ph type="title"/>
          </p:nvPr>
        </p:nvSpPr>
        <p:spPr/>
        <p:txBody>
          <a:bodyPr/>
          <a:lstStyle/>
          <a:p>
            <a:r>
              <a:rPr lang="en-US"/>
              <a:t>Events of clinical interest</a:t>
            </a:r>
          </a:p>
        </p:txBody>
      </p:sp>
      <p:sp>
        <p:nvSpPr>
          <p:cNvPr id="4" name="Footer Placeholder 3">
            <a:extLst>
              <a:ext uri="{FF2B5EF4-FFF2-40B4-BE49-F238E27FC236}">
                <a16:creationId xmlns:a16="http://schemas.microsoft.com/office/drawing/2014/main" id="{25767261-0CDF-F621-7E0B-D70824290585}"/>
              </a:ext>
            </a:extLst>
          </p:cNvPr>
          <p:cNvSpPr>
            <a:spLocks noGrp="1"/>
          </p:cNvSpPr>
          <p:nvPr>
            <p:ph type="ftr" sz="quarter" idx="13"/>
          </p:nvPr>
        </p:nvSpPr>
        <p:spPr/>
        <p:txBody>
          <a:bodyPr/>
          <a:lstStyle/>
          <a:p>
            <a:r>
              <a:rPr lang="en-GB" baseline="30000" err="1"/>
              <a:t>a</a:t>
            </a:r>
            <a:r>
              <a:rPr lang="en-GB" err="1"/>
              <a:t>Includes</a:t>
            </a:r>
            <a:r>
              <a:rPr lang="en-GB"/>
              <a:t> new-onset and worsening of existing condition. </a:t>
            </a:r>
            <a:r>
              <a:rPr lang="en-GB" baseline="30000" err="1"/>
              <a:t>b</a:t>
            </a:r>
            <a:r>
              <a:rPr lang="en-GB" err="1"/>
              <a:t>All</a:t>
            </a:r>
            <a:r>
              <a:rPr lang="en-GB"/>
              <a:t> ventricular </a:t>
            </a:r>
            <a:r>
              <a:rPr lang="en-GB" err="1"/>
              <a:t>arrhytmia</a:t>
            </a:r>
            <a:r>
              <a:rPr lang="en-GB"/>
              <a:t> events were ventricular extrasystoles.</a:t>
            </a:r>
          </a:p>
          <a:p>
            <a:r>
              <a:rPr lang="en-GB"/>
              <a:t>R/R, relapsed/refractory; TEAE, treatment-emergent adverse event; TN, treatment naïve. </a:t>
            </a:r>
          </a:p>
          <a:p>
            <a:r>
              <a:rPr lang="en-GB" b="1" err="1"/>
              <a:t>Opat</a:t>
            </a:r>
            <a:r>
              <a:rPr lang="en-GB" b="1"/>
              <a:t> et al. Abstract #P684 presented at EHA2024. </a:t>
            </a:r>
          </a:p>
        </p:txBody>
      </p:sp>
      <p:graphicFrame>
        <p:nvGraphicFramePr>
          <p:cNvPr id="5" name="Table 4">
            <a:extLst>
              <a:ext uri="{FF2B5EF4-FFF2-40B4-BE49-F238E27FC236}">
                <a16:creationId xmlns:a16="http://schemas.microsoft.com/office/drawing/2014/main" id="{2ABD32DE-1BC6-C9C9-6D3D-018A4C1B2439}"/>
              </a:ext>
            </a:extLst>
          </p:cNvPr>
          <p:cNvGraphicFramePr>
            <a:graphicFrameLocks noGrp="1"/>
          </p:cNvGraphicFramePr>
          <p:nvPr>
            <p:extLst>
              <p:ext uri="{D42A27DB-BD31-4B8C-83A1-F6EECF244321}">
                <p14:modId xmlns:p14="http://schemas.microsoft.com/office/powerpoint/2010/main" val="2754458274"/>
              </p:ext>
            </p:extLst>
          </p:nvPr>
        </p:nvGraphicFramePr>
        <p:xfrm>
          <a:off x="416533" y="1994400"/>
          <a:ext cx="8532812" cy="4187189"/>
        </p:xfrm>
        <a:graphic>
          <a:graphicData uri="http://schemas.openxmlformats.org/drawingml/2006/table">
            <a:tbl>
              <a:tblPr firstRow="1" bandRow="1">
                <a:tableStyleId>{5C22544A-7EE6-4342-B048-85BDC9FD1C3A}</a:tableStyleId>
              </a:tblPr>
              <a:tblGrid>
                <a:gridCol w="2055956">
                  <a:extLst>
                    <a:ext uri="{9D8B030D-6E8A-4147-A177-3AD203B41FA5}">
                      <a16:colId xmlns:a16="http://schemas.microsoft.com/office/drawing/2014/main" val="12041508"/>
                    </a:ext>
                  </a:extLst>
                </a:gridCol>
                <a:gridCol w="809607">
                  <a:extLst>
                    <a:ext uri="{9D8B030D-6E8A-4147-A177-3AD203B41FA5}">
                      <a16:colId xmlns:a16="http://schemas.microsoft.com/office/drawing/2014/main" val="2787842617"/>
                    </a:ext>
                  </a:extLst>
                </a:gridCol>
                <a:gridCol w="809607">
                  <a:extLst>
                    <a:ext uri="{9D8B030D-6E8A-4147-A177-3AD203B41FA5}">
                      <a16:colId xmlns:a16="http://schemas.microsoft.com/office/drawing/2014/main" val="2315189882"/>
                    </a:ext>
                  </a:extLst>
                </a:gridCol>
                <a:gridCol w="809607">
                  <a:extLst>
                    <a:ext uri="{9D8B030D-6E8A-4147-A177-3AD203B41FA5}">
                      <a16:colId xmlns:a16="http://schemas.microsoft.com/office/drawing/2014/main" val="2873155947"/>
                    </a:ext>
                  </a:extLst>
                </a:gridCol>
                <a:gridCol w="809607">
                  <a:extLst>
                    <a:ext uri="{9D8B030D-6E8A-4147-A177-3AD203B41FA5}">
                      <a16:colId xmlns:a16="http://schemas.microsoft.com/office/drawing/2014/main" val="2649076560"/>
                    </a:ext>
                  </a:extLst>
                </a:gridCol>
                <a:gridCol w="809607">
                  <a:extLst>
                    <a:ext uri="{9D8B030D-6E8A-4147-A177-3AD203B41FA5}">
                      <a16:colId xmlns:a16="http://schemas.microsoft.com/office/drawing/2014/main" val="3531367142"/>
                    </a:ext>
                  </a:extLst>
                </a:gridCol>
                <a:gridCol w="809607">
                  <a:extLst>
                    <a:ext uri="{9D8B030D-6E8A-4147-A177-3AD203B41FA5}">
                      <a16:colId xmlns:a16="http://schemas.microsoft.com/office/drawing/2014/main" val="1524580392"/>
                    </a:ext>
                  </a:extLst>
                </a:gridCol>
                <a:gridCol w="809607">
                  <a:extLst>
                    <a:ext uri="{9D8B030D-6E8A-4147-A177-3AD203B41FA5}">
                      <a16:colId xmlns:a16="http://schemas.microsoft.com/office/drawing/2014/main" val="1778411166"/>
                    </a:ext>
                  </a:extLst>
                </a:gridCol>
                <a:gridCol w="809607">
                  <a:extLst>
                    <a:ext uri="{9D8B030D-6E8A-4147-A177-3AD203B41FA5}">
                      <a16:colId xmlns:a16="http://schemas.microsoft.com/office/drawing/2014/main" val="938579572"/>
                    </a:ext>
                  </a:extLst>
                </a:gridCol>
              </a:tblGrid>
              <a:tr h="617811">
                <a:tc>
                  <a:txBody>
                    <a:bodyPr/>
                    <a:lstStyle/>
                    <a:p>
                      <a:r>
                        <a:rPr lang="en-US" sz="1100">
                          <a:latin typeface="+mn-lt"/>
                        </a:rPr>
                        <a:t>Events of clinical interest</a:t>
                      </a:r>
                      <a:r>
                        <a:rPr lang="en-US" sz="1100" baseline="30000">
                          <a:latin typeface="+mn-lt"/>
                        </a:rPr>
                        <a:t>a</a:t>
                      </a:r>
                      <a:r>
                        <a:rPr lang="en-US" sz="1100">
                          <a:latin typeface="+mn-lt"/>
                        </a:rPr>
                        <a:t>, n (%)</a:t>
                      </a:r>
                    </a:p>
                  </a:txBody>
                  <a:tcPr anchor="ctr"/>
                </a:tc>
                <a:tc gridSpan="2">
                  <a:txBody>
                    <a:bodyPr/>
                    <a:lstStyle/>
                    <a:p>
                      <a:pPr algn="ctr"/>
                      <a:r>
                        <a:rPr lang="en-US" sz="1100">
                          <a:latin typeface="+mn-lt"/>
                        </a:rPr>
                        <a:t>TN Cohort </a:t>
                      </a:r>
                    </a:p>
                    <a:p>
                      <a:pPr algn="ctr"/>
                      <a:r>
                        <a:rPr lang="en-US" sz="1100">
                          <a:latin typeface="+mn-lt"/>
                        </a:rPr>
                        <a:t>n=310</a:t>
                      </a:r>
                    </a:p>
                  </a:txBody>
                  <a:tcPr marL="36000" marR="36000" anchor="ctr">
                    <a:solidFill>
                      <a:schemeClr val="accent1">
                        <a:lumMod val="90000"/>
                        <a:lumOff val="10000"/>
                      </a:schemeClr>
                    </a:solidFill>
                  </a:tcPr>
                </a:tc>
                <a:tc hMerge="1">
                  <a:txBody>
                    <a:bodyPr/>
                    <a:lstStyle/>
                    <a:p>
                      <a:endParaRPr lang="en-US"/>
                    </a:p>
                  </a:txBody>
                  <a:tcPr/>
                </a:tc>
                <a:tc gridSpan="2">
                  <a:txBody>
                    <a:bodyPr/>
                    <a:lstStyle/>
                    <a:p>
                      <a:pPr algn="ctr"/>
                      <a:r>
                        <a:rPr lang="en-US" sz="1100">
                          <a:latin typeface="+mn-lt"/>
                        </a:rPr>
                        <a:t>R/R Cohort </a:t>
                      </a:r>
                    </a:p>
                    <a:p>
                      <a:pPr algn="ctr"/>
                      <a:r>
                        <a:rPr lang="en-US" sz="1100">
                          <a:latin typeface="+mn-lt"/>
                        </a:rPr>
                        <a:t>n=202</a:t>
                      </a:r>
                    </a:p>
                  </a:txBody>
                  <a:tcPr marL="36000" marR="36000" anchor="ctr">
                    <a:solidFill>
                      <a:schemeClr val="accent1">
                        <a:lumMod val="75000"/>
                        <a:lumOff val="25000"/>
                      </a:schemeClr>
                    </a:solidFill>
                  </a:tcPr>
                </a:tc>
                <a:tc hMerge="1">
                  <a:txBody>
                    <a:bodyPr/>
                    <a:lstStyle/>
                    <a:p>
                      <a:endParaRPr lang="en-US"/>
                    </a:p>
                  </a:txBody>
                  <a:tcPr/>
                </a:tc>
                <a:tc gridSpan="2">
                  <a:txBody>
                    <a:bodyPr/>
                    <a:lstStyle/>
                    <a:p>
                      <a:pPr algn="ctr"/>
                      <a:r>
                        <a:rPr lang="en-US" sz="1100">
                          <a:solidFill>
                            <a:schemeClr val="tx1"/>
                          </a:solidFill>
                          <a:latin typeface="+mn-lt"/>
                        </a:rPr>
                        <a:t>Ibrutinib-intolerant Cohort</a:t>
                      </a:r>
                    </a:p>
                    <a:p>
                      <a:pPr algn="ctr"/>
                      <a:r>
                        <a:rPr lang="en-US" sz="1100">
                          <a:solidFill>
                            <a:schemeClr val="tx1"/>
                          </a:solidFill>
                          <a:latin typeface="+mn-lt"/>
                        </a:rPr>
                        <a:t>n=40</a:t>
                      </a:r>
                    </a:p>
                  </a:txBody>
                  <a:tcPr marL="36000" marR="36000" anchor="ctr">
                    <a:solidFill>
                      <a:schemeClr val="accent4"/>
                    </a:solidFill>
                  </a:tcPr>
                </a:tc>
                <a:tc hMerge="1">
                  <a:txBody>
                    <a:bodyPr/>
                    <a:lstStyle/>
                    <a:p>
                      <a:endParaRPr lang="en-US"/>
                    </a:p>
                  </a:txBody>
                  <a:tcPr/>
                </a:tc>
                <a:tc gridSpan="2">
                  <a:txBody>
                    <a:bodyPr/>
                    <a:lstStyle/>
                    <a:p>
                      <a:pPr algn="ctr"/>
                      <a:r>
                        <a:rPr lang="en-US" sz="1100">
                          <a:latin typeface="+mn-lt"/>
                        </a:rPr>
                        <a:t>Total </a:t>
                      </a:r>
                    </a:p>
                    <a:p>
                      <a:pPr algn="ctr"/>
                      <a:r>
                        <a:rPr lang="en-US" sz="1100">
                          <a:latin typeface="+mn-lt"/>
                        </a:rPr>
                        <a:t>N=522</a:t>
                      </a:r>
                    </a:p>
                  </a:txBody>
                  <a:tcPr marL="36000" marR="36000" anchor="ctr"/>
                </a:tc>
                <a:tc hMerge="1">
                  <a:txBody>
                    <a:bodyPr/>
                    <a:lstStyle/>
                    <a:p>
                      <a:endParaRPr lang="en-US"/>
                    </a:p>
                  </a:txBody>
                  <a:tcPr/>
                </a:tc>
                <a:extLst>
                  <a:ext uri="{0D108BD9-81ED-4DB2-BD59-A6C34878D82A}">
                    <a16:rowId xmlns:a16="http://schemas.microsoft.com/office/drawing/2014/main" val="4234929079"/>
                  </a:ext>
                </a:extLst>
              </a:tr>
              <a:tr h="443557">
                <a:tc>
                  <a:txBody>
                    <a:bodyPr/>
                    <a:lstStyle/>
                    <a:p>
                      <a:pPr algn="l" fontAlgn="b"/>
                      <a:endParaRPr lang="en-IT" sz="1100" b="0" i="0" u="none" strike="noStrike">
                        <a:solidFill>
                          <a:schemeClr val="tx1"/>
                        </a:solidFill>
                        <a:effectLst/>
                        <a:latin typeface="+mn-lt"/>
                      </a:endParaRPr>
                    </a:p>
                  </a:txBody>
                  <a:tcPr anchor="ctr"/>
                </a:tc>
                <a:tc>
                  <a:txBody>
                    <a:bodyPr/>
                    <a:lstStyle/>
                    <a:p>
                      <a:pPr algn="ctr" fontAlgn="b"/>
                      <a:r>
                        <a:rPr lang="en-GB" sz="1100" b="1" i="0" u="none" strike="noStrike">
                          <a:solidFill>
                            <a:schemeClr val="tx1"/>
                          </a:solidFill>
                          <a:effectLst/>
                          <a:latin typeface="+mn-lt"/>
                        </a:rPr>
                        <a:t>Any Grade</a:t>
                      </a:r>
                    </a:p>
                  </a:txBody>
                  <a:tcPr marL="36000" marR="36000" anchor="ctr"/>
                </a:tc>
                <a:tc>
                  <a:txBody>
                    <a:bodyPr/>
                    <a:lstStyle/>
                    <a:p>
                      <a:pPr algn="ctr" fontAlgn="b"/>
                      <a:r>
                        <a:rPr lang="en-GB" sz="1100" b="1" i="0" u="none" strike="noStrike">
                          <a:solidFill>
                            <a:schemeClr val="tx1"/>
                          </a:solidFill>
                          <a:effectLst/>
                          <a:latin typeface="+mn-lt"/>
                        </a:rPr>
                        <a:t>Grade ≥3</a:t>
                      </a:r>
                    </a:p>
                  </a:txBody>
                  <a:tcPr marL="36000" marR="36000" anchor="ctr"/>
                </a:tc>
                <a:tc>
                  <a:txBody>
                    <a:bodyPr/>
                    <a:lstStyle/>
                    <a:p>
                      <a:pPr algn="ctr" fontAlgn="b"/>
                      <a:r>
                        <a:rPr lang="en-GB" sz="1100" b="1" i="0" u="none" strike="noStrike">
                          <a:solidFill>
                            <a:schemeClr val="tx1"/>
                          </a:solidFill>
                          <a:effectLst/>
                          <a:latin typeface="+mn-lt"/>
                        </a:rPr>
                        <a:t>Any Grade</a:t>
                      </a:r>
                    </a:p>
                  </a:txBody>
                  <a:tcPr marL="36000" marR="36000" anchor="ctr"/>
                </a:tc>
                <a:tc>
                  <a:txBody>
                    <a:bodyPr/>
                    <a:lstStyle/>
                    <a:p>
                      <a:pPr algn="ctr" fontAlgn="b"/>
                      <a:r>
                        <a:rPr lang="en-GB" sz="1100" b="1" i="0" u="none" strike="noStrike">
                          <a:solidFill>
                            <a:schemeClr val="tx1"/>
                          </a:solidFill>
                          <a:effectLst/>
                          <a:latin typeface="+mn-lt"/>
                        </a:rPr>
                        <a:t>Grade ≥3</a:t>
                      </a:r>
                    </a:p>
                  </a:txBody>
                  <a:tcPr marL="36000" marR="36000" anchor="ctr"/>
                </a:tc>
                <a:tc>
                  <a:txBody>
                    <a:bodyPr/>
                    <a:lstStyle/>
                    <a:p>
                      <a:pPr algn="ctr" fontAlgn="b"/>
                      <a:r>
                        <a:rPr lang="en-GB" sz="1100" b="1" i="0" u="none" strike="noStrike">
                          <a:solidFill>
                            <a:schemeClr val="tx1"/>
                          </a:solidFill>
                          <a:effectLst/>
                          <a:latin typeface="+mn-lt"/>
                        </a:rPr>
                        <a:t>Any Grade</a:t>
                      </a:r>
                    </a:p>
                  </a:txBody>
                  <a:tcPr marL="36000" marR="36000" anchor="ctr"/>
                </a:tc>
                <a:tc>
                  <a:txBody>
                    <a:bodyPr/>
                    <a:lstStyle/>
                    <a:p>
                      <a:pPr algn="ctr" fontAlgn="b"/>
                      <a:r>
                        <a:rPr lang="en-GB" sz="1100" b="1" i="0" u="none" strike="noStrike">
                          <a:solidFill>
                            <a:schemeClr val="tx1"/>
                          </a:solidFill>
                          <a:effectLst/>
                          <a:latin typeface="+mn-lt"/>
                        </a:rPr>
                        <a:t>Grade ≥3</a:t>
                      </a:r>
                    </a:p>
                  </a:txBody>
                  <a:tcPr marL="36000" marR="36000" anchor="ctr"/>
                </a:tc>
                <a:tc>
                  <a:txBody>
                    <a:bodyPr/>
                    <a:lstStyle/>
                    <a:p>
                      <a:pPr algn="ctr" fontAlgn="b"/>
                      <a:r>
                        <a:rPr lang="en-GB" sz="1100" b="1" i="0" u="none" strike="noStrike">
                          <a:solidFill>
                            <a:schemeClr val="tx1"/>
                          </a:solidFill>
                          <a:effectLst/>
                          <a:latin typeface="+mn-lt"/>
                        </a:rPr>
                        <a:t>Any Grade</a:t>
                      </a:r>
                    </a:p>
                  </a:txBody>
                  <a:tcPr marL="36000" marR="36000" anchor="ctr"/>
                </a:tc>
                <a:tc>
                  <a:txBody>
                    <a:bodyPr/>
                    <a:lstStyle/>
                    <a:p>
                      <a:pPr algn="ctr" fontAlgn="b"/>
                      <a:r>
                        <a:rPr lang="en-GB" sz="1100" b="1" i="0" u="none" strike="noStrike">
                          <a:solidFill>
                            <a:schemeClr val="tx1"/>
                          </a:solidFill>
                          <a:effectLst/>
                          <a:latin typeface="+mn-lt"/>
                        </a:rPr>
                        <a:t>Grade ≥3</a:t>
                      </a:r>
                    </a:p>
                  </a:txBody>
                  <a:tcPr marL="36000" marR="36000" anchor="ctr"/>
                </a:tc>
                <a:extLst>
                  <a:ext uri="{0D108BD9-81ED-4DB2-BD59-A6C34878D82A}">
                    <a16:rowId xmlns:a16="http://schemas.microsoft.com/office/drawing/2014/main" val="3652575508"/>
                  </a:ext>
                </a:extLst>
              </a:tr>
              <a:tr h="443557">
                <a:tc>
                  <a:txBody>
                    <a:bodyPr/>
                    <a:lstStyle/>
                    <a:p>
                      <a:pPr algn="l" fontAlgn="b"/>
                      <a:r>
                        <a:rPr lang="en-GB" sz="1100" b="0" i="0" u="none" strike="noStrike">
                          <a:solidFill>
                            <a:schemeClr val="tx1"/>
                          </a:solidFill>
                          <a:effectLst/>
                          <a:latin typeface="+mn-lt"/>
                        </a:rPr>
                        <a:t>Cardiac events</a:t>
                      </a:r>
                    </a:p>
                  </a:txBody>
                  <a:tcPr anchor="ctr"/>
                </a:tc>
                <a:tc>
                  <a:txBody>
                    <a:bodyPr/>
                    <a:lstStyle/>
                    <a:p>
                      <a:pPr algn="ctr" fontAlgn="b"/>
                      <a:r>
                        <a:rPr lang="en-IT" sz="1100" b="0" i="0" u="none" strike="noStrike">
                          <a:solidFill>
                            <a:schemeClr val="tx1"/>
                          </a:solidFill>
                          <a:effectLst/>
                          <a:latin typeface="+mn-lt"/>
                        </a:rPr>
                        <a:t>60 (19.4)</a:t>
                      </a:r>
                    </a:p>
                  </a:txBody>
                  <a:tcPr marL="36000" marR="36000" anchor="ctr"/>
                </a:tc>
                <a:tc>
                  <a:txBody>
                    <a:bodyPr/>
                    <a:lstStyle/>
                    <a:p>
                      <a:pPr algn="ctr" fontAlgn="b"/>
                      <a:r>
                        <a:rPr lang="en-IT" sz="1100" b="0" i="0" u="none" strike="noStrike">
                          <a:solidFill>
                            <a:schemeClr val="tx1"/>
                          </a:solidFill>
                          <a:effectLst/>
                          <a:latin typeface="+mn-lt"/>
                        </a:rPr>
                        <a:t>21 (6.8)</a:t>
                      </a:r>
                    </a:p>
                  </a:txBody>
                  <a:tcPr marL="36000" marR="36000" anchor="ctr"/>
                </a:tc>
                <a:tc>
                  <a:txBody>
                    <a:bodyPr/>
                    <a:lstStyle/>
                    <a:p>
                      <a:pPr algn="ctr" fontAlgn="b"/>
                      <a:r>
                        <a:rPr lang="en-IT" sz="1100" b="0" i="0" u="none" strike="noStrike">
                          <a:solidFill>
                            <a:schemeClr val="tx1"/>
                          </a:solidFill>
                          <a:effectLst/>
                          <a:latin typeface="+mn-lt"/>
                        </a:rPr>
                        <a:t>31 (15.3)</a:t>
                      </a:r>
                    </a:p>
                  </a:txBody>
                  <a:tcPr marL="36000" marR="36000" anchor="ctr"/>
                </a:tc>
                <a:tc>
                  <a:txBody>
                    <a:bodyPr/>
                    <a:lstStyle/>
                    <a:p>
                      <a:pPr algn="ctr" fontAlgn="b"/>
                      <a:r>
                        <a:rPr lang="en-IT" sz="1100" b="0" i="0" u="none" strike="noStrike">
                          <a:solidFill>
                            <a:schemeClr val="tx1"/>
                          </a:solidFill>
                          <a:effectLst/>
                          <a:latin typeface="+mn-lt"/>
                        </a:rPr>
                        <a:t>10 (5.0)</a:t>
                      </a:r>
                    </a:p>
                  </a:txBody>
                  <a:tcPr marL="36000" marR="36000" anchor="ctr"/>
                </a:tc>
                <a:tc>
                  <a:txBody>
                    <a:bodyPr/>
                    <a:lstStyle/>
                    <a:p>
                      <a:pPr algn="ctr" fontAlgn="b"/>
                      <a:r>
                        <a:rPr lang="en-IT" sz="1100" b="0" i="0" u="none" strike="noStrike">
                          <a:solidFill>
                            <a:schemeClr val="tx1"/>
                          </a:solidFill>
                          <a:effectLst/>
                          <a:latin typeface="+mn-lt"/>
                        </a:rPr>
                        <a:t>9 (22.5)</a:t>
                      </a:r>
                    </a:p>
                  </a:txBody>
                  <a:tcPr marL="36000" marR="36000" anchor="ctr"/>
                </a:tc>
                <a:tc>
                  <a:txBody>
                    <a:bodyPr/>
                    <a:lstStyle/>
                    <a:p>
                      <a:pPr algn="ctr" fontAlgn="b"/>
                      <a:r>
                        <a:rPr lang="en-IT" sz="1100" b="0" i="0" u="none" strike="noStrike">
                          <a:solidFill>
                            <a:schemeClr val="tx1"/>
                          </a:solidFill>
                          <a:effectLst/>
                          <a:latin typeface="+mn-lt"/>
                        </a:rPr>
                        <a:t>1 (2.5)</a:t>
                      </a:r>
                    </a:p>
                  </a:txBody>
                  <a:tcPr marL="36000" marR="36000" anchor="ctr"/>
                </a:tc>
                <a:tc>
                  <a:txBody>
                    <a:bodyPr/>
                    <a:lstStyle/>
                    <a:p>
                      <a:pPr algn="ctr" fontAlgn="b"/>
                      <a:r>
                        <a:rPr lang="en-IT" sz="1100" b="0" i="0" u="none" strike="noStrike">
                          <a:solidFill>
                            <a:schemeClr val="tx1"/>
                          </a:solidFill>
                          <a:effectLst/>
                          <a:latin typeface="+mn-lt"/>
                        </a:rPr>
                        <a:t>100 (18.1)</a:t>
                      </a:r>
                    </a:p>
                  </a:txBody>
                  <a:tcPr marL="36000" marR="36000" anchor="ctr"/>
                </a:tc>
                <a:tc>
                  <a:txBody>
                    <a:bodyPr/>
                    <a:lstStyle/>
                    <a:p>
                      <a:pPr algn="ctr" fontAlgn="b"/>
                      <a:r>
                        <a:rPr lang="en-IT" sz="1100" b="0" i="0" u="none" strike="noStrike">
                          <a:solidFill>
                            <a:schemeClr val="tx1"/>
                          </a:solidFill>
                          <a:effectLst/>
                          <a:latin typeface="+mn-lt"/>
                        </a:rPr>
                        <a:t>32 (5.8)</a:t>
                      </a:r>
                    </a:p>
                  </a:txBody>
                  <a:tcPr marL="36000" marR="36000" anchor="ctr"/>
                </a:tc>
                <a:extLst>
                  <a:ext uri="{0D108BD9-81ED-4DB2-BD59-A6C34878D82A}">
                    <a16:rowId xmlns:a16="http://schemas.microsoft.com/office/drawing/2014/main" val="1689911612"/>
                  </a:ext>
                </a:extLst>
              </a:tr>
              <a:tr h="308291">
                <a:tc>
                  <a:txBody>
                    <a:bodyPr/>
                    <a:lstStyle/>
                    <a:p>
                      <a:pPr lvl="1" algn="l" fontAlgn="b"/>
                      <a:r>
                        <a:rPr lang="en-GB" sz="1100" b="0" i="0" u="none" strike="noStrike">
                          <a:solidFill>
                            <a:schemeClr val="tx1"/>
                          </a:solidFill>
                          <a:effectLst/>
                          <a:latin typeface="+mn-lt"/>
                        </a:rPr>
                        <a:t>Atrial fibrillation/flutter</a:t>
                      </a:r>
                    </a:p>
                  </a:txBody>
                  <a:tcPr anchor="ctr"/>
                </a:tc>
                <a:tc>
                  <a:txBody>
                    <a:bodyPr/>
                    <a:lstStyle/>
                    <a:p>
                      <a:pPr algn="ctr" fontAlgn="b"/>
                      <a:r>
                        <a:rPr lang="en-IT" sz="1100" b="0" i="0" u="none" strike="noStrike">
                          <a:solidFill>
                            <a:schemeClr val="tx1"/>
                          </a:solidFill>
                          <a:effectLst/>
                          <a:latin typeface="+mn-lt"/>
                        </a:rPr>
                        <a:t>20 (6.5)</a:t>
                      </a:r>
                    </a:p>
                  </a:txBody>
                  <a:tcPr marL="36000" marR="36000" anchor="ctr"/>
                </a:tc>
                <a:tc>
                  <a:txBody>
                    <a:bodyPr/>
                    <a:lstStyle/>
                    <a:p>
                      <a:pPr algn="ctr" fontAlgn="b"/>
                      <a:r>
                        <a:rPr lang="en-IT" sz="1100" b="0" i="0" u="none" strike="noStrike">
                          <a:solidFill>
                            <a:schemeClr val="tx1"/>
                          </a:solidFill>
                          <a:effectLst/>
                          <a:latin typeface="+mn-lt"/>
                        </a:rPr>
                        <a:t>7 (2.3)</a:t>
                      </a:r>
                    </a:p>
                  </a:txBody>
                  <a:tcPr marL="36000" marR="36000" anchor="ctr"/>
                </a:tc>
                <a:tc>
                  <a:txBody>
                    <a:bodyPr/>
                    <a:lstStyle/>
                    <a:p>
                      <a:pPr algn="ctr" fontAlgn="b"/>
                      <a:r>
                        <a:rPr lang="en-IT" sz="1100" b="0" i="0" u="none" strike="noStrike">
                          <a:solidFill>
                            <a:schemeClr val="tx1"/>
                          </a:solidFill>
                          <a:effectLst/>
                          <a:latin typeface="+mn-lt"/>
                        </a:rPr>
                        <a:t>4 (2.0)</a:t>
                      </a:r>
                    </a:p>
                  </a:txBody>
                  <a:tcPr marL="36000" marR="36000" anchor="ctr"/>
                </a:tc>
                <a:tc>
                  <a:txBody>
                    <a:bodyPr/>
                    <a:lstStyle/>
                    <a:p>
                      <a:pPr algn="ctr" fontAlgn="b"/>
                      <a:r>
                        <a:rPr lang="en-IT" sz="1100" b="0" i="0" u="none" strike="noStrike">
                          <a:solidFill>
                            <a:schemeClr val="tx1"/>
                          </a:solidFill>
                          <a:effectLst/>
                          <a:latin typeface="+mn-lt"/>
                        </a:rPr>
                        <a:t>1 (0.5)</a:t>
                      </a:r>
                    </a:p>
                  </a:txBody>
                  <a:tcPr marL="36000" marR="36000" anchor="ctr"/>
                </a:tc>
                <a:tc>
                  <a:txBody>
                    <a:bodyPr/>
                    <a:lstStyle/>
                    <a:p>
                      <a:pPr algn="ctr" fontAlgn="b"/>
                      <a:r>
                        <a:rPr lang="en-IT" sz="1100" b="0" i="0" u="none" strike="noStrike">
                          <a:solidFill>
                            <a:schemeClr val="tx1"/>
                          </a:solidFill>
                          <a:effectLst/>
                          <a:latin typeface="+mn-lt"/>
                        </a:rPr>
                        <a:t>2 (5.0)</a:t>
                      </a:r>
                    </a:p>
                  </a:txBody>
                  <a:tcPr marL="36000" marR="36000" anchor="ctr"/>
                </a:tc>
                <a:tc>
                  <a:txBody>
                    <a:bodyPr/>
                    <a:lstStyle/>
                    <a:p>
                      <a:pPr algn="ctr" fontAlgn="b"/>
                      <a:r>
                        <a:rPr lang="en-IT" sz="1100" b="0" i="0" u="none" strike="noStrike">
                          <a:solidFill>
                            <a:schemeClr val="tx1"/>
                          </a:solidFill>
                          <a:effectLst/>
                          <a:latin typeface="+mn-lt"/>
                        </a:rPr>
                        <a:t>1 (2.5)</a:t>
                      </a:r>
                    </a:p>
                  </a:txBody>
                  <a:tcPr marL="36000" marR="36000" anchor="ctr"/>
                </a:tc>
                <a:tc>
                  <a:txBody>
                    <a:bodyPr/>
                    <a:lstStyle/>
                    <a:p>
                      <a:pPr algn="ctr" fontAlgn="b"/>
                      <a:r>
                        <a:rPr lang="en-IT" sz="1100" b="0" i="0" u="none" strike="noStrike">
                          <a:solidFill>
                            <a:schemeClr val="tx1"/>
                          </a:solidFill>
                          <a:effectLst/>
                          <a:latin typeface="+mn-lt"/>
                        </a:rPr>
                        <a:t>26 (4.7)</a:t>
                      </a:r>
                    </a:p>
                  </a:txBody>
                  <a:tcPr marL="36000" marR="36000" anchor="ctr"/>
                </a:tc>
                <a:tc>
                  <a:txBody>
                    <a:bodyPr/>
                    <a:lstStyle/>
                    <a:p>
                      <a:pPr algn="ctr" fontAlgn="b"/>
                      <a:r>
                        <a:rPr lang="en-IT" sz="1100" b="0" i="0" u="none" strike="noStrike">
                          <a:solidFill>
                            <a:schemeClr val="tx1"/>
                          </a:solidFill>
                          <a:effectLst/>
                          <a:latin typeface="+mn-lt"/>
                        </a:rPr>
                        <a:t>9 (1.6)</a:t>
                      </a:r>
                    </a:p>
                  </a:txBody>
                  <a:tcPr marL="36000" marR="36000" anchor="ctr"/>
                </a:tc>
                <a:extLst>
                  <a:ext uri="{0D108BD9-81ED-4DB2-BD59-A6C34878D82A}">
                    <a16:rowId xmlns:a16="http://schemas.microsoft.com/office/drawing/2014/main" val="3936225231"/>
                  </a:ext>
                </a:extLst>
              </a:tr>
              <a:tr h="308291">
                <a:tc>
                  <a:txBody>
                    <a:bodyPr/>
                    <a:lstStyle/>
                    <a:p>
                      <a:pPr lvl="1" algn="l" fontAlgn="b"/>
                      <a:r>
                        <a:rPr lang="en-GB" sz="1100" b="0" i="0" u="none" strike="noStrike">
                          <a:solidFill>
                            <a:schemeClr val="tx1"/>
                          </a:solidFill>
                          <a:effectLst/>
                          <a:latin typeface="+mn-lt"/>
                        </a:rPr>
                        <a:t>Ventricular arrhythmias</a:t>
                      </a:r>
                      <a:r>
                        <a:rPr lang="en-GB" sz="1100" b="0" i="0" u="none" strike="noStrike" baseline="30000">
                          <a:solidFill>
                            <a:schemeClr val="tx1"/>
                          </a:solidFill>
                          <a:effectLst/>
                          <a:latin typeface="+mn-lt"/>
                        </a:rPr>
                        <a:t>b</a:t>
                      </a:r>
                    </a:p>
                  </a:txBody>
                  <a:tcPr anchor="ctr"/>
                </a:tc>
                <a:tc>
                  <a:txBody>
                    <a:bodyPr/>
                    <a:lstStyle/>
                    <a:p>
                      <a:pPr algn="ctr" fontAlgn="b"/>
                      <a:r>
                        <a:rPr lang="en-IT" sz="1100" b="0" i="0" u="none" strike="noStrike">
                          <a:solidFill>
                            <a:schemeClr val="tx1"/>
                          </a:solidFill>
                          <a:effectLst/>
                          <a:latin typeface="+mn-lt"/>
                        </a:rPr>
                        <a:t>3 (1.0)</a:t>
                      </a:r>
                    </a:p>
                  </a:txBody>
                  <a:tcPr marL="36000" marR="36000" anchor="ctr"/>
                </a:tc>
                <a:tc>
                  <a:txBody>
                    <a:bodyPr/>
                    <a:lstStyle/>
                    <a:p>
                      <a:pPr algn="ctr" fontAlgn="b"/>
                      <a:r>
                        <a:rPr lang="en-IT" sz="1100" b="0" i="0" u="none" strike="noStrike">
                          <a:solidFill>
                            <a:schemeClr val="tx1"/>
                          </a:solidFill>
                          <a:effectLst/>
                          <a:latin typeface="+mn-lt"/>
                        </a:rPr>
                        <a:t>0 (0.0)</a:t>
                      </a:r>
                    </a:p>
                  </a:txBody>
                  <a:tcPr marL="36000" marR="36000" anchor="ctr"/>
                </a:tc>
                <a:tc>
                  <a:txBody>
                    <a:bodyPr/>
                    <a:lstStyle/>
                    <a:p>
                      <a:pPr algn="ctr" fontAlgn="b"/>
                      <a:r>
                        <a:rPr lang="en-IT" sz="1100" b="0" i="0" u="none" strike="noStrike">
                          <a:solidFill>
                            <a:schemeClr val="tx1"/>
                          </a:solidFill>
                          <a:effectLst/>
                          <a:latin typeface="+mn-lt"/>
                        </a:rPr>
                        <a:t>0 (0.0)</a:t>
                      </a:r>
                    </a:p>
                  </a:txBody>
                  <a:tcPr marL="36000" marR="36000" anchor="ctr"/>
                </a:tc>
                <a:tc>
                  <a:txBody>
                    <a:bodyPr/>
                    <a:lstStyle/>
                    <a:p>
                      <a:pPr algn="ctr" fontAlgn="b"/>
                      <a:r>
                        <a:rPr lang="en-IT" sz="1100" b="0" i="0" u="none" strike="noStrike">
                          <a:solidFill>
                            <a:schemeClr val="tx1"/>
                          </a:solidFill>
                          <a:effectLst/>
                          <a:latin typeface="+mn-lt"/>
                        </a:rPr>
                        <a:t>0 (0.0)</a:t>
                      </a:r>
                    </a:p>
                  </a:txBody>
                  <a:tcPr marL="36000" marR="36000" anchor="ctr"/>
                </a:tc>
                <a:tc>
                  <a:txBody>
                    <a:bodyPr/>
                    <a:lstStyle/>
                    <a:p>
                      <a:pPr algn="ctr" fontAlgn="b"/>
                      <a:r>
                        <a:rPr lang="en-IT" sz="1100" b="0" i="0" u="none" strike="noStrike">
                          <a:solidFill>
                            <a:schemeClr val="tx1"/>
                          </a:solidFill>
                          <a:effectLst/>
                          <a:latin typeface="+mn-lt"/>
                        </a:rPr>
                        <a:t>1 (2.5)</a:t>
                      </a:r>
                    </a:p>
                  </a:txBody>
                  <a:tcPr marL="36000" marR="36000" anchor="ctr"/>
                </a:tc>
                <a:tc>
                  <a:txBody>
                    <a:bodyPr/>
                    <a:lstStyle/>
                    <a:p>
                      <a:pPr algn="ctr" fontAlgn="b"/>
                      <a:r>
                        <a:rPr lang="en-IT" sz="1100" b="0" i="0" u="none" strike="noStrike">
                          <a:solidFill>
                            <a:schemeClr val="tx1"/>
                          </a:solidFill>
                          <a:effectLst/>
                          <a:latin typeface="+mn-lt"/>
                        </a:rPr>
                        <a:t>0 (0.0)</a:t>
                      </a:r>
                    </a:p>
                  </a:txBody>
                  <a:tcPr marL="36000" marR="36000" anchor="ctr"/>
                </a:tc>
                <a:tc>
                  <a:txBody>
                    <a:bodyPr/>
                    <a:lstStyle/>
                    <a:p>
                      <a:pPr algn="ctr" fontAlgn="b"/>
                      <a:r>
                        <a:rPr lang="en-IT" sz="1100" b="0" i="0" u="none" strike="noStrike">
                          <a:solidFill>
                            <a:schemeClr val="tx1"/>
                          </a:solidFill>
                          <a:effectLst/>
                          <a:latin typeface="+mn-lt"/>
                        </a:rPr>
                        <a:t>4 (0.7)</a:t>
                      </a:r>
                    </a:p>
                  </a:txBody>
                  <a:tcPr marL="36000" marR="36000" anchor="ctr"/>
                </a:tc>
                <a:tc>
                  <a:txBody>
                    <a:bodyPr/>
                    <a:lstStyle/>
                    <a:p>
                      <a:pPr algn="ctr" fontAlgn="b"/>
                      <a:r>
                        <a:rPr lang="en-IT" sz="1100" b="0" i="0" u="none" strike="noStrike">
                          <a:solidFill>
                            <a:schemeClr val="tx1"/>
                          </a:solidFill>
                          <a:effectLst/>
                          <a:latin typeface="+mn-lt"/>
                        </a:rPr>
                        <a:t>0 (0.0)</a:t>
                      </a:r>
                    </a:p>
                  </a:txBody>
                  <a:tcPr marL="36000" marR="36000" anchor="ctr"/>
                </a:tc>
                <a:extLst>
                  <a:ext uri="{0D108BD9-81ED-4DB2-BD59-A6C34878D82A}">
                    <a16:rowId xmlns:a16="http://schemas.microsoft.com/office/drawing/2014/main" val="3377707706"/>
                  </a:ext>
                </a:extLst>
              </a:tr>
              <a:tr h="443557">
                <a:tc>
                  <a:txBody>
                    <a:bodyPr/>
                    <a:lstStyle/>
                    <a:p>
                      <a:pPr algn="l" fontAlgn="b"/>
                      <a:r>
                        <a:rPr lang="en-GB" sz="1100" b="0" i="0" u="none" strike="noStrike">
                          <a:solidFill>
                            <a:schemeClr val="tx1"/>
                          </a:solidFill>
                          <a:effectLst/>
                          <a:latin typeface="+mn-lt"/>
                        </a:rPr>
                        <a:t>Hemorrhage</a:t>
                      </a:r>
                    </a:p>
                  </a:txBody>
                  <a:tcPr anchor="ctr"/>
                </a:tc>
                <a:tc>
                  <a:txBody>
                    <a:bodyPr/>
                    <a:lstStyle/>
                    <a:p>
                      <a:pPr algn="ctr" fontAlgn="b"/>
                      <a:r>
                        <a:rPr lang="en-IT" sz="1100" b="0" i="0" u="none" strike="noStrike">
                          <a:solidFill>
                            <a:schemeClr val="tx1"/>
                          </a:solidFill>
                          <a:effectLst/>
                          <a:latin typeface="+mn-lt"/>
                        </a:rPr>
                        <a:t>156 (50.3)</a:t>
                      </a:r>
                    </a:p>
                  </a:txBody>
                  <a:tcPr marL="36000" marR="36000" anchor="ctr"/>
                </a:tc>
                <a:tc>
                  <a:txBody>
                    <a:bodyPr/>
                    <a:lstStyle/>
                    <a:p>
                      <a:pPr algn="ctr" fontAlgn="b"/>
                      <a:r>
                        <a:rPr lang="en-IT" sz="1100" b="0" i="0" u="none" strike="noStrike">
                          <a:solidFill>
                            <a:schemeClr val="tx1"/>
                          </a:solidFill>
                          <a:effectLst/>
                          <a:latin typeface="+mn-lt"/>
                        </a:rPr>
                        <a:t>12 (3.9)</a:t>
                      </a:r>
                    </a:p>
                  </a:txBody>
                  <a:tcPr marL="36000" marR="36000" anchor="ctr"/>
                </a:tc>
                <a:tc>
                  <a:txBody>
                    <a:bodyPr/>
                    <a:lstStyle/>
                    <a:p>
                      <a:pPr algn="ctr" fontAlgn="b"/>
                      <a:r>
                        <a:rPr lang="en-IT" sz="1100" b="0" i="0" u="none" strike="noStrike">
                          <a:solidFill>
                            <a:schemeClr val="tx1"/>
                          </a:solidFill>
                          <a:effectLst/>
                          <a:latin typeface="+mn-lt"/>
                        </a:rPr>
                        <a:t>95 (47.0)</a:t>
                      </a:r>
                    </a:p>
                  </a:txBody>
                  <a:tcPr marL="36000" marR="36000" anchor="ctr"/>
                </a:tc>
                <a:tc>
                  <a:txBody>
                    <a:bodyPr/>
                    <a:lstStyle/>
                    <a:p>
                      <a:pPr algn="ctr" fontAlgn="b"/>
                      <a:r>
                        <a:rPr lang="en-IT" sz="1100" b="0" i="0" u="none" strike="noStrike">
                          <a:solidFill>
                            <a:schemeClr val="tx1"/>
                          </a:solidFill>
                          <a:effectLst/>
                          <a:latin typeface="+mn-lt"/>
                        </a:rPr>
                        <a:t>8 (4.0)</a:t>
                      </a:r>
                    </a:p>
                  </a:txBody>
                  <a:tcPr marL="36000" marR="36000" anchor="ctr"/>
                </a:tc>
                <a:tc>
                  <a:txBody>
                    <a:bodyPr/>
                    <a:lstStyle/>
                    <a:p>
                      <a:pPr algn="ctr" fontAlgn="b"/>
                      <a:r>
                        <a:rPr lang="en-IT" sz="1100" b="0" i="0" u="none" strike="noStrike">
                          <a:solidFill>
                            <a:schemeClr val="tx1"/>
                          </a:solidFill>
                          <a:effectLst/>
                          <a:latin typeface="+mn-lt"/>
                        </a:rPr>
                        <a:t>19 (47.5)</a:t>
                      </a:r>
                    </a:p>
                  </a:txBody>
                  <a:tcPr marL="36000" marR="36000" anchor="ctr"/>
                </a:tc>
                <a:tc>
                  <a:txBody>
                    <a:bodyPr/>
                    <a:lstStyle/>
                    <a:p>
                      <a:pPr algn="ctr" fontAlgn="b"/>
                      <a:r>
                        <a:rPr lang="en-IT" sz="1100" b="0" i="0" u="none" strike="noStrike">
                          <a:solidFill>
                            <a:schemeClr val="tx1"/>
                          </a:solidFill>
                          <a:effectLst/>
                          <a:latin typeface="+mn-lt"/>
                        </a:rPr>
                        <a:t>1 (2.5)</a:t>
                      </a:r>
                    </a:p>
                  </a:txBody>
                  <a:tcPr marL="36000" marR="36000" anchor="ctr"/>
                </a:tc>
                <a:tc>
                  <a:txBody>
                    <a:bodyPr/>
                    <a:lstStyle/>
                    <a:p>
                      <a:pPr algn="ctr" fontAlgn="b"/>
                      <a:r>
                        <a:rPr lang="en-IT" sz="1100" b="0" i="0" u="none" strike="noStrike">
                          <a:solidFill>
                            <a:schemeClr val="tx1"/>
                          </a:solidFill>
                          <a:effectLst/>
                          <a:latin typeface="+mn-lt"/>
                        </a:rPr>
                        <a:t>270 (48.9)</a:t>
                      </a:r>
                    </a:p>
                  </a:txBody>
                  <a:tcPr marL="36000" marR="36000" anchor="ctr"/>
                </a:tc>
                <a:tc>
                  <a:txBody>
                    <a:bodyPr/>
                    <a:lstStyle/>
                    <a:p>
                      <a:pPr algn="ctr" fontAlgn="b"/>
                      <a:r>
                        <a:rPr lang="en-IT" sz="1100" b="0" i="0" u="none" strike="noStrike">
                          <a:solidFill>
                            <a:schemeClr val="tx1"/>
                          </a:solidFill>
                          <a:effectLst/>
                          <a:latin typeface="+mn-lt"/>
                        </a:rPr>
                        <a:t>21 (3.8)</a:t>
                      </a:r>
                    </a:p>
                  </a:txBody>
                  <a:tcPr marL="36000" marR="36000" anchor="ctr"/>
                </a:tc>
                <a:extLst>
                  <a:ext uri="{0D108BD9-81ED-4DB2-BD59-A6C34878D82A}">
                    <a16:rowId xmlns:a16="http://schemas.microsoft.com/office/drawing/2014/main" val="615549186"/>
                  </a:ext>
                </a:extLst>
              </a:tr>
              <a:tr h="308291">
                <a:tc>
                  <a:txBody>
                    <a:bodyPr/>
                    <a:lstStyle/>
                    <a:p>
                      <a:pPr lvl="1" algn="l" fontAlgn="b"/>
                      <a:r>
                        <a:rPr lang="en-GB" sz="1100" b="0" i="0" u="none" strike="noStrike">
                          <a:solidFill>
                            <a:schemeClr val="tx1"/>
                          </a:solidFill>
                          <a:effectLst/>
                          <a:latin typeface="+mn-lt"/>
                        </a:rPr>
                        <a:t>Major hemorrhage</a:t>
                      </a:r>
                    </a:p>
                  </a:txBody>
                  <a:tcPr anchor="ctr"/>
                </a:tc>
                <a:tc>
                  <a:txBody>
                    <a:bodyPr/>
                    <a:lstStyle/>
                    <a:p>
                      <a:pPr algn="ctr" fontAlgn="b"/>
                      <a:r>
                        <a:rPr lang="en-IT" sz="1100" b="0" i="0" u="none" strike="noStrike">
                          <a:solidFill>
                            <a:schemeClr val="tx1"/>
                          </a:solidFill>
                          <a:effectLst/>
                          <a:latin typeface="+mn-lt"/>
                        </a:rPr>
                        <a:t>12 (3.9)</a:t>
                      </a:r>
                    </a:p>
                  </a:txBody>
                  <a:tcPr marL="36000" marR="36000" anchor="ctr"/>
                </a:tc>
                <a:tc>
                  <a:txBody>
                    <a:bodyPr/>
                    <a:lstStyle/>
                    <a:p>
                      <a:pPr algn="ctr" fontAlgn="b"/>
                      <a:r>
                        <a:rPr lang="en-IT" sz="1100" b="0" i="0" u="none" strike="noStrike">
                          <a:solidFill>
                            <a:schemeClr val="tx1"/>
                          </a:solidFill>
                          <a:effectLst/>
                          <a:latin typeface="+mn-lt"/>
                        </a:rPr>
                        <a:t>12 (3.9)</a:t>
                      </a:r>
                    </a:p>
                  </a:txBody>
                  <a:tcPr marL="36000" marR="36000" anchor="ctr"/>
                </a:tc>
                <a:tc>
                  <a:txBody>
                    <a:bodyPr/>
                    <a:lstStyle/>
                    <a:p>
                      <a:pPr algn="ctr" fontAlgn="b"/>
                      <a:r>
                        <a:rPr lang="en-IT" sz="1100" b="0" i="0" u="none" strike="noStrike">
                          <a:solidFill>
                            <a:schemeClr val="tx1"/>
                          </a:solidFill>
                          <a:effectLst/>
                          <a:latin typeface="+mn-lt"/>
                        </a:rPr>
                        <a:t>9 (4.5)</a:t>
                      </a:r>
                    </a:p>
                  </a:txBody>
                  <a:tcPr marL="36000" marR="36000" anchor="ctr"/>
                </a:tc>
                <a:tc>
                  <a:txBody>
                    <a:bodyPr/>
                    <a:lstStyle/>
                    <a:p>
                      <a:pPr algn="ctr" fontAlgn="b"/>
                      <a:r>
                        <a:rPr lang="en-IT" sz="1100" b="0" i="0" u="none" strike="noStrike">
                          <a:solidFill>
                            <a:schemeClr val="tx1"/>
                          </a:solidFill>
                          <a:effectLst/>
                          <a:latin typeface="+mn-lt"/>
                        </a:rPr>
                        <a:t>8 (4.0)</a:t>
                      </a:r>
                    </a:p>
                  </a:txBody>
                  <a:tcPr marL="36000" marR="36000" anchor="ctr"/>
                </a:tc>
                <a:tc>
                  <a:txBody>
                    <a:bodyPr/>
                    <a:lstStyle/>
                    <a:p>
                      <a:pPr algn="ctr" fontAlgn="b"/>
                      <a:r>
                        <a:rPr lang="en-IT" sz="1100" b="0" i="0" u="none" strike="noStrike">
                          <a:solidFill>
                            <a:schemeClr val="tx1"/>
                          </a:solidFill>
                          <a:effectLst/>
                          <a:latin typeface="+mn-lt"/>
                        </a:rPr>
                        <a:t>1 (2.5)</a:t>
                      </a:r>
                    </a:p>
                  </a:txBody>
                  <a:tcPr marL="36000" marR="36000" anchor="ctr"/>
                </a:tc>
                <a:tc>
                  <a:txBody>
                    <a:bodyPr/>
                    <a:lstStyle/>
                    <a:p>
                      <a:pPr algn="ctr" fontAlgn="b"/>
                      <a:r>
                        <a:rPr lang="en-IT" sz="1100" b="0" i="0" u="none" strike="noStrike">
                          <a:solidFill>
                            <a:schemeClr val="tx1"/>
                          </a:solidFill>
                          <a:effectLst/>
                          <a:latin typeface="+mn-lt"/>
                        </a:rPr>
                        <a:t>1 (2.5)</a:t>
                      </a:r>
                    </a:p>
                  </a:txBody>
                  <a:tcPr marL="36000" marR="36000" anchor="ctr"/>
                </a:tc>
                <a:tc>
                  <a:txBody>
                    <a:bodyPr/>
                    <a:lstStyle/>
                    <a:p>
                      <a:pPr algn="ctr" fontAlgn="b"/>
                      <a:r>
                        <a:rPr lang="en-IT" sz="1100" b="0" i="0" u="none" strike="noStrike">
                          <a:solidFill>
                            <a:schemeClr val="tx1"/>
                          </a:solidFill>
                          <a:effectLst/>
                          <a:latin typeface="+mn-lt"/>
                        </a:rPr>
                        <a:t>22 (4.0)</a:t>
                      </a:r>
                    </a:p>
                  </a:txBody>
                  <a:tcPr marL="36000" marR="36000" anchor="ctr"/>
                </a:tc>
                <a:tc>
                  <a:txBody>
                    <a:bodyPr/>
                    <a:lstStyle/>
                    <a:p>
                      <a:pPr algn="ctr" fontAlgn="b"/>
                      <a:r>
                        <a:rPr lang="en-IT" sz="1100" b="0" i="0" u="none" strike="noStrike">
                          <a:solidFill>
                            <a:schemeClr val="tx1"/>
                          </a:solidFill>
                          <a:effectLst/>
                          <a:latin typeface="+mn-lt"/>
                        </a:rPr>
                        <a:t>21 (3.8)</a:t>
                      </a:r>
                    </a:p>
                  </a:txBody>
                  <a:tcPr marL="36000" marR="36000" anchor="ctr"/>
                </a:tc>
                <a:extLst>
                  <a:ext uri="{0D108BD9-81ED-4DB2-BD59-A6C34878D82A}">
                    <a16:rowId xmlns:a16="http://schemas.microsoft.com/office/drawing/2014/main" val="4123645364"/>
                  </a:ext>
                </a:extLst>
              </a:tr>
              <a:tr h="308291">
                <a:tc>
                  <a:txBody>
                    <a:bodyPr/>
                    <a:lstStyle/>
                    <a:p>
                      <a:pPr algn="l" fontAlgn="b"/>
                      <a:r>
                        <a:rPr lang="en-GB" sz="1100" b="0" i="0" u="none" strike="noStrike">
                          <a:solidFill>
                            <a:schemeClr val="tx1"/>
                          </a:solidFill>
                          <a:effectLst/>
                          <a:latin typeface="+mn-lt"/>
                        </a:rPr>
                        <a:t>Hypertension</a:t>
                      </a:r>
                    </a:p>
                  </a:txBody>
                  <a:tcPr anchor="ctr"/>
                </a:tc>
                <a:tc>
                  <a:txBody>
                    <a:bodyPr/>
                    <a:lstStyle/>
                    <a:p>
                      <a:pPr algn="ctr" fontAlgn="b"/>
                      <a:r>
                        <a:rPr lang="en-IT" sz="1100" b="0" i="0" u="none" strike="noStrike">
                          <a:solidFill>
                            <a:schemeClr val="tx1"/>
                          </a:solidFill>
                          <a:effectLst/>
                          <a:latin typeface="+mn-lt"/>
                        </a:rPr>
                        <a:t>29 (9.4)</a:t>
                      </a:r>
                    </a:p>
                  </a:txBody>
                  <a:tcPr marL="36000" marR="36000" anchor="ctr"/>
                </a:tc>
                <a:tc>
                  <a:txBody>
                    <a:bodyPr/>
                    <a:lstStyle/>
                    <a:p>
                      <a:pPr algn="ctr" fontAlgn="b"/>
                      <a:r>
                        <a:rPr lang="en-IT" sz="1100" b="0" i="0" u="none" strike="noStrike">
                          <a:solidFill>
                            <a:schemeClr val="tx1"/>
                          </a:solidFill>
                          <a:effectLst/>
                          <a:latin typeface="+mn-lt"/>
                        </a:rPr>
                        <a:t>10 (3.2)</a:t>
                      </a:r>
                    </a:p>
                  </a:txBody>
                  <a:tcPr marL="36000" marR="36000" anchor="ctr"/>
                </a:tc>
                <a:tc>
                  <a:txBody>
                    <a:bodyPr/>
                    <a:lstStyle/>
                    <a:p>
                      <a:pPr algn="ctr" fontAlgn="b"/>
                      <a:r>
                        <a:rPr lang="en-IT" sz="1100" b="0" i="0" u="none" strike="noStrike">
                          <a:solidFill>
                            <a:schemeClr val="tx1"/>
                          </a:solidFill>
                          <a:effectLst/>
                          <a:latin typeface="+mn-lt"/>
                        </a:rPr>
                        <a:t>12 (5.9)</a:t>
                      </a:r>
                    </a:p>
                  </a:txBody>
                  <a:tcPr marL="36000" marR="36000" anchor="ctr"/>
                </a:tc>
                <a:tc>
                  <a:txBody>
                    <a:bodyPr/>
                    <a:lstStyle/>
                    <a:p>
                      <a:pPr algn="ctr" fontAlgn="b"/>
                      <a:r>
                        <a:rPr lang="en-IT" sz="1100" b="0" i="0" u="none" strike="noStrike">
                          <a:solidFill>
                            <a:schemeClr val="tx1"/>
                          </a:solidFill>
                          <a:effectLst/>
                          <a:latin typeface="+mn-lt"/>
                        </a:rPr>
                        <a:t>7 (3.5)</a:t>
                      </a:r>
                    </a:p>
                  </a:txBody>
                  <a:tcPr marL="36000" marR="36000" anchor="ctr"/>
                </a:tc>
                <a:tc>
                  <a:txBody>
                    <a:bodyPr/>
                    <a:lstStyle/>
                    <a:p>
                      <a:pPr algn="ctr" fontAlgn="b"/>
                      <a:r>
                        <a:rPr lang="en-IT" sz="1100" b="0" i="0" u="none" strike="noStrike">
                          <a:solidFill>
                            <a:schemeClr val="tx1"/>
                          </a:solidFill>
                          <a:effectLst/>
                          <a:latin typeface="+mn-lt"/>
                        </a:rPr>
                        <a:t>2 (5.0)</a:t>
                      </a:r>
                    </a:p>
                  </a:txBody>
                  <a:tcPr marL="36000" marR="36000" anchor="ctr"/>
                </a:tc>
                <a:tc>
                  <a:txBody>
                    <a:bodyPr/>
                    <a:lstStyle/>
                    <a:p>
                      <a:pPr algn="ctr" fontAlgn="b"/>
                      <a:r>
                        <a:rPr lang="en-IT" sz="1100" b="0" i="0" u="none" strike="noStrike">
                          <a:solidFill>
                            <a:schemeClr val="tx1"/>
                          </a:solidFill>
                          <a:effectLst/>
                          <a:latin typeface="+mn-lt"/>
                        </a:rPr>
                        <a:t>1 (2.5)</a:t>
                      </a:r>
                    </a:p>
                  </a:txBody>
                  <a:tcPr marL="36000" marR="36000" anchor="ctr"/>
                </a:tc>
                <a:tc>
                  <a:txBody>
                    <a:bodyPr/>
                    <a:lstStyle/>
                    <a:p>
                      <a:pPr algn="ctr" fontAlgn="b"/>
                      <a:r>
                        <a:rPr lang="en-IT" sz="1100" b="0" i="0" u="none" strike="noStrike">
                          <a:solidFill>
                            <a:schemeClr val="tx1"/>
                          </a:solidFill>
                          <a:effectLst/>
                          <a:latin typeface="+mn-lt"/>
                        </a:rPr>
                        <a:t>43 (7.8)</a:t>
                      </a:r>
                    </a:p>
                  </a:txBody>
                  <a:tcPr marL="36000" marR="36000" anchor="ctr"/>
                </a:tc>
                <a:tc>
                  <a:txBody>
                    <a:bodyPr/>
                    <a:lstStyle/>
                    <a:p>
                      <a:pPr algn="ctr" fontAlgn="b"/>
                      <a:r>
                        <a:rPr lang="en-IT" sz="1100" b="0" i="0" u="none" strike="noStrike">
                          <a:solidFill>
                            <a:schemeClr val="tx1"/>
                          </a:solidFill>
                          <a:effectLst/>
                          <a:latin typeface="+mn-lt"/>
                        </a:rPr>
                        <a:t>18 (3.3)</a:t>
                      </a:r>
                    </a:p>
                  </a:txBody>
                  <a:tcPr marL="36000" marR="36000" anchor="ctr"/>
                </a:tc>
                <a:extLst>
                  <a:ext uri="{0D108BD9-81ED-4DB2-BD59-A6C34878D82A}">
                    <a16:rowId xmlns:a16="http://schemas.microsoft.com/office/drawing/2014/main" val="1574334013"/>
                  </a:ext>
                </a:extLst>
              </a:tr>
              <a:tr h="443557">
                <a:tc>
                  <a:txBody>
                    <a:bodyPr/>
                    <a:lstStyle/>
                    <a:p>
                      <a:pPr algn="l" fontAlgn="b"/>
                      <a:r>
                        <a:rPr lang="en-GB" sz="1100" b="0" i="0" u="none" strike="noStrike">
                          <a:solidFill>
                            <a:schemeClr val="tx1"/>
                          </a:solidFill>
                          <a:effectLst/>
                          <a:latin typeface="+mn-lt"/>
                        </a:rPr>
                        <a:t>Infections</a:t>
                      </a:r>
                      <a:br>
                        <a:rPr lang="en-GB" sz="1100" b="0" i="0" u="none" strike="noStrike">
                          <a:solidFill>
                            <a:schemeClr val="tx1"/>
                          </a:solidFill>
                          <a:effectLst/>
                          <a:latin typeface="+mn-lt"/>
                        </a:rPr>
                      </a:br>
                      <a:r>
                        <a:rPr lang="en-GB" sz="1100" b="0" i="0" u="none" strike="noStrike">
                          <a:solidFill>
                            <a:schemeClr val="tx1"/>
                          </a:solidFill>
                          <a:effectLst/>
                          <a:latin typeface="+mn-lt"/>
                        </a:rPr>
                        <a:t>(including COVID-19)</a:t>
                      </a:r>
                    </a:p>
                  </a:txBody>
                  <a:tcPr anchor="ctr"/>
                </a:tc>
                <a:tc>
                  <a:txBody>
                    <a:bodyPr/>
                    <a:lstStyle/>
                    <a:p>
                      <a:pPr algn="ctr" fontAlgn="b"/>
                      <a:r>
                        <a:rPr lang="en-IT" sz="1100" b="0" i="0" u="none" strike="noStrike">
                          <a:solidFill>
                            <a:schemeClr val="tx1"/>
                          </a:solidFill>
                          <a:effectLst/>
                          <a:latin typeface="+mn-lt"/>
                        </a:rPr>
                        <a:t>229 (73.9)</a:t>
                      </a:r>
                    </a:p>
                  </a:txBody>
                  <a:tcPr marL="36000" marR="36000" anchor="ctr"/>
                </a:tc>
                <a:tc>
                  <a:txBody>
                    <a:bodyPr/>
                    <a:lstStyle/>
                    <a:p>
                      <a:pPr algn="ctr" fontAlgn="b"/>
                      <a:r>
                        <a:rPr lang="en-IT" sz="1100" b="0" i="0" u="none" strike="noStrike">
                          <a:solidFill>
                            <a:schemeClr val="tx1"/>
                          </a:solidFill>
                          <a:effectLst/>
                          <a:latin typeface="+mn-lt"/>
                        </a:rPr>
                        <a:t>76 (24.5)</a:t>
                      </a:r>
                    </a:p>
                  </a:txBody>
                  <a:tcPr marL="36000" marR="36000" anchor="ctr"/>
                </a:tc>
                <a:tc>
                  <a:txBody>
                    <a:bodyPr/>
                    <a:lstStyle/>
                    <a:p>
                      <a:pPr algn="ctr" fontAlgn="b"/>
                      <a:r>
                        <a:rPr lang="en-IT" sz="1100" b="0" i="0" u="none" strike="noStrike">
                          <a:solidFill>
                            <a:schemeClr val="tx1"/>
                          </a:solidFill>
                          <a:effectLst/>
                          <a:latin typeface="+mn-lt"/>
                        </a:rPr>
                        <a:t>152 (75.2)</a:t>
                      </a:r>
                    </a:p>
                  </a:txBody>
                  <a:tcPr marL="36000" marR="36000" anchor="ctr"/>
                </a:tc>
                <a:tc>
                  <a:txBody>
                    <a:bodyPr/>
                    <a:lstStyle/>
                    <a:p>
                      <a:pPr algn="ctr" fontAlgn="b"/>
                      <a:r>
                        <a:rPr lang="en-IT" sz="1100" b="0" i="0" u="none" strike="noStrike">
                          <a:solidFill>
                            <a:schemeClr val="tx1"/>
                          </a:solidFill>
                          <a:effectLst/>
                          <a:latin typeface="+mn-lt"/>
                        </a:rPr>
                        <a:t>81 (40.1)</a:t>
                      </a:r>
                    </a:p>
                  </a:txBody>
                  <a:tcPr marL="36000" marR="36000" anchor="ctr"/>
                </a:tc>
                <a:tc>
                  <a:txBody>
                    <a:bodyPr/>
                    <a:lstStyle/>
                    <a:p>
                      <a:pPr algn="ctr" fontAlgn="b"/>
                      <a:r>
                        <a:rPr lang="en-IT" sz="1100" b="0" i="0" u="none" strike="noStrike">
                          <a:solidFill>
                            <a:schemeClr val="tx1"/>
                          </a:solidFill>
                          <a:effectLst/>
                          <a:latin typeface="+mn-lt"/>
                        </a:rPr>
                        <a:t>30 (75.0)</a:t>
                      </a:r>
                    </a:p>
                  </a:txBody>
                  <a:tcPr marL="36000" marR="36000" anchor="ctr"/>
                </a:tc>
                <a:tc>
                  <a:txBody>
                    <a:bodyPr/>
                    <a:lstStyle/>
                    <a:p>
                      <a:pPr algn="ctr" fontAlgn="b"/>
                      <a:r>
                        <a:rPr lang="en-IT" sz="1100" b="0" i="0" u="none" strike="noStrike">
                          <a:solidFill>
                            <a:schemeClr val="tx1"/>
                          </a:solidFill>
                          <a:effectLst/>
                          <a:latin typeface="+mn-lt"/>
                        </a:rPr>
                        <a:t>8 (20.0)</a:t>
                      </a:r>
                    </a:p>
                  </a:txBody>
                  <a:tcPr marL="36000" marR="36000" anchor="ctr"/>
                </a:tc>
                <a:tc>
                  <a:txBody>
                    <a:bodyPr/>
                    <a:lstStyle/>
                    <a:p>
                      <a:pPr algn="ctr" fontAlgn="b"/>
                      <a:r>
                        <a:rPr lang="en-IT" sz="1100" b="0" i="0" u="none" strike="noStrike">
                          <a:solidFill>
                            <a:schemeClr val="tx1"/>
                          </a:solidFill>
                          <a:effectLst/>
                          <a:latin typeface="+mn-lt"/>
                        </a:rPr>
                        <a:t>411 (74.5)</a:t>
                      </a:r>
                    </a:p>
                  </a:txBody>
                  <a:tcPr marL="36000" marR="36000" anchor="ctr"/>
                </a:tc>
                <a:tc>
                  <a:txBody>
                    <a:bodyPr/>
                    <a:lstStyle/>
                    <a:p>
                      <a:pPr algn="ctr" fontAlgn="b"/>
                      <a:r>
                        <a:rPr lang="en-IT" sz="1100" b="0" i="0" u="none" strike="noStrike">
                          <a:solidFill>
                            <a:schemeClr val="tx1"/>
                          </a:solidFill>
                          <a:effectLst/>
                          <a:latin typeface="+mn-lt"/>
                        </a:rPr>
                        <a:t>165 (29.9)</a:t>
                      </a:r>
                    </a:p>
                  </a:txBody>
                  <a:tcPr marL="36000" marR="36000" anchor="ctr"/>
                </a:tc>
                <a:extLst>
                  <a:ext uri="{0D108BD9-81ED-4DB2-BD59-A6C34878D82A}">
                    <a16:rowId xmlns:a16="http://schemas.microsoft.com/office/drawing/2014/main" val="4260136610"/>
                  </a:ext>
                </a:extLst>
              </a:tr>
              <a:tr h="443557">
                <a:tc>
                  <a:txBody>
                    <a:bodyPr/>
                    <a:lstStyle/>
                    <a:p>
                      <a:pPr algn="l" fontAlgn="b"/>
                      <a:r>
                        <a:rPr lang="en-GB" sz="1100" b="0" i="0" u="none" strike="noStrike">
                          <a:solidFill>
                            <a:schemeClr val="tx1"/>
                          </a:solidFill>
                          <a:effectLst/>
                          <a:latin typeface="+mn-lt"/>
                        </a:rPr>
                        <a:t>Second primary malignancies excluding non-melanoma skin</a:t>
                      </a:r>
                    </a:p>
                  </a:txBody>
                  <a:tcPr anchor="ctr"/>
                </a:tc>
                <a:tc>
                  <a:txBody>
                    <a:bodyPr/>
                    <a:lstStyle/>
                    <a:p>
                      <a:pPr algn="ctr" fontAlgn="b"/>
                      <a:r>
                        <a:rPr lang="en-IT" sz="1100" b="0" i="0" u="none" strike="noStrike">
                          <a:solidFill>
                            <a:schemeClr val="tx1"/>
                          </a:solidFill>
                          <a:effectLst/>
                          <a:latin typeface="+mn-lt"/>
                        </a:rPr>
                        <a:t>29 (9.4)</a:t>
                      </a:r>
                    </a:p>
                  </a:txBody>
                  <a:tcPr marL="36000" marR="36000" anchor="ctr"/>
                </a:tc>
                <a:tc>
                  <a:txBody>
                    <a:bodyPr/>
                    <a:lstStyle/>
                    <a:p>
                      <a:pPr algn="ctr" fontAlgn="b"/>
                      <a:r>
                        <a:rPr lang="en-IT" sz="1100" b="0" i="0" u="none" strike="noStrike">
                          <a:solidFill>
                            <a:schemeClr val="tx1"/>
                          </a:solidFill>
                          <a:effectLst/>
                          <a:latin typeface="+mn-lt"/>
                        </a:rPr>
                        <a:t>16 (5.2)</a:t>
                      </a:r>
                    </a:p>
                  </a:txBody>
                  <a:tcPr marL="36000" marR="36000" anchor="ctr"/>
                </a:tc>
                <a:tc>
                  <a:txBody>
                    <a:bodyPr/>
                    <a:lstStyle/>
                    <a:p>
                      <a:pPr algn="ctr" fontAlgn="b"/>
                      <a:r>
                        <a:rPr lang="en-IT" sz="1100" b="0" i="0" u="none" strike="noStrike">
                          <a:solidFill>
                            <a:schemeClr val="tx1"/>
                          </a:solidFill>
                          <a:effectLst/>
                          <a:latin typeface="+mn-lt"/>
                        </a:rPr>
                        <a:t>17 (8.4)</a:t>
                      </a:r>
                    </a:p>
                  </a:txBody>
                  <a:tcPr marL="36000" marR="36000" anchor="ctr"/>
                </a:tc>
                <a:tc>
                  <a:txBody>
                    <a:bodyPr/>
                    <a:lstStyle/>
                    <a:p>
                      <a:pPr algn="ctr" fontAlgn="b"/>
                      <a:r>
                        <a:rPr lang="en-IT" sz="1100" b="0" i="0" u="none" strike="noStrike">
                          <a:solidFill>
                            <a:schemeClr val="tx1"/>
                          </a:solidFill>
                          <a:effectLst/>
                          <a:latin typeface="+mn-lt"/>
                        </a:rPr>
                        <a:t>7 (3.5)</a:t>
                      </a:r>
                    </a:p>
                  </a:txBody>
                  <a:tcPr marL="36000" marR="36000" anchor="ctr"/>
                </a:tc>
                <a:tc>
                  <a:txBody>
                    <a:bodyPr/>
                    <a:lstStyle/>
                    <a:p>
                      <a:pPr algn="ctr" fontAlgn="b"/>
                      <a:r>
                        <a:rPr lang="en-IT" sz="1100" b="0" i="0" u="none" strike="noStrike">
                          <a:solidFill>
                            <a:schemeClr val="tx1"/>
                          </a:solidFill>
                          <a:effectLst/>
                          <a:latin typeface="+mn-lt"/>
                        </a:rPr>
                        <a:t>3 (7.5)</a:t>
                      </a:r>
                    </a:p>
                  </a:txBody>
                  <a:tcPr marL="36000" marR="36000" anchor="ctr"/>
                </a:tc>
                <a:tc>
                  <a:txBody>
                    <a:bodyPr/>
                    <a:lstStyle/>
                    <a:p>
                      <a:pPr algn="ctr" fontAlgn="b"/>
                      <a:r>
                        <a:rPr lang="en-IT" sz="1100" b="0" i="0" u="none" strike="noStrike">
                          <a:solidFill>
                            <a:schemeClr val="tx1"/>
                          </a:solidFill>
                          <a:effectLst/>
                          <a:latin typeface="+mn-lt"/>
                        </a:rPr>
                        <a:t>2 (5.0)</a:t>
                      </a:r>
                    </a:p>
                  </a:txBody>
                  <a:tcPr marL="36000" marR="36000" anchor="ctr"/>
                </a:tc>
                <a:tc>
                  <a:txBody>
                    <a:bodyPr/>
                    <a:lstStyle/>
                    <a:p>
                      <a:pPr algn="ctr" fontAlgn="b"/>
                      <a:r>
                        <a:rPr lang="en-IT" sz="1100" b="0" i="0" u="none" strike="noStrike">
                          <a:solidFill>
                            <a:schemeClr val="tx1"/>
                          </a:solidFill>
                          <a:effectLst/>
                          <a:latin typeface="+mn-lt"/>
                        </a:rPr>
                        <a:t>49 (8.9)</a:t>
                      </a:r>
                    </a:p>
                  </a:txBody>
                  <a:tcPr marL="36000" marR="36000" anchor="ctr"/>
                </a:tc>
                <a:tc>
                  <a:txBody>
                    <a:bodyPr/>
                    <a:lstStyle/>
                    <a:p>
                      <a:pPr algn="ctr" fontAlgn="b"/>
                      <a:r>
                        <a:rPr lang="en-IT" sz="1100" b="0" i="0" u="none" strike="noStrike">
                          <a:solidFill>
                            <a:schemeClr val="tx1"/>
                          </a:solidFill>
                          <a:effectLst/>
                          <a:latin typeface="+mn-lt"/>
                        </a:rPr>
                        <a:t>25 (4.5)</a:t>
                      </a:r>
                    </a:p>
                  </a:txBody>
                  <a:tcPr marL="36000" marR="36000" anchor="ctr"/>
                </a:tc>
                <a:extLst>
                  <a:ext uri="{0D108BD9-81ED-4DB2-BD59-A6C34878D82A}">
                    <a16:rowId xmlns:a16="http://schemas.microsoft.com/office/drawing/2014/main" val="2186731474"/>
                  </a:ext>
                </a:extLst>
              </a:tr>
            </a:tbl>
          </a:graphicData>
        </a:graphic>
      </p:graphicFrame>
      <p:sp>
        <p:nvSpPr>
          <p:cNvPr id="9" name="Rectangle 8">
            <a:extLst>
              <a:ext uri="{FF2B5EF4-FFF2-40B4-BE49-F238E27FC236}">
                <a16:creationId xmlns:a16="http://schemas.microsoft.com/office/drawing/2014/main" id="{50E8BEFD-97C3-8D53-C704-A30F0E771240}"/>
              </a:ext>
            </a:extLst>
          </p:cNvPr>
          <p:cNvSpPr/>
          <p:nvPr/>
        </p:nvSpPr>
        <p:spPr>
          <a:xfrm>
            <a:off x="9120188" y="2008800"/>
            <a:ext cx="2655278" cy="4187189"/>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tIns="108000" rtlCol="0" anchor="t" anchorCtr="0"/>
          <a:lstStyle/>
          <a:p>
            <a:pPr>
              <a:spcAft>
                <a:spcPts val="600"/>
              </a:spcAft>
              <a:buClr>
                <a:schemeClr val="accent2"/>
              </a:buClr>
            </a:pPr>
            <a:r>
              <a:rPr lang="en-GB" sz="1200">
                <a:solidFill>
                  <a:schemeClr val="tx1"/>
                </a:solidFill>
              </a:rPr>
              <a:t>Incidences of atrial fibrillation/flutter, hypertension, and major </a:t>
            </a:r>
            <a:r>
              <a:rPr lang="en-GB" sz="1200" err="1">
                <a:solidFill>
                  <a:schemeClr val="tx1"/>
                </a:solidFill>
              </a:rPr>
              <a:t>hemorrhage</a:t>
            </a:r>
            <a:r>
              <a:rPr lang="en-GB" sz="1200">
                <a:solidFill>
                  <a:schemeClr val="tx1"/>
                </a:solidFill>
              </a:rPr>
              <a:t> were low.</a:t>
            </a:r>
          </a:p>
          <a:p>
            <a:pPr marL="136525" indent="-136525">
              <a:spcAft>
                <a:spcPts val="600"/>
              </a:spcAft>
              <a:buClr>
                <a:schemeClr val="accent2"/>
              </a:buClr>
              <a:buFont typeface="Arial" panose="020B0604020202020204" pitchFamily="34" charset="0"/>
              <a:buChar char="•"/>
            </a:pPr>
            <a:r>
              <a:rPr lang="en-GB" sz="1200">
                <a:solidFill>
                  <a:schemeClr val="tx1"/>
                </a:solidFill>
              </a:rPr>
              <a:t>Of patients who had an atrial fibrillation TEAE (n=26), one third (30.8%; n=8) had prior history of atrial fibrillation</a:t>
            </a:r>
          </a:p>
          <a:p>
            <a:pPr marL="136525" indent="-136525">
              <a:spcAft>
                <a:spcPts val="600"/>
              </a:spcAft>
              <a:buClr>
                <a:schemeClr val="accent2"/>
              </a:buClr>
              <a:buFont typeface="Arial" panose="020B0604020202020204" pitchFamily="34" charset="0"/>
              <a:buChar char="•"/>
            </a:pPr>
            <a:r>
              <a:rPr lang="en-GB" sz="1200">
                <a:solidFill>
                  <a:schemeClr val="tx1"/>
                </a:solidFill>
              </a:rPr>
              <a:t>Of patients with a hypertension TEAE (n=43), most had medical history of hypertension (79.1%; n=34)</a:t>
            </a:r>
          </a:p>
          <a:p>
            <a:pPr marL="136525" indent="-136525">
              <a:buClr>
                <a:schemeClr val="accent2"/>
              </a:buClr>
              <a:buFont typeface="Arial" panose="020B0604020202020204" pitchFamily="34" charset="0"/>
              <a:buChar char="•"/>
            </a:pPr>
            <a:r>
              <a:rPr lang="en-GB" sz="1200">
                <a:solidFill>
                  <a:schemeClr val="tx1"/>
                </a:solidFill>
              </a:rPr>
              <a:t>The population of patients with vs without a hypertension TEAE was slightly older (age ≥65 years: 79% vs 68%), more commonly male (67% vs 61%), and more likely to have high baseline blood pressure (&gt;140/90 mmHg) (30% vs 18%), chronic kidney disease (16% vs 7%), and diabetes (23% vs 19%)</a:t>
            </a:r>
          </a:p>
        </p:txBody>
      </p:sp>
    </p:spTree>
    <p:extLst>
      <p:ext uri="{BB962C8B-B14F-4D97-AF65-F5344CB8AC3E}">
        <p14:creationId xmlns:p14="http://schemas.microsoft.com/office/powerpoint/2010/main" val="18594240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F3180AB-860C-2D3E-15ED-34D3EC47C1EE}"/>
              </a:ext>
            </a:extLst>
          </p:cNvPr>
          <p:cNvSpPr>
            <a:spLocks noGrp="1"/>
          </p:cNvSpPr>
          <p:nvPr>
            <p:ph type="ftr" sz="quarter" idx="10"/>
          </p:nvPr>
        </p:nvSpPr>
        <p:spPr/>
        <p:txBody>
          <a:bodyPr/>
          <a:lstStyle/>
          <a:p>
            <a:r>
              <a:rPr lang="en-GB"/>
              <a:t>R/R, relapsed/refractory; TEAE, treatment-emergent adverse event; TN, treatment naïve. </a:t>
            </a:r>
          </a:p>
          <a:p>
            <a:r>
              <a:rPr lang="en-GB" b="1" err="1"/>
              <a:t>Opat</a:t>
            </a:r>
            <a:r>
              <a:rPr lang="en-GB" b="1"/>
              <a:t> et al. Abstract #P684 presented at EHA2024. </a:t>
            </a:r>
          </a:p>
        </p:txBody>
      </p:sp>
      <p:sp>
        <p:nvSpPr>
          <p:cNvPr id="3" name="Title 2">
            <a:extLst>
              <a:ext uri="{FF2B5EF4-FFF2-40B4-BE49-F238E27FC236}">
                <a16:creationId xmlns:a16="http://schemas.microsoft.com/office/drawing/2014/main" id="{A49FDD55-561E-FF15-4E31-AB5E254C2D0E}"/>
              </a:ext>
            </a:extLst>
          </p:cNvPr>
          <p:cNvSpPr>
            <a:spLocks noGrp="1"/>
          </p:cNvSpPr>
          <p:nvPr>
            <p:ph type="title"/>
          </p:nvPr>
        </p:nvSpPr>
        <p:spPr/>
        <p:txBody>
          <a:bodyPr/>
          <a:lstStyle/>
          <a:p>
            <a:r>
              <a:rPr lang="en-US"/>
              <a:t>Deaths </a:t>
            </a:r>
          </a:p>
        </p:txBody>
      </p:sp>
      <p:sp>
        <p:nvSpPr>
          <p:cNvPr id="8" name="Content Placeholder 7">
            <a:extLst>
              <a:ext uri="{FF2B5EF4-FFF2-40B4-BE49-F238E27FC236}">
                <a16:creationId xmlns:a16="http://schemas.microsoft.com/office/drawing/2014/main" id="{D606D6FD-0C4C-61F2-7508-68E08AEBE6E4}"/>
              </a:ext>
            </a:extLst>
          </p:cNvPr>
          <p:cNvSpPr>
            <a:spLocks noGrp="1"/>
          </p:cNvSpPr>
          <p:nvPr>
            <p:ph idx="1"/>
          </p:nvPr>
        </p:nvSpPr>
        <p:spPr/>
        <p:txBody>
          <a:bodyPr/>
          <a:lstStyle/>
          <a:p>
            <a:r>
              <a:rPr lang="en-GB"/>
              <a:t>Deaths were reported in 65 patients (12%) overall (TN, 7%; R/R, 19%; ibrutinib intolerant, 8%)</a:t>
            </a:r>
          </a:p>
          <a:p>
            <a:r>
              <a:rPr lang="en-GB"/>
              <a:t>56 patients had Grade 5 TEAEs during the treatment-emergent period</a:t>
            </a:r>
          </a:p>
          <a:p>
            <a:pPr lvl="1"/>
            <a:r>
              <a:rPr lang="en-GB"/>
              <a:t>Most occurred in patients with confirmed/suspected COVID-19 (n=41), most commonly COVID-19 (n=20), COVID-19 pneumonia (n=9), pneumonia (n=2), and acute respiratory failure (n=2)</a:t>
            </a:r>
          </a:p>
          <a:p>
            <a:endParaRPr lang="en-US"/>
          </a:p>
        </p:txBody>
      </p:sp>
    </p:spTree>
    <p:extLst>
      <p:ext uri="{BB962C8B-B14F-4D97-AF65-F5344CB8AC3E}">
        <p14:creationId xmlns:p14="http://schemas.microsoft.com/office/powerpoint/2010/main" val="5026822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74E07BC-B08A-8CE5-5EA2-180EABF55A52}"/>
              </a:ext>
            </a:extLst>
          </p:cNvPr>
          <p:cNvSpPr>
            <a:spLocks noGrp="1"/>
          </p:cNvSpPr>
          <p:nvPr>
            <p:ph type="ftr" sz="quarter" idx="10"/>
          </p:nvPr>
        </p:nvSpPr>
        <p:spPr/>
        <p:txBody>
          <a:bodyPr/>
          <a:lstStyle/>
          <a:p>
            <a:r>
              <a:rPr lang="en-GB"/>
              <a:t>CLL, chronic lymphocytic </a:t>
            </a:r>
            <a:r>
              <a:rPr lang="en-GB" err="1"/>
              <a:t>leukemia</a:t>
            </a:r>
            <a:r>
              <a:rPr lang="en-GB"/>
              <a:t>; TEAE, treatment-emergent adverse event. </a:t>
            </a:r>
          </a:p>
          <a:p>
            <a:r>
              <a:rPr lang="en-GB" b="1" err="1"/>
              <a:t>Opat</a:t>
            </a:r>
            <a:r>
              <a:rPr lang="en-GB" b="1"/>
              <a:t> et al. Abstract #P684 presented at EHA2024. </a:t>
            </a:r>
          </a:p>
        </p:txBody>
      </p:sp>
      <p:sp>
        <p:nvSpPr>
          <p:cNvPr id="5" name="Title 4">
            <a:extLst>
              <a:ext uri="{FF2B5EF4-FFF2-40B4-BE49-F238E27FC236}">
                <a16:creationId xmlns:a16="http://schemas.microsoft.com/office/drawing/2014/main" id="{7B4C0635-6690-3ED1-6CF8-32B3F4103045}"/>
              </a:ext>
            </a:extLst>
          </p:cNvPr>
          <p:cNvSpPr>
            <a:spLocks noGrp="1"/>
          </p:cNvSpPr>
          <p:nvPr>
            <p:ph type="title"/>
          </p:nvPr>
        </p:nvSpPr>
        <p:spPr/>
        <p:txBody>
          <a:bodyPr/>
          <a:lstStyle/>
          <a:p>
            <a:r>
              <a:rPr lang="en-US"/>
              <a:t>Conclusions </a:t>
            </a:r>
          </a:p>
        </p:txBody>
      </p:sp>
      <p:sp>
        <p:nvSpPr>
          <p:cNvPr id="6" name="Content Placeholder 5">
            <a:extLst>
              <a:ext uri="{FF2B5EF4-FFF2-40B4-BE49-F238E27FC236}">
                <a16:creationId xmlns:a16="http://schemas.microsoft.com/office/drawing/2014/main" id="{4CC32F2E-C63C-25BD-5C35-BA9E8296B50B}"/>
              </a:ext>
            </a:extLst>
          </p:cNvPr>
          <p:cNvSpPr>
            <a:spLocks noGrp="1"/>
          </p:cNvSpPr>
          <p:nvPr>
            <p:ph idx="1"/>
          </p:nvPr>
        </p:nvSpPr>
        <p:spPr/>
        <p:txBody>
          <a:bodyPr/>
          <a:lstStyle/>
          <a:p>
            <a:r>
              <a:rPr lang="en-US"/>
              <a:t>The safety profile of acalabrutinib in patients with CLL was consistent with previous clinical studies</a:t>
            </a:r>
          </a:p>
          <a:p>
            <a:r>
              <a:rPr lang="en-US"/>
              <a:t>Rates of infection were high but manageable with low mortality when COVID-19 deaths were excluded, and rates of cardiac events were low, with no new safety signals identified</a:t>
            </a:r>
          </a:p>
          <a:p>
            <a:r>
              <a:rPr lang="en-US"/>
              <a:t>COVID-19 TEAEs, including fatalities and those leading to treatment discontinuation, were commonly observed, as study enrollment spanned the COVID-19 pandemic</a:t>
            </a:r>
          </a:p>
          <a:p>
            <a:endParaRPr lang="en-US"/>
          </a:p>
        </p:txBody>
      </p:sp>
    </p:spTree>
    <p:extLst>
      <p:ext uri="{BB962C8B-B14F-4D97-AF65-F5344CB8AC3E}">
        <p14:creationId xmlns:p14="http://schemas.microsoft.com/office/powerpoint/2010/main" val="30384176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2972D3-F0ED-5957-0F95-7E7422A3A935}"/>
              </a:ext>
            </a:extLst>
          </p:cNvPr>
          <p:cNvSpPr>
            <a:spLocks noGrp="1"/>
          </p:cNvSpPr>
          <p:nvPr>
            <p:ph type="title"/>
          </p:nvPr>
        </p:nvSpPr>
        <p:spPr/>
        <p:txBody>
          <a:bodyPr/>
          <a:lstStyle/>
          <a:p>
            <a:r>
              <a:rPr lang="en-US"/>
              <a:t>BRUIN</a:t>
            </a:r>
          </a:p>
        </p:txBody>
      </p:sp>
      <p:sp>
        <p:nvSpPr>
          <p:cNvPr id="6" name="Text Placeholder 5">
            <a:extLst>
              <a:ext uri="{FF2B5EF4-FFF2-40B4-BE49-F238E27FC236}">
                <a16:creationId xmlns:a16="http://schemas.microsoft.com/office/drawing/2014/main" id="{3885A30F-E1C3-498F-6813-17E26712E5EA}"/>
              </a:ext>
            </a:extLst>
          </p:cNvPr>
          <p:cNvSpPr>
            <a:spLocks noGrp="1"/>
          </p:cNvSpPr>
          <p:nvPr>
            <p:ph type="body" idx="1"/>
          </p:nvPr>
        </p:nvSpPr>
        <p:spPr/>
        <p:txBody>
          <a:bodyPr/>
          <a:lstStyle/>
          <a:p>
            <a:r>
              <a:rPr lang="en-US" err="1"/>
              <a:t>Pirtobrutinib</a:t>
            </a:r>
            <a:r>
              <a:rPr lang="en-US"/>
              <a:t> in R/R CLL/SLL</a:t>
            </a:r>
          </a:p>
        </p:txBody>
      </p:sp>
    </p:spTree>
    <p:extLst>
      <p:ext uri="{BB962C8B-B14F-4D97-AF65-F5344CB8AC3E}">
        <p14:creationId xmlns:p14="http://schemas.microsoft.com/office/powerpoint/2010/main" val="17768230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59606CFB-9ECE-A239-6811-88134E18FB88}"/>
              </a:ext>
            </a:extLst>
          </p:cNvPr>
          <p:cNvSpPr>
            <a:spLocks noGrp="1"/>
          </p:cNvSpPr>
          <p:nvPr>
            <p:ph type="body" sz="quarter" idx="12"/>
          </p:nvPr>
        </p:nvSpPr>
        <p:spPr>
          <a:xfrm>
            <a:off x="425076" y="1510891"/>
            <a:ext cx="11367480" cy="647700"/>
          </a:xfrm>
        </p:spPr>
        <p:txBody>
          <a:bodyPr/>
          <a:lstStyle/>
          <a:p>
            <a:r>
              <a:rPr lang="en-US"/>
              <a:t>BRUIN (NCT03740529) is a Phase 1/2 study evaluating the efficacy and safety of </a:t>
            </a:r>
            <a:r>
              <a:rPr lang="en-US" err="1"/>
              <a:t>pirtobrutinib</a:t>
            </a:r>
            <a:r>
              <a:rPr lang="en-US"/>
              <a:t> in patients with R/R CLL/SLL and NHL</a:t>
            </a:r>
          </a:p>
          <a:p>
            <a:endParaRPr lang="en-DE"/>
          </a:p>
        </p:txBody>
      </p:sp>
      <p:sp>
        <p:nvSpPr>
          <p:cNvPr id="7" name="Footer Placeholder 1">
            <a:extLst>
              <a:ext uri="{FF2B5EF4-FFF2-40B4-BE49-F238E27FC236}">
                <a16:creationId xmlns:a16="http://schemas.microsoft.com/office/drawing/2014/main" id="{6CB82C1F-24EA-D340-D547-29EE451CC58B}"/>
              </a:ext>
            </a:extLst>
          </p:cNvPr>
          <p:cNvSpPr>
            <a:spLocks noGrp="1"/>
          </p:cNvSpPr>
          <p:nvPr>
            <p:ph type="ftr" sz="quarter" idx="13"/>
          </p:nvPr>
        </p:nvSpPr>
        <p:spPr>
          <a:xfrm>
            <a:off x="407989" y="5867400"/>
            <a:ext cx="8532812" cy="801688"/>
          </a:xfrm>
        </p:spPr>
        <p:txBody>
          <a:bodyPr/>
          <a:lstStyle/>
          <a:p>
            <a:r>
              <a:rPr lang="en-GB"/>
              <a:t>A data cutoff of 05 May 2023 was used for all analyses.</a:t>
            </a:r>
          </a:p>
          <a:p>
            <a:r>
              <a:rPr lang="en-GB" baseline="30000" err="1"/>
              <a:t>a</a:t>
            </a:r>
            <a:r>
              <a:rPr lang="en-GB" err="1"/>
              <a:t>Other</a:t>
            </a:r>
            <a:r>
              <a:rPr lang="en-GB"/>
              <a:t> includes DLBCL, WM, FL, MZL, Richter transformation, B-PLL, Hairy cell </a:t>
            </a:r>
            <a:r>
              <a:rPr lang="en-GB" err="1"/>
              <a:t>leukemia</a:t>
            </a:r>
            <a:r>
              <a:rPr lang="en-GB"/>
              <a:t>, PCNSL, and other transformation.</a:t>
            </a:r>
          </a:p>
          <a:p>
            <a:r>
              <a:rPr lang="en-GB"/>
              <a:t>B-PLL, B cell prolymphocytic </a:t>
            </a:r>
            <a:r>
              <a:rPr lang="en-GB" err="1"/>
              <a:t>leukemia</a:t>
            </a:r>
            <a:r>
              <a:rPr lang="en-GB"/>
              <a:t>; BTKi, Bruton’s tyrosine kinase inhibitor; </a:t>
            </a:r>
            <a:r>
              <a:rPr lang="en-GB" err="1"/>
              <a:t>cBTKi</a:t>
            </a:r>
            <a:r>
              <a:rPr lang="en-GB"/>
              <a:t>, covalent BTKi; CLL, chronic lymphocytic </a:t>
            </a:r>
            <a:r>
              <a:rPr lang="en-GB" err="1"/>
              <a:t>leukemia</a:t>
            </a:r>
            <a:r>
              <a:rPr lang="en-GB"/>
              <a:t>; DLBCL, diffuse large B cell lymphoma; </a:t>
            </a:r>
            <a:r>
              <a:rPr lang="en-GB" err="1"/>
              <a:t>DoR</a:t>
            </a:r>
            <a:r>
              <a:rPr lang="en-GB"/>
              <a:t>, duration of response; ECOG PS, Eastern Cooperative Oncology Group performance status; FL, follicular lymphoma;  </a:t>
            </a:r>
            <a:r>
              <a:rPr lang="en-GB" err="1"/>
              <a:t>iwCLL</a:t>
            </a:r>
            <a:r>
              <a:rPr lang="en-GB"/>
              <a:t>, international workshop on CLL; MCL, mantle cell lymphoma; MTD, maximum tolerated dose; MZL, marginal zone lymphoma; NHL, non-Hodgkin lymphoma; ORR, overall response rate; OS, overall survival; PCNSL, primary central nervous system lymphoma; PFS, progression-free survival; QD, once daily; RP2D, recommended Phase 2 dose; R/R, relapsed/refractory; SLL, small lymphocytic lymphoma; WM, Waldenström’s macroglobulinemia.</a:t>
            </a:r>
          </a:p>
          <a:p>
            <a:r>
              <a:rPr lang="en-GB" b="1"/>
              <a:t>Eyre et al. Abstract #P656 presented at EHA2024. </a:t>
            </a:r>
          </a:p>
        </p:txBody>
      </p:sp>
      <p:sp>
        <p:nvSpPr>
          <p:cNvPr id="6" name="TextBox 5">
            <a:extLst>
              <a:ext uri="{FF2B5EF4-FFF2-40B4-BE49-F238E27FC236}">
                <a16:creationId xmlns:a16="http://schemas.microsoft.com/office/drawing/2014/main" id="{1E7D84B6-0521-94EF-431D-7D8C7C97440F}"/>
              </a:ext>
            </a:extLst>
          </p:cNvPr>
          <p:cNvSpPr txBox="1"/>
          <p:nvPr/>
        </p:nvSpPr>
        <p:spPr>
          <a:xfrm>
            <a:off x="7307637" y="2071859"/>
            <a:ext cx="4473099" cy="971999"/>
          </a:xfrm>
          <a:prstGeom prst="rect">
            <a:avLst/>
          </a:prstGeom>
          <a:solidFill>
            <a:schemeClr val="bg2"/>
          </a:solidFill>
        </p:spPr>
        <p:txBody>
          <a:bodyPr wrap="square" rtlCol="0">
            <a:noAutofit/>
          </a:bodyPr>
          <a:lstStyle/>
          <a:p>
            <a:r>
              <a:rPr lang="en-GB" sz="1300" b="1"/>
              <a:t>Phase 1 3+3 design</a:t>
            </a:r>
          </a:p>
          <a:p>
            <a:pPr marL="177800" indent="-177800">
              <a:buClr>
                <a:schemeClr val="accent2"/>
              </a:buClr>
              <a:buFont typeface="Arial" panose="020B0604020202020204" pitchFamily="34" charset="0"/>
              <a:buChar char="•"/>
            </a:pPr>
            <a:r>
              <a:rPr lang="en-GB" sz="1300"/>
              <a:t>28-day cycles</a:t>
            </a:r>
          </a:p>
          <a:p>
            <a:pPr marL="177800" indent="-177800">
              <a:buClr>
                <a:schemeClr val="accent2"/>
              </a:buClr>
              <a:buFont typeface="Arial" panose="020B0604020202020204" pitchFamily="34" charset="0"/>
              <a:buChar char="•"/>
            </a:pPr>
            <a:r>
              <a:rPr lang="en-GB" sz="1300"/>
              <a:t>Intra-patient dose escalation allowed</a:t>
            </a:r>
          </a:p>
          <a:p>
            <a:pPr marL="177800" indent="-177800">
              <a:buClr>
                <a:schemeClr val="accent2"/>
              </a:buClr>
              <a:buFont typeface="Arial" panose="020B0604020202020204" pitchFamily="34" charset="0"/>
              <a:buChar char="•"/>
            </a:pPr>
            <a:r>
              <a:rPr lang="en-GB" sz="1300"/>
              <a:t>Cohort expansion permitted at doses deemed safe</a:t>
            </a:r>
          </a:p>
        </p:txBody>
      </p:sp>
      <p:sp>
        <p:nvSpPr>
          <p:cNvPr id="8" name="TextBox 7">
            <a:extLst>
              <a:ext uri="{FF2B5EF4-FFF2-40B4-BE49-F238E27FC236}">
                <a16:creationId xmlns:a16="http://schemas.microsoft.com/office/drawing/2014/main" id="{A4EBA427-9272-76BA-6727-D00D3D880F50}"/>
              </a:ext>
            </a:extLst>
          </p:cNvPr>
          <p:cNvSpPr txBox="1"/>
          <p:nvPr/>
        </p:nvSpPr>
        <p:spPr>
          <a:xfrm>
            <a:off x="7305674" y="3113220"/>
            <a:ext cx="4473099" cy="1092607"/>
          </a:xfrm>
          <a:prstGeom prst="rect">
            <a:avLst/>
          </a:prstGeom>
          <a:solidFill>
            <a:schemeClr val="bg2"/>
          </a:solidFill>
        </p:spPr>
        <p:txBody>
          <a:bodyPr wrap="square">
            <a:spAutoFit/>
          </a:bodyPr>
          <a:lstStyle/>
          <a:p>
            <a:r>
              <a:rPr lang="en-GB" sz="1300" b="1"/>
              <a:t>Eligibility</a:t>
            </a:r>
          </a:p>
          <a:p>
            <a:pPr marL="177800" indent="-177800">
              <a:buClr>
                <a:schemeClr val="accent2"/>
              </a:buClr>
              <a:buFont typeface="Arial" panose="020B0604020202020204" pitchFamily="34" charset="0"/>
              <a:buChar char="•"/>
            </a:pPr>
            <a:r>
              <a:rPr lang="en-GB" sz="1300"/>
              <a:t>Age ≥18</a:t>
            </a:r>
          </a:p>
          <a:p>
            <a:pPr marL="177800" indent="-177800">
              <a:buClr>
                <a:schemeClr val="accent2"/>
              </a:buClr>
              <a:buFont typeface="Arial" panose="020B0604020202020204" pitchFamily="34" charset="0"/>
              <a:buChar char="•"/>
            </a:pPr>
            <a:r>
              <a:rPr lang="en-GB" sz="1300"/>
              <a:t>ECOG PS 0-2</a:t>
            </a:r>
          </a:p>
          <a:p>
            <a:pPr marL="177800" indent="-177800">
              <a:buClr>
                <a:schemeClr val="accent2"/>
              </a:buClr>
              <a:buFont typeface="Arial" panose="020B0604020202020204" pitchFamily="34" charset="0"/>
              <a:buChar char="•"/>
            </a:pPr>
            <a:r>
              <a:rPr lang="en-GB" sz="1300"/>
              <a:t>Active disease and in need of treatment</a:t>
            </a:r>
          </a:p>
          <a:p>
            <a:pPr marL="177800" indent="-177800">
              <a:buClr>
                <a:schemeClr val="accent2"/>
              </a:buClr>
              <a:buFont typeface="Arial" panose="020B0604020202020204" pitchFamily="34" charset="0"/>
              <a:buChar char="•"/>
            </a:pPr>
            <a:r>
              <a:rPr lang="en-GB" sz="1300"/>
              <a:t>Previously treated</a:t>
            </a:r>
          </a:p>
        </p:txBody>
      </p:sp>
      <p:sp>
        <p:nvSpPr>
          <p:cNvPr id="10" name="TextBox 9">
            <a:extLst>
              <a:ext uri="{FF2B5EF4-FFF2-40B4-BE49-F238E27FC236}">
                <a16:creationId xmlns:a16="http://schemas.microsoft.com/office/drawing/2014/main" id="{E5AEE513-DC66-3418-5E6F-42C9F1265EF8}"/>
              </a:ext>
            </a:extLst>
          </p:cNvPr>
          <p:cNvSpPr txBox="1"/>
          <p:nvPr/>
        </p:nvSpPr>
        <p:spPr>
          <a:xfrm>
            <a:off x="7305673" y="4275189"/>
            <a:ext cx="4473099" cy="1292662"/>
          </a:xfrm>
          <a:prstGeom prst="rect">
            <a:avLst/>
          </a:prstGeom>
          <a:solidFill>
            <a:schemeClr val="bg2"/>
          </a:solidFill>
        </p:spPr>
        <p:txBody>
          <a:bodyPr wrap="square">
            <a:spAutoFit/>
          </a:bodyPr>
          <a:lstStyle/>
          <a:p>
            <a:r>
              <a:rPr lang="en-GB" sz="1300" b="1"/>
              <a:t>Key endpoints</a:t>
            </a:r>
          </a:p>
          <a:p>
            <a:pPr marL="177800" indent="-177800">
              <a:buClr>
                <a:schemeClr val="accent2"/>
              </a:buClr>
              <a:buFont typeface="Arial" panose="020B0604020202020204" pitchFamily="34" charset="0"/>
              <a:buChar char="•"/>
            </a:pPr>
            <a:r>
              <a:rPr lang="en-GB" sz="1300"/>
              <a:t>Safety/tolerability</a:t>
            </a:r>
          </a:p>
          <a:p>
            <a:pPr marL="177800" indent="-177800">
              <a:buClr>
                <a:schemeClr val="accent2"/>
              </a:buClr>
              <a:buFont typeface="Arial" panose="020B0604020202020204" pitchFamily="34" charset="0"/>
              <a:buChar char="•"/>
            </a:pPr>
            <a:r>
              <a:rPr lang="en-GB" sz="1300"/>
              <a:t>MTD and RP2D</a:t>
            </a:r>
          </a:p>
          <a:p>
            <a:pPr marL="177800" indent="-177800">
              <a:buClr>
                <a:schemeClr val="accent2"/>
              </a:buClr>
              <a:buFont typeface="Arial" panose="020B0604020202020204" pitchFamily="34" charset="0"/>
              <a:buChar char="•"/>
            </a:pPr>
            <a:r>
              <a:rPr lang="en-GB" sz="1300"/>
              <a:t>Pharmacokinetics</a:t>
            </a:r>
          </a:p>
          <a:p>
            <a:pPr marL="177800" indent="-177800">
              <a:buClr>
                <a:schemeClr val="accent2"/>
              </a:buClr>
              <a:buFont typeface="Arial" panose="020B0604020202020204" pitchFamily="34" charset="0"/>
              <a:buChar char="•"/>
            </a:pPr>
            <a:r>
              <a:rPr lang="en-GB" sz="1300"/>
              <a:t>Efficacy (ORR according to </a:t>
            </a:r>
            <a:r>
              <a:rPr lang="en-GB" sz="1300" err="1"/>
              <a:t>iwCLL</a:t>
            </a:r>
            <a:r>
              <a:rPr lang="en-GB" sz="1300"/>
              <a:t> 2018 criteria, </a:t>
            </a:r>
            <a:r>
              <a:rPr lang="en-GB" sz="1300" err="1"/>
              <a:t>DoR</a:t>
            </a:r>
            <a:r>
              <a:rPr lang="en-GB" sz="1300"/>
              <a:t>, PFS, and OS)</a:t>
            </a:r>
          </a:p>
        </p:txBody>
      </p:sp>
      <p:sp>
        <p:nvSpPr>
          <p:cNvPr id="11" name="Rectangle 10">
            <a:extLst>
              <a:ext uri="{FF2B5EF4-FFF2-40B4-BE49-F238E27FC236}">
                <a16:creationId xmlns:a16="http://schemas.microsoft.com/office/drawing/2014/main" id="{B276D0E1-DE27-0DC3-F4CC-5B284604AF48}"/>
              </a:ext>
            </a:extLst>
          </p:cNvPr>
          <p:cNvSpPr/>
          <p:nvPr/>
        </p:nvSpPr>
        <p:spPr>
          <a:xfrm>
            <a:off x="425077" y="3473501"/>
            <a:ext cx="1685364" cy="801688"/>
          </a:xfrm>
          <a:prstGeom prst="rect">
            <a:avLst/>
          </a:prstGeom>
          <a:solidFill>
            <a:schemeClr val="accent1">
              <a:alpha val="7370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t>MCL</a:t>
            </a:r>
          </a:p>
          <a:p>
            <a:pPr algn="ctr"/>
            <a:r>
              <a:rPr lang="en-US" sz="1400"/>
              <a:t>n=166</a:t>
            </a:r>
          </a:p>
        </p:txBody>
      </p:sp>
      <p:sp>
        <p:nvSpPr>
          <p:cNvPr id="12" name="Rectangle 11">
            <a:extLst>
              <a:ext uri="{FF2B5EF4-FFF2-40B4-BE49-F238E27FC236}">
                <a16:creationId xmlns:a16="http://schemas.microsoft.com/office/drawing/2014/main" id="{EB5B64E3-92AF-5342-AD79-A22955522A0E}"/>
              </a:ext>
            </a:extLst>
          </p:cNvPr>
          <p:cNvSpPr/>
          <p:nvPr/>
        </p:nvSpPr>
        <p:spPr>
          <a:xfrm>
            <a:off x="2363881" y="3473501"/>
            <a:ext cx="1685364" cy="801688"/>
          </a:xfrm>
          <a:prstGeom prst="rect">
            <a:avLst/>
          </a:prstGeom>
          <a:solidFill>
            <a:schemeClr val="accent1">
              <a:alpha val="7370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t>CLL/SLL</a:t>
            </a:r>
          </a:p>
          <a:p>
            <a:pPr algn="ctr"/>
            <a:r>
              <a:rPr lang="en-US" sz="1400"/>
              <a:t>n=317</a:t>
            </a:r>
          </a:p>
        </p:txBody>
      </p:sp>
      <p:sp>
        <p:nvSpPr>
          <p:cNvPr id="13" name="Rectangle 12">
            <a:extLst>
              <a:ext uri="{FF2B5EF4-FFF2-40B4-BE49-F238E27FC236}">
                <a16:creationId xmlns:a16="http://schemas.microsoft.com/office/drawing/2014/main" id="{6BCB45BA-8F3E-394C-CCD1-AFEED20B19B0}"/>
              </a:ext>
            </a:extLst>
          </p:cNvPr>
          <p:cNvSpPr/>
          <p:nvPr/>
        </p:nvSpPr>
        <p:spPr>
          <a:xfrm>
            <a:off x="4302686" y="3473501"/>
            <a:ext cx="1685364" cy="801688"/>
          </a:xfrm>
          <a:prstGeom prst="rect">
            <a:avLst/>
          </a:prstGeom>
          <a:solidFill>
            <a:schemeClr val="accent1">
              <a:alpha val="7370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err="1"/>
              <a:t>Other</a:t>
            </a:r>
            <a:r>
              <a:rPr lang="en-US" sz="1400" baseline="30000" err="1"/>
              <a:t>a</a:t>
            </a:r>
            <a:endParaRPr lang="en-US" sz="1400" baseline="30000"/>
          </a:p>
          <a:p>
            <a:pPr algn="ctr"/>
            <a:r>
              <a:rPr lang="en-US" sz="1400"/>
              <a:t>n=295</a:t>
            </a:r>
          </a:p>
        </p:txBody>
      </p:sp>
      <p:sp>
        <p:nvSpPr>
          <p:cNvPr id="14" name="Rectangle 13">
            <a:extLst>
              <a:ext uri="{FF2B5EF4-FFF2-40B4-BE49-F238E27FC236}">
                <a16:creationId xmlns:a16="http://schemas.microsoft.com/office/drawing/2014/main" id="{4168F87E-6B66-9BD0-8AC8-EF2AA87D5972}"/>
              </a:ext>
            </a:extLst>
          </p:cNvPr>
          <p:cNvSpPr/>
          <p:nvPr/>
        </p:nvSpPr>
        <p:spPr>
          <a:xfrm>
            <a:off x="425076" y="2071860"/>
            <a:ext cx="5562973" cy="972000"/>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t>Phase 1 escalation + expansion </a:t>
            </a:r>
          </a:p>
          <a:p>
            <a:pPr algn="ctr"/>
            <a:r>
              <a:rPr lang="en-US" sz="1400"/>
              <a:t>(25 to 300 mg QD)</a:t>
            </a:r>
          </a:p>
          <a:p>
            <a:pPr algn="ctr"/>
            <a:r>
              <a:rPr lang="en-US" sz="1400"/>
              <a:t>Phase 2 (200 mg QD)</a:t>
            </a:r>
          </a:p>
          <a:p>
            <a:pPr algn="ctr"/>
            <a:r>
              <a:rPr lang="en-US" sz="1400"/>
              <a:t>N=778</a:t>
            </a:r>
          </a:p>
        </p:txBody>
      </p:sp>
      <p:sp>
        <p:nvSpPr>
          <p:cNvPr id="2" name="Rectangle 1">
            <a:extLst>
              <a:ext uri="{FF2B5EF4-FFF2-40B4-BE49-F238E27FC236}">
                <a16:creationId xmlns:a16="http://schemas.microsoft.com/office/drawing/2014/main" id="{BA58B141-7BFC-650F-C127-9CACB1C80276}"/>
              </a:ext>
            </a:extLst>
          </p:cNvPr>
          <p:cNvSpPr/>
          <p:nvPr/>
        </p:nvSpPr>
        <p:spPr>
          <a:xfrm>
            <a:off x="1394479" y="4766163"/>
            <a:ext cx="1685364" cy="80168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bg1"/>
                </a:solidFill>
              </a:rPr>
              <a:t>BTKi naïve </a:t>
            </a:r>
          </a:p>
          <a:p>
            <a:pPr algn="ctr"/>
            <a:r>
              <a:rPr lang="en-US" sz="1400">
                <a:solidFill>
                  <a:schemeClr val="bg1"/>
                </a:solidFill>
              </a:rPr>
              <a:t>n=35</a:t>
            </a:r>
          </a:p>
        </p:txBody>
      </p:sp>
      <p:sp>
        <p:nvSpPr>
          <p:cNvPr id="3" name="Rectangle 2">
            <a:extLst>
              <a:ext uri="{FF2B5EF4-FFF2-40B4-BE49-F238E27FC236}">
                <a16:creationId xmlns:a16="http://schemas.microsoft.com/office/drawing/2014/main" id="{225C9D36-5CAD-E6BC-6073-69C9397586C2}"/>
              </a:ext>
            </a:extLst>
          </p:cNvPr>
          <p:cNvSpPr/>
          <p:nvPr/>
        </p:nvSpPr>
        <p:spPr>
          <a:xfrm>
            <a:off x="3333283" y="4766163"/>
            <a:ext cx="1685364" cy="801688"/>
          </a:xfrm>
          <a:prstGeom prst="rect">
            <a:avLst/>
          </a:prstGeom>
          <a:solidFill>
            <a:schemeClr val="accent1">
              <a:alpha val="7370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t>Prior </a:t>
            </a:r>
            <a:r>
              <a:rPr lang="en-US" sz="1400" err="1"/>
              <a:t>cBTKi</a:t>
            </a:r>
            <a:endParaRPr lang="en-US" sz="1400"/>
          </a:p>
          <a:p>
            <a:pPr algn="ctr"/>
            <a:r>
              <a:rPr lang="en-US" sz="1400"/>
              <a:t>n=282</a:t>
            </a:r>
          </a:p>
        </p:txBody>
      </p:sp>
      <p:cxnSp>
        <p:nvCxnSpPr>
          <p:cNvPr id="19" name="Elbow Connector 18">
            <a:extLst>
              <a:ext uri="{FF2B5EF4-FFF2-40B4-BE49-F238E27FC236}">
                <a16:creationId xmlns:a16="http://schemas.microsoft.com/office/drawing/2014/main" id="{E9C5D0DC-B244-B9E0-8554-BA604B6023CA}"/>
              </a:ext>
            </a:extLst>
          </p:cNvPr>
          <p:cNvCxnSpPr>
            <a:cxnSpLocks/>
            <a:stCxn id="14" idx="2"/>
            <a:endCxn id="11" idx="0"/>
          </p:cNvCxnSpPr>
          <p:nvPr/>
        </p:nvCxnSpPr>
        <p:spPr>
          <a:xfrm rot="5400000">
            <a:off x="2022341" y="2289278"/>
            <a:ext cx="429641" cy="1938804"/>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22">
            <a:extLst>
              <a:ext uri="{FF2B5EF4-FFF2-40B4-BE49-F238E27FC236}">
                <a16:creationId xmlns:a16="http://schemas.microsoft.com/office/drawing/2014/main" id="{6E214874-6A8D-A9E2-3FC2-95AA006487FB}"/>
              </a:ext>
            </a:extLst>
          </p:cNvPr>
          <p:cNvCxnSpPr>
            <a:cxnSpLocks/>
            <a:stCxn id="14" idx="2"/>
            <a:endCxn id="13" idx="0"/>
          </p:cNvCxnSpPr>
          <p:nvPr/>
        </p:nvCxnSpPr>
        <p:spPr>
          <a:xfrm rot="16200000" flipH="1">
            <a:off x="3961145" y="2289277"/>
            <a:ext cx="429641" cy="1938805"/>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5D96E436-5AB8-59F8-A87A-ADFA1750E3FF}"/>
              </a:ext>
            </a:extLst>
          </p:cNvPr>
          <p:cNvCxnSpPr>
            <a:cxnSpLocks/>
            <a:stCxn id="14" idx="2"/>
            <a:endCxn id="12" idx="0"/>
          </p:cNvCxnSpPr>
          <p:nvPr/>
        </p:nvCxnSpPr>
        <p:spPr>
          <a:xfrm>
            <a:off x="3206563" y="3043860"/>
            <a:ext cx="0" cy="42964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Elbow Connector 26">
            <a:extLst>
              <a:ext uri="{FF2B5EF4-FFF2-40B4-BE49-F238E27FC236}">
                <a16:creationId xmlns:a16="http://schemas.microsoft.com/office/drawing/2014/main" id="{A81E5DAC-94D5-E04D-5C45-485A7E884BDD}"/>
              </a:ext>
            </a:extLst>
          </p:cNvPr>
          <p:cNvCxnSpPr>
            <a:cxnSpLocks/>
            <a:stCxn id="12" idx="2"/>
            <a:endCxn id="2" idx="0"/>
          </p:cNvCxnSpPr>
          <p:nvPr/>
        </p:nvCxnSpPr>
        <p:spPr>
          <a:xfrm rot="5400000">
            <a:off x="2476375" y="4035975"/>
            <a:ext cx="490974" cy="969402"/>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8">
            <a:extLst>
              <a:ext uri="{FF2B5EF4-FFF2-40B4-BE49-F238E27FC236}">
                <a16:creationId xmlns:a16="http://schemas.microsoft.com/office/drawing/2014/main" id="{74E579DD-96AE-4184-F871-DFCE61C0A2AF}"/>
              </a:ext>
            </a:extLst>
          </p:cNvPr>
          <p:cNvCxnSpPr>
            <a:cxnSpLocks/>
            <a:stCxn id="12" idx="2"/>
            <a:endCxn id="3" idx="0"/>
          </p:cNvCxnSpPr>
          <p:nvPr/>
        </p:nvCxnSpPr>
        <p:spPr>
          <a:xfrm rot="16200000" flipH="1">
            <a:off x="3445777" y="4035975"/>
            <a:ext cx="490974" cy="969402"/>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C9E9651E-6189-3D8E-FCF7-AB8D4D5CA0F4}"/>
              </a:ext>
            </a:extLst>
          </p:cNvPr>
          <p:cNvSpPr txBox="1">
            <a:spLocks/>
          </p:cNvSpPr>
          <p:nvPr/>
        </p:nvSpPr>
        <p:spPr>
          <a:xfrm>
            <a:off x="416534" y="576395"/>
            <a:ext cx="11367479" cy="886397"/>
          </a:xfrm>
          <a:prstGeom prst="rect">
            <a:avLst/>
          </a:prstGeom>
        </p:spPr>
        <p:txBody>
          <a:bodyPr vert="horz" lIns="0" tIns="0" rIns="0" bIns="0" rtlCol="0" anchor="ctr" anchorCtr="0">
            <a:normAutofit/>
          </a:bodyPr>
          <a:lst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a:lstStyle>
          <a:p>
            <a:r>
              <a:rPr lang="en-US"/>
              <a:t>BRUIN: Study design</a:t>
            </a:r>
          </a:p>
        </p:txBody>
      </p:sp>
    </p:spTree>
    <p:extLst>
      <p:ext uri="{BB962C8B-B14F-4D97-AF65-F5344CB8AC3E}">
        <p14:creationId xmlns:p14="http://schemas.microsoft.com/office/powerpoint/2010/main" val="11364352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797F540-7CA8-1B74-B79D-B248CAA7AE6D}"/>
              </a:ext>
            </a:extLst>
          </p:cNvPr>
          <p:cNvSpPr>
            <a:spLocks noGrp="1"/>
          </p:cNvSpPr>
          <p:nvPr>
            <p:ph type="ftr" sz="quarter" idx="10"/>
          </p:nvPr>
        </p:nvSpPr>
        <p:spPr>
          <a:xfrm>
            <a:off x="407989" y="5855404"/>
            <a:ext cx="8532812" cy="813684"/>
          </a:xfrm>
        </p:spPr>
        <p:txBody>
          <a:bodyPr/>
          <a:lstStyle/>
          <a:p>
            <a:r>
              <a:rPr lang="en-GB" baseline="30000" err="1"/>
              <a:t>a</a:t>
            </a:r>
            <a:r>
              <a:rPr lang="en-GB" err="1"/>
              <a:t>ORR</a:t>
            </a:r>
            <a:r>
              <a:rPr lang="en-GB"/>
              <a:t> calculated by dividing number of patients with a response of PR-L or better by total number of patients.   </a:t>
            </a:r>
          </a:p>
          <a:p>
            <a:r>
              <a:rPr lang="en-GB"/>
              <a:t>BTKi, Bruton’s tyrosine kinase inhibitor; CI, confidence interval; CR, complete response; del, deletion; IGHV, immunoglobulin heavy chain variable region; INV, investigator; IRC, independent review committee; mut, mutation; NE, not evaluable; </a:t>
            </a:r>
            <a:r>
              <a:rPr lang="en-GB" err="1"/>
              <a:t>nPR</a:t>
            </a:r>
            <a:r>
              <a:rPr lang="en-GB"/>
              <a:t>, nodular partial response; ORR, overall response rate; PR, partial response; PR-L, partial response with lymphocytosis; SD, stable disease.</a:t>
            </a:r>
          </a:p>
          <a:p>
            <a:r>
              <a:rPr lang="en-GB" b="1"/>
              <a:t>Eyre et al. Abstract #P656 presented at EHA2024. </a:t>
            </a:r>
          </a:p>
        </p:txBody>
      </p:sp>
      <p:sp>
        <p:nvSpPr>
          <p:cNvPr id="3" name="Title 2">
            <a:extLst>
              <a:ext uri="{FF2B5EF4-FFF2-40B4-BE49-F238E27FC236}">
                <a16:creationId xmlns:a16="http://schemas.microsoft.com/office/drawing/2014/main" id="{8CDA191F-9D25-2237-D620-2A130019FB9A}"/>
              </a:ext>
            </a:extLst>
          </p:cNvPr>
          <p:cNvSpPr>
            <a:spLocks noGrp="1"/>
          </p:cNvSpPr>
          <p:nvPr>
            <p:ph type="title"/>
          </p:nvPr>
        </p:nvSpPr>
        <p:spPr/>
        <p:txBody>
          <a:bodyPr/>
          <a:lstStyle/>
          <a:p>
            <a:r>
              <a:rPr lang="en-US"/>
              <a:t>Overall response rate </a:t>
            </a:r>
          </a:p>
        </p:txBody>
      </p:sp>
      <p:graphicFrame>
        <p:nvGraphicFramePr>
          <p:cNvPr id="7" name="Table 6">
            <a:extLst>
              <a:ext uri="{FF2B5EF4-FFF2-40B4-BE49-F238E27FC236}">
                <a16:creationId xmlns:a16="http://schemas.microsoft.com/office/drawing/2014/main" id="{351E6FAD-53DD-F693-3DAD-9B7463B9BF5D}"/>
              </a:ext>
            </a:extLst>
          </p:cNvPr>
          <p:cNvGraphicFramePr>
            <a:graphicFrameLocks noGrp="1"/>
          </p:cNvGraphicFramePr>
          <p:nvPr>
            <p:extLst>
              <p:ext uri="{D42A27DB-BD31-4B8C-83A1-F6EECF244321}">
                <p14:modId xmlns:p14="http://schemas.microsoft.com/office/powerpoint/2010/main" val="3067751248"/>
              </p:ext>
            </p:extLst>
          </p:nvPr>
        </p:nvGraphicFramePr>
        <p:xfrm>
          <a:off x="416534" y="1662083"/>
          <a:ext cx="8524266" cy="4303586"/>
        </p:xfrm>
        <a:graphic>
          <a:graphicData uri="http://schemas.openxmlformats.org/drawingml/2006/table">
            <a:tbl>
              <a:tblPr firstRow="1" bandRow="1">
                <a:tableStyleId>{5C22544A-7EE6-4342-B048-85BDC9FD1C3A}</a:tableStyleId>
              </a:tblPr>
              <a:tblGrid>
                <a:gridCol w="2841422">
                  <a:extLst>
                    <a:ext uri="{9D8B030D-6E8A-4147-A177-3AD203B41FA5}">
                      <a16:colId xmlns:a16="http://schemas.microsoft.com/office/drawing/2014/main" val="3436497420"/>
                    </a:ext>
                  </a:extLst>
                </a:gridCol>
                <a:gridCol w="2841422">
                  <a:extLst>
                    <a:ext uri="{9D8B030D-6E8A-4147-A177-3AD203B41FA5}">
                      <a16:colId xmlns:a16="http://schemas.microsoft.com/office/drawing/2014/main" val="3292979031"/>
                    </a:ext>
                  </a:extLst>
                </a:gridCol>
                <a:gridCol w="2841422">
                  <a:extLst>
                    <a:ext uri="{9D8B030D-6E8A-4147-A177-3AD203B41FA5}">
                      <a16:colId xmlns:a16="http://schemas.microsoft.com/office/drawing/2014/main" val="4043782280"/>
                    </a:ext>
                  </a:extLst>
                </a:gridCol>
              </a:tblGrid>
              <a:tr h="273197">
                <a:tc rowSpan="2">
                  <a:txBody>
                    <a:bodyPr/>
                    <a:lstStyle/>
                    <a:p>
                      <a:endParaRPr lang="en-GB" sz="1200" b="1">
                        <a:solidFill>
                          <a:schemeClr val="bg1"/>
                        </a:solidFill>
                        <a:latin typeface="+mn-lt"/>
                      </a:endParaRPr>
                    </a:p>
                  </a:txBody>
                  <a:tcPr anchor="ctr"/>
                </a:tc>
                <a:tc gridSpan="2">
                  <a:txBody>
                    <a:bodyPr/>
                    <a:lstStyle/>
                    <a:p>
                      <a:pPr algn="ctr"/>
                      <a:r>
                        <a:rPr lang="en-GB" sz="1200" b="1">
                          <a:solidFill>
                            <a:schemeClr val="bg1"/>
                          </a:solidFill>
                          <a:latin typeface="+mn-lt"/>
                        </a:rPr>
                        <a:t>BTKi naïve (n=35)</a:t>
                      </a:r>
                    </a:p>
                  </a:txBody>
                  <a:tcPr anchor="ctr">
                    <a:lnB w="12700" cap="flat" cmpd="sng" algn="ctr">
                      <a:solidFill>
                        <a:schemeClr val="bg1"/>
                      </a:solidFill>
                      <a:prstDash val="solid"/>
                      <a:round/>
                      <a:headEnd type="none" w="med" len="med"/>
                      <a:tailEnd type="none" w="med" len="med"/>
                    </a:lnB>
                    <a:solidFill>
                      <a:schemeClr val="accent1"/>
                    </a:solidFill>
                  </a:tcPr>
                </a:tc>
                <a:tc hMerge="1">
                  <a:txBody>
                    <a:bodyPr/>
                    <a:lstStyle/>
                    <a:p>
                      <a:endParaRPr lang="en-GB" sz="1400" b="1">
                        <a:solidFill>
                          <a:schemeClr val="bg1"/>
                        </a:solidFill>
                        <a:latin typeface="+mn-lt"/>
                      </a:endParaRPr>
                    </a:p>
                  </a:txBody>
                  <a:tcPr anchor="ctr"/>
                </a:tc>
                <a:extLst>
                  <a:ext uri="{0D108BD9-81ED-4DB2-BD59-A6C34878D82A}">
                    <a16:rowId xmlns:a16="http://schemas.microsoft.com/office/drawing/2014/main" val="1367056981"/>
                  </a:ext>
                </a:extLst>
              </a:tr>
              <a:tr h="273197">
                <a:tc vMerge="1">
                  <a:txBody>
                    <a:bodyPr/>
                    <a:lstStyle/>
                    <a:p>
                      <a:endParaRPr lang="en-GB" sz="1400" b="1">
                        <a:solidFill>
                          <a:schemeClr val="bg1"/>
                        </a:solidFill>
                        <a:latin typeface="+mn-lt"/>
                      </a:endParaRPr>
                    </a:p>
                  </a:txBody>
                  <a:tcPr anchor="ctr"/>
                </a:tc>
                <a:tc>
                  <a:txBody>
                    <a:bodyPr/>
                    <a:lstStyle/>
                    <a:p>
                      <a:pPr algn="ctr"/>
                      <a:r>
                        <a:rPr lang="en-GB" sz="1200" b="1">
                          <a:solidFill>
                            <a:schemeClr val="bg1"/>
                          </a:solidFill>
                          <a:latin typeface="+mn-lt"/>
                        </a:rPr>
                        <a:t>IRC-assessed</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90000"/>
                        <a:lumOff val="10000"/>
                      </a:schemeClr>
                    </a:solidFill>
                  </a:tcPr>
                </a:tc>
                <a:tc>
                  <a:txBody>
                    <a:bodyPr/>
                    <a:lstStyle/>
                    <a:p>
                      <a:pPr algn="ctr"/>
                      <a:r>
                        <a:rPr lang="en-GB" sz="1200" b="1">
                          <a:solidFill>
                            <a:schemeClr val="bg1"/>
                          </a:solidFill>
                          <a:latin typeface="+mn-lt"/>
                        </a:rPr>
                        <a:t>INV-assessed</a:t>
                      </a:r>
                    </a:p>
                  </a:txBody>
                  <a:tcPr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75000"/>
                        <a:lumOff val="25000"/>
                      </a:schemeClr>
                    </a:solidFill>
                  </a:tcPr>
                </a:tc>
                <a:extLst>
                  <a:ext uri="{0D108BD9-81ED-4DB2-BD59-A6C34878D82A}">
                    <a16:rowId xmlns:a16="http://schemas.microsoft.com/office/drawing/2014/main" val="1474628920"/>
                  </a:ext>
                </a:extLst>
              </a:tr>
              <a:tr h="2888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chemeClr val="tx1"/>
                          </a:solidFill>
                          <a:latin typeface="+mn-lt"/>
                        </a:rPr>
                        <a:t>ORRᵃ</a:t>
                      </a:r>
                      <a:r>
                        <a:rPr lang="en-GB" sz="1200" b="0">
                          <a:solidFill>
                            <a:schemeClr val="tx1"/>
                          </a:solidFill>
                          <a:latin typeface="+mn-lt"/>
                        </a:rPr>
                        <a:t>, % (95% CI)</a:t>
                      </a:r>
                    </a:p>
                  </a:txBody>
                  <a:tcPr anchor="ctr"/>
                </a:tc>
                <a:tc>
                  <a:txBody>
                    <a:bodyPr/>
                    <a:lstStyle/>
                    <a:p>
                      <a:pPr algn="ctr"/>
                      <a:r>
                        <a:rPr lang="en-IT" sz="1200">
                          <a:solidFill>
                            <a:schemeClr val="tx1"/>
                          </a:solidFill>
                          <a:latin typeface="+mn-lt"/>
                        </a:rPr>
                        <a:t>91.4 (76.9-98.2)</a:t>
                      </a:r>
                    </a:p>
                  </a:txBody>
                  <a:tcPr anchor="ctr">
                    <a:lnT w="38100" cap="flat" cmpd="sng" algn="ctr">
                      <a:solidFill>
                        <a:schemeClr val="bg1"/>
                      </a:solidFill>
                      <a:prstDash val="solid"/>
                      <a:round/>
                      <a:headEnd type="none" w="med" len="med"/>
                      <a:tailEnd type="none" w="med" len="med"/>
                    </a:lnT>
                  </a:tcPr>
                </a:tc>
                <a:tc>
                  <a:txBody>
                    <a:bodyPr/>
                    <a:lstStyle/>
                    <a:p>
                      <a:pPr algn="ctr"/>
                      <a:r>
                        <a:rPr lang="en-IT" sz="1200">
                          <a:solidFill>
                            <a:schemeClr val="tx1"/>
                          </a:solidFill>
                          <a:latin typeface="+mn-lt"/>
                        </a:rPr>
                        <a:t>94.3 (80.8-99.3)</a:t>
                      </a:r>
                      <a:endParaRPr lang="en-US" sz="1200">
                        <a:solidFill>
                          <a:schemeClr val="tx1"/>
                        </a:solidFill>
                        <a:latin typeface="+mn-lt"/>
                      </a:endParaRPr>
                    </a:p>
                  </a:txBody>
                  <a:tcPr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6272427"/>
                  </a:ext>
                </a:extLst>
              </a:tr>
              <a:tr h="288842">
                <a:tc gridSpan="2">
                  <a:txBody>
                    <a:bodyPr/>
                    <a:lstStyle/>
                    <a:p>
                      <a:pPr algn="l" fontAlgn="b"/>
                      <a:r>
                        <a:rPr lang="en-GB" sz="1200" b="1" i="0" u="none" strike="noStrike">
                          <a:solidFill>
                            <a:schemeClr val="bg1"/>
                          </a:solidFill>
                          <a:effectLst/>
                          <a:latin typeface="+mn-lt"/>
                        </a:rPr>
                        <a:t>Best overall response, n (%)</a:t>
                      </a:r>
                    </a:p>
                  </a:txBody>
                  <a:tcPr anchor="ctr">
                    <a:solidFill>
                      <a:schemeClr val="accent1"/>
                    </a:solidFill>
                  </a:tcPr>
                </a:tc>
                <a:tc hMerge="1">
                  <a:txBody>
                    <a:bodyPr/>
                    <a:lstStyle/>
                    <a:p>
                      <a:endParaRPr lang="en-US"/>
                    </a:p>
                  </a:txBody>
                  <a:tcPr/>
                </a:tc>
                <a:tc>
                  <a:txBody>
                    <a:bodyPr/>
                    <a:lstStyle/>
                    <a:p>
                      <a:pPr algn="ctr" fontAlgn="b"/>
                      <a:endParaRPr lang="en-IT" sz="1200" b="1" i="0" u="none" strike="noStrike">
                        <a:solidFill>
                          <a:schemeClr val="bg1"/>
                        </a:solidFill>
                        <a:effectLst/>
                        <a:latin typeface="+mn-lt"/>
                      </a:endParaRPr>
                    </a:p>
                  </a:txBody>
                  <a:tcPr anchor="ctr">
                    <a:solidFill>
                      <a:schemeClr val="accent1"/>
                    </a:solidFill>
                  </a:tcPr>
                </a:tc>
                <a:extLst>
                  <a:ext uri="{0D108BD9-81ED-4DB2-BD59-A6C34878D82A}">
                    <a16:rowId xmlns:a16="http://schemas.microsoft.com/office/drawing/2014/main" val="2545589170"/>
                  </a:ext>
                </a:extLst>
              </a:tr>
              <a:tr h="288842">
                <a:tc>
                  <a:txBody>
                    <a:bodyPr/>
                    <a:lstStyle/>
                    <a:p>
                      <a:pPr marL="108000" algn="l" fontAlgn="b"/>
                      <a:r>
                        <a:rPr lang="en-GB" sz="1200" b="0" i="0" u="none" strike="noStrike">
                          <a:solidFill>
                            <a:schemeClr val="tx1"/>
                          </a:solidFill>
                          <a:effectLst/>
                          <a:latin typeface="+mn-lt"/>
                        </a:rPr>
                        <a:t>CR</a:t>
                      </a:r>
                    </a:p>
                  </a:txBody>
                  <a:tcPr anchor="ctr"/>
                </a:tc>
                <a:tc>
                  <a:txBody>
                    <a:bodyPr/>
                    <a:lstStyle/>
                    <a:p>
                      <a:pPr algn="ctr" fontAlgn="b"/>
                      <a:r>
                        <a:rPr lang="en-IT" sz="1200" b="0" i="0" u="none" strike="noStrike">
                          <a:solidFill>
                            <a:schemeClr val="tx1"/>
                          </a:solidFill>
                          <a:effectLst/>
                          <a:latin typeface="+mn-lt"/>
                        </a:rPr>
                        <a:t>1 (2.9)</a:t>
                      </a:r>
                    </a:p>
                  </a:txBody>
                  <a:tcPr anchor="ctr"/>
                </a:tc>
                <a:tc>
                  <a:txBody>
                    <a:bodyPr/>
                    <a:lstStyle/>
                    <a:p>
                      <a:pPr algn="ctr" fontAlgn="b"/>
                      <a:r>
                        <a:rPr lang="en-IT" sz="1200" b="0" i="0" u="none" strike="noStrike">
                          <a:solidFill>
                            <a:schemeClr val="tx1"/>
                          </a:solidFill>
                          <a:effectLst/>
                          <a:latin typeface="+mn-lt"/>
                        </a:rPr>
                        <a:t>1 (2.9)</a:t>
                      </a:r>
                    </a:p>
                  </a:txBody>
                  <a:tcPr anchor="ctr"/>
                </a:tc>
                <a:extLst>
                  <a:ext uri="{0D108BD9-81ED-4DB2-BD59-A6C34878D82A}">
                    <a16:rowId xmlns:a16="http://schemas.microsoft.com/office/drawing/2014/main" val="2690670781"/>
                  </a:ext>
                </a:extLst>
              </a:tr>
              <a:tr h="288842">
                <a:tc>
                  <a:txBody>
                    <a:bodyPr/>
                    <a:lstStyle/>
                    <a:p>
                      <a:pPr marL="108000" algn="l" fontAlgn="b"/>
                      <a:r>
                        <a:rPr lang="en-GB" sz="1200" b="0" i="0" u="none" strike="noStrike">
                          <a:solidFill>
                            <a:schemeClr val="tx1"/>
                          </a:solidFill>
                          <a:effectLst/>
                          <a:latin typeface="+mn-lt"/>
                        </a:rPr>
                        <a:t>PR</a:t>
                      </a:r>
                    </a:p>
                  </a:txBody>
                  <a:tcPr anchor="ctr"/>
                </a:tc>
                <a:tc>
                  <a:txBody>
                    <a:bodyPr/>
                    <a:lstStyle/>
                    <a:p>
                      <a:pPr algn="ctr" fontAlgn="b"/>
                      <a:r>
                        <a:rPr lang="en-IT" sz="1200" b="0" i="0" u="none" strike="noStrike">
                          <a:solidFill>
                            <a:schemeClr val="tx1"/>
                          </a:solidFill>
                          <a:effectLst/>
                          <a:latin typeface="+mn-lt"/>
                        </a:rPr>
                        <a:t>30 (85.7)</a:t>
                      </a:r>
                    </a:p>
                  </a:txBody>
                  <a:tcPr anchor="ctr"/>
                </a:tc>
                <a:tc>
                  <a:txBody>
                    <a:bodyPr/>
                    <a:lstStyle/>
                    <a:p>
                      <a:pPr algn="ctr" fontAlgn="b"/>
                      <a:r>
                        <a:rPr lang="en-IT" sz="1200" b="0" i="0" u="none" strike="noStrike">
                          <a:solidFill>
                            <a:schemeClr val="tx1"/>
                          </a:solidFill>
                          <a:effectLst/>
                          <a:latin typeface="+mn-lt"/>
                        </a:rPr>
                        <a:t>27 (77.1)</a:t>
                      </a:r>
                    </a:p>
                  </a:txBody>
                  <a:tcPr anchor="ctr"/>
                </a:tc>
                <a:extLst>
                  <a:ext uri="{0D108BD9-81ED-4DB2-BD59-A6C34878D82A}">
                    <a16:rowId xmlns:a16="http://schemas.microsoft.com/office/drawing/2014/main" val="2094189652"/>
                  </a:ext>
                </a:extLst>
              </a:tr>
              <a:tr h="288842">
                <a:tc>
                  <a:txBody>
                    <a:bodyPr/>
                    <a:lstStyle/>
                    <a:p>
                      <a:pPr marL="108000" algn="l" fontAlgn="b"/>
                      <a:r>
                        <a:rPr lang="en-GB" sz="1200" b="0" i="0" u="none" strike="noStrike">
                          <a:solidFill>
                            <a:schemeClr val="tx1"/>
                          </a:solidFill>
                          <a:effectLst/>
                          <a:latin typeface="+mn-lt"/>
                        </a:rPr>
                        <a:t>nPR</a:t>
                      </a:r>
                    </a:p>
                  </a:txBody>
                  <a:tcPr anchor="ctr"/>
                </a:tc>
                <a:tc>
                  <a:txBody>
                    <a:bodyPr/>
                    <a:lstStyle/>
                    <a:p>
                      <a:pPr algn="ctr" fontAlgn="b"/>
                      <a:r>
                        <a:rPr lang="en-IT" sz="1200" b="0" i="0" u="none" strike="noStrike">
                          <a:solidFill>
                            <a:schemeClr val="tx1"/>
                          </a:solidFill>
                          <a:effectLst/>
                          <a:latin typeface="+mn-lt"/>
                        </a:rPr>
                        <a:t>0 (0)</a:t>
                      </a:r>
                    </a:p>
                  </a:txBody>
                  <a:tcPr anchor="ctr"/>
                </a:tc>
                <a:tc>
                  <a:txBody>
                    <a:bodyPr/>
                    <a:lstStyle/>
                    <a:p>
                      <a:pPr algn="ctr" fontAlgn="b"/>
                      <a:r>
                        <a:rPr lang="en-IT" sz="1200" b="0" i="0" u="none" strike="noStrike">
                          <a:solidFill>
                            <a:schemeClr val="tx1"/>
                          </a:solidFill>
                          <a:effectLst/>
                          <a:latin typeface="+mn-lt"/>
                        </a:rPr>
                        <a:t>2 (5.7)</a:t>
                      </a:r>
                    </a:p>
                  </a:txBody>
                  <a:tcPr anchor="ctr"/>
                </a:tc>
                <a:extLst>
                  <a:ext uri="{0D108BD9-81ED-4DB2-BD59-A6C34878D82A}">
                    <a16:rowId xmlns:a16="http://schemas.microsoft.com/office/drawing/2014/main" val="4067654488"/>
                  </a:ext>
                </a:extLst>
              </a:tr>
              <a:tr h="288842">
                <a:tc>
                  <a:txBody>
                    <a:bodyPr/>
                    <a:lstStyle/>
                    <a:p>
                      <a:pPr marL="108000" algn="l" fontAlgn="b"/>
                      <a:r>
                        <a:rPr lang="en-GB" sz="1200" b="0" i="0" u="none" strike="noStrike">
                          <a:solidFill>
                            <a:schemeClr val="tx1"/>
                          </a:solidFill>
                          <a:effectLst/>
                          <a:latin typeface="+mn-lt"/>
                        </a:rPr>
                        <a:t>PR-L</a:t>
                      </a:r>
                    </a:p>
                  </a:txBody>
                  <a:tcPr anchor="ctr"/>
                </a:tc>
                <a:tc>
                  <a:txBody>
                    <a:bodyPr/>
                    <a:lstStyle/>
                    <a:p>
                      <a:pPr algn="ctr" fontAlgn="b"/>
                      <a:r>
                        <a:rPr lang="en-IT" sz="1200" b="0" i="0" u="none" strike="noStrike">
                          <a:solidFill>
                            <a:schemeClr val="tx1"/>
                          </a:solidFill>
                          <a:effectLst/>
                          <a:latin typeface="+mn-lt"/>
                        </a:rPr>
                        <a:t>1 (2.9)</a:t>
                      </a:r>
                    </a:p>
                  </a:txBody>
                  <a:tcPr anchor="ctr"/>
                </a:tc>
                <a:tc>
                  <a:txBody>
                    <a:bodyPr/>
                    <a:lstStyle/>
                    <a:p>
                      <a:pPr algn="ctr" fontAlgn="b"/>
                      <a:r>
                        <a:rPr lang="en-IT" sz="1200" b="0" i="0" u="none" strike="noStrike">
                          <a:solidFill>
                            <a:schemeClr val="tx1"/>
                          </a:solidFill>
                          <a:effectLst/>
                          <a:latin typeface="+mn-lt"/>
                        </a:rPr>
                        <a:t>3 (8.6)</a:t>
                      </a:r>
                    </a:p>
                  </a:txBody>
                  <a:tcPr anchor="ctr"/>
                </a:tc>
                <a:extLst>
                  <a:ext uri="{0D108BD9-81ED-4DB2-BD59-A6C34878D82A}">
                    <a16:rowId xmlns:a16="http://schemas.microsoft.com/office/drawing/2014/main" val="1874018861"/>
                  </a:ext>
                </a:extLst>
              </a:tr>
              <a:tr h="288842">
                <a:tc>
                  <a:txBody>
                    <a:bodyPr/>
                    <a:lstStyle/>
                    <a:p>
                      <a:pPr marL="108000" algn="l" fontAlgn="b"/>
                      <a:r>
                        <a:rPr lang="en-GB" sz="1200" b="0" i="0" u="none" strike="noStrike">
                          <a:solidFill>
                            <a:schemeClr val="tx1"/>
                          </a:solidFill>
                          <a:effectLst/>
                          <a:latin typeface="+mn-lt"/>
                        </a:rPr>
                        <a:t>SD</a:t>
                      </a:r>
                    </a:p>
                  </a:txBody>
                  <a:tcPr anchor="ctr"/>
                </a:tc>
                <a:tc>
                  <a:txBody>
                    <a:bodyPr/>
                    <a:lstStyle/>
                    <a:p>
                      <a:pPr algn="ctr" fontAlgn="b"/>
                      <a:r>
                        <a:rPr lang="en-IT" sz="1200" b="0" i="0" u="none" strike="noStrike">
                          <a:solidFill>
                            <a:schemeClr val="tx1"/>
                          </a:solidFill>
                          <a:effectLst/>
                          <a:latin typeface="+mn-lt"/>
                        </a:rPr>
                        <a:t>2 (5.7)</a:t>
                      </a:r>
                    </a:p>
                  </a:txBody>
                  <a:tcPr anchor="ctr"/>
                </a:tc>
                <a:tc>
                  <a:txBody>
                    <a:bodyPr/>
                    <a:lstStyle/>
                    <a:p>
                      <a:pPr algn="ctr" fontAlgn="b"/>
                      <a:r>
                        <a:rPr lang="en-IT" sz="1200" b="0" i="0" u="none" strike="noStrike">
                          <a:solidFill>
                            <a:schemeClr val="tx1"/>
                          </a:solidFill>
                          <a:effectLst/>
                          <a:latin typeface="+mn-lt"/>
                        </a:rPr>
                        <a:t>1 (2.9)</a:t>
                      </a:r>
                    </a:p>
                  </a:txBody>
                  <a:tcPr anchor="ctr"/>
                </a:tc>
                <a:extLst>
                  <a:ext uri="{0D108BD9-81ED-4DB2-BD59-A6C34878D82A}">
                    <a16:rowId xmlns:a16="http://schemas.microsoft.com/office/drawing/2014/main" val="1022911026"/>
                  </a:ext>
                </a:extLst>
              </a:tr>
              <a:tr h="288842">
                <a:tc>
                  <a:txBody>
                    <a:bodyPr/>
                    <a:lstStyle/>
                    <a:p>
                      <a:pPr marL="108000" algn="l" fontAlgn="b"/>
                      <a:r>
                        <a:rPr lang="en-GB" sz="1200" b="0" i="0" u="none" strike="noStrike">
                          <a:solidFill>
                            <a:schemeClr val="tx1"/>
                          </a:solidFill>
                          <a:effectLst/>
                          <a:latin typeface="+mn-lt"/>
                        </a:rPr>
                        <a:t>NE</a:t>
                      </a:r>
                    </a:p>
                  </a:txBody>
                  <a:tcPr anchor="ctr"/>
                </a:tc>
                <a:tc>
                  <a:txBody>
                    <a:bodyPr/>
                    <a:lstStyle/>
                    <a:p>
                      <a:pPr algn="ctr" fontAlgn="b"/>
                      <a:r>
                        <a:rPr lang="en-IT" sz="1200" b="0" i="0" u="none" strike="noStrike">
                          <a:solidFill>
                            <a:schemeClr val="tx1"/>
                          </a:solidFill>
                          <a:effectLst/>
                          <a:latin typeface="+mn-lt"/>
                        </a:rPr>
                        <a:t>1 (2.9)</a:t>
                      </a:r>
                    </a:p>
                  </a:txBody>
                  <a:tcPr anchor="ctr"/>
                </a:tc>
                <a:tc>
                  <a:txBody>
                    <a:bodyPr/>
                    <a:lstStyle/>
                    <a:p>
                      <a:pPr algn="ctr" fontAlgn="b"/>
                      <a:r>
                        <a:rPr lang="en-IT" sz="1200" b="0" i="0" u="none" strike="noStrike">
                          <a:solidFill>
                            <a:schemeClr val="tx1"/>
                          </a:solidFill>
                          <a:effectLst/>
                          <a:latin typeface="+mn-lt"/>
                        </a:rPr>
                        <a:t>1 (2.9)</a:t>
                      </a:r>
                    </a:p>
                  </a:txBody>
                  <a:tcPr anchor="ctr"/>
                </a:tc>
                <a:extLst>
                  <a:ext uri="{0D108BD9-81ED-4DB2-BD59-A6C34878D82A}">
                    <a16:rowId xmlns:a16="http://schemas.microsoft.com/office/drawing/2014/main" val="930736014"/>
                  </a:ext>
                </a:extLst>
              </a:tr>
              <a:tr h="288842">
                <a:tc>
                  <a:txBody>
                    <a:bodyPr/>
                    <a:lstStyle/>
                    <a:p>
                      <a:r>
                        <a:rPr lang="en-GB" sz="1200" b="1">
                          <a:solidFill>
                            <a:schemeClr val="bg1"/>
                          </a:solidFill>
                          <a:latin typeface="+mn-lt"/>
                        </a:rPr>
                        <a:t>Subgroups</a:t>
                      </a:r>
                    </a:p>
                  </a:txBody>
                  <a:tcPr anchor="ctr">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GB" sz="1200" b="1">
                          <a:solidFill>
                            <a:schemeClr val="bg1"/>
                          </a:solidFill>
                          <a:latin typeface="+mn-lt"/>
                        </a:rPr>
                        <a:t>Responders/total with characteristic</a:t>
                      </a:r>
                    </a:p>
                  </a:txBody>
                  <a:tcPr anchor="ctr">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GB" sz="1200" b="1">
                          <a:solidFill>
                            <a:schemeClr val="bg1"/>
                          </a:solidFill>
                          <a:latin typeface="+mn-lt"/>
                        </a:rPr>
                        <a:t>ORR, % (95% CI)</a:t>
                      </a:r>
                    </a:p>
                  </a:txBody>
                  <a:tcPr anchor="ctr">
                    <a:lnB w="381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476919488"/>
                  </a:ext>
                </a:extLst>
              </a:tr>
              <a:tr h="288842">
                <a:tc>
                  <a:txBody>
                    <a:bodyPr/>
                    <a:lstStyle/>
                    <a:p>
                      <a:r>
                        <a:rPr lang="en-GB" sz="1200" i="1">
                          <a:solidFill>
                            <a:schemeClr val="tx1"/>
                          </a:solidFill>
                          <a:latin typeface="+mn-lt"/>
                        </a:rPr>
                        <a:t>TP53</a:t>
                      </a:r>
                      <a:r>
                        <a:rPr lang="en-GB" sz="1200" baseline="30000">
                          <a:solidFill>
                            <a:schemeClr val="tx1"/>
                          </a:solidFill>
                          <a:latin typeface="+mn-lt"/>
                        </a:rPr>
                        <a:t>mut</a:t>
                      </a:r>
                    </a:p>
                  </a:txBody>
                  <a:tcPr anchor="ctr">
                    <a:lnT w="38100" cap="flat" cmpd="sng" algn="ctr">
                      <a:solidFill>
                        <a:schemeClr val="bg1"/>
                      </a:solidFill>
                      <a:prstDash val="solid"/>
                      <a:round/>
                      <a:headEnd type="none" w="med" len="med"/>
                      <a:tailEnd type="none" w="med" len="med"/>
                    </a:lnT>
                  </a:tcPr>
                </a:tc>
                <a:tc>
                  <a:txBody>
                    <a:bodyPr/>
                    <a:lstStyle/>
                    <a:p>
                      <a:pPr algn="ctr"/>
                      <a:r>
                        <a:rPr lang="en-IT" sz="1200">
                          <a:solidFill>
                            <a:schemeClr val="tx1"/>
                          </a:solidFill>
                          <a:latin typeface="+mn-lt"/>
                        </a:rPr>
                        <a:t>6/7</a:t>
                      </a:r>
                    </a:p>
                  </a:txBody>
                  <a:tcPr anchor="ctr">
                    <a:lnT w="38100" cap="flat" cmpd="sng" algn="ctr">
                      <a:solidFill>
                        <a:schemeClr val="bg1"/>
                      </a:solidFill>
                      <a:prstDash val="solid"/>
                      <a:round/>
                      <a:headEnd type="none" w="med" len="med"/>
                      <a:tailEnd type="none" w="med" len="med"/>
                    </a:lnT>
                  </a:tcPr>
                </a:tc>
                <a:tc>
                  <a:txBody>
                    <a:bodyPr/>
                    <a:lstStyle/>
                    <a:p>
                      <a:pPr algn="ctr"/>
                      <a:r>
                        <a:rPr lang="en-IT" sz="1200">
                          <a:solidFill>
                            <a:schemeClr val="tx1"/>
                          </a:solidFill>
                          <a:latin typeface="+mn-lt"/>
                        </a:rPr>
                        <a:t>85.7 (42.1-99.6)</a:t>
                      </a:r>
                    </a:p>
                  </a:txBody>
                  <a:tcPr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845013442"/>
                  </a:ext>
                </a:extLst>
              </a:tr>
              <a:tr h="288842">
                <a:tc>
                  <a:txBody>
                    <a:bodyPr/>
                    <a:lstStyle/>
                    <a:p>
                      <a:r>
                        <a:rPr lang="en-GB" sz="1200">
                          <a:solidFill>
                            <a:schemeClr val="tx1"/>
                          </a:solidFill>
                          <a:latin typeface="+mn-lt"/>
                        </a:rPr>
                        <a:t>del(17p)</a:t>
                      </a:r>
                    </a:p>
                  </a:txBody>
                  <a:tcPr anchor="ctr"/>
                </a:tc>
                <a:tc>
                  <a:txBody>
                    <a:bodyPr/>
                    <a:lstStyle/>
                    <a:p>
                      <a:pPr algn="ctr"/>
                      <a:r>
                        <a:rPr lang="en-IT" sz="1200">
                          <a:solidFill>
                            <a:schemeClr val="tx1"/>
                          </a:solidFill>
                          <a:latin typeface="+mn-lt"/>
                        </a:rPr>
                        <a:t>7/7</a:t>
                      </a:r>
                    </a:p>
                  </a:txBody>
                  <a:tcPr anchor="ctr"/>
                </a:tc>
                <a:tc>
                  <a:txBody>
                    <a:bodyPr/>
                    <a:lstStyle/>
                    <a:p>
                      <a:pPr algn="ctr"/>
                      <a:r>
                        <a:rPr lang="en-IT" sz="1200">
                          <a:solidFill>
                            <a:schemeClr val="tx1"/>
                          </a:solidFill>
                          <a:latin typeface="+mn-lt"/>
                        </a:rPr>
                        <a:t>100 (59.0-100.0)</a:t>
                      </a:r>
                    </a:p>
                  </a:txBody>
                  <a:tcPr anchor="ctr"/>
                </a:tc>
                <a:extLst>
                  <a:ext uri="{0D108BD9-81ED-4DB2-BD59-A6C34878D82A}">
                    <a16:rowId xmlns:a16="http://schemas.microsoft.com/office/drawing/2014/main" val="1671680460"/>
                  </a:ext>
                </a:extLst>
              </a:tr>
              <a:tr h="288842">
                <a:tc>
                  <a:txBody>
                    <a:bodyPr/>
                    <a:lstStyle/>
                    <a:p>
                      <a:r>
                        <a:rPr lang="en-GB" sz="1200">
                          <a:solidFill>
                            <a:schemeClr val="tx1"/>
                          </a:solidFill>
                          <a:latin typeface="+mn-lt"/>
                        </a:rPr>
                        <a:t>Unmutated IGHV</a:t>
                      </a:r>
                    </a:p>
                  </a:txBody>
                  <a:tcPr anchor="ctr"/>
                </a:tc>
                <a:tc>
                  <a:txBody>
                    <a:bodyPr/>
                    <a:lstStyle/>
                    <a:p>
                      <a:pPr algn="ctr"/>
                      <a:r>
                        <a:rPr lang="en-IT" sz="1200">
                          <a:solidFill>
                            <a:schemeClr val="tx1"/>
                          </a:solidFill>
                          <a:latin typeface="+mn-lt"/>
                        </a:rPr>
                        <a:t>18/20</a:t>
                      </a:r>
                    </a:p>
                  </a:txBody>
                  <a:tcPr anchor="ctr"/>
                </a:tc>
                <a:tc>
                  <a:txBody>
                    <a:bodyPr/>
                    <a:lstStyle/>
                    <a:p>
                      <a:pPr algn="ctr"/>
                      <a:r>
                        <a:rPr lang="en-IT" sz="1200">
                          <a:solidFill>
                            <a:schemeClr val="tx1"/>
                          </a:solidFill>
                          <a:latin typeface="+mn-lt"/>
                        </a:rPr>
                        <a:t>90.0 (68.3-98.8)</a:t>
                      </a:r>
                    </a:p>
                  </a:txBody>
                  <a:tcPr anchor="ctr"/>
                </a:tc>
                <a:extLst>
                  <a:ext uri="{0D108BD9-81ED-4DB2-BD59-A6C34878D82A}">
                    <a16:rowId xmlns:a16="http://schemas.microsoft.com/office/drawing/2014/main" val="3215409111"/>
                  </a:ext>
                </a:extLst>
              </a:tr>
              <a:tr h="288842">
                <a:tc>
                  <a:txBody>
                    <a:bodyPr/>
                    <a:lstStyle/>
                    <a:p>
                      <a:r>
                        <a:rPr lang="en-GB" sz="1200">
                          <a:solidFill>
                            <a:schemeClr val="tx1"/>
                          </a:solidFill>
                          <a:latin typeface="+mn-lt"/>
                        </a:rPr>
                        <a:t>Complex karyotype</a:t>
                      </a:r>
                    </a:p>
                  </a:txBody>
                  <a:tcPr anchor="ctr"/>
                </a:tc>
                <a:tc>
                  <a:txBody>
                    <a:bodyPr/>
                    <a:lstStyle/>
                    <a:p>
                      <a:pPr algn="ctr"/>
                      <a:r>
                        <a:rPr lang="en-IT" sz="1200">
                          <a:solidFill>
                            <a:schemeClr val="tx1"/>
                          </a:solidFill>
                          <a:latin typeface="+mn-lt"/>
                        </a:rPr>
                        <a:t>3/3</a:t>
                      </a:r>
                    </a:p>
                  </a:txBody>
                  <a:tcPr anchor="ctr"/>
                </a:tc>
                <a:tc>
                  <a:txBody>
                    <a:bodyPr/>
                    <a:lstStyle/>
                    <a:p>
                      <a:pPr algn="ctr"/>
                      <a:r>
                        <a:rPr lang="en-IT" sz="1200">
                          <a:solidFill>
                            <a:schemeClr val="tx1"/>
                          </a:solidFill>
                          <a:latin typeface="+mn-lt"/>
                        </a:rPr>
                        <a:t>100 (29.2-100.0)</a:t>
                      </a:r>
                    </a:p>
                  </a:txBody>
                  <a:tcPr anchor="ctr"/>
                </a:tc>
                <a:extLst>
                  <a:ext uri="{0D108BD9-81ED-4DB2-BD59-A6C34878D82A}">
                    <a16:rowId xmlns:a16="http://schemas.microsoft.com/office/drawing/2014/main" val="3293874001"/>
                  </a:ext>
                </a:extLst>
              </a:tr>
            </a:tbl>
          </a:graphicData>
        </a:graphic>
      </p:graphicFrame>
    </p:spTree>
    <p:extLst>
      <p:ext uri="{BB962C8B-B14F-4D97-AF65-F5344CB8AC3E}">
        <p14:creationId xmlns:p14="http://schemas.microsoft.com/office/powerpoint/2010/main" val="38474647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F2574C1-270A-E633-C261-7A87558C6066}"/>
              </a:ext>
            </a:extLst>
          </p:cNvPr>
          <p:cNvSpPr>
            <a:spLocks noGrp="1"/>
          </p:cNvSpPr>
          <p:nvPr>
            <p:ph type="body" sz="quarter" idx="12"/>
          </p:nvPr>
        </p:nvSpPr>
        <p:spPr/>
        <p:txBody>
          <a:bodyPr/>
          <a:lstStyle/>
          <a:p>
            <a:r>
              <a:rPr lang="en-US"/>
              <a:t>IRC-assessed PFS</a:t>
            </a:r>
          </a:p>
        </p:txBody>
      </p:sp>
      <p:sp>
        <p:nvSpPr>
          <p:cNvPr id="5" name="Title 4">
            <a:extLst>
              <a:ext uri="{FF2B5EF4-FFF2-40B4-BE49-F238E27FC236}">
                <a16:creationId xmlns:a16="http://schemas.microsoft.com/office/drawing/2014/main" id="{A281CD1A-CF91-5EE0-372D-566524CBB0CF}"/>
              </a:ext>
            </a:extLst>
          </p:cNvPr>
          <p:cNvSpPr>
            <a:spLocks noGrp="1"/>
          </p:cNvSpPr>
          <p:nvPr>
            <p:ph type="title"/>
          </p:nvPr>
        </p:nvSpPr>
        <p:spPr/>
        <p:txBody>
          <a:bodyPr/>
          <a:lstStyle/>
          <a:p>
            <a:r>
              <a:rPr lang="en-US"/>
              <a:t>Progression-free survival</a:t>
            </a:r>
          </a:p>
        </p:txBody>
      </p:sp>
      <p:sp>
        <p:nvSpPr>
          <p:cNvPr id="2" name="Footer Placeholder 1">
            <a:extLst>
              <a:ext uri="{FF2B5EF4-FFF2-40B4-BE49-F238E27FC236}">
                <a16:creationId xmlns:a16="http://schemas.microsoft.com/office/drawing/2014/main" id="{84BDCAF4-B0EB-F388-A694-2D802AE44D1D}"/>
              </a:ext>
            </a:extLst>
          </p:cNvPr>
          <p:cNvSpPr>
            <a:spLocks noGrp="1"/>
          </p:cNvSpPr>
          <p:nvPr>
            <p:ph type="ftr" sz="quarter" idx="13"/>
          </p:nvPr>
        </p:nvSpPr>
        <p:spPr/>
        <p:txBody>
          <a:bodyPr/>
          <a:lstStyle/>
          <a:p>
            <a:r>
              <a:rPr lang="en-GB"/>
              <a:t>CI, confidence interval; IRC, independent review committee; INV, investigator; NE, not evaluable; PFS, progression-free survival; </a:t>
            </a:r>
          </a:p>
          <a:p>
            <a:r>
              <a:rPr lang="en-GB" b="1"/>
              <a:t>Eyre et al. Abstract #P656 presented at EHA2024. </a:t>
            </a:r>
          </a:p>
        </p:txBody>
      </p:sp>
      <p:sp>
        <p:nvSpPr>
          <p:cNvPr id="8" name="Text Placeholder 7">
            <a:extLst>
              <a:ext uri="{FF2B5EF4-FFF2-40B4-BE49-F238E27FC236}">
                <a16:creationId xmlns:a16="http://schemas.microsoft.com/office/drawing/2014/main" id="{F70A969B-5628-7D18-92C4-3B86EB0D57F6}"/>
              </a:ext>
            </a:extLst>
          </p:cNvPr>
          <p:cNvSpPr>
            <a:spLocks noGrp="1"/>
          </p:cNvSpPr>
          <p:nvPr>
            <p:ph type="body" sz="quarter" idx="14"/>
          </p:nvPr>
        </p:nvSpPr>
        <p:spPr/>
        <p:txBody>
          <a:bodyPr/>
          <a:lstStyle/>
          <a:p>
            <a:r>
              <a:rPr lang="en-US"/>
              <a:t>INV-assessed PFS</a:t>
            </a:r>
          </a:p>
        </p:txBody>
      </p:sp>
      <p:graphicFrame>
        <p:nvGraphicFramePr>
          <p:cNvPr id="4" name="Diagramm 3">
            <a:extLst>
              <a:ext uri="{FF2B5EF4-FFF2-40B4-BE49-F238E27FC236}">
                <a16:creationId xmlns:a16="http://schemas.microsoft.com/office/drawing/2014/main" id="{945D0311-76B8-B67C-5A98-B0C34DA69CCA}"/>
              </a:ext>
            </a:extLst>
          </p:cNvPr>
          <p:cNvGraphicFramePr/>
          <p:nvPr>
            <p:extLst>
              <p:ext uri="{D42A27DB-BD31-4B8C-83A1-F6EECF244321}">
                <p14:modId xmlns:p14="http://schemas.microsoft.com/office/powerpoint/2010/main" val="522473690"/>
              </p:ext>
            </p:extLst>
          </p:nvPr>
        </p:nvGraphicFramePr>
        <p:xfrm>
          <a:off x="191068" y="1989138"/>
          <a:ext cx="5904932" cy="366490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Tabelle 5">
            <a:extLst>
              <a:ext uri="{FF2B5EF4-FFF2-40B4-BE49-F238E27FC236}">
                <a16:creationId xmlns:a16="http://schemas.microsoft.com/office/drawing/2014/main" id="{00B416A1-B9A6-8275-95D8-800075624A88}"/>
              </a:ext>
            </a:extLst>
          </p:cNvPr>
          <p:cNvGraphicFramePr>
            <a:graphicFrameLocks noGrp="1"/>
          </p:cNvGraphicFramePr>
          <p:nvPr>
            <p:extLst>
              <p:ext uri="{D42A27DB-BD31-4B8C-83A1-F6EECF244321}">
                <p14:modId xmlns:p14="http://schemas.microsoft.com/office/powerpoint/2010/main" val="861418602"/>
              </p:ext>
            </p:extLst>
          </p:nvPr>
        </p:nvGraphicFramePr>
        <p:xfrm>
          <a:off x="900752" y="5577433"/>
          <a:ext cx="5087300" cy="497080"/>
        </p:xfrm>
        <a:graphic>
          <a:graphicData uri="http://schemas.openxmlformats.org/drawingml/2006/table">
            <a:tbl>
              <a:tblPr firstRow="1" bandRow="1">
                <a:tableStyleId>{5C22544A-7EE6-4342-B048-85BDC9FD1C3A}</a:tableStyleId>
              </a:tblPr>
              <a:tblGrid>
                <a:gridCol w="203492">
                  <a:extLst>
                    <a:ext uri="{9D8B030D-6E8A-4147-A177-3AD203B41FA5}">
                      <a16:colId xmlns:a16="http://schemas.microsoft.com/office/drawing/2014/main" val="619206354"/>
                    </a:ext>
                  </a:extLst>
                </a:gridCol>
                <a:gridCol w="203492">
                  <a:extLst>
                    <a:ext uri="{9D8B030D-6E8A-4147-A177-3AD203B41FA5}">
                      <a16:colId xmlns:a16="http://schemas.microsoft.com/office/drawing/2014/main" val="174075662"/>
                    </a:ext>
                  </a:extLst>
                </a:gridCol>
                <a:gridCol w="203492">
                  <a:extLst>
                    <a:ext uri="{9D8B030D-6E8A-4147-A177-3AD203B41FA5}">
                      <a16:colId xmlns:a16="http://schemas.microsoft.com/office/drawing/2014/main" val="4247300208"/>
                    </a:ext>
                  </a:extLst>
                </a:gridCol>
                <a:gridCol w="203492">
                  <a:extLst>
                    <a:ext uri="{9D8B030D-6E8A-4147-A177-3AD203B41FA5}">
                      <a16:colId xmlns:a16="http://schemas.microsoft.com/office/drawing/2014/main" val="1392249542"/>
                    </a:ext>
                  </a:extLst>
                </a:gridCol>
                <a:gridCol w="203492">
                  <a:extLst>
                    <a:ext uri="{9D8B030D-6E8A-4147-A177-3AD203B41FA5}">
                      <a16:colId xmlns:a16="http://schemas.microsoft.com/office/drawing/2014/main" val="2058550711"/>
                    </a:ext>
                  </a:extLst>
                </a:gridCol>
                <a:gridCol w="203492">
                  <a:extLst>
                    <a:ext uri="{9D8B030D-6E8A-4147-A177-3AD203B41FA5}">
                      <a16:colId xmlns:a16="http://schemas.microsoft.com/office/drawing/2014/main" val="2021821706"/>
                    </a:ext>
                  </a:extLst>
                </a:gridCol>
                <a:gridCol w="203492">
                  <a:extLst>
                    <a:ext uri="{9D8B030D-6E8A-4147-A177-3AD203B41FA5}">
                      <a16:colId xmlns:a16="http://schemas.microsoft.com/office/drawing/2014/main" val="1927379860"/>
                    </a:ext>
                  </a:extLst>
                </a:gridCol>
                <a:gridCol w="203492">
                  <a:extLst>
                    <a:ext uri="{9D8B030D-6E8A-4147-A177-3AD203B41FA5}">
                      <a16:colId xmlns:a16="http://schemas.microsoft.com/office/drawing/2014/main" val="251996669"/>
                    </a:ext>
                  </a:extLst>
                </a:gridCol>
                <a:gridCol w="203492">
                  <a:extLst>
                    <a:ext uri="{9D8B030D-6E8A-4147-A177-3AD203B41FA5}">
                      <a16:colId xmlns:a16="http://schemas.microsoft.com/office/drawing/2014/main" val="1793459080"/>
                    </a:ext>
                  </a:extLst>
                </a:gridCol>
                <a:gridCol w="203492">
                  <a:extLst>
                    <a:ext uri="{9D8B030D-6E8A-4147-A177-3AD203B41FA5}">
                      <a16:colId xmlns:a16="http://schemas.microsoft.com/office/drawing/2014/main" val="3248877473"/>
                    </a:ext>
                  </a:extLst>
                </a:gridCol>
                <a:gridCol w="203492">
                  <a:extLst>
                    <a:ext uri="{9D8B030D-6E8A-4147-A177-3AD203B41FA5}">
                      <a16:colId xmlns:a16="http://schemas.microsoft.com/office/drawing/2014/main" val="4077763369"/>
                    </a:ext>
                  </a:extLst>
                </a:gridCol>
                <a:gridCol w="203492">
                  <a:extLst>
                    <a:ext uri="{9D8B030D-6E8A-4147-A177-3AD203B41FA5}">
                      <a16:colId xmlns:a16="http://schemas.microsoft.com/office/drawing/2014/main" val="4196434074"/>
                    </a:ext>
                  </a:extLst>
                </a:gridCol>
                <a:gridCol w="203492">
                  <a:extLst>
                    <a:ext uri="{9D8B030D-6E8A-4147-A177-3AD203B41FA5}">
                      <a16:colId xmlns:a16="http://schemas.microsoft.com/office/drawing/2014/main" val="342755423"/>
                    </a:ext>
                  </a:extLst>
                </a:gridCol>
                <a:gridCol w="203492">
                  <a:extLst>
                    <a:ext uri="{9D8B030D-6E8A-4147-A177-3AD203B41FA5}">
                      <a16:colId xmlns:a16="http://schemas.microsoft.com/office/drawing/2014/main" val="2342300222"/>
                    </a:ext>
                  </a:extLst>
                </a:gridCol>
                <a:gridCol w="203492">
                  <a:extLst>
                    <a:ext uri="{9D8B030D-6E8A-4147-A177-3AD203B41FA5}">
                      <a16:colId xmlns:a16="http://schemas.microsoft.com/office/drawing/2014/main" val="906970079"/>
                    </a:ext>
                  </a:extLst>
                </a:gridCol>
                <a:gridCol w="203492">
                  <a:extLst>
                    <a:ext uri="{9D8B030D-6E8A-4147-A177-3AD203B41FA5}">
                      <a16:colId xmlns:a16="http://schemas.microsoft.com/office/drawing/2014/main" val="2174001787"/>
                    </a:ext>
                  </a:extLst>
                </a:gridCol>
                <a:gridCol w="203492">
                  <a:extLst>
                    <a:ext uri="{9D8B030D-6E8A-4147-A177-3AD203B41FA5}">
                      <a16:colId xmlns:a16="http://schemas.microsoft.com/office/drawing/2014/main" val="2141563860"/>
                    </a:ext>
                  </a:extLst>
                </a:gridCol>
                <a:gridCol w="203492">
                  <a:extLst>
                    <a:ext uri="{9D8B030D-6E8A-4147-A177-3AD203B41FA5}">
                      <a16:colId xmlns:a16="http://schemas.microsoft.com/office/drawing/2014/main" val="4259692378"/>
                    </a:ext>
                  </a:extLst>
                </a:gridCol>
                <a:gridCol w="203492">
                  <a:extLst>
                    <a:ext uri="{9D8B030D-6E8A-4147-A177-3AD203B41FA5}">
                      <a16:colId xmlns:a16="http://schemas.microsoft.com/office/drawing/2014/main" val="2538124834"/>
                    </a:ext>
                  </a:extLst>
                </a:gridCol>
                <a:gridCol w="203492">
                  <a:extLst>
                    <a:ext uri="{9D8B030D-6E8A-4147-A177-3AD203B41FA5}">
                      <a16:colId xmlns:a16="http://schemas.microsoft.com/office/drawing/2014/main" val="2282588989"/>
                    </a:ext>
                  </a:extLst>
                </a:gridCol>
                <a:gridCol w="203492">
                  <a:extLst>
                    <a:ext uri="{9D8B030D-6E8A-4147-A177-3AD203B41FA5}">
                      <a16:colId xmlns:a16="http://schemas.microsoft.com/office/drawing/2014/main" val="3069715619"/>
                    </a:ext>
                  </a:extLst>
                </a:gridCol>
                <a:gridCol w="203492">
                  <a:extLst>
                    <a:ext uri="{9D8B030D-6E8A-4147-A177-3AD203B41FA5}">
                      <a16:colId xmlns:a16="http://schemas.microsoft.com/office/drawing/2014/main" val="1948333177"/>
                    </a:ext>
                  </a:extLst>
                </a:gridCol>
                <a:gridCol w="203492">
                  <a:extLst>
                    <a:ext uri="{9D8B030D-6E8A-4147-A177-3AD203B41FA5}">
                      <a16:colId xmlns:a16="http://schemas.microsoft.com/office/drawing/2014/main" val="2676433744"/>
                    </a:ext>
                  </a:extLst>
                </a:gridCol>
                <a:gridCol w="203492">
                  <a:extLst>
                    <a:ext uri="{9D8B030D-6E8A-4147-A177-3AD203B41FA5}">
                      <a16:colId xmlns:a16="http://schemas.microsoft.com/office/drawing/2014/main" val="1799625335"/>
                    </a:ext>
                  </a:extLst>
                </a:gridCol>
                <a:gridCol w="203492">
                  <a:extLst>
                    <a:ext uri="{9D8B030D-6E8A-4147-A177-3AD203B41FA5}">
                      <a16:colId xmlns:a16="http://schemas.microsoft.com/office/drawing/2014/main" val="1427109426"/>
                    </a:ext>
                  </a:extLst>
                </a:gridCol>
              </a:tblGrid>
              <a:tr h="248540">
                <a:tc gridSpan="25">
                  <a:txBody>
                    <a:bodyPr/>
                    <a:lstStyle/>
                    <a:p>
                      <a:r>
                        <a:rPr lang="de-DE" sz="900" err="1"/>
                        <a:t>No</a:t>
                      </a:r>
                      <a:r>
                        <a:rPr lang="de-DE" sz="900"/>
                        <a:t>. at </a:t>
                      </a:r>
                      <a:r>
                        <a:rPr lang="de-DE" sz="900" err="1"/>
                        <a:t>risk</a:t>
                      </a:r>
                      <a:endParaRPr lang="de-DE" sz="900"/>
                    </a:p>
                  </a:txBody>
                  <a:tcPr anchor="ct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sz="900"/>
                    </a:p>
                  </a:txBody>
                  <a:tcPr anchor="ctr"/>
                </a:tc>
                <a:tc hMerge="1">
                  <a:txBody>
                    <a:bodyPr/>
                    <a:lstStyle/>
                    <a:p>
                      <a:endParaRPr lang="de-DE" sz="900"/>
                    </a:p>
                  </a:txBody>
                  <a:tcPr anchor="ctr"/>
                </a:tc>
                <a:tc hMerge="1">
                  <a:txBody>
                    <a:bodyPr/>
                    <a:lstStyle/>
                    <a:p>
                      <a:endParaRPr lang="de-DE" sz="900"/>
                    </a:p>
                  </a:txBody>
                  <a:tcPr anchor="ctr"/>
                </a:tc>
                <a:tc hMerge="1">
                  <a:txBody>
                    <a:bodyPr/>
                    <a:lstStyle/>
                    <a:p>
                      <a:endParaRPr lang="de-DE" sz="900"/>
                    </a:p>
                  </a:txBody>
                  <a:tcPr anchor="ctr"/>
                </a:tc>
                <a:tc hMerge="1">
                  <a:txBody>
                    <a:bodyPr/>
                    <a:lstStyle/>
                    <a:p>
                      <a:endParaRPr lang="de-DE" sz="900"/>
                    </a:p>
                  </a:txBody>
                  <a:tcPr anchor="ctr"/>
                </a:tc>
                <a:tc hMerge="1">
                  <a:txBody>
                    <a:bodyPr/>
                    <a:lstStyle/>
                    <a:p>
                      <a:endParaRPr lang="de-DE" sz="900"/>
                    </a:p>
                  </a:txBody>
                  <a:tcPr anchor="ctr"/>
                </a:tc>
                <a:tc hMerge="1">
                  <a:txBody>
                    <a:bodyPr/>
                    <a:lstStyle/>
                    <a:p>
                      <a:endParaRPr lang="de-DE" sz="900"/>
                    </a:p>
                  </a:txBody>
                  <a:tcPr anchor="ctr"/>
                </a:tc>
                <a:tc hMerge="1">
                  <a:txBody>
                    <a:bodyPr/>
                    <a:lstStyle/>
                    <a:p>
                      <a:endParaRPr lang="de-DE" sz="900"/>
                    </a:p>
                  </a:txBody>
                  <a:tcPr anchor="ctr"/>
                </a:tc>
                <a:extLst>
                  <a:ext uri="{0D108BD9-81ED-4DB2-BD59-A6C34878D82A}">
                    <a16:rowId xmlns:a16="http://schemas.microsoft.com/office/drawing/2014/main" val="513556464"/>
                  </a:ext>
                </a:extLst>
              </a:tr>
              <a:tr h="248540">
                <a:tc>
                  <a:txBody>
                    <a:bodyPr/>
                    <a:lstStyle/>
                    <a:p>
                      <a:pPr algn="ctr"/>
                      <a:r>
                        <a:rPr lang="de-DE" sz="900">
                          <a:solidFill>
                            <a:schemeClr val="tx1"/>
                          </a:solidFill>
                        </a:rPr>
                        <a:t>35</a:t>
                      </a:r>
                    </a:p>
                  </a:txBody>
                  <a:tcPr marL="0" marR="0" anchor="ctr">
                    <a:solidFill>
                      <a:srgbClr val="CBCDD2"/>
                    </a:solidFill>
                  </a:tcPr>
                </a:tc>
                <a:tc>
                  <a:txBody>
                    <a:bodyPr/>
                    <a:lstStyle/>
                    <a:p>
                      <a:pPr algn="ctr"/>
                      <a:r>
                        <a:rPr lang="de-DE" sz="900"/>
                        <a:t>33</a:t>
                      </a:r>
                    </a:p>
                  </a:txBody>
                  <a:tcPr marL="0" marR="0" anchor="ctr"/>
                </a:tc>
                <a:tc>
                  <a:txBody>
                    <a:bodyPr/>
                    <a:lstStyle/>
                    <a:p>
                      <a:pPr algn="ctr"/>
                      <a:r>
                        <a:rPr lang="de-DE" sz="900"/>
                        <a:t>31</a:t>
                      </a:r>
                    </a:p>
                  </a:txBody>
                  <a:tcPr marL="0" marR="0" anchor="ctr"/>
                </a:tc>
                <a:tc>
                  <a:txBody>
                    <a:bodyPr/>
                    <a:lstStyle/>
                    <a:p>
                      <a:pPr algn="ctr"/>
                      <a:r>
                        <a:rPr lang="de-DE" sz="900"/>
                        <a:t>29</a:t>
                      </a:r>
                    </a:p>
                  </a:txBody>
                  <a:tcPr marL="0" marR="0" anchor="ctr"/>
                </a:tc>
                <a:tc>
                  <a:txBody>
                    <a:bodyPr/>
                    <a:lstStyle/>
                    <a:p>
                      <a:pPr algn="ctr"/>
                      <a:r>
                        <a:rPr lang="de-DE" sz="900"/>
                        <a:t>27</a:t>
                      </a:r>
                    </a:p>
                  </a:txBody>
                  <a:tcPr marL="0" marR="0" anchor="ctr"/>
                </a:tc>
                <a:tc>
                  <a:txBody>
                    <a:bodyPr/>
                    <a:lstStyle/>
                    <a:p>
                      <a:pPr algn="ctr"/>
                      <a:r>
                        <a:rPr lang="de-DE" sz="900"/>
                        <a:t>27</a:t>
                      </a:r>
                    </a:p>
                  </a:txBody>
                  <a:tcPr marL="0" marR="0" anchor="ctr"/>
                </a:tc>
                <a:tc>
                  <a:txBody>
                    <a:bodyPr/>
                    <a:lstStyle/>
                    <a:p>
                      <a:pPr algn="ctr"/>
                      <a:r>
                        <a:rPr lang="de-DE" sz="900"/>
                        <a:t>26</a:t>
                      </a:r>
                    </a:p>
                  </a:txBody>
                  <a:tcPr marL="0" marR="0" anchor="ctr"/>
                </a:tc>
                <a:tc>
                  <a:txBody>
                    <a:bodyPr/>
                    <a:lstStyle/>
                    <a:p>
                      <a:pPr algn="ctr"/>
                      <a:r>
                        <a:rPr lang="de-DE" sz="900"/>
                        <a:t>26</a:t>
                      </a:r>
                    </a:p>
                  </a:txBody>
                  <a:tcPr marL="0" marR="0" anchor="ctr"/>
                </a:tc>
                <a:tc>
                  <a:txBody>
                    <a:bodyPr/>
                    <a:lstStyle/>
                    <a:p>
                      <a:pPr algn="ctr"/>
                      <a:r>
                        <a:rPr lang="de-DE" sz="900"/>
                        <a:t>25</a:t>
                      </a:r>
                    </a:p>
                  </a:txBody>
                  <a:tcPr marL="0" marR="0" anchor="ctr"/>
                </a:tc>
                <a:tc>
                  <a:txBody>
                    <a:bodyPr/>
                    <a:lstStyle/>
                    <a:p>
                      <a:pPr algn="ctr"/>
                      <a:r>
                        <a:rPr lang="de-DE" sz="900"/>
                        <a:t>25</a:t>
                      </a:r>
                    </a:p>
                  </a:txBody>
                  <a:tcPr marL="0" marR="0" anchor="ctr"/>
                </a:tc>
                <a:tc>
                  <a:txBody>
                    <a:bodyPr/>
                    <a:lstStyle/>
                    <a:p>
                      <a:pPr algn="ctr"/>
                      <a:r>
                        <a:rPr lang="de-DE" sz="900"/>
                        <a:t>24</a:t>
                      </a:r>
                    </a:p>
                  </a:txBody>
                  <a:tcPr marL="0" marR="0" anchor="ctr"/>
                </a:tc>
                <a:tc>
                  <a:txBody>
                    <a:bodyPr/>
                    <a:lstStyle/>
                    <a:p>
                      <a:pPr algn="ctr"/>
                      <a:r>
                        <a:rPr lang="de-DE" sz="900"/>
                        <a:t>23</a:t>
                      </a:r>
                    </a:p>
                  </a:txBody>
                  <a:tcPr marL="0" marR="0" anchor="ctr"/>
                </a:tc>
                <a:tc>
                  <a:txBody>
                    <a:bodyPr/>
                    <a:lstStyle/>
                    <a:p>
                      <a:pPr algn="ctr"/>
                      <a:r>
                        <a:rPr lang="de-DE" sz="900"/>
                        <a:t>19</a:t>
                      </a:r>
                    </a:p>
                  </a:txBody>
                  <a:tcPr marL="0" marR="0" anchor="ctr"/>
                </a:tc>
                <a:tc>
                  <a:txBody>
                    <a:bodyPr/>
                    <a:lstStyle/>
                    <a:p>
                      <a:pPr algn="ctr"/>
                      <a:r>
                        <a:rPr lang="de-DE" sz="900"/>
                        <a:t>18</a:t>
                      </a:r>
                    </a:p>
                  </a:txBody>
                  <a:tcPr marL="0" marR="0" anchor="ctr"/>
                </a:tc>
                <a:tc>
                  <a:txBody>
                    <a:bodyPr/>
                    <a:lstStyle/>
                    <a:p>
                      <a:pPr algn="ctr"/>
                      <a:r>
                        <a:rPr lang="de-DE" sz="900"/>
                        <a:t>12</a:t>
                      </a:r>
                    </a:p>
                  </a:txBody>
                  <a:tcPr marL="0" marR="0" anchor="ctr"/>
                </a:tc>
                <a:tc>
                  <a:txBody>
                    <a:bodyPr/>
                    <a:lstStyle/>
                    <a:p>
                      <a:pPr algn="ctr"/>
                      <a:r>
                        <a:rPr lang="de-DE" sz="900"/>
                        <a:t>9</a:t>
                      </a:r>
                    </a:p>
                  </a:txBody>
                  <a:tcPr marL="0" marR="0" anchor="ctr"/>
                </a:tc>
                <a:tc>
                  <a:txBody>
                    <a:bodyPr/>
                    <a:lstStyle/>
                    <a:p>
                      <a:pPr algn="ctr"/>
                      <a:r>
                        <a:rPr lang="de-DE" sz="900"/>
                        <a:t>9</a:t>
                      </a:r>
                    </a:p>
                  </a:txBody>
                  <a:tcPr marL="0" marR="0" anchor="ctr"/>
                </a:tc>
                <a:tc>
                  <a:txBody>
                    <a:bodyPr/>
                    <a:lstStyle/>
                    <a:p>
                      <a:pPr algn="ctr"/>
                      <a:r>
                        <a:rPr lang="de-DE" sz="900"/>
                        <a:t>7</a:t>
                      </a:r>
                    </a:p>
                  </a:txBody>
                  <a:tcPr marL="0" marR="0" anchor="ctr"/>
                </a:tc>
                <a:tc>
                  <a:txBody>
                    <a:bodyPr/>
                    <a:lstStyle/>
                    <a:p>
                      <a:pPr algn="ctr"/>
                      <a:r>
                        <a:rPr lang="de-DE" sz="900"/>
                        <a:t>6</a:t>
                      </a:r>
                    </a:p>
                  </a:txBody>
                  <a:tcPr marL="0" marR="0" anchor="ctr"/>
                </a:tc>
                <a:tc>
                  <a:txBody>
                    <a:bodyPr/>
                    <a:lstStyle/>
                    <a:p>
                      <a:pPr algn="ctr"/>
                      <a:r>
                        <a:rPr lang="de-DE" sz="900"/>
                        <a:t>6</a:t>
                      </a:r>
                    </a:p>
                  </a:txBody>
                  <a:tcPr marL="0" marR="0" anchor="ctr"/>
                </a:tc>
                <a:tc>
                  <a:txBody>
                    <a:bodyPr/>
                    <a:lstStyle/>
                    <a:p>
                      <a:pPr algn="ctr"/>
                      <a:r>
                        <a:rPr lang="de-DE" sz="900"/>
                        <a:t>2</a:t>
                      </a:r>
                    </a:p>
                  </a:txBody>
                  <a:tcPr marL="0" marR="0" anchor="ctr"/>
                </a:tc>
                <a:tc>
                  <a:txBody>
                    <a:bodyPr/>
                    <a:lstStyle/>
                    <a:p>
                      <a:pPr algn="ctr"/>
                      <a:r>
                        <a:rPr lang="de-DE" sz="900"/>
                        <a:t>2</a:t>
                      </a:r>
                    </a:p>
                  </a:txBody>
                  <a:tcPr marL="0" marR="0" anchor="ctr"/>
                </a:tc>
                <a:tc>
                  <a:txBody>
                    <a:bodyPr/>
                    <a:lstStyle/>
                    <a:p>
                      <a:pPr algn="ctr"/>
                      <a:r>
                        <a:rPr lang="de-DE" sz="900"/>
                        <a:t>2</a:t>
                      </a:r>
                    </a:p>
                  </a:txBody>
                  <a:tcPr marL="0" marR="0" anchor="ctr"/>
                </a:tc>
                <a:tc>
                  <a:txBody>
                    <a:bodyPr/>
                    <a:lstStyle/>
                    <a:p>
                      <a:pPr algn="ctr"/>
                      <a:r>
                        <a:rPr lang="de-DE" sz="900"/>
                        <a:t>0</a:t>
                      </a:r>
                    </a:p>
                  </a:txBody>
                  <a:tcPr marL="0" marR="0" anchor="ctr"/>
                </a:tc>
                <a:tc>
                  <a:txBody>
                    <a:bodyPr/>
                    <a:lstStyle/>
                    <a:p>
                      <a:pPr algn="ctr"/>
                      <a:r>
                        <a:rPr lang="de-DE" sz="900"/>
                        <a:t>0</a:t>
                      </a:r>
                    </a:p>
                  </a:txBody>
                  <a:tcPr marL="0" marR="0" anchor="ctr"/>
                </a:tc>
                <a:extLst>
                  <a:ext uri="{0D108BD9-81ED-4DB2-BD59-A6C34878D82A}">
                    <a16:rowId xmlns:a16="http://schemas.microsoft.com/office/drawing/2014/main" val="2216105311"/>
                  </a:ext>
                </a:extLst>
              </a:tr>
            </a:tbl>
          </a:graphicData>
        </a:graphic>
      </p:graphicFrame>
      <p:sp>
        <p:nvSpPr>
          <p:cNvPr id="9" name="Textfeld 8">
            <a:extLst>
              <a:ext uri="{FF2B5EF4-FFF2-40B4-BE49-F238E27FC236}">
                <a16:creationId xmlns:a16="http://schemas.microsoft.com/office/drawing/2014/main" id="{1434F947-B969-7F94-015D-3E535DF45EDB}"/>
              </a:ext>
            </a:extLst>
          </p:cNvPr>
          <p:cNvSpPr txBox="1"/>
          <p:nvPr/>
        </p:nvSpPr>
        <p:spPr>
          <a:xfrm>
            <a:off x="3453568" y="4178625"/>
            <a:ext cx="2568575" cy="830997"/>
          </a:xfrm>
          <a:prstGeom prst="rect">
            <a:avLst/>
          </a:prstGeom>
          <a:noFill/>
        </p:spPr>
        <p:txBody>
          <a:bodyPr wrap="square" rtlCol="0">
            <a:spAutoFit/>
          </a:bodyPr>
          <a:lstStyle/>
          <a:p>
            <a:r>
              <a:rPr lang="de-DE" sz="1200" b="1"/>
              <a:t>Median PFS, </a:t>
            </a:r>
            <a:r>
              <a:rPr lang="de-DE" sz="1200" b="1" err="1"/>
              <a:t>months</a:t>
            </a:r>
            <a:r>
              <a:rPr lang="de-DE" sz="1200" b="1"/>
              <a:t>: NE</a:t>
            </a:r>
          </a:p>
          <a:p>
            <a:r>
              <a:rPr lang="de-DE" sz="1200" b="1"/>
              <a:t>95% CI: 27.6-NE</a:t>
            </a:r>
          </a:p>
          <a:p>
            <a:r>
              <a:rPr lang="de-DE" sz="1200" b="1"/>
              <a:t>Median follow-</a:t>
            </a:r>
            <a:r>
              <a:rPr lang="de-DE" sz="1200" b="1" err="1"/>
              <a:t>up</a:t>
            </a:r>
            <a:r>
              <a:rPr lang="de-DE" sz="1200" b="1"/>
              <a:t>, </a:t>
            </a:r>
            <a:r>
              <a:rPr lang="de-DE" sz="1200" b="1" err="1"/>
              <a:t>months</a:t>
            </a:r>
            <a:r>
              <a:rPr lang="de-DE" sz="1200" b="1"/>
              <a:t>: 28.1</a:t>
            </a:r>
          </a:p>
          <a:p>
            <a:r>
              <a:rPr lang="de-DE" sz="1200" b="1"/>
              <a:t>Events/total: 10/35</a:t>
            </a:r>
          </a:p>
        </p:txBody>
      </p:sp>
      <p:sp>
        <p:nvSpPr>
          <p:cNvPr id="10" name="Textfeld 9">
            <a:extLst>
              <a:ext uri="{FF2B5EF4-FFF2-40B4-BE49-F238E27FC236}">
                <a16:creationId xmlns:a16="http://schemas.microsoft.com/office/drawing/2014/main" id="{BA12F472-447C-C6C9-E1A5-F74C19C5E777}"/>
              </a:ext>
            </a:extLst>
          </p:cNvPr>
          <p:cNvSpPr txBox="1"/>
          <p:nvPr/>
        </p:nvSpPr>
        <p:spPr>
          <a:xfrm>
            <a:off x="1534281" y="2357578"/>
            <a:ext cx="632658" cy="276999"/>
          </a:xfrm>
          <a:prstGeom prst="rect">
            <a:avLst/>
          </a:prstGeom>
          <a:noFill/>
          <a:ln>
            <a:noFill/>
          </a:ln>
        </p:spPr>
        <p:txBody>
          <a:bodyPr wrap="square" rtlCol="0">
            <a:spAutoFit/>
          </a:bodyPr>
          <a:lstStyle/>
          <a:p>
            <a:pPr algn="ctr"/>
            <a:r>
              <a:rPr lang="de-DE" sz="1200"/>
              <a:t>90.7%</a:t>
            </a:r>
          </a:p>
        </p:txBody>
      </p:sp>
      <p:sp>
        <p:nvSpPr>
          <p:cNvPr id="11" name="Textfeld 10">
            <a:extLst>
              <a:ext uri="{FF2B5EF4-FFF2-40B4-BE49-F238E27FC236}">
                <a16:creationId xmlns:a16="http://schemas.microsoft.com/office/drawing/2014/main" id="{A83FFAC6-1649-800F-1743-3EDDBCE7B59A}"/>
              </a:ext>
            </a:extLst>
          </p:cNvPr>
          <p:cNvSpPr txBox="1"/>
          <p:nvPr/>
        </p:nvSpPr>
        <p:spPr>
          <a:xfrm>
            <a:off x="2029988" y="2540111"/>
            <a:ext cx="632658" cy="276999"/>
          </a:xfrm>
          <a:prstGeom prst="rect">
            <a:avLst/>
          </a:prstGeom>
          <a:noFill/>
          <a:ln>
            <a:noFill/>
          </a:ln>
        </p:spPr>
        <p:txBody>
          <a:bodyPr wrap="square" rtlCol="0">
            <a:spAutoFit/>
          </a:bodyPr>
          <a:lstStyle/>
          <a:p>
            <a:pPr algn="ctr"/>
            <a:r>
              <a:rPr lang="de-DE" sz="1200"/>
              <a:t>84.5%</a:t>
            </a:r>
          </a:p>
        </p:txBody>
      </p:sp>
      <p:sp>
        <p:nvSpPr>
          <p:cNvPr id="15" name="Textfeld 14">
            <a:extLst>
              <a:ext uri="{FF2B5EF4-FFF2-40B4-BE49-F238E27FC236}">
                <a16:creationId xmlns:a16="http://schemas.microsoft.com/office/drawing/2014/main" id="{D71B4456-5DF3-282A-5CF4-DBEDF793E348}"/>
              </a:ext>
            </a:extLst>
          </p:cNvPr>
          <p:cNvSpPr txBox="1"/>
          <p:nvPr/>
        </p:nvSpPr>
        <p:spPr>
          <a:xfrm>
            <a:off x="2619223" y="2619954"/>
            <a:ext cx="632658" cy="276999"/>
          </a:xfrm>
          <a:prstGeom prst="rect">
            <a:avLst/>
          </a:prstGeom>
          <a:noFill/>
          <a:ln>
            <a:noFill/>
          </a:ln>
        </p:spPr>
        <p:txBody>
          <a:bodyPr wrap="square" rtlCol="0">
            <a:spAutoFit/>
          </a:bodyPr>
          <a:lstStyle/>
          <a:p>
            <a:pPr algn="ctr"/>
            <a:r>
              <a:rPr lang="de-DE" sz="1200"/>
              <a:t>81.2%</a:t>
            </a:r>
          </a:p>
        </p:txBody>
      </p:sp>
      <p:sp>
        <p:nvSpPr>
          <p:cNvPr id="16" name="Textfeld 15">
            <a:extLst>
              <a:ext uri="{FF2B5EF4-FFF2-40B4-BE49-F238E27FC236}">
                <a16:creationId xmlns:a16="http://schemas.microsoft.com/office/drawing/2014/main" id="{3E01D89E-C125-F65B-48A5-A92BDE8273BC}"/>
              </a:ext>
            </a:extLst>
          </p:cNvPr>
          <p:cNvSpPr txBox="1"/>
          <p:nvPr/>
        </p:nvSpPr>
        <p:spPr>
          <a:xfrm>
            <a:off x="3270645" y="2792266"/>
            <a:ext cx="632658" cy="276999"/>
          </a:xfrm>
          <a:prstGeom prst="rect">
            <a:avLst/>
          </a:prstGeom>
          <a:noFill/>
          <a:ln>
            <a:noFill/>
          </a:ln>
        </p:spPr>
        <p:txBody>
          <a:bodyPr wrap="square" rtlCol="0">
            <a:spAutoFit/>
          </a:bodyPr>
          <a:lstStyle/>
          <a:p>
            <a:pPr algn="ctr"/>
            <a:r>
              <a:rPr lang="de-DE" sz="1200"/>
              <a:t>74.7%</a:t>
            </a:r>
          </a:p>
        </p:txBody>
      </p:sp>
      <p:sp>
        <p:nvSpPr>
          <p:cNvPr id="17" name="Freihandform: Form 16">
            <a:extLst>
              <a:ext uri="{FF2B5EF4-FFF2-40B4-BE49-F238E27FC236}">
                <a16:creationId xmlns:a16="http://schemas.microsoft.com/office/drawing/2014/main" id="{0C07474C-E9F4-DBDF-6C97-D03B24473267}"/>
              </a:ext>
            </a:extLst>
          </p:cNvPr>
          <p:cNvSpPr/>
          <p:nvPr/>
        </p:nvSpPr>
        <p:spPr>
          <a:xfrm>
            <a:off x="1025525" y="2374900"/>
            <a:ext cx="4508500" cy="898525"/>
          </a:xfrm>
          <a:custGeom>
            <a:avLst/>
            <a:gdLst>
              <a:gd name="connsiteX0" fmla="*/ 0 w 4508500"/>
              <a:gd name="connsiteY0" fmla="*/ 0 h 898525"/>
              <a:gd name="connsiteX1" fmla="*/ 371475 w 4508500"/>
              <a:gd name="connsiteY1" fmla="*/ 0 h 898525"/>
              <a:gd name="connsiteX2" fmla="*/ 371475 w 4508500"/>
              <a:gd name="connsiteY2" fmla="*/ 76200 h 898525"/>
              <a:gd name="connsiteX3" fmla="*/ 422275 w 4508500"/>
              <a:gd name="connsiteY3" fmla="*/ 76200 h 898525"/>
              <a:gd name="connsiteX4" fmla="*/ 422275 w 4508500"/>
              <a:gd name="connsiteY4" fmla="*/ 155575 h 898525"/>
              <a:gd name="connsiteX5" fmla="*/ 571500 w 4508500"/>
              <a:gd name="connsiteY5" fmla="*/ 155575 h 898525"/>
              <a:gd name="connsiteX6" fmla="*/ 571500 w 4508500"/>
              <a:gd name="connsiteY6" fmla="*/ 247650 h 898525"/>
              <a:gd name="connsiteX7" fmla="*/ 628650 w 4508500"/>
              <a:gd name="connsiteY7" fmla="*/ 247650 h 898525"/>
              <a:gd name="connsiteX8" fmla="*/ 628650 w 4508500"/>
              <a:gd name="connsiteY8" fmla="*/ 323850 h 898525"/>
              <a:gd name="connsiteX9" fmla="*/ 736600 w 4508500"/>
              <a:gd name="connsiteY9" fmla="*/ 323850 h 898525"/>
              <a:gd name="connsiteX10" fmla="*/ 736600 w 4508500"/>
              <a:gd name="connsiteY10" fmla="*/ 406400 h 898525"/>
              <a:gd name="connsiteX11" fmla="*/ 1520825 w 4508500"/>
              <a:gd name="connsiteY11" fmla="*/ 406400 h 898525"/>
              <a:gd name="connsiteX12" fmla="*/ 1520825 w 4508500"/>
              <a:gd name="connsiteY12" fmla="*/ 492125 h 898525"/>
              <a:gd name="connsiteX13" fmla="*/ 1952625 w 4508500"/>
              <a:gd name="connsiteY13" fmla="*/ 492125 h 898525"/>
              <a:gd name="connsiteX14" fmla="*/ 1952625 w 4508500"/>
              <a:gd name="connsiteY14" fmla="*/ 574675 h 898525"/>
              <a:gd name="connsiteX15" fmla="*/ 2105025 w 4508500"/>
              <a:gd name="connsiteY15" fmla="*/ 574675 h 898525"/>
              <a:gd name="connsiteX16" fmla="*/ 2105025 w 4508500"/>
              <a:gd name="connsiteY16" fmla="*/ 663575 h 898525"/>
              <a:gd name="connsiteX17" fmla="*/ 2698750 w 4508500"/>
              <a:gd name="connsiteY17" fmla="*/ 663575 h 898525"/>
              <a:gd name="connsiteX18" fmla="*/ 2698750 w 4508500"/>
              <a:gd name="connsiteY18" fmla="*/ 768350 h 898525"/>
              <a:gd name="connsiteX19" fmla="*/ 2787650 w 4508500"/>
              <a:gd name="connsiteY19" fmla="*/ 768350 h 898525"/>
              <a:gd name="connsiteX20" fmla="*/ 2787650 w 4508500"/>
              <a:gd name="connsiteY20" fmla="*/ 898525 h 898525"/>
              <a:gd name="connsiteX21" fmla="*/ 4508500 w 4508500"/>
              <a:gd name="connsiteY21" fmla="*/ 898525 h 89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08500" h="898525">
                <a:moveTo>
                  <a:pt x="0" y="0"/>
                </a:moveTo>
                <a:lnTo>
                  <a:pt x="371475" y="0"/>
                </a:lnTo>
                <a:lnTo>
                  <a:pt x="371475" y="76200"/>
                </a:lnTo>
                <a:lnTo>
                  <a:pt x="422275" y="76200"/>
                </a:lnTo>
                <a:lnTo>
                  <a:pt x="422275" y="155575"/>
                </a:lnTo>
                <a:lnTo>
                  <a:pt x="571500" y="155575"/>
                </a:lnTo>
                <a:lnTo>
                  <a:pt x="571500" y="247650"/>
                </a:lnTo>
                <a:lnTo>
                  <a:pt x="628650" y="247650"/>
                </a:lnTo>
                <a:lnTo>
                  <a:pt x="628650" y="323850"/>
                </a:lnTo>
                <a:lnTo>
                  <a:pt x="736600" y="323850"/>
                </a:lnTo>
                <a:lnTo>
                  <a:pt x="736600" y="406400"/>
                </a:lnTo>
                <a:lnTo>
                  <a:pt x="1520825" y="406400"/>
                </a:lnTo>
                <a:lnTo>
                  <a:pt x="1520825" y="492125"/>
                </a:lnTo>
                <a:lnTo>
                  <a:pt x="1952625" y="492125"/>
                </a:lnTo>
                <a:lnTo>
                  <a:pt x="1952625" y="574675"/>
                </a:lnTo>
                <a:lnTo>
                  <a:pt x="2105025" y="574675"/>
                </a:lnTo>
                <a:lnTo>
                  <a:pt x="2105025" y="663575"/>
                </a:lnTo>
                <a:lnTo>
                  <a:pt x="2698750" y="663575"/>
                </a:lnTo>
                <a:lnTo>
                  <a:pt x="2698750" y="768350"/>
                </a:lnTo>
                <a:lnTo>
                  <a:pt x="2787650" y="768350"/>
                </a:lnTo>
                <a:lnTo>
                  <a:pt x="2787650" y="898525"/>
                </a:lnTo>
                <a:lnTo>
                  <a:pt x="4508500" y="898525"/>
                </a:lnTo>
              </a:path>
            </a:pathLst>
          </a:custGeom>
          <a:noFill/>
          <a:ln w="19050">
            <a:solidFill>
              <a:schemeClr val="accent1">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1" name="Gruppieren 20">
            <a:extLst>
              <a:ext uri="{FF2B5EF4-FFF2-40B4-BE49-F238E27FC236}">
                <a16:creationId xmlns:a16="http://schemas.microsoft.com/office/drawing/2014/main" id="{01D479F6-F73D-086B-320E-86A9F16D57A4}"/>
              </a:ext>
            </a:extLst>
          </p:cNvPr>
          <p:cNvGrpSpPr/>
          <p:nvPr/>
        </p:nvGrpSpPr>
        <p:grpSpPr>
          <a:xfrm>
            <a:off x="5494062" y="3233461"/>
            <a:ext cx="79928" cy="79928"/>
            <a:chOff x="5669618" y="3288368"/>
            <a:chExt cx="79928" cy="79928"/>
          </a:xfrm>
        </p:grpSpPr>
        <p:cxnSp>
          <p:nvCxnSpPr>
            <p:cNvPr id="19" name="Gerader Verbinder 18">
              <a:extLst>
                <a:ext uri="{FF2B5EF4-FFF2-40B4-BE49-F238E27FC236}">
                  <a16:creationId xmlns:a16="http://schemas.microsoft.com/office/drawing/2014/main" id="{383E7B34-0004-4417-17CA-58A902B9501D}"/>
                </a:ext>
              </a:extLst>
            </p:cNvPr>
            <p:cNvCxnSpPr>
              <a:cxnSpLocks/>
            </p:cNvCxnSpPr>
            <p:nvPr/>
          </p:nvCxnSpPr>
          <p:spPr>
            <a:xfrm>
              <a:off x="5709582" y="3288368"/>
              <a:ext cx="0" cy="79928"/>
            </a:xfrm>
            <a:prstGeom prst="line">
              <a:avLst/>
            </a:prstGeom>
            <a:ln w="19050">
              <a:solidFill>
                <a:schemeClr val="accent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A27B02B9-AC91-C250-B341-3EF7E49E071F}"/>
                </a:ext>
              </a:extLst>
            </p:cNvPr>
            <p:cNvCxnSpPr>
              <a:cxnSpLocks/>
            </p:cNvCxnSpPr>
            <p:nvPr/>
          </p:nvCxnSpPr>
          <p:spPr>
            <a:xfrm rot="5400000">
              <a:off x="5709582" y="3288368"/>
              <a:ext cx="0" cy="79928"/>
            </a:xfrm>
            <a:prstGeom prst="line">
              <a:avLst/>
            </a:prstGeom>
            <a:ln w="19050">
              <a:solidFill>
                <a:schemeClr val="accent1">
                  <a:lumMod val="90000"/>
                  <a:lumOff val="10000"/>
                </a:schemeClr>
              </a:solidFill>
            </a:ln>
          </p:spPr>
          <p:style>
            <a:lnRef idx="1">
              <a:schemeClr val="accent1"/>
            </a:lnRef>
            <a:fillRef idx="0">
              <a:schemeClr val="accent1"/>
            </a:fillRef>
            <a:effectRef idx="0">
              <a:schemeClr val="accent1"/>
            </a:effectRef>
            <a:fontRef idx="minor">
              <a:schemeClr val="tx1"/>
            </a:fontRef>
          </p:style>
        </p:cxnSp>
      </p:grpSp>
      <p:grpSp>
        <p:nvGrpSpPr>
          <p:cNvPr id="22" name="Gruppieren 21">
            <a:extLst>
              <a:ext uri="{FF2B5EF4-FFF2-40B4-BE49-F238E27FC236}">
                <a16:creationId xmlns:a16="http://schemas.microsoft.com/office/drawing/2014/main" id="{169610B4-1B84-F542-BCFE-B316E8FA380E}"/>
              </a:ext>
            </a:extLst>
          </p:cNvPr>
          <p:cNvGrpSpPr/>
          <p:nvPr/>
        </p:nvGrpSpPr>
        <p:grpSpPr>
          <a:xfrm>
            <a:off x="5434115" y="3233461"/>
            <a:ext cx="79928" cy="79928"/>
            <a:chOff x="5669618" y="3288368"/>
            <a:chExt cx="79928" cy="79928"/>
          </a:xfrm>
        </p:grpSpPr>
        <p:cxnSp>
          <p:nvCxnSpPr>
            <p:cNvPr id="23" name="Gerader Verbinder 22">
              <a:extLst>
                <a:ext uri="{FF2B5EF4-FFF2-40B4-BE49-F238E27FC236}">
                  <a16:creationId xmlns:a16="http://schemas.microsoft.com/office/drawing/2014/main" id="{01BB6BF0-9E92-F902-6A1F-C3070D145706}"/>
                </a:ext>
              </a:extLst>
            </p:cNvPr>
            <p:cNvCxnSpPr>
              <a:cxnSpLocks/>
            </p:cNvCxnSpPr>
            <p:nvPr/>
          </p:nvCxnSpPr>
          <p:spPr>
            <a:xfrm>
              <a:off x="5709582" y="3288368"/>
              <a:ext cx="0" cy="79928"/>
            </a:xfrm>
            <a:prstGeom prst="line">
              <a:avLst/>
            </a:prstGeom>
            <a:ln w="19050">
              <a:solidFill>
                <a:schemeClr val="accent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A06E9F3B-C32B-B09A-AE2E-0075F04ABE82}"/>
                </a:ext>
              </a:extLst>
            </p:cNvPr>
            <p:cNvCxnSpPr>
              <a:cxnSpLocks/>
            </p:cNvCxnSpPr>
            <p:nvPr/>
          </p:nvCxnSpPr>
          <p:spPr>
            <a:xfrm rot="5400000">
              <a:off x="5709582" y="3288368"/>
              <a:ext cx="0" cy="79928"/>
            </a:xfrm>
            <a:prstGeom prst="line">
              <a:avLst/>
            </a:prstGeom>
            <a:ln w="19050">
              <a:solidFill>
                <a:schemeClr val="accent1">
                  <a:lumMod val="90000"/>
                  <a:lumOff val="10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uppieren 24">
            <a:extLst>
              <a:ext uri="{FF2B5EF4-FFF2-40B4-BE49-F238E27FC236}">
                <a16:creationId xmlns:a16="http://schemas.microsoft.com/office/drawing/2014/main" id="{62DCE010-367F-B5A1-45B2-8A2FB1DB212A}"/>
              </a:ext>
            </a:extLst>
          </p:cNvPr>
          <p:cNvGrpSpPr/>
          <p:nvPr/>
        </p:nvGrpSpPr>
        <p:grpSpPr>
          <a:xfrm>
            <a:off x="4989288" y="3232492"/>
            <a:ext cx="79928" cy="79928"/>
            <a:chOff x="5669618" y="3288368"/>
            <a:chExt cx="79928" cy="79928"/>
          </a:xfrm>
        </p:grpSpPr>
        <p:cxnSp>
          <p:nvCxnSpPr>
            <p:cNvPr id="26" name="Gerader Verbinder 25">
              <a:extLst>
                <a:ext uri="{FF2B5EF4-FFF2-40B4-BE49-F238E27FC236}">
                  <a16:creationId xmlns:a16="http://schemas.microsoft.com/office/drawing/2014/main" id="{FF3B7281-5941-0134-453E-C2441664CEB3}"/>
                </a:ext>
              </a:extLst>
            </p:cNvPr>
            <p:cNvCxnSpPr>
              <a:cxnSpLocks/>
            </p:cNvCxnSpPr>
            <p:nvPr/>
          </p:nvCxnSpPr>
          <p:spPr>
            <a:xfrm>
              <a:off x="5709582" y="3288368"/>
              <a:ext cx="0" cy="79928"/>
            </a:xfrm>
            <a:prstGeom prst="line">
              <a:avLst/>
            </a:prstGeom>
            <a:ln w="19050">
              <a:solidFill>
                <a:schemeClr val="accent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27" name="Gerader Verbinder 26">
              <a:extLst>
                <a:ext uri="{FF2B5EF4-FFF2-40B4-BE49-F238E27FC236}">
                  <a16:creationId xmlns:a16="http://schemas.microsoft.com/office/drawing/2014/main" id="{4B67D680-DBE9-5F31-828D-DAE2E9A7B7B1}"/>
                </a:ext>
              </a:extLst>
            </p:cNvPr>
            <p:cNvCxnSpPr>
              <a:cxnSpLocks/>
            </p:cNvCxnSpPr>
            <p:nvPr/>
          </p:nvCxnSpPr>
          <p:spPr>
            <a:xfrm rot="5400000">
              <a:off x="5709582" y="3288368"/>
              <a:ext cx="0" cy="79928"/>
            </a:xfrm>
            <a:prstGeom prst="line">
              <a:avLst/>
            </a:prstGeom>
            <a:ln w="19050">
              <a:solidFill>
                <a:schemeClr val="accent1">
                  <a:lumMod val="90000"/>
                  <a:lumOff val="10000"/>
                </a:schemeClr>
              </a:solidFill>
            </a:ln>
          </p:spPr>
          <p:style>
            <a:lnRef idx="1">
              <a:schemeClr val="accent1"/>
            </a:lnRef>
            <a:fillRef idx="0">
              <a:schemeClr val="accent1"/>
            </a:fillRef>
            <a:effectRef idx="0">
              <a:schemeClr val="accent1"/>
            </a:effectRef>
            <a:fontRef idx="minor">
              <a:schemeClr val="tx1"/>
            </a:fontRef>
          </p:style>
        </p:cxnSp>
      </p:grpSp>
      <p:grpSp>
        <p:nvGrpSpPr>
          <p:cNvPr id="28" name="Gruppieren 27">
            <a:extLst>
              <a:ext uri="{FF2B5EF4-FFF2-40B4-BE49-F238E27FC236}">
                <a16:creationId xmlns:a16="http://schemas.microsoft.com/office/drawing/2014/main" id="{951C0109-11AD-B4B5-4916-354A470E65F3}"/>
              </a:ext>
            </a:extLst>
          </p:cNvPr>
          <p:cNvGrpSpPr/>
          <p:nvPr/>
        </p:nvGrpSpPr>
        <p:grpSpPr>
          <a:xfrm>
            <a:off x="4922991" y="3232492"/>
            <a:ext cx="79928" cy="79928"/>
            <a:chOff x="5669618" y="3288368"/>
            <a:chExt cx="79928" cy="79928"/>
          </a:xfrm>
        </p:grpSpPr>
        <p:cxnSp>
          <p:nvCxnSpPr>
            <p:cNvPr id="29" name="Gerader Verbinder 28">
              <a:extLst>
                <a:ext uri="{FF2B5EF4-FFF2-40B4-BE49-F238E27FC236}">
                  <a16:creationId xmlns:a16="http://schemas.microsoft.com/office/drawing/2014/main" id="{8256CE39-19EE-D0C2-8A58-4089BA399735}"/>
                </a:ext>
              </a:extLst>
            </p:cNvPr>
            <p:cNvCxnSpPr>
              <a:cxnSpLocks/>
            </p:cNvCxnSpPr>
            <p:nvPr/>
          </p:nvCxnSpPr>
          <p:spPr>
            <a:xfrm>
              <a:off x="5709582" y="3288368"/>
              <a:ext cx="0" cy="79928"/>
            </a:xfrm>
            <a:prstGeom prst="line">
              <a:avLst/>
            </a:prstGeom>
            <a:ln w="19050">
              <a:solidFill>
                <a:schemeClr val="accent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30" name="Gerader Verbinder 29">
              <a:extLst>
                <a:ext uri="{FF2B5EF4-FFF2-40B4-BE49-F238E27FC236}">
                  <a16:creationId xmlns:a16="http://schemas.microsoft.com/office/drawing/2014/main" id="{24A1C972-BC9E-73F9-2164-6CE4764D3DE1}"/>
                </a:ext>
              </a:extLst>
            </p:cNvPr>
            <p:cNvCxnSpPr>
              <a:cxnSpLocks/>
            </p:cNvCxnSpPr>
            <p:nvPr/>
          </p:nvCxnSpPr>
          <p:spPr>
            <a:xfrm rot="5400000">
              <a:off x="5709582" y="3288368"/>
              <a:ext cx="0" cy="79928"/>
            </a:xfrm>
            <a:prstGeom prst="line">
              <a:avLst/>
            </a:prstGeom>
            <a:ln w="19050">
              <a:solidFill>
                <a:schemeClr val="accent1">
                  <a:lumMod val="90000"/>
                  <a:lumOff val="10000"/>
                </a:schemeClr>
              </a:solidFill>
            </a:ln>
          </p:spPr>
          <p:style>
            <a:lnRef idx="1">
              <a:schemeClr val="accent1"/>
            </a:lnRef>
            <a:fillRef idx="0">
              <a:schemeClr val="accent1"/>
            </a:fillRef>
            <a:effectRef idx="0">
              <a:schemeClr val="accent1"/>
            </a:effectRef>
            <a:fontRef idx="minor">
              <a:schemeClr val="tx1"/>
            </a:fontRef>
          </p:style>
        </p:cxnSp>
      </p:grpSp>
      <p:grpSp>
        <p:nvGrpSpPr>
          <p:cNvPr id="31" name="Gruppieren 30">
            <a:extLst>
              <a:ext uri="{FF2B5EF4-FFF2-40B4-BE49-F238E27FC236}">
                <a16:creationId xmlns:a16="http://schemas.microsoft.com/office/drawing/2014/main" id="{27B8A8C3-8C30-748E-A5ED-521CF5CDCD0E}"/>
              </a:ext>
            </a:extLst>
          </p:cNvPr>
          <p:cNvGrpSpPr/>
          <p:nvPr/>
        </p:nvGrpSpPr>
        <p:grpSpPr>
          <a:xfrm>
            <a:off x="4896194" y="3232492"/>
            <a:ext cx="79928" cy="79928"/>
            <a:chOff x="5669618" y="3288368"/>
            <a:chExt cx="79928" cy="79928"/>
          </a:xfrm>
        </p:grpSpPr>
        <p:cxnSp>
          <p:nvCxnSpPr>
            <p:cNvPr id="32" name="Gerader Verbinder 31">
              <a:extLst>
                <a:ext uri="{FF2B5EF4-FFF2-40B4-BE49-F238E27FC236}">
                  <a16:creationId xmlns:a16="http://schemas.microsoft.com/office/drawing/2014/main" id="{70584315-C21A-5A4D-C839-E2876AAE81EE}"/>
                </a:ext>
              </a:extLst>
            </p:cNvPr>
            <p:cNvCxnSpPr>
              <a:cxnSpLocks/>
            </p:cNvCxnSpPr>
            <p:nvPr/>
          </p:nvCxnSpPr>
          <p:spPr>
            <a:xfrm>
              <a:off x="5709582" y="3288368"/>
              <a:ext cx="0" cy="79928"/>
            </a:xfrm>
            <a:prstGeom prst="line">
              <a:avLst/>
            </a:prstGeom>
            <a:ln w="19050">
              <a:solidFill>
                <a:schemeClr val="accent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33" name="Gerader Verbinder 32">
              <a:extLst>
                <a:ext uri="{FF2B5EF4-FFF2-40B4-BE49-F238E27FC236}">
                  <a16:creationId xmlns:a16="http://schemas.microsoft.com/office/drawing/2014/main" id="{E096F377-F253-15A8-C196-543A5D57B77F}"/>
                </a:ext>
              </a:extLst>
            </p:cNvPr>
            <p:cNvCxnSpPr>
              <a:cxnSpLocks/>
            </p:cNvCxnSpPr>
            <p:nvPr/>
          </p:nvCxnSpPr>
          <p:spPr>
            <a:xfrm rot="5400000">
              <a:off x="5709582" y="3288368"/>
              <a:ext cx="0" cy="79928"/>
            </a:xfrm>
            <a:prstGeom prst="line">
              <a:avLst/>
            </a:prstGeom>
            <a:ln w="19050">
              <a:solidFill>
                <a:schemeClr val="accent1">
                  <a:lumMod val="90000"/>
                  <a:lumOff val="10000"/>
                </a:schemeClr>
              </a:solidFill>
            </a:ln>
          </p:spPr>
          <p:style>
            <a:lnRef idx="1">
              <a:schemeClr val="accent1"/>
            </a:lnRef>
            <a:fillRef idx="0">
              <a:schemeClr val="accent1"/>
            </a:fillRef>
            <a:effectRef idx="0">
              <a:schemeClr val="accent1"/>
            </a:effectRef>
            <a:fontRef idx="minor">
              <a:schemeClr val="tx1"/>
            </a:fontRef>
          </p:style>
        </p:cxnSp>
      </p:grpSp>
      <p:grpSp>
        <p:nvGrpSpPr>
          <p:cNvPr id="34" name="Gruppieren 33">
            <a:extLst>
              <a:ext uri="{FF2B5EF4-FFF2-40B4-BE49-F238E27FC236}">
                <a16:creationId xmlns:a16="http://schemas.microsoft.com/office/drawing/2014/main" id="{B8432459-06A1-1565-1719-542FC8ECB80F}"/>
              </a:ext>
            </a:extLst>
          </p:cNvPr>
          <p:cNvGrpSpPr/>
          <p:nvPr/>
        </p:nvGrpSpPr>
        <p:grpSpPr>
          <a:xfrm>
            <a:off x="4599231" y="3232492"/>
            <a:ext cx="79928" cy="79928"/>
            <a:chOff x="5669618" y="3288368"/>
            <a:chExt cx="79928" cy="79928"/>
          </a:xfrm>
        </p:grpSpPr>
        <p:cxnSp>
          <p:nvCxnSpPr>
            <p:cNvPr id="35" name="Gerader Verbinder 34">
              <a:extLst>
                <a:ext uri="{FF2B5EF4-FFF2-40B4-BE49-F238E27FC236}">
                  <a16:creationId xmlns:a16="http://schemas.microsoft.com/office/drawing/2014/main" id="{A8E7180B-C157-A3A4-435A-F9DF0094D66A}"/>
                </a:ext>
              </a:extLst>
            </p:cNvPr>
            <p:cNvCxnSpPr>
              <a:cxnSpLocks/>
            </p:cNvCxnSpPr>
            <p:nvPr/>
          </p:nvCxnSpPr>
          <p:spPr>
            <a:xfrm>
              <a:off x="5709582" y="3288368"/>
              <a:ext cx="0" cy="79928"/>
            </a:xfrm>
            <a:prstGeom prst="line">
              <a:avLst/>
            </a:prstGeom>
            <a:ln w="19050">
              <a:solidFill>
                <a:schemeClr val="accent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6543E0DF-853D-3802-1B9E-F07453FDAC75}"/>
                </a:ext>
              </a:extLst>
            </p:cNvPr>
            <p:cNvCxnSpPr>
              <a:cxnSpLocks/>
            </p:cNvCxnSpPr>
            <p:nvPr/>
          </p:nvCxnSpPr>
          <p:spPr>
            <a:xfrm rot="5400000">
              <a:off x="5709582" y="3288368"/>
              <a:ext cx="0" cy="79928"/>
            </a:xfrm>
            <a:prstGeom prst="line">
              <a:avLst/>
            </a:prstGeom>
            <a:ln w="19050">
              <a:solidFill>
                <a:schemeClr val="accent1">
                  <a:lumMod val="90000"/>
                  <a:lumOff val="10000"/>
                </a:schemeClr>
              </a:solidFill>
            </a:ln>
          </p:spPr>
          <p:style>
            <a:lnRef idx="1">
              <a:schemeClr val="accent1"/>
            </a:lnRef>
            <a:fillRef idx="0">
              <a:schemeClr val="accent1"/>
            </a:fillRef>
            <a:effectRef idx="0">
              <a:schemeClr val="accent1"/>
            </a:effectRef>
            <a:fontRef idx="minor">
              <a:schemeClr val="tx1"/>
            </a:fontRef>
          </p:style>
        </p:cxnSp>
      </p:grpSp>
      <p:grpSp>
        <p:nvGrpSpPr>
          <p:cNvPr id="37" name="Gruppieren 36">
            <a:extLst>
              <a:ext uri="{FF2B5EF4-FFF2-40B4-BE49-F238E27FC236}">
                <a16:creationId xmlns:a16="http://schemas.microsoft.com/office/drawing/2014/main" id="{96314B4C-CC06-2939-342D-1D13D86DD0E5}"/>
              </a:ext>
            </a:extLst>
          </p:cNvPr>
          <p:cNvGrpSpPr/>
          <p:nvPr/>
        </p:nvGrpSpPr>
        <p:grpSpPr>
          <a:xfrm>
            <a:off x="4404588" y="3232492"/>
            <a:ext cx="79928" cy="79928"/>
            <a:chOff x="5669618" y="3288368"/>
            <a:chExt cx="79928" cy="79928"/>
          </a:xfrm>
        </p:grpSpPr>
        <p:cxnSp>
          <p:nvCxnSpPr>
            <p:cNvPr id="38" name="Gerader Verbinder 37">
              <a:extLst>
                <a:ext uri="{FF2B5EF4-FFF2-40B4-BE49-F238E27FC236}">
                  <a16:creationId xmlns:a16="http://schemas.microsoft.com/office/drawing/2014/main" id="{7AB24B45-1975-A3B7-A639-B377731E92AD}"/>
                </a:ext>
              </a:extLst>
            </p:cNvPr>
            <p:cNvCxnSpPr>
              <a:cxnSpLocks/>
            </p:cNvCxnSpPr>
            <p:nvPr/>
          </p:nvCxnSpPr>
          <p:spPr>
            <a:xfrm>
              <a:off x="5709582" y="3288368"/>
              <a:ext cx="0" cy="79928"/>
            </a:xfrm>
            <a:prstGeom prst="line">
              <a:avLst/>
            </a:prstGeom>
            <a:ln w="19050">
              <a:solidFill>
                <a:schemeClr val="accent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39" name="Gerader Verbinder 38">
              <a:extLst>
                <a:ext uri="{FF2B5EF4-FFF2-40B4-BE49-F238E27FC236}">
                  <a16:creationId xmlns:a16="http://schemas.microsoft.com/office/drawing/2014/main" id="{B1942809-17F0-0561-A4B2-A7C50142955B}"/>
                </a:ext>
              </a:extLst>
            </p:cNvPr>
            <p:cNvCxnSpPr>
              <a:cxnSpLocks/>
            </p:cNvCxnSpPr>
            <p:nvPr/>
          </p:nvCxnSpPr>
          <p:spPr>
            <a:xfrm rot="5400000">
              <a:off x="5709582" y="3288368"/>
              <a:ext cx="0" cy="79928"/>
            </a:xfrm>
            <a:prstGeom prst="line">
              <a:avLst/>
            </a:prstGeom>
            <a:ln w="19050">
              <a:solidFill>
                <a:schemeClr val="accent1">
                  <a:lumMod val="90000"/>
                  <a:lumOff val="10000"/>
                </a:schemeClr>
              </a:solidFill>
            </a:ln>
          </p:spPr>
          <p:style>
            <a:lnRef idx="1">
              <a:schemeClr val="accent1"/>
            </a:lnRef>
            <a:fillRef idx="0">
              <a:schemeClr val="accent1"/>
            </a:fillRef>
            <a:effectRef idx="0">
              <a:schemeClr val="accent1"/>
            </a:effectRef>
            <a:fontRef idx="minor">
              <a:schemeClr val="tx1"/>
            </a:fontRef>
          </p:style>
        </p:cxnSp>
      </p:grpSp>
      <p:grpSp>
        <p:nvGrpSpPr>
          <p:cNvPr id="40" name="Gruppieren 39">
            <a:extLst>
              <a:ext uri="{FF2B5EF4-FFF2-40B4-BE49-F238E27FC236}">
                <a16:creationId xmlns:a16="http://schemas.microsoft.com/office/drawing/2014/main" id="{C30E716E-02B9-F866-0A7D-D9CE96BC9CE4}"/>
              </a:ext>
            </a:extLst>
          </p:cNvPr>
          <p:cNvGrpSpPr/>
          <p:nvPr/>
        </p:nvGrpSpPr>
        <p:grpSpPr>
          <a:xfrm>
            <a:off x="4014531" y="3232492"/>
            <a:ext cx="79928" cy="79928"/>
            <a:chOff x="5669618" y="3288368"/>
            <a:chExt cx="79928" cy="79928"/>
          </a:xfrm>
        </p:grpSpPr>
        <p:cxnSp>
          <p:nvCxnSpPr>
            <p:cNvPr id="41" name="Gerader Verbinder 40">
              <a:extLst>
                <a:ext uri="{FF2B5EF4-FFF2-40B4-BE49-F238E27FC236}">
                  <a16:creationId xmlns:a16="http://schemas.microsoft.com/office/drawing/2014/main" id="{52D699A6-EF4E-8EC7-63CF-C3964660157A}"/>
                </a:ext>
              </a:extLst>
            </p:cNvPr>
            <p:cNvCxnSpPr>
              <a:cxnSpLocks/>
            </p:cNvCxnSpPr>
            <p:nvPr/>
          </p:nvCxnSpPr>
          <p:spPr>
            <a:xfrm>
              <a:off x="5709582" y="3288368"/>
              <a:ext cx="0" cy="79928"/>
            </a:xfrm>
            <a:prstGeom prst="line">
              <a:avLst/>
            </a:prstGeom>
            <a:ln w="19050">
              <a:solidFill>
                <a:schemeClr val="accent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42" name="Gerader Verbinder 41">
              <a:extLst>
                <a:ext uri="{FF2B5EF4-FFF2-40B4-BE49-F238E27FC236}">
                  <a16:creationId xmlns:a16="http://schemas.microsoft.com/office/drawing/2014/main" id="{FA7A30BD-B704-E6DD-2402-DFCAFC50FA43}"/>
                </a:ext>
              </a:extLst>
            </p:cNvPr>
            <p:cNvCxnSpPr>
              <a:cxnSpLocks/>
            </p:cNvCxnSpPr>
            <p:nvPr/>
          </p:nvCxnSpPr>
          <p:spPr>
            <a:xfrm rot="5400000">
              <a:off x="5709582" y="3288368"/>
              <a:ext cx="0" cy="79928"/>
            </a:xfrm>
            <a:prstGeom prst="line">
              <a:avLst/>
            </a:prstGeom>
            <a:ln w="19050">
              <a:solidFill>
                <a:schemeClr val="accent1">
                  <a:lumMod val="90000"/>
                  <a:lumOff val="10000"/>
                </a:schemeClr>
              </a:solidFill>
            </a:ln>
          </p:spPr>
          <p:style>
            <a:lnRef idx="1">
              <a:schemeClr val="accent1"/>
            </a:lnRef>
            <a:fillRef idx="0">
              <a:schemeClr val="accent1"/>
            </a:fillRef>
            <a:effectRef idx="0">
              <a:schemeClr val="accent1"/>
            </a:effectRef>
            <a:fontRef idx="minor">
              <a:schemeClr val="tx1"/>
            </a:fontRef>
          </p:style>
        </p:cxnSp>
      </p:grpSp>
      <p:grpSp>
        <p:nvGrpSpPr>
          <p:cNvPr id="43" name="Gruppieren 42">
            <a:extLst>
              <a:ext uri="{FF2B5EF4-FFF2-40B4-BE49-F238E27FC236}">
                <a16:creationId xmlns:a16="http://schemas.microsoft.com/office/drawing/2014/main" id="{DEB56087-94D7-2D84-BC0F-8DF244B99875}"/>
              </a:ext>
            </a:extLst>
          </p:cNvPr>
          <p:cNvGrpSpPr/>
          <p:nvPr/>
        </p:nvGrpSpPr>
        <p:grpSpPr>
          <a:xfrm>
            <a:off x="3874657" y="3232492"/>
            <a:ext cx="79928" cy="79928"/>
            <a:chOff x="5669618" y="3288368"/>
            <a:chExt cx="79928" cy="79928"/>
          </a:xfrm>
        </p:grpSpPr>
        <p:cxnSp>
          <p:nvCxnSpPr>
            <p:cNvPr id="44" name="Gerader Verbinder 43">
              <a:extLst>
                <a:ext uri="{FF2B5EF4-FFF2-40B4-BE49-F238E27FC236}">
                  <a16:creationId xmlns:a16="http://schemas.microsoft.com/office/drawing/2014/main" id="{F5060C77-1CD0-20B5-EB08-3E13BCA3330F}"/>
                </a:ext>
              </a:extLst>
            </p:cNvPr>
            <p:cNvCxnSpPr>
              <a:cxnSpLocks/>
            </p:cNvCxnSpPr>
            <p:nvPr/>
          </p:nvCxnSpPr>
          <p:spPr>
            <a:xfrm>
              <a:off x="5709582" y="3288368"/>
              <a:ext cx="0" cy="79928"/>
            </a:xfrm>
            <a:prstGeom prst="line">
              <a:avLst/>
            </a:prstGeom>
            <a:ln w="19050">
              <a:solidFill>
                <a:schemeClr val="accent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45" name="Gerader Verbinder 44">
              <a:extLst>
                <a:ext uri="{FF2B5EF4-FFF2-40B4-BE49-F238E27FC236}">
                  <a16:creationId xmlns:a16="http://schemas.microsoft.com/office/drawing/2014/main" id="{3F93441E-E962-C432-EFA1-7D39176A6456}"/>
                </a:ext>
              </a:extLst>
            </p:cNvPr>
            <p:cNvCxnSpPr>
              <a:cxnSpLocks/>
            </p:cNvCxnSpPr>
            <p:nvPr/>
          </p:nvCxnSpPr>
          <p:spPr>
            <a:xfrm rot="5400000">
              <a:off x="5709582" y="3288368"/>
              <a:ext cx="0" cy="79928"/>
            </a:xfrm>
            <a:prstGeom prst="line">
              <a:avLst/>
            </a:prstGeom>
            <a:ln w="19050">
              <a:solidFill>
                <a:schemeClr val="accent1">
                  <a:lumMod val="90000"/>
                  <a:lumOff val="10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uppieren 45">
            <a:extLst>
              <a:ext uri="{FF2B5EF4-FFF2-40B4-BE49-F238E27FC236}">
                <a16:creationId xmlns:a16="http://schemas.microsoft.com/office/drawing/2014/main" id="{3979E9E1-0944-9B5E-C7AC-414DF797B2C0}"/>
              </a:ext>
            </a:extLst>
          </p:cNvPr>
          <p:cNvGrpSpPr/>
          <p:nvPr/>
        </p:nvGrpSpPr>
        <p:grpSpPr>
          <a:xfrm>
            <a:off x="3821295" y="3232492"/>
            <a:ext cx="79928" cy="79928"/>
            <a:chOff x="5669618" y="3288368"/>
            <a:chExt cx="79928" cy="79928"/>
          </a:xfrm>
        </p:grpSpPr>
        <p:cxnSp>
          <p:nvCxnSpPr>
            <p:cNvPr id="47" name="Gerader Verbinder 46">
              <a:extLst>
                <a:ext uri="{FF2B5EF4-FFF2-40B4-BE49-F238E27FC236}">
                  <a16:creationId xmlns:a16="http://schemas.microsoft.com/office/drawing/2014/main" id="{78EBE118-5EAE-4BE6-5F20-24B23641AB85}"/>
                </a:ext>
              </a:extLst>
            </p:cNvPr>
            <p:cNvCxnSpPr>
              <a:cxnSpLocks/>
            </p:cNvCxnSpPr>
            <p:nvPr/>
          </p:nvCxnSpPr>
          <p:spPr>
            <a:xfrm>
              <a:off x="5709582" y="3288368"/>
              <a:ext cx="0" cy="79928"/>
            </a:xfrm>
            <a:prstGeom prst="line">
              <a:avLst/>
            </a:prstGeom>
            <a:ln w="19050">
              <a:solidFill>
                <a:schemeClr val="accent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48" name="Gerader Verbinder 47">
              <a:extLst>
                <a:ext uri="{FF2B5EF4-FFF2-40B4-BE49-F238E27FC236}">
                  <a16:creationId xmlns:a16="http://schemas.microsoft.com/office/drawing/2014/main" id="{8AC1BFB0-0BCE-3E07-15FA-6607A75AE9CC}"/>
                </a:ext>
              </a:extLst>
            </p:cNvPr>
            <p:cNvCxnSpPr>
              <a:cxnSpLocks/>
            </p:cNvCxnSpPr>
            <p:nvPr/>
          </p:nvCxnSpPr>
          <p:spPr>
            <a:xfrm rot="5400000">
              <a:off x="5709582" y="3288368"/>
              <a:ext cx="0" cy="79928"/>
            </a:xfrm>
            <a:prstGeom prst="line">
              <a:avLst/>
            </a:prstGeom>
            <a:ln w="19050">
              <a:solidFill>
                <a:schemeClr val="accent1">
                  <a:lumMod val="90000"/>
                  <a:lumOff val="10000"/>
                </a:schemeClr>
              </a:solidFill>
            </a:ln>
          </p:spPr>
          <p:style>
            <a:lnRef idx="1">
              <a:schemeClr val="accent1"/>
            </a:lnRef>
            <a:fillRef idx="0">
              <a:schemeClr val="accent1"/>
            </a:fillRef>
            <a:effectRef idx="0">
              <a:schemeClr val="accent1"/>
            </a:effectRef>
            <a:fontRef idx="minor">
              <a:schemeClr val="tx1"/>
            </a:fontRef>
          </p:style>
        </p:cxnSp>
      </p:grpSp>
      <p:grpSp>
        <p:nvGrpSpPr>
          <p:cNvPr id="49" name="Gruppieren 48">
            <a:extLst>
              <a:ext uri="{FF2B5EF4-FFF2-40B4-BE49-F238E27FC236}">
                <a16:creationId xmlns:a16="http://schemas.microsoft.com/office/drawing/2014/main" id="{B975CA44-2C78-A091-0575-202238812DD0}"/>
              </a:ext>
            </a:extLst>
          </p:cNvPr>
          <p:cNvGrpSpPr/>
          <p:nvPr/>
        </p:nvGrpSpPr>
        <p:grpSpPr>
          <a:xfrm>
            <a:off x="3781330" y="3232492"/>
            <a:ext cx="79928" cy="79928"/>
            <a:chOff x="5669618" y="3288368"/>
            <a:chExt cx="79928" cy="79928"/>
          </a:xfrm>
        </p:grpSpPr>
        <p:cxnSp>
          <p:nvCxnSpPr>
            <p:cNvPr id="50" name="Gerader Verbinder 49">
              <a:extLst>
                <a:ext uri="{FF2B5EF4-FFF2-40B4-BE49-F238E27FC236}">
                  <a16:creationId xmlns:a16="http://schemas.microsoft.com/office/drawing/2014/main" id="{47A2EA14-3F40-F50A-D356-E33451537587}"/>
                </a:ext>
              </a:extLst>
            </p:cNvPr>
            <p:cNvCxnSpPr>
              <a:cxnSpLocks/>
            </p:cNvCxnSpPr>
            <p:nvPr/>
          </p:nvCxnSpPr>
          <p:spPr>
            <a:xfrm>
              <a:off x="5709582" y="3288368"/>
              <a:ext cx="0" cy="79928"/>
            </a:xfrm>
            <a:prstGeom prst="line">
              <a:avLst/>
            </a:prstGeom>
            <a:ln w="19050">
              <a:solidFill>
                <a:schemeClr val="accent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51" name="Gerader Verbinder 50">
              <a:extLst>
                <a:ext uri="{FF2B5EF4-FFF2-40B4-BE49-F238E27FC236}">
                  <a16:creationId xmlns:a16="http://schemas.microsoft.com/office/drawing/2014/main" id="{50ADA0E4-CBC7-1A6A-170C-2C85DC005AED}"/>
                </a:ext>
              </a:extLst>
            </p:cNvPr>
            <p:cNvCxnSpPr>
              <a:cxnSpLocks/>
            </p:cNvCxnSpPr>
            <p:nvPr/>
          </p:nvCxnSpPr>
          <p:spPr>
            <a:xfrm rot="5400000">
              <a:off x="5709582" y="3288368"/>
              <a:ext cx="0" cy="79928"/>
            </a:xfrm>
            <a:prstGeom prst="line">
              <a:avLst/>
            </a:prstGeom>
            <a:ln w="19050">
              <a:solidFill>
                <a:schemeClr val="accent1">
                  <a:lumMod val="90000"/>
                  <a:lumOff val="10000"/>
                </a:schemeClr>
              </a:solidFill>
            </a:ln>
          </p:spPr>
          <p:style>
            <a:lnRef idx="1">
              <a:schemeClr val="accent1"/>
            </a:lnRef>
            <a:fillRef idx="0">
              <a:schemeClr val="accent1"/>
            </a:fillRef>
            <a:effectRef idx="0">
              <a:schemeClr val="accent1"/>
            </a:effectRef>
            <a:fontRef idx="minor">
              <a:schemeClr val="tx1"/>
            </a:fontRef>
          </p:style>
        </p:cxnSp>
      </p:grpSp>
      <p:grpSp>
        <p:nvGrpSpPr>
          <p:cNvPr id="52" name="Gruppieren 51">
            <a:extLst>
              <a:ext uri="{FF2B5EF4-FFF2-40B4-BE49-F238E27FC236}">
                <a16:creationId xmlns:a16="http://schemas.microsoft.com/office/drawing/2014/main" id="{CD6F68A1-4C72-CE7C-5B00-0B0FECE58BA8}"/>
              </a:ext>
            </a:extLst>
          </p:cNvPr>
          <p:cNvGrpSpPr/>
          <p:nvPr/>
        </p:nvGrpSpPr>
        <p:grpSpPr>
          <a:xfrm>
            <a:off x="3762280" y="3101910"/>
            <a:ext cx="79928" cy="79928"/>
            <a:chOff x="5669618" y="3288368"/>
            <a:chExt cx="79928" cy="79928"/>
          </a:xfrm>
        </p:grpSpPr>
        <p:cxnSp>
          <p:nvCxnSpPr>
            <p:cNvPr id="53" name="Gerader Verbinder 52">
              <a:extLst>
                <a:ext uri="{FF2B5EF4-FFF2-40B4-BE49-F238E27FC236}">
                  <a16:creationId xmlns:a16="http://schemas.microsoft.com/office/drawing/2014/main" id="{01CDE287-5B09-DA90-2B7D-0D71DEDC3589}"/>
                </a:ext>
              </a:extLst>
            </p:cNvPr>
            <p:cNvCxnSpPr>
              <a:cxnSpLocks/>
            </p:cNvCxnSpPr>
            <p:nvPr/>
          </p:nvCxnSpPr>
          <p:spPr>
            <a:xfrm>
              <a:off x="5709582" y="3288368"/>
              <a:ext cx="0" cy="79928"/>
            </a:xfrm>
            <a:prstGeom prst="line">
              <a:avLst/>
            </a:prstGeom>
            <a:ln w="19050">
              <a:solidFill>
                <a:schemeClr val="accent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54" name="Gerader Verbinder 53">
              <a:extLst>
                <a:ext uri="{FF2B5EF4-FFF2-40B4-BE49-F238E27FC236}">
                  <a16:creationId xmlns:a16="http://schemas.microsoft.com/office/drawing/2014/main" id="{2FFE2CD8-EEBB-4E78-3745-ABCDF8575A63}"/>
                </a:ext>
              </a:extLst>
            </p:cNvPr>
            <p:cNvCxnSpPr>
              <a:cxnSpLocks/>
            </p:cNvCxnSpPr>
            <p:nvPr/>
          </p:nvCxnSpPr>
          <p:spPr>
            <a:xfrm rot="5400000">
              <a:off x="5709582" y="3288368"/>
              <a:ext cx="0" cy="79928"/>
            </a:xfrm>
            <a:prstGeom prst="line">
              <a:avLst/>
            </a:prstGeom>
            <a:ln w="19050">
              <a:solidFill>
                <a:schemeClr val="accent1">
                  <a:lumMod val="90000"/>
                  <a:lumOff val="10000"/>
                </a:schemeClr>
              </a:solidFill>
            </a:ln>
          </p:spPr>
          <p:style>
            <a:lnRef idx="1">
              <a:schemeClr val="accent1"/>
            </a:lnRef>
            <a:fillRef idx="0">
              <a:schemeClr val="accent1"/>
            </a:fillRef>
            <a:effectRef idx="0">
              <a:schemeClr val="accent1"/>
            </a:effectRef>
            <a:fontRef idx="minor">
              <a:schemeClr val="tx1"/>
            </a:fontRef>
          </p:style>
        </p:cxnSp>
      </p:grpSp>
      <p:grpSp>
        <p:nvGrpSpPr>
          <p:cNvPr id="55" name="Gruppieren 54">
            <a:extLst>
              <a:ext uri="{FF2B5EF4-FFF2-40B4-BE49-F238E27FC236}">
                <a16:creationId xmlns:a16="http://schemas.microsoft.com/office/drawing/2014/main" id="{814EA012-94A5-6406-8482-458A69FBA652}"/>
              </a:ext>
            </a:extLst>
          </p:cNvPr>
          <p:cNvGrpSpPr/>
          <p:nvPr/>
        </p:nvGrpSpPr>
        <p:grpSpPr>
          <a:xfrm>
            <a:off x="3708684" y="3103498"/>
            <a:ext cx="79928" cy="79928"/>
            <a:chOff x="5669618" y="3288368"/>
            <a:chExt cx="79928" cy="79928"/>
          </a:xfrm>
        </p:grpSpPr>
        <p:cxnSp>
          <p:nvCxnSpPr>
            <p:cNvPr id="56" name="Gerader Verbinder 55">
              <a:extLst>
                <a:ext uri="{FF2B5EF4-FFF2-40B4-BE49-F238E27FC236}">
                  <a16:creationId xmlns:a16="http://schemas.microsoft.com/office/drawing/2014/main" id="{814335E8-84C1-1A21-6D5B-314CED4391EE}"/>
                </a:ext>
              </a:extLst>
            </p:cNvPr>
            <p:cNvCxnSpPr>
              <a:cxnSpLocks/>
            </p:cNvCxnSpPr>
            <p:nvPr/>
          </p:nvCxnSpPr>
          <p:spPr>
            <a:xfrm>
              <a:off x="5709582" y="3288368"/>
              <a:ext cx="0" cy="79928"/>
            </a:xfrm>
            <a:prstGeom prst="line">
              <a:avLst/>
            </a:prstGeom>
            <a:ln w="19050">
              <a:solidFill>
                <a:schemeClr val="accent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57" name="Gerader Verbinder 56">
              <a:extLst>
                <a:ext uri="{FF2B5EF4-FFF2-40B4-BE49-F238E27FC236}">
                  <a16:creationId xmlns:a16="http://schemas.microsoft.com/office/drawing/2014/main" id="{347DEBAA-9BE8-9086-40DE-742DA9107861}"/>
                </a:ext>
              </a:extLst>
            </p:cNvPr>
            <p:cNvCxnSpPr>
              <a:cxnSpLocks/>
            </p:cNvCxnSpPr>
            <p:nvPr/>
          </p:nvCxnSpPr>
          <p:spPr>
            <a:xfrm rot="5400000">
              <a:off x="5709582" y="3288368"/>
              <a:ext cx="0" cy="79928"/>
            </a:xfrm>
            <a:prstGeom prst="line">
              <a:avLst/>
            </a:prstGeom>
            <a:ln w="19050">
              <a:solidFill>
                <a:schemeClr val="accent1">
                  <a:lumMod val="90000"/>
                  <a:lumOff val="10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uppieren 57">
            <a:extLst>
              <a:ext uri="{FF2B5EF4-FFF2-40B4-BE49-F238E27FC236}">
                <a16:creationId xmlns:a16="http://schemas.microsoft.com/office/drawing/2014/main" id="{31329212-0EC1-E764-0760-04C9E6F5E372}"/>
              </a:ext>
            </a:extLst>
          </p:cNvPr>
          <p:cNvGrpSpPr/>
          <p:nvPr/>
        </p:nvGrpSpPr>
        <p:grpSpPr>
          <a:xfrm>
            <a:off x="3550185" y="2997168"/>
            <a:ext cx="79928" cy="79928"/>
            <a:chOff x="5669618" y="3288368"/>
            <a:chExt cx="79928" cy="79928"/>
          </a:xfrm>
        </p:grpSpPr>
        <p:cxnSp>
          <p:nvCxnSpPr>
            <p:cNvPr id="59" name="Gerader Verbinder 58">
              <a:extLst>
                <a:ext uri="{FF2B5EF4-FFF2-40B4-BE49-F238E27FC236}">
                  <a16:creationId xmlns:a16="http://schemas.microsoft.com/office/drawing/2014/main" id="{106C7F73-CE05-D1BE-EA9C-1F33A1455EDA}"/>
                </a:ext>
              </a:extLst>
            </p:cNvPr>
            <p:cNvCxnSpPr>
              <a:cxnSpLocks/>
            </p:cNvCxnSpPr>
            <p:nvPr/>
          </p:nvCxnSpPr>
          <p:spPr>
            <a:xfrm>
              <a:off x="5709582" y="3288368"/>
              <a:ext cx="0" cy="79928"/>
            </a:xfrm>
            <a:prstGeom prst="line">
              <a:avLst/>
            </a:prstGeom>
            <a:ln w="19050">
              <a:solidFill>
                <a:schemeClr val="accent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60" name="Gerader Verbinder 59">
              <a:extLst>
                <a:ext uri="{FF2B5EF4-FFF2-40B4-BE49-F238E27FC236}">
                  <a16:creationId xmlns:a16="http://schemas.microsoft.com/office/drawing/2014/main" id="{B3CA022E-3565-4655-7221-0DFCBD95F393}"/>
                </a:ext>
              </a:extLst>
            </p:cNvPr>
            <p:cNvCxnSpPr>
              <a:cxnSpLocks/>
            </p:cNvCxnSpPr>
            <p:nvPr/>
          </p:nvCxnSpPr>
          <p:spPr>
            <a:xfrm rot="5400000">
              <a:off x="5709582" y="3288368"/>
              <a:ext cx="0" cy="79928"/>
            </a:xfrm>
            <a:prstGeom prst="line">
              <a:avLst/>
            </a:prstGeom>
            <a:ln w="19050">
              <a:solidFill>
                <a:schemeClr val="accent1">
                  <a:lumMod val="90000"/>
                  <a:lumOff val="10000"/>
                </a:schemeClr>
              </a:solidFill>
            </a:ln>
          </p:spPr>
          <p:style>
            <a:lnRef idx="1">
              <a:schemeClr val="accent1"/>
            </a:lnRef>
            <a:fillRef idx="0">
              <a:schemeClr val="accent1"/>
            </a:fillRef>
            <a:effectRef idx="0">
              <a:schemeClr val="accent1"/>
            </a:effectRef>
            <a:fontRef idx="minor">
              <a:schemeClr val="tx1"/>
            </a:fontRef>
          </p:style>
        </p:cxnSp>
      </p:grpSp>
      <p:grpSp>
        <p:nvGrpSpPr>
          <p:cNvPr id="61" name="Gruppieren 60">
            <a:extLst>
              <a:ext uri="{FF2B5EF4-FFF2-40B4-BE49-F238E27FC236}">
                <a16:creationId xmlns:a16="http://schemas.microsoft.com/office/drawing/2014/main" id="{800A56EB-63AF-033F-6D56-92DA56DCB8D5}"/>
              </a:ext>
            </a:extLst>
          </p:cNvPr>
          <p:cNvGrpSpPr/>
          <p:nvPr/>
        </p:nvGrpSpPr>
        <p:grpSpPr>
          <a:xfrm>
            <a:off x="3232269" y="2997168"/>
            <a:ext cx="79928" cy="79928"/>
            <a:chOff x="5669618" y="3288368"/>
            <a:chExt cx="79928" cy="79928"/>
          </a:xfrm>
        </p:grpSpPr>
        <p:cxnSp>
          <p:nvCxnSpPr>
            <p:cNvPr id="62" name="Gerader Verbinder 61">
              <a:extLst>
                <a:ext uri="{FF2B5EF4-FFF2-40B4-BE49-F238E27FC236}">
                  <a16:creationId xmlns:a16="http://schemas.microsoft.com/office/drawing/2014/main" id="{CACCF61D-F178-5A3C-0F78-0B9CED9CCB86}"/>
                </a:ext>
              </a:extLst>
            </p:cNvPr>
            <p:cNvCxnSpPr>
              <a:cxnSpLocks/>
            </p:cNvCxnSpPr>
            <p:nvPr/>
          </p:nvCxnSpPr>
          <p:spPr>
            <a:xfrm>
              <a:off x="5709582" y="3288368"/>
              <a:ext cx="0" cy="79928"/>
            </a:xfrm>
            <a:prstGeom prst="line">
              <a:avLst/>
            </a:prstGeom>
            <a:ln w="19050">
              <a:solidFill>
                <a:schemeClr val="accent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63" name="Gerader Verbinder 62">
              <a:extLst>
                <a:ext uri="{FF2B5EF4-FFF2-40B4-BE49-F238E27FC236}">
                  <a16:creationId xmlns:a16="http://schemas.microsoft.com/office/drawing/2014/main" id="{64CFB9A7-A2DE-F49C-6AFD-53A8D37CBEAF}"/>
                </a:ext>
              </a:extLst>
            </p:cNvPr>
            <p:cNvCxnSpPr>
              <a:cxnSpLocks/>
            </p:cNvCxnSpPr>
            <p:nvPr/>
          </p:nvCxnSpPr>
          <p:spPr>
            <a:xfrm rot="5400000">
              <a:off x="5709582" y="3288368"/>
              <a:ext cx="0" cy="79928"/>
            </a:xfrm>
            <a:prstGeom prst="line">
              <a:avLst/>
            </a:prstGeom>
            <a:ln w="19050">
              <a:solidFill>
                <a:schemeClr val="accent1">
                  <a:lumMod val="90000"/>
                  <a:lumOff val="10000"/>
                </a:schemeClr>
              </a:solidFill>
            </a:ln>
          </p:spPr>
          <p:style>
            <a:lnRef idx="1">
              <a:schemeClr val="accent1"/>
            </a:lnRef>
            <a:fillRef idx="0">
              <a:schemeClr val="accent1"/>
            </a:fillRef>
            <a:effectRef idx="0">
              <a:schemeClr val="accent1"/>
            </a:effectRef>
            <a:fontRef idx="minor">
              <a:schemeClr val="tx1"/>
            </a:fontRef>
          </p:style>
        </p:cxnSp>
      </p:grpSp>
      <p:grpSp>
        <p:nvGrpSpPr>
          <p:cNvPr id="64" name="Gruppieren 63">
            <a:extLst>
              <a:ext uri="{FF2B5EF4-FFF2-40B4-BE49-F238E27FC236}">
                <a16:creationId xmlns:a16="http://schemas.microsoft.com/office/drawing/2014/main" id="{5B1F9248-10E0-5834-9B0D-CBC29A7E58BA}"/>
              </a:ext>
            </a:extLst>
          </p:cNvPr>
          <p:cNvGrpSpPr/>
          <p:nvPr/>
        </p:nvGrpSpPr>
        <p:grpSpPr>
          <a:xfrm>
            <a:off x="2105775" y="2744653"/>
            <a:ext cx="79928" cy="79928"/>
            <a:chOff x="5669618" y="3288368"/>
            <a:chExt cx="79928" cy="79928"/>
          </a:xfrm>
        </p:grpSpPr>
        <p:cxnSp>
          <p:nvCxnSpPr>
            <p:cNvPr id="65" name="Gerader Verbinder 64">
              <a:extLst>
                <a:ext uri="{FF2B5EF4-FFF2-40B4-BE49-F238E27FC236}">
                  <a16:creationId xmlns:a16="http://schemas.microsoft.com/office/drawing/2014/main" id="{3762DDDF-96DC-B19A-8273-C98E94B7A5AA}"/>
                </a:ext>
              </a:extLst>
            </p:cNvPr>
            <p:cNvCxnSpPr>
              <a:cxnSpLocks/>
            </p:cNvCxnSpPr>
            <p:nvPr/>
          </p:nvCxnSpPr>
          <p:spPr>
            <a:xfrm>
              <a:off x="5709582" y="3288368"/>
              <a:ext cx="0" cy="79928"/>
            </a:xfrm>
            <a:prstGeom prst="line">
              <a:avLst/>
            </a:prstGeom>
            <a:ln w="19050">
              <a:solidFill>
                <a:schemeClr val="accent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66" name="Gerader Verbinder 65">
              <a:extLst>
                <a:ext uri="{FF2B5EF4-FFF2-40B4-BE49-F238E27FC236}">
                  <a16:creationId xmlns:a16="http://schemas.microsoft.com/office/drawing/2014/main" id="{C48BC3E7-8E0C-7ADC-3A27-AA797980459A}"/>
                </a:ext>
              </a:extLst>
            </p:cNvPr>
            <p:cNvCxnSpPr>
              <a:cxnSpLocks/>
            </p:cNvCxnSpPr>
            <p:nvPr/>
          </p:nvCxnSpPr>
          <p:spPr>
            <a:xfrm rot="5400000">
              <a:off x="5709582" y="3288368"/>
              <a:ext cx="0" cy="79928"/>
            </a:xfrm>
            <a:prstGeom prst="line">
              <a:avLst/>
            </a:prstGeom>
            <a:ln w="19050">
              <a:solidFill>
                <a:schemeClr val="accent1">
                  <a:lumMod val="90000"/>
                  <a:lumOff val="10000"/>
                </a:schemeClr>
              </a:solidFill>
            </a:ln>
          </p:spPr>
          <p:style>
            <a:lnRef idx="1">
              <a:schemeClr val="accent1"/>
            </a:lnRef>
            <a:fillRef idx="0">
              <a:schemeClr val="accent1"/>
            </a:fillRef>
            <a:effectRef idx="0">
              <a:schemeClr val="accent1"/>
            </a:effectRef>
            <a:fontRef idx="minor">
              <a:schemeClr val="tx1"/>
            </a:fontRef>
          </p:style>
        </p:cxnSp>
      </p:grpSp>
      <p:grpSp>
        <p:nvGrpSpPr>
          <p:cNvPr id="67" name="Gruppieren 66">
            <a:extLst>
              <a:ext uri="{FF2B5EF4-FFF2-40B4-BE49-F238E27FC236}">
                <a16:creationId xmlns:a16="http://schemas.microsoft.com/office/drawing/2014/main" id="{BBC1E6CF-A053-03D2-F396-3804184FB357}"/>
              </a:ext>
            </a:extLst>
          </p:cNvPr>
          <p:cNvGrpSpPr/>
          <p:nvPr/>
        </p:nvGrpSpPr>
        <p:grpSpPr>
          <a:xfrm>
            <a:off x="1142555" y="2337317"/>
            <a:ext cx="79928" cy="79928"/>
            <a:chOff x="5669618" y="3288368"/>
            <a:chExt cx="79928" cy="79928"/>
          </a:xfrm>
        </p:grpSpPr>
        <p:cxnSp>
          <p:nvCxnSpPr>
            <p:cNvPr id="68" name="Gerader Verbinder 67">
              <a:extLst>
                <a:ext uri="{FF2B5EF4-FFF2-40B4-BE49-F238E27FC236}">
                  <a16:creationId xmlns:a16="http://schemas.microsoft.com/office/drawing/2014/main" id="{BF90854A-8958-ACE4-F2DA-B9F78970EEDD}"/>
                </a:ext>
              </a:extLst>
            </p:cNvPr>
            <p:cNvCxnSpPr>
              <a:cxnSpLocks/>
            </p:cNvCxnSpPr>
            <p:nvPr/>
          </p:nvCxnSpPr>
          <p:spPr>
            <a:xfrm>
              <a:off x="5709582" y="3288368"/>
              <a:ext cx="0" cy="79928"/>
            </a:xfrm>
            <a:prstGeom prst="line">
              <a:avLst/>
            </a:prstGeom>
            <a:ln w="19050">
              <a:solidFill>
                <a:schemeClr val="accent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69" name="Gerader Verbinder 68">
              <a:extLst>
                <a:ext uri="{FF2B5EF4-FFF2-40B4-BE49-F238E27FC236}">
                  <a16:creationId xmlns:a16="http://schemas.microsoft.com/office/drawing/2014/main" id="{7BEBFD32-1CC9-6B81-9462-5A8F277B353F}"/>
                </a:ext>
              </a:extLst>
            </p:cNvPr>
            <p:cNvCxnSpPr>
              <a:cxnSpLocks/>
            </p:cNvCxnSpPr>
            <p:nvPr/>
          </p:nvCxnSpPr>
          <p:spPr>
            <a:xfrm rot="5400000">
              <a:off x="5709582" y="3288368"/>
              <a:ext cx="0" cy="79928"/>
            </a:xfrm>
            <a:prstGeom prst="line">
              <a:avLst/>
            </a:prstGeom>
            <a:ln w="19050">
              <a:solidFill>
                <a:schemeClr val="accent1">
                  <a:lumMod val="90000"/>
                  <a:lumOff val="10000"/>
                </a:schemeClr>
              </a:solidFill>
            </a:ln>
          </p:spPr>
          <p:style>
            <a:lnRef idx="1">
              <a:schemeClr val="accent1"/>
            </a:lnRef>
            <a:fillRef idx="0">
              <a:schemeClr val="accent1"/>
            </a:fillRef>
            <a:effectRef idx="0">
              <a:schemeClr val="accent1"/>
            </a:effectRef>
            <a:fontRef idx="minor">
              <a:schemeClr val="tx1"/>
            </a:fontRef>
          </p:style>
        </p:cxnSp>
      </p:grpSp>
      <p:grpSp>
        <p:nvGrpSpPr>
          <p:cNvPr id="70" name="Gruppieren 69">
            <a:extLst>
              <a:ext uri="{FF2B5EF4-FFF2-40B4-BE49-F238E27FC236}">
                <a16:creationId xmlns:a16="http://schemas.microsoft.com/office/drawing/2014/main" id="{76E6902C-CB31-2D88-4B41-06C14B9E5738}"/>
              </a:ext>
            </a:extLst>
          </p:cNvPr>
          <p:cNvGrpSpPr/>
          <p:nvPr/>
        </p:nvGrpSpPr>
        <p:grpSpPr>
          <a:xfrm>
            <a:off x="985561" y="2334935"/>
            <a:ext cx="79928" cy="79928"/>
            <a:chOff x="5669618" y="3288368"/>
            <a:chExt cx="79928" cy="79928"/>
          </a:xfrm>
        </p:grpSpPr>
        <p:cxnSp>
          <p:nvCxnSpPr>
            <p:cNvPr id="71" name="Gerader Verbinder 70">
              <a:extLst>
                <a:ext uri="{FF2B5EF4-FFF2-40B4-BE49-F238E27FC236}">
                  <a16:creationId xmlns:a16="http://schemas.microsoft.com/office/drawing/2014/main" id="{D308C2EC-5E42-7450-EAD8-BC4726FF6B04}"/>
                </a:ext>
              </a:extLst>
            </p:cNvPr>
            <p:cNvCxnSpPr>
              <a:cxnSpLocks/>
            </p:cNvCxnSpPr>
            <p:nvPr/>
          </p:nvCxnSpPr>
          <p:spPr>
            <a:xfrm>
              <a:off x="5709582" y="3288368"/>
              <a:ext cx="0" cy="79928"/>
            </a:xfrm>
            <a:prstGeom prst="line">
              <a:avLst/>
            </a:prstGeom>
            <a:ln w="19050">
              <a:solidFill>
                <a:schemeClr val="accent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72" name="Gerader Verbinder 71">
              <a:extLst>
                <a:ext uri="{FF2B5EF4-FFF2-40B4-BE49-F238E27FC236}">
                  <a16:creationId xmlns:a16="http://schemas.microsoft.com/office/drawing/2014/main" id="{D3745A0B-1FA9-9111-9ABC-05A02E84AE70}"/>
                </a:ext>
              </a:extLst>
            </p:cNvPr>
            <p:cNvCxnSpPr>
              <a:cxnSpLocks/>
            </p:cNvCxnSpPr>
            <p:nvPr/>
          </p:nvCxnSpPr>
          <p:spPr>
            <a:xfrm rot="5400000">
              <a:off x="5709582" y="3288368"/>
              <a:ext cx="0" cy="79928"/>
            </a:xfrm>
            <a:prstGeom prst="line">
              <a:avLst/>
            </a:prstGeom>
            <a:ln w="19050">
              <a:solidFill>
                <a:schemeClr val="accent1">
                  <a:lumMod val="90000"/>
                  <a:lumOff val="10000"/>
                </a:schemeClr>
              </a:solidFill>
            </a:ln>
          </p:spPr>
          <p:style>
            <a:lnRef idx="1">
              <a:schemeClr val="accent1"/>
            </a:lnRef>
            <a:fillRef idx="0">
              <a:schemeClr val="accent1"/>
            </a:fillRef>
            <a:effectRef idx="0">
              <a:schemeClr val="accent1"/>
            </a:effectRef>
            <a:fontRef idx="minor">
              <a:schemeClr val="tx1"/>
            </a:fontRef>
          </p:style>
        </p:cxnSp>
      </p:grpSp>
      <p:grpSp>
        <p:nvGrpSpPr>
          <p:cNvPr id="73" name="Gruppieren 72">
            <a:extLst>
              <a:ext uri="{FF2B5EF4-FFF2-40B4-BE49-F238E27FC236}">
                <a16:creationId xmlns:a16="http://schemas.microsoft.com/office/drawing/2014/main" id="{0B49BB05-9223-646E-F02F-ABECC461A540}"/>
              </a:ext>
            </a:extLst>
          </p:cNvPr>
          <p:cNvGrpSpPr/>
          <p:nvPr/>
        </p:nvGrpSpPr>
        <p:grpSpPr>
          <a:xfrm>
            <a:off x="1358558" y="2383879"/>
            <a:ext cx="79928" cy="79928"/>
            <a:chOff x="5669618" y="3288368"/>
            <a:chExt cx="79928" cy="79928"/>
          </a:xfrm>
        </p:grpSpPr>
        <p:cxnSp>
          <p:nvCxnSpPr>
            <p:cNvPr id="74" name="Gerader Verbinder 73">
              <a:extLst>
                <a:ext uri="{FF2B5EF4-FFF2-40B4-BE49-F238E27FC236}">
                  <a16:creationId xmlns:a16="http://schemas.microsoft.com/office/drawing/2014/main" id="{1FCD53B6-D4E6-3A3D-CD2A-9CF71A85A6AB}"/>
                </a:ext>
              </a:extLst>
            </p:cNvPr>
            <p:cNvCxnSpPr>
              <a:cxnSpLocks/>
            </p:cNvCxnSpPr>
            <p:nvPr/>
          </p:nvCxnSpPr>
          <p:spPr>
            <a:xfrm>
              <a:off x="5709582" y="3288368"/>
              <a:ext cx="0" cy="79928"/>
            </a:xfrm>
            <a:prstGeom prst="line">
              <a:avLst/>
            </a:prstGeom>
            <a:ln w="19050">
              <a:solidFill>
                <a:schemeClr val="accent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75" name="Gerader Verbinder 74">
              <a:extLst>
                <a:ext uri="{FF2B5EF4-FFF2-40B4-BE49-F238E27FC236}">
                  <a16:creationId xmlns:a16="http://schemas.microsoft.com/office/drawing/2014/main" id="{7A815F6B-3278-3B12-97E0-A0E5FD902C75}"/>
                </a:ext>
              </a:extLst>
            </p:cNvPr>
            <p:cNvCxnSpPr>
              <a:cxnSpLocks/>
            </p:cNvCxnSpPr>
            <p:nvPr/>
          </p:nvCxnSpPr>
          <p:spPr>
            <a:xfrm rot="5400000">
              <a:off x="5709582" y="3288368"/>
              <a:ext cx="0" cy="79928"/>
            </a:xfrm>
            <a:prstGeom prst="line">
              <a:avLst/>
            </a:prstGeom>
            <a:ln w="19050">
              <a:solidFill>
                <a:schemeClr val="accent1">
                  <a:lumMod val="90000"/>
                  <a:lumOff val="10000"/>
                </a:schemeClr>
              </a:solidFill>
            </a:ln>
          </p:spPr>
          <p:style>
            <a:lnRef idx="1">
              <a:schemeClr val="accent1"/>
            </a:lnRef>
            <a:fillRef idx="0">
              <a:schemeClr val="accent1"/>
            </a:fillRef>
            <a:effectRef idx="0">
              <a:schemeClr val="accent1"/>
            </a:effectRef>
            <a:fontRef idx="minor">
              <a:schemeClr val="tx1"/>
            </a:fontRef>
          </p:style>
        </p:cxnSp>
      </p:grpSp>
      <p:cxnSp>
        <p:nvCxnSpPr>
          <p:cNvPr id="77" name="Gerader Verbinder 76">
            <a:extLst>
              <a:ext uri="{FF2B5EF4-FFF2-40B4-BE49-F238E27FC236}">
                <a16:creationId xmlns:a16="http://schemas.microsoft.com/office/drawing/2014/main" id="{F689C0E6-8546-23CE-F8F6-51DF184DBDB2}"/>
              </a:ext>
            </a:extLst>
          </p:cNvPr>
          <p:cNvCxnSpPr>
            <a:cxnSpLocks/>
          </p:cNvCxnSpPr>
          <p:nvPr/>
        </p:nvCxnSpPr>
        <p:spPr>
          <a:xfrm flipV="1">
            <a:off x="3453568" y="3069265"/>
            <a:ext cx="0" cy="1940357"/>
          </a:xfrm>
          <a:prstGeom prst="line">
            <a:avLst/>
          </a:prstGeom>
          <a:ln w="19050">
            <a:solidFill>
              <a:schemeClr val="accent6"/>
            </a:solidFill>
            <a:prstDash val="sysDash"/>
          </a:ln>
        </p:spPr>
        <p:style>
          <a:lnRef idx="1">
            <a:schemeClr val="accent1"/>
          </a:lnRef>
          <a:fillRef idx="0">
            <a:schemeClr val="accent1"/>
          </a:fillRef>
          <a:effectRef idx="0">
            <a:schemeClr val="accent1"/>
          </a:effectRef>
          <a:fontRef idx="minor">
            <a:schemeClr val="tx1"/>
          </a:fontRef>
        </p:style>
      </p:cxnSp>
      <p:cxnSp>
        <p:nvCxnSpPr>
          <p:cNvPr id="78" name="Gerader Verbinder 77">
            <a:extLst>
              <a:ext uri="{FF2B5EF4-FFF2-40B4-BE49-F238E27FC236}">
                <a16:creationId xmlns:a16="http://schemas.microsoft.com/office/drawing/2014/main" id="{AF60242B-0ADF-2DEA-F68B-35E9A571EC46}"/>
              </a:ext>
            </a:extLst>
          </p:cNvPr>
          <p:cNvCxnSpPr>
            <a:cxnSpLocks/>
          </p:cNvCxnSpPr>
          <p:nvPr/>
        </p:nvCxnSpPr>
        <p:spPr>
          <a:xfrm flipV="1">
            <a:off x="2843968" y="2867025"/>
            <a:ext cx="0" cy="2142597"/>
          </a:xfrm>
          <a:prstGeom prst="line">
            <a:avLst/>
          </a:prstGeom>
          <a:ln w="19050">
            <a:solidFill>
              <a:schemeClr val="accent6"/>
            </a:solidFill>
            <a:prstDash val="sysDash"/>
          </a:ln>
        </p:spPr>
        <p:style>
          <a:lnRef idx="1">
            <a:schemeClr val="accent1"/>
          </a:lnRef>
          <a:fillRef idx="0">
            <a:schemeClr val="accent1"/>
          </a:fillRef>
          <a:effectRef idx="0">
            <a:schemeClr val="accent1"/>
          </a:effectRef>
          <a:fontRef idx="minor">
            <a:schemeClr val="tx1"/>
          </a:fontRef>
        </p:style>
      </p:cxnSp>
      <p:cxnSp>
        <p:nvCxnSpPr>
          <p:cNvPr id="79" name="Gerader Verbinder 78">
            <a:extLst>
              <a:ext uri="{FF2B5EF4-FFF2-40B4-BE49-F238E27FC236}">
                <a16:creationId xmlns:a16="http://schemas.microsoft.com/office/drawing/2014/main" id="{FF161FCB-65E1-0A9E-12AC-B539A7C14C7A}"/>
              </a:ext>
            </a:extLst>
          </p:cNvPr>
          <p:cNvCxnSpPr>
            <a:cxnSpLocks/>
          </p:cNvCxnSpPr>
          <p:nvPr/>
        </p:nvCxnSpPr>
        <p:spPr>
          <a:xfrm flipV="1">
            <a:off x="2234368" y="2786063"/>
            <a:ext cx="0" cy="2223559"/>
          </a:xfrm>
          <a:prstGeom prst="line">
            <a:avLst/>
          </a:prstGeom>
          <a:ln w="19050">
            <a:solidFill>
              <a:schemeClr val="accent6"/>
            </a:solidFill>
            <a:prstDash val="sysDash"/>
          </a:ln>
        </p:spPr>
        <p:style>
          <a:lnRef idx="1">
            <a:schemeClr val="accent1"/>
          </a:lnRef>
          <a:fillRef idx="0">
            <a:schemeClr val="accent1"/>
          </a:fillRef>
          <a:effectRef idx="0">
            <a:schemeClr val="accent1"/>
          </a:effectRef>
          <a:fontRef idx="minor">
            <a:schemeClr val="tx1"/>
          </a:fontRef>
        </p:style>
      </p:cxnSp>
      <p:cxnSp>
        <p:nvCxnSpPr>
          <p:cNvPr id="80" name="Gerader Verbinder 79">
            <a:extLst>
              <a:ext uri="{FF2B5EF4-FFF2-40B4-BE49-F238E27FC236}">
                <a16:creationId xmlns:a16="http://schemas.microsoft.com/office/drawing/2014/main" id="{680E871B-15A3-E655-0AA6-B6CEF4B7F24E}"/>
              </a:ext>
            </a:extLst>
          </p:cNvPr>
          <p:cNvCxnSpPr>
            <a:cxnSpLocks/>
          </p:cNvCxnSpPr>
          <p:nvPr/>
        </p:nvCxnSpPr>
        <p:spPr>
          <a:xfrm flipV="1">
            <a:off x="1634293" y="2624138"/>
            <a:ext cx="0" cy="2385484"/>
          </a:xfrm>
          <a:prstGeom prst="line">
            <a:avLst/>
          </a:prstGeom>
          <a:ln w="19050">
            <a:solidFill>
              <a:schemeClr val="accent6"/>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84" name="Diagramm 83">
            <a:extLst>
              <a:ext uri="{FF2B5EF4-FFF2-40B4-BE49-F238E27FC236}">
                <a16:creationId xmlns:a16="http://schemas.microsoft.com/office/drawing/2014/main" id="{7244A2F9-9DE2-E48E-5129-3C458474BC3B}"/>
              </a:ext>
            </a:extLst>
          </p:cNvPr>
          <p:cNvGraphicFramePr/>
          <p:nvPr>
            <p:extLst>
              <p:ext uri="{D42A27DB-BD31-4B8C-83A1-F6EECF244321}">
                <p14:modId xmlns:p14="http://schemas.microsoft.com/office/powerpoint/2010/main" val="3765727091"/>
              </p:ext>
            </p:extLst>
          </p:nvPr>
        </p:nvGraphicFramePr>
        <p:xfrm>
          <a:off x="5986959" y="1981996"/>
          <a:ext cx="5904932" cy="366490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5" name="Tabelle 84">
            <a:extLst>
              <a:ext uri="{FF2B5EF4-FFF2-40B4-BE49-F238E27FC236}">
                <a16:creationId xmlns:a16="http://schemas.microsoft.com/office/drawing/2014/main" id="{1677DB5A-77C9-1E49-4D19-2851B9E2A53A}"/>
              </a:ext>
            </a:extLst>
          </p:cNvPr>
          <p:cNvGraphicFramePr>
            <a:graphicFrameLocks noGrp="1"/>
          </p:cNvGraphicFramePr>
          <p:nvPr>
            <p:extLst>
              <p:ext uri="{D42A27DB-BD31-4B8C-83A1-F6EECF244321}">
                <p14:modId xmlns:p14="http://schemas.microsoft.com/office/powerpoint/2010/main" val="796637024"/>
              </p:ext>
            </p:extLst>
          </p:nvPr>
        </p:nvGraphicFramePr>
        <p:xfrm>
          <a:off x="6696643" y="5570291"/>
          <a:ext cx="5087300" cy="497080"/>
        </p:xfrm>
        <a:graphic>
          <a:graphicData uri="http://schemas.openxmlformats.org/drawingml/2006/table">
            <a:tbl>
              <a:tblPr firstRow="1" bandRow="1">
                <a:tableStyleId>{5C22544A-7EE6-4342-B048-85BDC9FD1C3A}</a:tableStyleId>
              </a:tblPr>
              <a:tblGrid>
                <a:gridCol w="203492">
                  <a:extLst>
                    <a:ext uri="{9D8B030D-6E8A-4147-A177-3AD203B41FA5}">
                      <a16:colId xmlns:a16="http://schemas.microsoft.com/office/drawing/2014/main" val="619206354"/>
                    </a:ext>
                  </a:extLst>
                </a:gridCol>
                <a:gridCol w="203492">
                  <a:extLst>
                    <a:ext uri="{9D8B030D-6E8A-4147-A177-3AD203B41FA5}">
                      <a16:colId xmlns:a16="http://schemas.microsoft.com/office/drawing/2014/main" val="174075662"/>
                    </a:ext>
                  </a:extLst>
                </a:gridCol>
                <a:gridCol w="203492">
                  <a:extLst>
                    <a:ext uri="{9D8B030D-6E8A-4147-A177-3AD203B41FA5}">
                      <a16:colId xmlns:a16="http://schemas.microsoft.com/office/drawing/2014/main" val="4247300208"/>
                    </a:ext>
                  </a:extLst>
                </a:gridCol>
                <a:gridCol w="203492">
                  <a:extLst>
                    <a:ext uri="{9D8B030D-6E8A-4147-A177-3AD203B41FA5}">
                      <a16:colId xmlns:a16="http://schemas.microsoft.com/office/drawing/2014/main" val="1392249542"/>
                    </a:ext>
                  </a:extLst>
                </a:gridCol>
                <a:gridCol w="203492">
                  <a:extLst>
                    <a:ext uri="{9D8B030D-6E8A-4147-A177-3AD203B41FA5}">
                      <a16:colId xmlns:a16="http://schemas.microsoft.com/office/drawing/2014/main" val="2058550711"/>
                    </a:ext>
                  </a:extLst>
                </a:gridCol>
                <a:gridCol w="203492">
                  <a:extLst>
                    <a:ext uri="{9D8B030D-6E8A-4147-A177-3AD203B41FA5}">
                      <a16:colId xmlns:a16="http://schemas.microsoft.com/office/drawing/2014/main" val="2021821706"/>
                    </a:ext>
                  </a:extLst>
                </a:gridCol>
                <a:gridCol w="203492">
                  <a:extLst>
                    <a:ext uri="{9D8B030D-6E8A-4147-A177-3AD203B41FA5}">
                      <a16:colId xmlns:a16="http://schemas.microsoft.com/office/drawing/2014/main" val="1927379860"/>
                    </a:ext>
                  </a:extLst>
                </a:gridCol>
                <a:gridCol w="203492">
                  <a:extLst>
                    <a:ext uri="{9D8B030D-6E8A-4147-A177-3AD203B41FA5}">
                      <a16:colId xmlns:a16="http://schemas.microsoft.com/office/drawing/2014/main" val="251996669"/>
                    </a:ext>
                  </a:extLst>
                </a:gridCol>
                <a:gridCol w="203492">
                  <a:extLst>
                    <a:ext uri="{9D8B030D-6E8A-4147-A177-3AD203B41FA5}">
                      <a16:colId xmlns:a16="http://schemas.microsoft.com/office/drawing/2014/main" val="1793459080"/>
                    </a:ext>
                  </a:extLst>
                </a:gridCol>
                <a:gridCol w="203492">
                  <a:extLst>
                    <a:ext uri="{9D8B030D-6E8A-4147-A177-3AD203B41FA5}">
                      <a16:colId xmlns:a16="http://schemas.microsoft.com/office/drawing/2014/main" val="3248877473"/>
                    </a:ext>
                  </a:extLst>
                </a:gridCol>
                <a:gridCol w="203492">
                  <a:extLst>
                    <a:ext uri="{9D8B030D-6E8A-4147-A177-3AD203B41FA5}">
                      <a16:colId xmlns:a16="http://schemas.microsoft.com/office/drawing/2014/main" val="4077763369"/>
                    </a:ext>
                  </a:extLst>
                </a:gridCol>
                <a:gridCol w="203492">
                  <a:extLst>
                    <a:ext uri="{9D8B030D-6E8A-4147-A177-3AD203B41FA5}">
                      <a16:colId xmlns:a16="http://schemas.microsoft.com/office/drawing/2014/main" val="4196434074"/>
                    </a:ext>
                  </a:extLst>
                </a:gridCol>
                <a:gridCol w="203492">
                  <a:extLst>
                    <a:ext uri="{9D8B030D-6E8A-4147-A177-3AD203B41FA5}">
                      <a16:colId xmlns:a16="http://schemas.microsoft.com/office/drawing/2014/main" val="342755423"/>
                    </a:ext>
                  </a:extLst>
                </a:gridCol>
                <a:gridCol w="203492">
                  <a:extLst>
                    <a:ext uri="{9D8B030D-6E8A-4147-A177-3AD203B41FA5}">
                      <a16:colId xmlns:a16="http://schemas.microsoft.com/office/drawing/2014/main" val="2342300222"/>
                    </a:ext>
                  </a:extLst>
                </a:gridCol>
                <a:gridCol w="203492">
                  <a:extLst>
                    <a:ext uri="{9D8B030D-6E8A-4147-A177-3AD203B41FA5}">
                      <a16:colId xmlns:a16="http://schemas.microsoft.com/office/drawing/2014/main" val="906970079"/>
                    </a:ext>
                  </a:extLst>
                </a:gridCol>
                <a:gridCol w="203492">
                  <a:extLst>
                    <a:ext uri="{9D8B030D-6E8A-4147-A177-3AD203B41FA5}">
                      <a16:colId xmlns:a16="http://schemas.microsoft.com/office/drawing/2014/main" val="2174001787"/>
                    </a:ext>
                  </a:extLst>
                </a:gridCol>
                <a:gridCol w="203492">
                  <a:extLst>
                    <a:ext uri="{9D8B030D-6E8A-4147-A177-3AD203B41FA5}">
                      <a16:colId xmlns:a16="http://schemas.microsoft.com/office/drawing/2014/main" val="2141563860"/>
                    </a:ext>
                  </a:extLst>
                </a:gridCol>
                <a:gridCol w="203492">
                  <a:extLst>
                    <a:ext uri="{9D8B030D-6E8A-4147-A177-3AD203B41FA5}">
                      <a16:colId xmlns:a16="http://schemas.microsoft.com/office/drawing/2014/main" val="4259692378"/>
                    </a:ext>
                  </a:extLst>
                </a:gridCol>
                <a:gridCol w="203492">
                  <a:extLst>
                    <a:ext uri="{9D8B030D-6E8A-4147-A177-3AD203B41FA5}">
                      <a16:colId xmlns:a16="http://schemas.microsoft.com/office/drawing/2014/main" val="2538124834"/>
                    </a:ext>
                  </a:extLst>
                </a:gridCol>
                <a:gridCol w="203492">
                  <a:extLst>
                    <a:ext uri="{9D8B030D-6E8A-4147-A177-3AD203B41FA5}">
                      <a16:colId xmlns:a16="http://schemas.microsoft.com/office/drawing/2014/main" val="2282588989"/>
                    </a:ext>
                  </a:extLst>
                </a:gridCol>
                <a:gridCol w="203492">
                  <a:extLst>
                    <a:ext uri="{9D8B030D-6E8A-4147-A177-3AD203B41FA5}">
                      <a16:colId xmlns:a16="http://schemas.microsoft.com/office/drawing/2014/main" val="3069715619"/>
                    </a:ext>
                  </a:extLst>
                </a:gridCol>
                <a:gridCol w="203492">
                  <a:extLst>
                    <a:ext uri="{9D8B030D-6E8A-4147-A177-3AD203B41FA5}">
                      <a16:colId xmlns:a16="http://schemas.microsoft.com/office/drawing/2014/main" val="1948333177"/>
                    </a:ext>
                  </a:extLst>
                </a:gridCol>
                <a:gridCol w="203492">
                  <a:extLst>
                    <a:ext uri="{9D8B030D-6E8A-4147-A177-3AD203B41FA5}">
                      <a16:colId xmlns:a16="http://schemas.microsoft.com/office/drawing/2014/main" val="2676433744"/>
                    </a:ext>
                  </a:extLst>
                </a:gridCol>
                <a:gridCol w="203492">
                  <a:extLst>
                    <a:ext uri="{9D8B030D-6E8A-4147-A177-3AD203B41FA5}">
                      <a16:colId xmlns:a16="http://schemas.microsoft.com/office/drawing/2014/main" val="1799625335"/>
                    </a:ext>
                  </a:extLst>
                </a:gridCol>
                <a:gridCol w="203492">
                  <a:extLst>
                    <a:ext uri="{9D8B030D-6E8A-4147-A177-3AD203B41FA5}">
                      <a16:colId xmlns:a16="http://schemas.microsoft.com/office/drawing/2014/main" val="1427109426"/>
                    </a:ext>
                  </a:extLst>
                </a:gridCol>
              </a:tblGrid>
              <a:tr h="248540">
                <a:tc gridSpan="25">
                  <a:txBody>
                    <a:bodyPr/>
                    <a:lstStyle/>
                    <a:p>
                      <a:r>
                        <a:rPr lang="de-DE" sz="900" err="1"/>
                        <a:t>No</a:t>
                      </a:r>
                      <a:r>
                        <a:rPr lang="de-DE" sz="900"/>
                        <a:t>. at </a:t>
                      </a:r>
                      <a:r>
                        <a:rPr lang="de-DE" sz="900" err="1"/>
                        <a:t>risk</a:t>
                      </a:r>
                      <a:endParaRPr lang="de-DE" sz="900"/>
                    </a:p>
                  </a:txBody>
                  <a:tcPr anchor="ct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sz="900"/>
                    </a:p>
                  </a:txBody>
                  <a:tcPr anchor="ctr"/>
                </a:tc>
                <a:tc hMerge="1">
                  <a:txBody>
                    <a:bodyPr/>
                    <a:lstStyle/>
                    <a:p>
                      <a:endParaRPr lang="de-DE" sz="900"/>
                    </a:p>
                  </a:txBody>
                  <a:tcPr anchor="ctr"/>
                </a:tc>
                <a:tc hMerge="1">
                  <a:txBody>
                    <a:bodyPr/>
                    <a:lstStyle/>
                    <a:p>
                      <a:endParaRPr lang="de-DE" sz="900"/>
                    </a:p>
                  </a:txBody>
                  <a:tcPr anchor="ctr"/>
                </a:tc>
                <a:tc hMerge="1">
                  <a:txBody>
                    <a:bodyPr/>
                    <a:lstStyle/>
                    <a:p>
                      <a:endParaRPr lang="de-DE" sz="900"/>
                    </a:p>
                  </a:txBody>
                  <a:tcPr anchor="ctr"/>
                </a:tc>
                <a:tc hMerge="1">
                  <a:txBody>
                    <a:bodyPr/>
                    <a:lstStyle/>
                    <a:p>
                      <a:endParaRPr lang="de-DE" sz="900"/>
                    </a:p>
                  </a:txBody>
                  <a:tcPr anchor="ctr"/>
                </a:tc>
                <a:tc hMerge="1">
                  <a:txBody>
                    <a:bodyPr/>
                    <a:lstStyle/>
                    <a:p>
                      <a:endParaRPr lang="de-DE" sz="900"/>
                    </a:p>
                  </a:txBody>
                  <a:tcPr anchor="ctr"/>
                </a:tc>
                <a:tc hMerge="1">
                  <a:txBody>
                    <a:bodyPr/>
                    <a:lstStyle/>
                    <a:p>
                      <a:endParaRPr lang="de-DE" sz="900"/>
                    </a:p>
                  </a:txBody>
                  <a:tcPr anchor="ctr"/>
                </a:tc>
                <a:tc hMerge="1">
                  <a:txBody>
                    <a:bodyPr/>
                    <a:lstStyle/>
                    <a:p>
                      <a:endParaRPr lang="de-DE" sz="900"/>
                    </a:p>
                  </a:txBody>
                  <a:tcPr anchor="ctr"/>
                </a:tc>
                <a:extLst>
                  <a:ext uri="{0D108BD9-81ED-4DB2-BD59-A6C34878D82A}">
                    <a16:rowId xmlns:a16="http://schemas.microsoft.com/office/drawing/2014/main" val="513556464"/>
                  </a:ext>
                </a:extLst>
              </a:tr>
              <a:tr h="248540">
                <a:tc>
                  <a:txBody>
                    <a:bodyPr/>
                    <a:lstStyle/>
                    <a:p>
                      <a:pPr algn="ctr"/>
                      <a:r>
                        <a:rPr lang="de-DE" sz="900">
                          <a:solidFill>
                            <a:schemeClr val="tx1"/>
                          </a:solidFill>
                        </a:rPr>
                        <a:t>35</a:t>
                      </a:r>
                    </a:p>
                  </a:txBody>
                  <a:tcPr marL="0" marR="0" anchor="ctr">
                    <a:solidFill>
                      <a:srgbClr val="CBCDD2"/>
                    </a:solidFill>
                  </a:tcPr>
                </a:tc>
                <a:tc>
                  <a:txBody>
                    <a:bodyPr/>
                    <a:lstStyle/>
                    <a:p>
                      <a:pPr algn="ctr"/>
                      <a:r>
                        <a:rPr lang="de-DE" sz="900"/>
                        <a:t>34</a:t>
                      </a:r>
                    </a:p>
                  </a:txBody>
                  <a:tcPr marL="0" marR="0" anchor="ctr"/>
                </a:tc>
                <a:tc>
                  <a:txBody>
                    <a:bodyPr/>
                    <a:lstStyle/>
                    <a:p>
                      <a:pPr algn="ctr"/>
                      <a:r>
                        <a:rPr lang="de-DE" sz="900"/>
                        <a:t>32</a:t>
                      </a:r>
                    </a:p>
                  </a:txBody>
                  <a:tcPr marL="0" marR="0" anchor="ctr"/>
                </a:tc>
                <a:tc>
                  <a:txBody>
                    <a:bodyPr/>
                    <a:lstStyle/>
                    <a:p>
                      <a:pPr algn="ctr"/>
                      <a:r>
                        <a:rPr lang="de-DE" sz="900"/>
                        <a:t>31</a:t>
                      </a:r>
                    </a:p>
                  </a:txBody>
                  <a:tcPr marL="0" marR="0" anchor="ctr"/>
                </a:tc>
                <a:tc>
                  <a:txBody>
                    <a:bodyPr/>
                    <a:lstStyle/>
                    <a:p>
                      <a:pPr algn="ctr"/>
                      <a:r>
                        <a:rPr lang="de-DE" sz="900"/>
                        <a:t>29</a:t>
                      </a:r>
                    </a:p>
                  </a:txBody>
                  <a:tcPr marL="0" marR="0" anchor="ctr"/>
                </a:tc>
                <a:tc>
                  <a:txBody>
                    <a:bodyPr/>
                    <a:lstStyle/>
                    <a:p>
                      <a:pPr algn="ctr"/>
                      <a:r>
                        <a:rPr lang="de-DE" sz="900"/>
                        <a:t>29</a:t>
                      </a:r>
                    </a:p>
                  </a:txBody>
                  <a:tcPr marL="0" marR="0" anchor="ctr"/>
                </a:tc>
                <a:tc>
                  <a:txBody>
                    <a:bodyPr/>
                    <a:lstStyle/>
                    <a:p>
                      <a:pPr algn="ctr"/>
                      <a:r>
                        <a:rPr lang="de-DE" sz="900"/>
                        <a:t>29</a:t>
                      </a:r>
                    </a:p>
                  </a:txBody>
                  <a:tcPr marL="0" marR="0" anchor="ctr"/>
                </a:tc>
                <a:tc>
                  <a:txBody>
                    <a:bodyPr/>
                    <a:lstStyle/>
                    <a:p>
                      <a:pPr algn="ctr"/>
                      <a:r>
                        <a:rPr lang="de-DE" sz="900"/>
                        <a:t>29</a:t>
                      </a:r>
                    </a:p>
                  </a:txBody>
                  <a:tcPr marL="0" marR="0" anchor="ctr"/>
                </a:tc>
                <a:tc>
                  <a:txBody>
                    <a:bodyPr/>
                    <a:lstStyle/>
                    <a:p>
                      <a:pPr algn="ctr"/>
                      <a:r>
                        <a:rPr lang="de-DE" sz="900"/>
                        <a:t>28</a:t>
                      </a:r>
                    </a:p>
                  </a:txBody>
                  <a:tcPr marL="0" marR="0" anchor="ctr"/>
                </a:tc>
                <a:tc>
                  <a:txBody>
                    <a:bodyPr/>
                    <a:lstStyle/>
                    <a:p>
                      <a:pPr algn="ctr"/>
                      <a:r>
                        <a:rPr lang="de-DE" sz="900"/>
                        <a:t>28</a:t>
                      </a:r>
                    </a:p>
                  </a:txBody>
                  <a:tcPr marL="0" marR="0" anchor="ctr"/>
                </a:tc>
                <a:tc>
                  <a:txBody>
                    <a:bodyPr/>
                    <a:lstStyle/>
                    <a:p>
                      <a:pPr algn="ctr"/>
                      <a:r>
                        <a:rPr lang="de-DE" sz="900"/>
                        <a:t>27</a:t>
                      </a:r>
                    </a:p>
                  </a:txBody>
                  <a:tcPr marL="0" marR="0" anchor="ctr"/>
                </a:tc>
                <a:tc>
                  <a:txBody>
                    <a:bodyPr/>
                    <a:lstStyle/>
                    <a:p>
                      <a:pPr algn="ctr"/>
                      <a:r>
                        <a:rPr lang="de-DE" sz="900"/>
                        <a:t>27</a:t>
                      </a:r>
                    </a:p>
                  </a:txBody>
                  <a:tcPr marL="0" marR="0" anchor="ctr"/>
                </a:tc>
                <a:tc>
                  <a:txBody>
                    <a:bodyPr/>
                    <a:lstStyle/>
                    <a:p>
                      <a:pPr algn="ctr"/>
                      <a:r>
                        <a:rPr lang="de-DE" sz="900"/>
                        <a:t>22</a:t>
                      </a:r>
                    </a:p>
                  </a:txBody>
                  <a:tcPr marL="0" marR="0" anchor="ctr"/>
                </a:tc>
                <a:tc>
                  <a:txBody>
                    <a:bodyPr/>
                    <a:lstStyle/>
                    <a:p>
                      <a:pPr algn="ctr"/>
                      <a:r>
                        <a:rPr lang="de-DE" sz="900"/>
                        <a:t>22</a:t>
                      </a:r>
                    </a:p>
                  </a:txBody>
                  <a:tcPr marL="0" marR="0" anchor="ctr"/>
                </a:tc>
                <a:tc>
                  <a:txBody>
                    <a:bodyPr/>
                    <a:lstStyle/>
                    <a:p>
                      <a:pPr algn="ctr"/>
                      <a:r>
                        <a:rPr lang="de-DE" sz="900"/>
                        <a:t>16</a:t>
                      </a:r>
                    </a:p>
                  </a:txBody>
                  <a:tcPr marL="0" marR="0" anchor="ctr"/>
                </a:tc>
                <a:tc>
                  <a:txBody>
                    <a:bodyPr/>
                    <a:lstStyle/>
                    <a:p>
                      <a:pPr algn="ctr"/>
                      <a:r>
                        <a:rPr lang="de-DE" sz="900"/>
                        <a:t>12</a:t>
                      </a:r>
                    </a:p>
                  </a:txBody>
                  <a:tcPr marL="0" marR="0" anchor="ctr"/>
                </a:tc>
                <a:tc>
                  <a:txBody>
                    <a:bodyPr/>
                    <a:lstStyle/>
                    <a:p>
                      <a:pPr algn="ctr"/>
                      <a:r>
                        <a:rPr lang="de-DE" sz="900"/>
                        <a:t>11</a:t>
                      </a:r>
                    </a:p>
                  </a:txBody>
                  <a:tcPr marL="0" marR="0" anchor="ctr"/>
                </a:tc>
                <a:tc>
                  <a:txBody>
                    <a:bodyPr/>
                    <a:lstStyle/>
                    <a:p>
                      <a:pPr algn="ctr"/>
                      <a:r>
                        <a:rPr lang="de-DE" sz="900"/>
                        <a:t>7</a:t>
                      </a:r>
                    </a:p>
                  </a:txBody>
                  <a:tcPr marL="0" marR="0" anchor="ctr"/>
                </a:tc>
                <a:tc>
                  <a:txBody>
                    <a:bodyPr/>
                    <a:lstStyle/>
                    <a:p>
                      <a:pPr algn="ctr"/>
                      <a:r>
                        <a:rPr lang="de-DE" sz="900"/>
                        <a:t>5</a:t>
                      </a:r>
                    </a:p>
                  </a:txBody>
                  <a:tcPr marL="0" marR="0" anchor="ctr"/>
                </a:tc>
                <a:tc>
                  <a:txBody>
                    <a:bodyPr/>
                    <a:lstStyle/>
                    <a:p>
                      <a:pPr algn="ctr"/>
                      <a:r>
                        <a:rPr lang="de-DE" sz="900"/>
                        <a:t>5</a:t>
                      </a:r>
                    </a:p>
                  </a:txBody>
                  <a:tcPr marL="0" marR="0" anchor="ctr"/>
                </a:tc>
                <a:tc>
                  <a:txBody>
                    <a:bodyPr/>
                    <a:lstStyle/>
                    <a:p>
                      <a:pPr algn="ctr"/>
                      <a:r>
                        <a:rPr lang="de-DE" sz="900"/>
                        <a:t>2</a:t>
                      </a:r>
                    </a:p>
                  </a:txBody>
                  <a:tcPr marL="0" marR="0" anchor="ctr"/>
                </a:tc>
                <a:tc>
                  <a:txBody>
                    <a:bodyPr/>
                    <a:lstStyle/>
                    <a:p>
                      <a:pPr algn="ctr"/>
                      <a:r>
                        <a:rPr lang="de-DE" sz="900"/>
                        <a:t>2</a:t>
                      </a:r>
                    </a:p>
                  </a:txBody>
                  <a:tcPr marL="0" marR="0" anchor="ctr"/>
                </a:tc>
                <a:tc>
                  <a:txBody>
                    <a:bodyPr/>
                    <a:lstStyle/>
                    <a:p>
                      <a:pPr algn="ctr"/>
                      <a:r>
                        <a:rPr lang="de-DE" sz="900"/>
                        <a:t>2</a:t>
                      </a:r>
                    </a:p>
                  </a:txBody>
                  <a:tcPr marL="0" marR="0" anchor="ctr"/>
                </a:tc>
                <a:tc>
                  <a:txBody>
                    <a:bodyPr/>
                    <a:lstStyle/>
                    <a:p>
                      <a:pPr algn="ctr"/>
                      <a:r>
                        <a:rPr lang="de-DE" sz="900"/>
                        <a:t>0</a:t>
                      </a:r>
                    </a:p>
                  </a:txBody>
                  <a:tcPr marL="0" marR="0" anchor="ctr"/>
                </a:tc>
                <a:tc>
                  <a:txBody>
                    <a:bodyPr/>
                    <a:lstStyle/>
                    <a:p>
                      <a:pPr algn="ctr"/>
                      <a:r>
                        <a:rPr lang="de-DE" sz="900"/>
                        <a:t>0</a:t>
                      </a:r>
                    </a:p>
                  </a:txBody>
                  <a:tcPr marL="0" marR="0" anchor="ctr"/>
                </a:tc>
                <a:extLst>
                  <a:ext uri="{0D108BD9-81ED-4DB2-BD59-A6C34878D82A}">
                    <a16:rowId xmlns:a16="http://schemas.microsoft.com/office/drawing/2014/main" val="2216105311"/>
                  </a:ext>
                </a:extLst>
              </a:tr>
            </a:tbl>
          </a:graphicData>
        </a:graphic>
      </p:graphicFrame>
      <p:sp>
        <p:nvSpPr>
          <p:cNvPr id="86" name="Textfeld 85">
            <a:extLst>
              <a:ext uri="{FF2B5EF4-FFF2-40B4-BE49-F238E27FC236}">
                <a16:creationId xmlns:a16="http://schemas.microsoft.com/office/drawing/2014/main" id="{1BC176F2-D7C2-7870-EF5E-AA084BA8A35B}"/>
              </a:ext>
            </a:extLst>
          </p:cNvPr>
          <p:cNvSpPr txBox="1"/>
          <p:nvPr/>
        </p:nvSpPr>
        <p:spPr>
          <a:xfrm>
            <a:off x="9249459" y="4171483"/>
            <a:ext cx="2568575" cy="830997"/>
          </a:xfrm>
          <a:prstGeom prst="rect">
            <a:avLst/>
          </a:prstGeom>
          <a:noFill/>
        </p:spPr>
        <p:txBody>
          <a:bodyPr wrap="square" rtlCol="0">
            <a:spAutoFit/>
          </a:bodyPr>
          <a:lstStyle/>
          <a:p>
            <a:r>
              <a:rPr lang="de-DE" sz="1200" b="1"/>
              <a:t>Median PFS, </a:t>
            </a:r>
            <a:r>
              <a:rPr lang="de-DE" sz="1200" b="1" err="1"/>
              <a:t>months</a:t>
            </a:r>
            <a:r>
              <a:rPr lang="de-DE" sz="1200" b="1"/>
              <a:t>: NE</a:t>
            </a:r>
          </a:p>
          <a:p>
            <a:r>
              <a:rPr lang="de-DE" sz="1200" b="1"/>
              <a:t>95% CI: 30.9-NE</a:t>
            </a:r>
          </a:p>
          <a:p>
            <a:r>
              <a:rPr lang="de-DE" sz="1200" b="1"/>
              <a:t>Median follow-</a:t>
            </a:r>
            <a:r>
              <a:rPr lang="de-DE" sz="1200" b="1" err="1"/>
              <a:t>up</a:t>
            </a:r>
            <a:r>
              <a:rPr lang="de-DE" sz="1200" b="1"/>
              <a:t>, </a:t>
            </a:r>
            <a:r>
              <a:rPr lang="de-DE" sz="1200" b="1" err="1"/>
              <a:t>months</a:t>
            </a:r>
            <a:r>
              <a:rPr lang="de-DE" sz="1200" b="1"/>
              <a:t>: 29.9</a:t>
            </a:r>
          </a:p>
          <a:p>
            <a:r>
              <a:rPr lang="de-DE" sz="1200" b="1"/>
              <a:t>Events/total: 9/35</a:t>
            </a:r>
          </a:p>
        </p:txBody>
      </p:sp>
      <p:sp>
        <p:nvSpPr>
          <p:cNvPr id="87" name="Textfeld 86">
            <a:extLst>
              <a:ext uri="{FF2B5EF4-FFF2-40B4-BE49-F238E27FC236}">
                <a16:creationId xmlns:a16="http://schemas.microsoft.com/office/drawing/2014/main" id="{4FBC14C6-3B15-4FD0-3689-98BC61CAB431}"/>
              </a:ext>
            </a:extLst>
          </p:cNvPr>
          <p:cNvSpPr txBox="1"/>
          <p:nvPr/>
        </p:nvSpPr>
        <p:spPr>
          <a:xfrm>
            <a:off x="7330172" y="2308791"/>
            <a:ext cx="632658" cy="276999"/>
          </a:xfrm>
          <a:prstGeom prst="rect">
            <a:avLst/>
          </a:prstGeom>
          <a:noFill/>
          <a:ln>
            <a:noFill/>
          </a:ln>
        </p:spPr>
        <p:txBody>
          <a:bodyPr wrap="square" rtlCol="0">
            <a:spAutoFit/>
          </a:bodyPr>
          <a:lstStyle/>
          <a:p>
            <a:pPr algn="ctr"/>
            <a:r>
              <a:rPr lang="de-DE" sz="1200"/>
              <a:t>93.9%</a:t>
            </a:r>
          </a:p>
        </p:txBody>
      </p:sp>
      <p:sp>
        <p:nvSpPr>
          <p:cNvPr id="88" name="Textfeld 87">
            <a:extLst>
              <a:ext uri="{FF2B5EF4-FFF2-40B4-BE49-F238E27FC236}">
                <a16:creationId xmlns:a16="http://schemas.microsoft.com/office/drawing/2014/main" id="{F071F8D0-E76E-21AE-94F0-A40AF475AFF5}"/>
              </a:ext>
            </a:extLst>
          </p:cNvPr>
          <p:cNvSpPr txBox="1"/>
          <p:nvPr/>
        </p:nvSpPr>
        <p:spPr>
          <a:xfrm>
            <a:off x="7825879" y="2447290"/>
            <a:ext cx="632658" cy="276999"/>
          </a:xfrm>
          <a:prstGeom prst="rect">
            <a:avLst/>
          </a:prstGeom>
          <a:noFill/>
          <a:ln>
            <a:noFill/>
          </a:ln>
        </p:spPr>
        <p:txBody>
          <a:bodyPr wrap="square" rtlCol="0">
            <a:spAutoFit/>
          </a:bodyPr>
          <a:lstStyle/>
          <a:p>
            <a:pPr algn="ctr"/>
            <a:r>
              <a:rPr lang="de-DE" sz="1200"/>
              <a:t>87.9%</a:t>
            </a:r>
          </a:p>
        </p:txBody>
      </p:sp>
      <p:sp>
        <p:nvSpPr>
          <p:cNvPr id="89" name="Textfeld 88">
            <a:extLst>
              <a:ext uri="{FF2B5EF4-FFF2-40B4-BE49-F238E27FC236}">
                <a16:creationId xmlns:a16="http://schemas.microsoft.com/office/drawing/2014/main" id="{229BB51C-A9D6-2260-ABFA-D403618EF55E}"/>
              </a:ext>
            </a:extLst>
          </p:cNvPr>
          <p:cNvSpPr txBox="1"/>
          <p:nvPr/>
        </p:nvSpPr>
        <p:spPr>
          <a:xfrm>
            <a:off x="8415114" y="2549192"/>
            <a:ext cx="632658" cy="276999"/>
          </a:xfrm>
          <a:prstGeom prst="rect">
            <a:avLst/>
          </a:prstGeom>
          <a:noFill/>
          <a:ln>
            <a:noFill/>
          </a:ln>
        </p:spPr>
        <p:txBody>
          <a:bodyPr wrap="square" rtlCol="0">
            <a:spAutoFit/>
          </a:bodyPr>
          <a:lstStyle/>
          <a:p>
            <a:pPr algn="ctr"/>
            <a:r>
              <a:rPr lang="de-DE" sz="1200"/>
              <a:t>84.8%</a:t>
            </a:r>
          </a:p>
        </p:txBody>
      </p:sp>
      <p:sp>
        <p:nvSpPr>
          <p:cNvPr id="90" name="Textfeld 89">
            <a:extLst>
              <a:ext uri="{FF2B5EF4-FFF2-40B4-BE49-F238E27FC236}">
                <a16:creationId xmlns:a16="http://schemas.microsoft.com/office/drawing/2014/main" id="{D9B2C670-D1A1-ECFC-BD97-2D9DE8E37CB3}"/>
              </a:ext>
            </a:extLst>
          </p:cNvPr>
          <p:cNvSpPr txBox="1"/>
          <p:nvPr/>
        </p:nvSpPr>
        <p:spPr>
          <a:xfrm>
            <a:off x="9066536" y="2600937"/>
            <a:ext cx="632658" cy="276999"/>
          </a:xfrm>
          <a:prstGeom prst="rect">
            <a:avLst/>
          </a:prstGeom>
          <a:noFill/>
          <a:ln>
            <a:noFill/>
          </a:ln>
        </p:spPr>
        <p:txBody>
          <a:bodyPr wrap="square" rtlCol="0">
            <a:spAutoFit/>
          </a:bodyPr>
          <a:lstStyle/>
          <a:p>
            <a:pPr algn="ctr"/>
            <a:r>
              <a:rPr lang="de-DE" sz="1200"/>
              <a:t>81.8%</a:t>
            </a:r>
          </a:p>
        </p:txBody>
      </p:sp>
      <p:cxnSp>
        <p:nvCxnSpPr>
          <p:cNvPr id="91" name="Gerader Verbinder 90">
            <a:extLst>
              <a:ext uri="{FF2B5EF4-FFF2-40B4-BE49-F238E27FC236}">
                <a16:creationId xmlns:a16="http://schemas.microsoft.com/office/drawing/2014/main" id="{C0716086-AE07-905F-694F-8A2CE119852B}"/>
              </a:ext>
            </a:extLst>
          </p:cNvPr>
          <p:cNvCxnSpPr>
            <a:cxnSpLocks/>
          </p:cNvCxnSpPr>
          <p:nvPr/>
        </p:nvCxnSpPr>
        <p:spPr>
          <a:xfrm flipV="1">
            <a:off x="9249459" y="2852227"/>
            <a:ext cx="0" cy="2150253"/>
          </a:xfrm>
          <a:prstGeom prst="line">
            <a:avLst/>
          </a:prstGeom>
          <a:ln w="19050">
            <a:solidFill>
              <a:schemeClr val="accent6"/>
            </a:solidFill>
            <a:prstDash val="sysDash"/>
          </a:ln>
        </p:spPr>
        <p:style>
          <a:lnRef idx="1">
            <a:schemeClr val="accent1"/>
          </a:lnRef>
          <a:fillRef idx="0">
            <a:schemeClr val="accent1"/>
          </a:fillRef>
          <a:effectRef idx="0">
            <a:schemeClr val="accent1"/>
          </a:effectRef>
          <a:fontRef idx="minor">
            <a:schemeClr val="tx1"/>
          </a:fontRef>
        </p:style>
      </p:cxnSp>
      <p:cxnSp>
        <p:nvCxnSpPr>
          <p:cNvPr id="92" name="Gerader Verbinder 91">
            <a:extLst>
              <a:ext uri="{FF2B5EF4-FFF2-40B4-BE49-F238E27FC236}">
                <a16:creationId xmlns:a16="http://schemas.microsoft.com/office/drawing/2014/main" id="{B8BE03E7-BA7D-BC0C-C461-B6D1006C99F4}"/>
              </a:ext>
            </a:extLst>
          </p:cNvPr>
          <p:cNvCxnSpPr>
            <a:cxnSpLocks/>
          </p:cNvCxnSpPr>
          <p:nvPr/>
        </p:nvCxnSpPr>
        <p:spPr>
          <a:xfrm flipV="1">
            <a:off x="8639859" y="2784617"/>
            <a:ext cx="0" cy="2217863"/>
          </a:xfrm>
          <a:prstGeom prst="line">
            <a:avLst/>
          </a:prstGeom>
          <a:ln w="19050">
            <a:solidFill>
              <a:schemeClr val="accent6"/>
            </a:solidFill>
            <a:prstDash val="sysDash"/>
          </a:ln>
        </p:spPr>
        <p:style>
          <a:lnRef idx="1">
            <a:schemeClr val="accent1"/>
          </a:lnRef>
          <a:fillRef idx="0">
            <a:schemeClr val="accent1"/>
          </a:fillRef>
          <a:effectRef idx="0">
            <a:schemeClr val="accent1"/>
          </a:effectRef>
          <a:fontRef idx="minor">
            <a:schemeClr val="tx1"/>
          </a:fontRef>
        </p:style>
      </p:cxnSp>
      <p:cxnSp>
        <p:nvCxnSpPr>
          <p:cNvPr id="93" name="Gerader Verbinder 92">
            <a:extLst>
              <a:ext uri="{FF2B5EF4-FFF2-40B4-BE49-F238E27FC236}">
                <a16:creationId xmlns:a16="http://schemas.microsoft.com/office/drawing/2014/main" id="{78666EB2-34C8-4AAC-3B20-DEA332CA274D}"/>
              </a:ext>
            </a:extLst>
          </p:cNvPr>
          <p:cNvCxnSpPr>
            <a:cxnSpLocks/>
          </p:cNvCxnSpPr>
          <p:nvPr/>
        </p:nvCxnSpPr>
        <p:spPr>
          <a:xfrm flipV="1">
            <a:off x="8030259" y="2719388"/>
            <a:ext cx="0" cy="2283092"/>
          </a:xfrm>
          <a:prstGeom prst="line">
            <a:avLst/>
          </a:prstGeom>
          <a:ln w="19050">
            <a:solidFill>
              <a:schemeClr val="accent6"/>
            </a:solidFill>
            <a:prstDash val="sysDash"/>
          </a:ln>
        </p:spPr>
        <p:style>
          <a:lnRef idx="1">
            <a:schemeClr val="accent1"/>
          </a:lnRef>
          <a:fillRef idx="0">
            <a:schemeClr val="accent1"/>
          </a:fillRef>
          <a:effectRef idx="0">
            <a:schemeClr val="accent1"/>
          </a:effectRef>
          <a:fontRef idx="minor">
            <a:schemeClr val="tx1"/>
          </a:fontRef>
        </p:style>
      </p:cxnSp>
      <p:cxnSp>
        <p:nvCxnSpPr>
          <p:cNvPr id="94" name="Gerader Verbinder 93">
            <a:extLst>
              <a:ext uri="{FF2B5EF4-FFF2-40B4-BE49-F238E27FC236}">
                <a16:creationId xmlns:a16="http://schemas.microsoft.com/office/drawing/2014/main" id="{A9283F72-5E03-72D9-1CDD-CD75EA8E1DC8}"/>
              </a:ext>
            </a:extLst>
          </p:cNvPr>
          <p:cNvCxnSpPr>
            <a:cxnSpLocks/>
          </p:cNvCxnSpPr>
          <p:nvPr/>
        </p:nvCxnSpPr>
        <p:spPr>
          <a:xfrm flipV="1">
            <a:off x="7430184" y="2540111"/>
            <a:ext cx="0" cy="2462369"/>
          </a:xfrm>
          <a:prstGeom prst="line">
            <a:avLst/>
          </a:prstGeom>
          <a:ln w="19050">
            <a:solidFill>
              <a:schemeClr val="accent6"/>
            </a:solidFill>
            <a:prstDash val="sysDash"/>
          </a:ln>
        </p:spPr>
        <p:style>
          <a:lnRef idx="1">
            <a:schemeClr val="accent1"/>
          </a:lnRef>
          <a:fillRef idx="0">
            <a:schemeClr val="accent1"/>
          </a:fillRef>
          <a:effectRef idx="0">
            <a:schemeClr val="accent1"/>
          </a:effectRef>
          <a:fontRef idx="minor">
            <a:schemeClr val="tx1"/>
          </a:fontRef>
        </p:style>
      </p:cxnSp>
      <p:sp>
        <p:nvSpPr>
          <p:cNvPr id="95" name="Freihandform: Form 94">
            <a:extLst>
              <a:ext uri="{FF2B5EF4-FFF2-40B4-BE49-F238E27FC236}">
                <a16:creationId xmlns:a16="http://schemas.microsoft.com/office/drawing/2014/main" id="{11903F69-7F1C-2745-C22F-C330EEDEBBBA}"/>
              </a:ext>
            </a:extLst>
          </p:cNvPr>
          <p:cNvSpPr/>
          <p:nvPr/>
        </p:nvSpPr>
        <p:spPr>
          <a:xfrm>
            <a:off x="6815138" y="2381250"/>
            <a:ext cx="4510087" cy="885825"/>
          </a:xfrm>
          <a:custGeom>
            <a:avLst/>
            <a:gdLst>
              <a:gd name="connsiteX0" fmla="*/ 0 w 4510087"/>
              <a:gd name="connsiteY0" fmla="*/ 0 h 885825"/>
              <a:gd name="connsiteX1" fmla="*/ 381000 w 4510087"/>
              <a:gd name="connsiteY1" fmla="*/ 0 h 885825"/>
              <a:gd name="connsiteX2" fmla="*/ 381000 w 4510087"/>
              <a:gd name="connsiteY2" fmla="*/ 80963 h 885825"/>
              <a:gd name="connsiteX3" fmla="*/ 442912 w 4510087"/>
              <a:gd name="connsiteY3" fmla="*/ 80963 h 885825"/>
              <a:gd name="connsiteX4" fmla="*/ 442912 w 4510087"/>
              <a:gd name="connsiteY4" fmla="*/ 171450 h 885825"/>
              <a:gd name="connsiteX5" fmla="*/ 633412 w 4510087"/>
              <a:gd name="connsiteY5" fmla="*/ 171450 h 885825"/>
              <a:gd name="connsiteX6" fmla="*/ 633412 w 4510087"/>
              <a:gd name="connsiteY6" fmla="*/ 257175 h 885825"/>
              <a:gd name="connsiteX7" fmla="*/ 762000 w 4510087"/>
              <a:gd name="connsiteY7" fmla="*/ 257175 h 885825"/>
              <a:gd name="connsiteX8" fmla="*/ 762000 w 4510087"/>
              <a:gd name="connsiteY8" fmla="*/ 328613 h 885825"/>
              <a:gd name="connsiteX9" fmla="*/ 1528762 w 4510087"/>
              <a:gd name="connsiteY9" fmla="*/ 328613 h 885825"/>
              <a:gd name="connsiteX10" fmla="*/ 1528762 w 4510087"/>
              <a:gd name="connsiteY10" fmla="*/ 400050 h 885825"/>
              <a:gd name="connsiteX11" fmla="*/ 1966912 w 4510087"/>
              <a:gd name="connsiteY11" fmla="*/ 400050 h 885825"/>
              <a:gd name="connsiteX12" fmla="*/ 1966912 w 4510087"/>
              <a:gd name="connsiteY12" fmla="*/ 471488 h 885825"/>
              <a:gd name="connsiteX13" fmla="*/ 2714625 w 4510087"/>
              <a:gd name="connsiteY13" fmla="*/ 471488 h 885825"/>
              <a:gd name="connsiteX14" fmla="*/ 2714625 w 4510087"/>
              <a:gd name="connsiteY14" fmla="*/ 571500 h 885825"/>
              <a:gd name="connsiteX15" fmla="*/ 2900362 w 4510087"/>
              <a:gd name="connsiteY15" fmla="*/ 571500 h 885825"/>
              <a:gd name="connsiteX16" fmla="*/ 2900362 w 4510087"/>
              <a:gd name="connsiteY16" fmla="*/ 728663 h 885825"/>
              <a:gd name="connsiteX17" fmla="*/ 3124200 w 4510087"/>
              <a:gd name="connsiteY17" fmla="*/ 728663 h 885825"/>
              <a:gd name="connsiteX18" fmla="*/ 3124200 w 4510087"/>
              <a:gd name="connsiteY18" fmla="*/ 885825 h 885825"/>
              <a:gd name="connsiteX19" fmla="*/ 4510087 w 4510087"/>
              <a:gd name="connsiteY19" fmla="*/ 885825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10087" h="885825">
                <a:moveTo>
                  <a:pt x="0" y="0"/>
                </a:moveTo>
                <a:lnTo>
                  <a:pt x="381000" y="0"/>
                </a:lnTo>
                <a:lnTo>
                  <a:pt x="381000" y="80963"/>
                </a:lnTo>
                <a:lnTo>
                  <a:pt x="442912" y="80963"/>
                </a:lnTo>
                <a:lnTo>
                  <a:pt x="442912" y="171450"/>
                </a:lnTo>
                <a:lnTo>
                  <a:pt x="633412" y="171450"/>
                </a:lnTo>
                <a:lnTo>
                  <a:pt x="633412" y="257175"/>
                </a:lnTo>
                <a:lnTo>
                  <a:pt x="762000" y="257175"/>
                </a:lnTo>
                <a:lnTo>
                  <a:pt x="762000" y="328613"/>
                </a:lnTo>
                <a:lnTo>
                  <a:pt x="1528762" y="328613"/>
                </a:lnTo>
                <a:lnTo>
                  <a:pt x="1528762" y="400050"/>
                </a:lnTo>
                <a:lnTo>
                  <a:pt x="1966912" y="400050"/>
                </a:lnTo>
                <a:lnTo>
                  <a:pt x="1966912" y="471488"/>
                </a:lnTo>
                <a:lnTo>
                  <a:pt x="2714625" y="471488"/>
                </a:lnTo>
                <a:lnTo>
                  <a:pt x="2714625" y="571500"/>
                </a:lnTo>
                <a:lnTo>
                  <a:pt x="2900362" y="571500"/>
                </a:lnTo>
                <a:lnTo>
                  <a:pt x="2900362" y="728663"/>
                </a:lnTo>
                <a:lnTo>
                  <a:pt x="3124200" y="728663"/>
                </a:lnTo>
                <a:lnTo>
                  <a:pt x="3124200" y="885825"/>
                </a:lnTo>
                <a:lnTo>
                  <a:pt x="4510087" y="885825"/>
                </a:lnTo>
              </a:path>
            </a:pathLst>
          </a:custGeom>
          <a:noFill/>
          <a:ln w="19050">
            <a:solidFill>
              <a:schemeClr val="accent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96" name="Gruppieren 95">
            <a:extLst>
              <a:ext uri="{FF2B5EF4-FFF2-40B4-BE49-F238E27FC236}">
                <a16:creationId xmlns:a16="http://schemas.microsoft.com/office/drawing/2014/main" id="{6BEB1866-4EAB-420F-B97B-AEFF0066BDE1}"/>
              </a:ext>
            </a:extLst>
          </p:cNvPr>
          <p:cNvGrpSpPr/>
          <p:nvPr/>
        </p:nvGrpSpPr>
        <p:grpSpPr>
          <a:xfrm>
            <a:off x="11281833" y="3227111"/>
            <a:ext cx="79928" cy="79928"/>
            <a:chOff x="5669618" y="3288368"/>
            <a:chExt cx="79928" cy="79928"/>
          </a:xfrm>
        </p:grpSpPr>
        <p:cxnSp>
          <p:nvCxnSpPr>
            <p:cNvPr id="97" name="Gerader Verbinder 96">
              <a:extLst>
                <a:ext uri="{FF2B5EF4-FFF2-40B4-BE49-F238E27FC236}">
                  <a16:creationId xmlns:a16="http://schemas.microsoft.com/office/drawing/2014/main" id="{2A967028-860A-938C-7644-311D3BE3CE03}"/>
                </a:ext>
              </a:extLst>
            </p:cNvPr>
            <p:cNvCxnSpPr>
              <a:cxnSpLocks/>
            </p:cNvCxnSpPr>
            <p:nvPr/>
          </p:nvCxnSpPr>
          <p:spPr>
            <a:xfrm>
              <a:off x="5709582" y="3288368"/>
              <a:ext cx="0" cy="79928"/>
            </a:xfrm>
            <a:prstGeom prst="line">
              <a:avLst/>
            </a:prstGeom>
            <a:ln w="19050">
              <a:solidFill>
                <a:schemeClr val="accent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98" name="Gerader Verbinder 97">
              <a:extLst>
                <a:ext uri="{FF2B5EF4-FFF2-40B4-BE49-F238E27FC236}">
                  <a16:creationId xmlns:a16="http://schemas.microsoft.com/office/drawing/2014/main" id="{477FCB66-44C2-EBFB-3AF4-277B227FD0D3}"/>
                </a:ext>
              </a:extLst>
            </p:cNvPr>
            <p:cNvCxnSpPr>
              <a:cxnSpLocks/>
            </p:cNvCxnSpPr>
            <p:nvPr/>
          </p:nvCxnSpPr>
          <p:spPr>
            <a:xfrm rot="5400000">
              <a:off x="5709582" y="3288368"/>
              <a:ext cx="0" cy="79928"/>
            </a:xfrm>
            <a:prstGeom prst="line">
              <a:avLst/>
            </a:prstGeom>
            <a:ln w="19050">
              <a:solidFill>
                <a:schemeClr val="accent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99" name="Gruppieren 98">
            <a:extLst>
              <a:ext uri="{FF2B5EF4-FFF2-40B4-BE49-F238E27FC236}">
                <a16:creationId xmlns:a16="http://schemas.microsoft.com/office/drawing/2014/main" id="{B6BEAA7C-60DB-348F-C260-689A732FED04}"/>
              </a:ext>
            </a:extLst>
          </p:cNvPr>
          <p:cNvGrpSpPr/>
          <p:nvPr/>
        </p:nvGrpSpPr>
        <p:grpSpPr>
          <a:xfrm>
            <a:off x="11230007" y="3227111"/>
            <a:ext cx="79928" cy="79928"/>
            <a:chOff x="5669618" y="3288368"/>
            <a:chExt cx="79928" cy="79928"/>
          </a:xfrm>
        </p:grpSpPr>
        <p:cxnSp>
          <p:nvCxnSpPr>
            <p:cNvPr id="100" name="Gerader Verbinder 99">
              <a:extLst>
                <a:ext uri="{FF2B5EF4-FFF2-40B4-BE49-F238E27FC236}">
                  <a16:creationId xmlns:a16="http://schemas.microsoft.com/office/drawing/2014/main" id="{F9F5F689-CFD5-D440-7479-FAD6E21DA62F}"/>
                </a:ext>
              </a:extLst>
            </p:cNvPr>
            <p:cNvCxnSpPr>
              <a:cxnSpLocks/>
            </p:cNvCxnSpPr>
            <p:nvPr/>
          </p:nvCxnSpPr>
          <p:spPr>
            <a:xfrm>
              <a:off x="5709582" y="3288368"/>
              <a:ext cx="0" cy="79928"/>
            </a:xfrm>
            <a:prstGeom prst="line">
              <a:avLst/>
            </a:prstGeom>
            <a:ln w="19050">
              <a:solidFill>
                <a:schemeClr val="accent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1" name="Gerader Verbinder 100">
              <a:extLst>
                <a:ext uri="{FF2B5EF4-FFF2-40B4-BE49-F238E27FC236}">
                  <a16:creationId xmlns:a16="http://schemas.microsoft.com/office/drawing/2014/main" id="{973A6292-CD38-5E63-8899-BCDA56DBE045}"/>
                </a:ext>
              </a:extLst>
            </p:cNvPr>
            <p:cNvCxnSpPr>
              <a:cxnSpLocks/>
            </p:cNvCxnSpPr>
            <p:nvPr/>
          </p:nvCxnSpPr>
          <p:spPr>
            <a:xfrm rot="5400000">
              <a:off x="5709582" y="3288368"/>
              <a:ext cx="0" cy="79928"/>
            </a:xfrm>
            <a:prstGeom prst="line">
              <a:avLst/>
            </a:prstGeom>
            <a:ln w="19050">
              <a:solidFill>
                <a:schemeClr val="accent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102" name="Gruppieren 101">
            <a:extLst>
              <a:ext uri="{FF2B5EF4-FFF2-40B4-BE49-F238E27FC236}">
                <a16:creationId xmlns:a16="http://schemas.microsoft.com/office/drawing/2014/main" id="{D3C5E7A4-5654-F5B6-9499-E4CAC0C8F1AD}"/>
              </a:ext>
            </a:extLst>
          </p:cNvPr>
          <p:cNvGrpSpPr/>
          <p:nvPr/>
        </p:nvGrpSpPr>
        <p:grpSpPr>
          <a:xfrm>
            <a:off x="10779317" y="3227111"/>
            <a:ext cx="79928" cy="79928"/>
            <a:chOff x="5669618" y="3288368"/>
            <a:chExt cx="79928" cy="79928"/>
          </a:xfrm>
        </p:grpSpPr>
        <p:cxnSp>
          <p:nvCxnSpPr>
            <p:cNvPr id="103" name="Gerader Verbinder 102">
              <a:extLst>
                <a:ext uri="{FF2B5EF4-FFF2-40B4-BE49-F238E27FC236}">
                  <a16:creationId xmlns:a16="http://schemas.microsoft.com/office/drawing/2014/main" id="{430EE3E9-E3A9-F8C6-E524-A4E3E13C5507}"/>
                </a:ext>
              </a:extLst>
            </p:cNvPr>
            <p:cNvCxnSpPr>
              <a:cxnSpLocks/>
            </p:cNvCxnSpPr>
            <p:nvPr/>
          </p:nvCxnSpPr>
          <p:spPr>
            <a:xfrm>
              <a:off x="5709582" y="3288368"/>
              <a:ext cx="0" cy="79928"/>
            </a:xfrm>
            <a:prstGeom prst="line">
              <a:avLst/>
            </a:prstGeom>
            <a:ln w="19050">
              <a:solidFill>
                <a:schemeClr val="accent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4" name="Gerader Verbinder 103">
              <a:extLst>
                <a:ext uri="{FF2B5EF4-FFF2-40B4-BE49-F238E27FC236}">
                  <a16:creationId xmlns:a16="http://schemas.microsoft.com/office/drawing/2014/main" id="{0E82EAC8-DD25-BAAB-41C0-D8C14471EC07}"/>
                </a:ext>
              </a:extLst>
            </p:cNvPr>
            <p:cNvCxnSpPr>
              <a:cxnSpLocks/>
            </p:cNvCxnSpPr>
            <p:nvPr/>
          </p:nvCxnSpPr>
          <p:spPr>
            <a:xfrm rot="5400000">
              <a:off x="5709582" y="3288368"/>
              <a:ext cx="0" cy="79928"/>
            </a:xfrm>
            <a:prstGeom prst="line">
              <a:avLst/>
            </a:prstGeom>
            <a:ln w="19050">
              <a:solidFill>
                <a:schemeClr val="accent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105" name="Gruppieren 104">
            <a:extLst>
              <a:ext uri="{FF2B5EF4-FFF2-40B4-BE49-F238E27FC236}">
                <a16:creationId xmlns:a16="http://schemas.microsoft.com/office/drawing/2014/main" id="{27C09430-9CCD-3BEB-DDD8-B8290A26FCFA}"/>
              </a:ext>
            </a:extLst>
          </p:cNvPr>
          <p:cNvGrpSpPr/>
          <p:nvPr/>
        </p:nvGrpSpPr>
        <p:grpSpPr>
          <a:xfrm>
            <a:off x="10732049" y="3227111"/>
            <a:ext cx="79928" cy="79928"/>
            <a:chOff x="5669618" y="3288368"/>
            <a:chExt cx="79928" cy="79928"/>
          </a:xfrm>
        </p:grpSpPr>
        <p:cxnSp>
          <p:nvCxnSpPr>
            <p:cNvPr id="106" name="Gerader Verbinder 105">
              <a:extLst>
                <a:ext uri="{FF2B5EF4-FFF2-40B4-BE49-F238E27FC236}">
                  <a16:creationId xmlns:a16="http://schemas.microsoft.com/office/drawing/2014/main" id="{0AF462EB-A9EF-E767-5B42-2F9E6277A443}"/>
                </a:ext>
              </a:extLst>
            </p:cNvPr>
            <p:cNvCxnSpPr>
              <a:cxnSpLocks/>
            </p:cNvCxnSpPr>
            <p:nvPr/>
          </p:nvCxnSpPr>
          <p:spPr>
            <a:xfrm>
              <a:off x="5709582" y="3288368"/>
              <a:ext cx="0" cy="79928"/>
            </a:xfrm>
            <a:prstGeom prst="line">
              <a:avLst/>
            </a:prstGeom>
            <a:ln w="19050">
              <a:solidFill>
                <a:schemeClr val="accent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7" name="Gerader Verbinder 106">
              <a:extLst>
                <a:ext uri="{FF2B5EF4-FFF2-40B4-BE49-F238E27FC236}">
                  <a16:creationId xmlns:a16="http://schemas.microsoft.com/office/drawing/2014/main" id="{24960B10-DA0A-FC93-2E1B-0F2A2750C830}"/>
                </a:ext>
              </a:extLst>
            </p:cNvPr>
            <p:cNvCxnSpPr>
              <a:cxnSpLocks/>
            </p:cNvCxnSpPr>
            <p:nvPr/>
          </p:nvCxnSpPr>
          <p:spPr>
            <a:xfrm rot="5400000">
              <a:off x="5709582" y="3288368"/>
              <a:ext cx="0" cy="79928"/>
            </a:xfrm>
            <a:prstGeom prst="line">
              <a:avLst/>
            </a:prstGeom>
            <a:ln w="19050">
              <a:solidFill>
                <a:schemeClr val="accent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108" name="Gruppieren 107">
            <a:extLst>
              <a:ext uri="{FF2B5EF4-FFF2-40B4-BE49-F238E27FC236}">
                <a16:creationId xmlns:a16="http://schemas.microsoft.com/office/drawing/2014/main" id="{61AC2570-D23D-48CD-9764-D5DAA1609EBC}"/>
              </a:ext>
            </a:extLst>
          </p:cNvPr>
          <p:cNvGrpSpPr/>
          <p:nvPr/>
        </p:nvGrpSpPr>
        <p:grpSpPr>
          <a:xfrm>
            <a:off x="10701008" y="3227111"/>
            <a:ext cx="79928" cy="79928"/>
            <a:chOff x="5669618" y="3288368"/>
            <a:chExt cx="79928" cy="79928"/>
          </a:xfrm>
        </p:grpSpPr>
        <p:cxnSp>
          <p:nvCxnSpPr>
            <p:cNvPr id="109" name="Gerader Verbinder 108">
              <a:extLst>
                <a:ext uri="{FF2B5EF4-FFF2-40B4-BE49-F238E27FC236}">
                  <a16:creationId xmlns:a16="http://schemas.microsoft.com/office/drawing/2014/main" id="{466E5204-DC31-224D-D474-BD6E17BC723E}"/>
                </a:ext>
              </a:extLst>
            </p:cNvPr>
            <p:cNvCxnSpPr>
              <a:cxnSpLocks/>
            </p:cNvCxnSpPr>
            <p:nvPr/>
          </p:nvCxnSpPr>
          <p:spPr>
            <a:xfrm>
              <a:off x="5709582" y="3288368"/>
              <a:ext cx="0" cy="79928"/>
            </a:xfrm>
            <a:prstGeom prst="line">
              <a:avLst/>
            </a:prstGeom>
            <a:ln w="19050">
              <a:solidFill>
                <a:schemeClr val="accent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0" name="Gerader Verbinder 109">
              <a:extLst>
                <a:ext uri="{FF2B5EF4-FFF2-40B4-BE49-F238E27FC236}">
                  <a16:creationId xmlns:a16="http://schemas.microsoft.com/office/drawing/2014/main" id="{A2A8DAD4-CDC5-F27D-06B4-8380D17CA2DA}"/>
                </a:ext>
              </a:extLst>
            </p:cNvPr>
            <p:cNvCxnSpPr>
              <a:cxnSpLocks/>
            </p:cNvCxnSpPr>
            <p:nvPr/>
          </p:nvCxnSpPr>
          <p:spPr>
            <a:xfrm rot="5400000">
              <a:off x="5709582" y="3288368"/>
              <a:ext cx="0" cy="79928"/>
            </a:xfrm>
            <a:prstGeom prst="line">
              <a:avLst/>
            </a:prstGeom>
            <a:ln w="19050">
              <a:solidFill>
                <a:schemeClr val="accent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111" name="Gruppieren 110">
            <a:extLst>
              <a:ext uri="{FF2B5EF4-FFF2-40B4-BE49-F238E27FC236}">
                <a16:creationId xmlns:a16="http://schemas.microsoft.com/office/drawing/2014/main" id="{6D3845BD-F743-CFD4-D3A5-DC13C2E201A1}"/>
              </a:ext>
            </a:extLst>
          </p:cNvPr>
          <p:cNvGrpSpPr/>
          <p:nvPr/>
        </p:nvGrpSpPr>
        <p:grpSpPr>
          <a:xfrm>
            <a:off x="10401251" y="3227111"/>
            <a:ext cx="79928" cy="79928"/>
            <a:chOff x="5669618" y="3288368"/>
            <a:chExt cx="79928" cy="79928"/>
          </a:xfrm>
        </p:grpSpPr>
        <p:cxnSp>
          <p:nvCxnSpPr>
            <p:cNvPr id="112" name="Gerader Verbinder 111">
              <a:extLst>
                <a:ext uri="{FF2B5EF4-FFF2-40B4-BE49-F238E27FC236}">
                  <a16:creationId xmlns:a16="http://schemas.microsoft.com/office/drawing/2014/main" id="{79849194-2047-AFDE-6E0D-587BBA9A81D4}"/>
                </a:ext>
              </a:extLst>
            </p:cNvPr>
            <p:cNvCxnSpPr>
              <a:cxnSpLocks/>
            </p:cNvCxnSpPr>
            <p:nvPr/>
          </p:nvCxnSpPr>
          <p:spPr>
            <a:xfrm>
              <a:off x="5709582" y="3288368"/>
              <a:ext cx="0" cy="79928"/>
            </a:xfrm>
            <a:prstGeom prst="line">
              <a:avLst/>
            </a:prstGeom>
            <a:ln w="19050">
              <a:solidFill>
                <a:schemeClr val="accent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3" name="Gerader Verbinder 112">
              <a:extLst>
                <a:ext uri="{FF2B5EF4-FFF2-40B4-BE49-F238E27FC236}">
                  <a16:creationId xmlns:a16="http://schemas.microsoft.com/office/drawing/2014/main" id="{2158BC0C-D3D8-A05A-4D40-4C02EF33DA15}"/>
                </a:ext>
              </a:extLst>
            </p:cNvPr>
            <p:cNvCxnSpPr>
              <a:cxnSpLocks/>
            </p:cNvCxnSpPr>
            <p:nvPr/>
          </p:nvCxnSpPr>
          <p:spPr>
            <a:xfrm rot="5400000">
              <a:off x="5709582" y="3288368"/>
              <a:ext cx="0" cy="79928"/>
            </a:xfrm>
            <a:prstGeom prst="line">
              <a:avLst/>
            </a:prstGeom>
            <a:ln w="19050">
              <a:solidFill>
                <a:schemeClr val="accent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114" name="Gruppieren 113">
            <a:extLst>
              <a:ext uri="{FF2B5EF4-FFF2-40B4-BE49-F238E27FC236}">
                <a16:creationId xmlns:a16="http://schemas.microsoft.com/office/drawing/2014/main" id="{E980AFB2-53AA-F132-5D7B-5C22BF8D6277}"/>
              </a:ext>
            </a:extLst>
          </p:cNvPr>
          <p:cNvGrpSpPr/>
          <p:nvPr/>
        </p:nvGrpSpPr>
        <p:grpSpPr>
          <a:xfrm>
            <a:off x="10275638" y="3227111"/>
            <a:ext cx="79928" cy="79928"/>
            <a:chOff x="5669618" y="3288368"/>
            <a:chExt cx="79928" cy="79928"/>
          </a:xfrm>
        </p:grpSpPr>
        <p:cxnSp>
          <p:nvCxnSpPr>
            <p:cNvPr id="115" name="Gerader Verbinder 114">
              <a:extLst>
                <a:ext uri="{FF2B5EF4-FFF2-40B4-BE49-F238E27FC236}">
                  <a16:creationId xmlns:a16="http://schemas.microsoft.com/office/drawing/2014/main" id="{B96B46E2-1118-089B-00D1-55348C7F3AB8}"/>
                </a:ext>
              </a:extLst>
            </p:cNvPr>
            <p:cNvCxnSpPr>
              <a:cxnSpLocks/>
            </p:cNvCxnSpPr>
            <p:nvPr/>
          </p:nvCxnSpPr>
          <p:spPr>
            <a:xfrm>
              <a:off x="5709582" y="3288368"/>
              <a:ext cx="0" cy="79928"/>
            </a:xfrm>
            <a:prstGeom prst="line">
              <a:avLst/>
            </a:prstGeom>
            <a:ln w="19050">
              <a:solidFill>
                <a:schemeClr val="accent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6" name="Gerader Verbinder 115">
              <a:extLst>
                <a:ext uri="{FF2B5EF4-FFF2-40B4-BE49-F238E27FC236}">
                  <a16:creationId xmlns:a16="http://schemas.microsoft.com/office/drawing/2014/main" id="{230252AA-F617-FB07-092D-441F0C298F11}"/>
                </a:ext>
              </a:extLst>
            </p:cNvPr>
            <p:cNvCxnSpPr>
              <a:cxnSpLocks/>
            </p:cNvCxnSpPr>
            <p:nvPr/>
          </p:nvCxnSpPr>
          <p:spPr>
            <a:xfrm rot="5400000">
              <a:off x="5709582" y="3288368"/>
              <a:ext cx="0" cy="79928"/>
            </a:xfrm>
            <a:prstGeom prst="line">
              <a:avLst/>
            </a:prstGeom>
            <a:ln w="19050">
              <a:solidFill>
                <a:schemeClr val="accent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117" name="Gruppieren 116">
            <a:extLst>
              <a:ext uri="{FF2B5EF4-FFF2-40B4-BE49-F238E27FC236}">
                <a16:creationId xmlns:a16="http://schemas.microsoft.com/office/drawing/2014/main" id="{DC2D4946-E994-4FFD-C452-F67B66251152}"/>
              </a:ext>
            </a:extLst>
          </p:cNvPr>
          <p:cNvGrpSpPr/>
          <p:nvPr/>
        </p:nvGrpSpPr>
        <p:grpSpPr>
          <a:xfrm>
            <a:off x="10207414" y="3227111"/>
            <a:ext cx="79928" cy="79928"/>
            <a:chOff x="5669618" y="3288368"/>
            <a:chExt cx="79928" cy="79928"/>
          </a:xfrm>
        </p:grpSpPr>
        <p:cxnSp>
          <p:nvCxnSpPr>
            <p:cNvPr id="118" name="Gerader Verbinder 117">
              <a:extLst>
                <a:ext uri="{FF2B5EF4-FFF2-40B4-BE49-F238E27FC236}">
                  <a16:creationId xmlns:a16="http://schemas.microsoft.com/office/drawing/2014/main" id="{2DD1A0FF-D496-0297-88B7-54F94EF59221}"/>
                </a:ext>
              </a:extLst>
            </p:cNvPr>
            <p:cNvCxnSpPr>
              <a:cxnSpLocks/>
            </p:cNvCxnSpPr>
            <p:nvPr/>
          </p:nvCxnSpPr>
          <p:spPr>
            <a:xfrm>
              <a:off x="5709582" y="3288368"/>
              <a:ext cx="0" cy="79928"/>
            </a:xfrm>
            <a:prstGeom prst="line">
              <a:avLst/>
            </a:prstGeom>
            <a:ln w="19050">
              <a:solidFill>
                <a:schemeClr val="accent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9" name="Gerader Verbinder 118">
              <a:extLst>
                <a:ext uri="{FF2B5EF4-FFF2-40B4-BE49-F238E27FC236}">
                  <a16:creationId xmlns:a16="http://schemas.microsoft.com/office/drawing/2014/main" id="{6A2A972B-749A-A052-30A1-7AE9C4B808C7}"/>
                </a:ext>
              </a:extLst>
            </p:cNvPr>
            <p:cNvCxnSpPr>
              <a:cxnSpLocks/>
            </p:cNvCxnSpPr>
            <p:nvPr/>
          </p:nvCxnSpPr>
          <p:spPr>
            <a:xfrm rot="5400000">
              <a:off x="5709582" y="3288368"/>
              <a:ext cx="0" cy="79928"/>
            </a:xfrm>
            <a:prstGeom prst="line">
              <a:avLst/>
            </a:prstGeom>
            <a:ln w="19050">
              <a:solidFill>
                <a:schemeClr val="accent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120" name="Gruppieren 119">
            <a:extLst>
              <a:ext uri="{FF2B5EF4-FFF2-40B4-BE49-F238E27FC236}">
                <a16:creationId xmlns:a16="http://schemas.microsoft.com/office/drawing/2014/main" id="{C2B0BF35-F4B5-7AF3-6811-684E06B55ADC}"/>
              </a:ext>
            </a:extLst>
          </p:cNvPr>
          <p:cNvGrpSpPr/>
          <p:nvPr/>
        </p:nvGrpSpPr>
        <p:grpSpPr>
          <a:xfrm>
            <a:off x="10164669" y="3227111"/>
            <a:ext cx="79928" cy="79928"/>
            <a:chOff x="5669618" y="3288368"/>
            <a:chExt cx="79928" cy="79928"/>
          </a:xfrm>
        </p:grpSpPr>
        <p:cxnSp>
          <p:nvCxnSpPr>
            <p:cNvPr id="121" name="Gerader Verbinder 120">
              <a:extLst>
                <a:ext uri="{FF2B5EF4-FFF2-40B4-BE49-F238E27FC236}">
                  <a16:creationId xmlns:a16="http://schemas.microsoft.com/office/drawing/2014/main" id="{03A65AA0-D168-0CA5-9476-883EDC28C266}"/>
                </a:ext>
              </a:extLst>
            </p:cNvPr>
            <p:cNvCxnSpPr>
              <a:cxnSpLocks/>
            </p:cNvCxnSpPr>
            <p:nvPr/>
          </p:nvCxnSpPr>
          <p:spPr>
            <a:xfrm>
              <a:off x="5709582" y="3288368"/>
              <a:ext cx="0" cy="79928"/>
            </a:xfrm>
            <a:prstGeom prst="line">
              <a:avLst/>
            </a:prstGeom>
            <a:ln w="19050">
              <a:solidFill>
                <a:schemeClr val="accent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22" name="Gerader Verbinder 121">
              <a:extLst>
                <a:ext uri="{FF2B5EF4-FFF2-40B4-BE49-F238E27FC236}">
                  <a16:creationId xmlns:a16="http://schemas.microsoft.com/office/drawing/2014/main" id="{5644304C-0D01-3893-CEE6-2183F3E4370F}"/>
                </a:ext>
              </a:extLst>
            </p:cNvPr>
            <p:cNvCxnSpPr>
              <a:cxnSpLocks/>
            </p:cNvCxnSpPr>
            <p:nvPr/>
          </p:nvCxnSpPr>
          <p:spPr>
            <a:xfrm rot="5400000">
              <a:off x="5709582" y="3288368"/>
              <a:ext cx="0" cy="79928"/>
            </a:xfrm>
            <a:prstGeom prst="line">
              <a:avLst/>
            </a:prstGeom>
            <a:ln w="19050">
              <a:solidFill>
                <a:schemeClr val="accent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123" name="Gruppieren 122">
            <a:extLst>
              <a:ext uri="{FF2B5EF4-FFF2-40B4-BE49-F238E27FC236}">
                <a16:creationId xmlns:a16="http://schemas.microsoft.com/office/drawing/2014/main" id="{D6C240C4-27CF-1979-1D7F-AD4C5895B913}"/>
              </a:ext>
            </a:extLst>
          </p:cNvPr>
          <p:cNvGrpSpPr/>
          <p:nvPr/>
        </p:nvGrpSpPr>
        <p:grpSpPr>
          <a:xfrm>
            <a:off x="10022033" y="3227111"/>
            <a:ext cx="79928" cy="79928"/>
            <a:chOff x="5669618" y="3288368"/>
            <a:chExt cx="79928" cy="79928"/>
          </a:xfrm>
        </p:grpSpPr>
        <p:cxnSp>
          <p:nvCxnSpPr>
            <p:cNvPr id="124" name="Gerader Verbinder 123">
              <a:extLst>
                <a:ext uri="{FF2B5EF4-FFF2-40B4-BE49-F238E27FC236}">
                  <a16:creationId xmlns:a16="http://schemas.microsoft.com/office/drawing/2014/main" id="{187A99D2-E689-6A3A-BDC1-096439BDA703}"/>
                </a:ext>
              </a:extLst>
            </p:cNvPr>
            <p:cNvCxnSpPr>
              <a:cxnSpLocks/>
            </p:cNvCxnSpPr>
            <p:nvPr/>
          </p:nvCxnSpPr>
          <p:spPr>
            <a:xfrm>
              <a:off x="5709582" y="3288368"/>
              <a:ext cx="0" cy="79928"/>
            </a:xfrm>
            <a:prstGeom prst="line">
              <a:avLst/>
            </a:prstGeom>
            <a:ln w="19050">
              <a:solidFill>
                <a:schemeClr val="accent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25" name="Gerader Verbinder 124">
              <a:extLst>
                <a:ext uri="{FF2B5EF4-FFF2-40B4-BE49-F238E27FC236}">
                  <a16:creationId xmlns:a16="http://schemas.microsoft.com/office/drawing/2014/main" id="{4933845D-DDBE-4B07-52B2-25A5915CA330}"/>
                </a:ext>
              </a:extLst>
            </p:cNvPr>
            <p:cNvCxnSpPr>
              <a:cxnSpLocks/>
            </p:cNvCxnSpPr>
            <p:nvPr/>
          </p:nvCxnSpPr>
          <p:spPr>
            <a:xfrm rot="5400000">
              <a:off x="5709582" y="3288368"/>
              <a:ext cx="0" cy="79928"/>
            </a:xfrm>
            <a:prstGeom prst="line">
              <a:avLst/>
            </a:prstGeom>
            <a:ln w="19050">
              <a:solidFill>
                <a:schemeClr val="accent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126" name="Gruppieren 125">
            <a:extLst>
              <a:ext uri="{FF2B5EF4-FFF2-40B4-BE49-F238E27FC236}">
                <a16:creationId xmlns:a16="http://schemas.microsoft.com/office/drawing/2014/main" id="{5D68949B-370C-0F84-A54C-38B95ADA3D9D}"/>
              </a:ext>
            </a:extLst>
          </p:cNvPr>
          <p:cNvGrpSpPr/>
          <p:nvPr/>
        </p:nvGrpSpPr>
        <p:grpSpPr>
          <a:xfrm>
            <a:off x="9809322" y="3069265"/>
            <a:ext cx="79928" cy="79928"/>
            <a:chOff x="5669618" y="3288368"/>
            <a:chExt cx="79928" cy="79928"/>
          </a:xfrm>
        </p:grpSpPr>
        <p:cxnSp>
          <p:nvCxnSpPr>
            <p:cNvPr id="127" name="Gerader Verbinder 126">
              <a:extLst>
                <a:ext uri="{FF2B5EF4-FFF2-40B4-BE49-F238E27FC236}">
                  <a16:creationId xmlns:a16="http://schemas.microsoft.com/office/drawing/2014/main" id="{3B19072C-FA69-992B-49A1-FBC66823AF96}"/>
                </a:ext>
              </a:extLst>
            </p:cNvPr>
            <p:cNvCxnSpPr>
              <a:cxnSpLocks/>
            </p:cNvCxnSpPr>
            <p:nvPr/>
          </p:nvCxnSpPr>
          <p:spPr>
            <a:xfrm>
              <a:off x="5709582" y="3288368"/>
              <a:ext cx="0" cy="79928"/>
            </a:xfrm>
            <a:prstGeom prst="line">
              <a:avLst/>
            </a:prstGeom>
            <a:ln w="19050">
              <a:solidFill>
                <a:schemeClr val="accent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28" name="Gerader Verbinder 127">
              <a:extLst>
                <a:ext uri="{FF2B5EF4-FFF2-40B4-BE49-F238E27FC236}">
                  <a16:creationId xmlns:a16="http://schemas.microsoft.com/office/drawing/2014/main" id="{6418FB0C-3410-8F5E-7713-192EB0CC003F}"/>
                </a:ext>
              </a:extLst>
            </p:cNvPr>
            <p:cNvCxnSpPr>
              <a:cxnSpLocks/>
            </p:cNvCxnSpPr>
            <p:nvPr/>
          </p:nvCxnSpPr>
          <p:spPr>
            <a:xfrm rot="5400000">
              <a:off x="5709582" y="3288368"/>
              <a:ext cx="0" cy="79928"/>
            </a:xfrm>
            <a:prstGeom prst="line">
              <a:avLst/>
            </a:prstGeom>
            <a:ln w="19050">
              <a:solidFill>
                <a:schemeClr val="accent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129" name="Gruppieren 128">
            <a:extLst>
              <a:ext uri="{FF2B5EF4-FFF2-40B4-BE49-F238E27FC236}">
                <a16:creationId xmlns:a16="http://schemas.microsoft.com/office/drawing/2014/main" id="{084D90AD-25EF-CB28-145E-F6D64A978FFC}"/>
              </a:ext>
            </a:extLst>
          </p:cNvPr>
          <p:cNvGrpSpPr/>
          <p:nvPr/>
        </p:nvGrpSpPr>
        <p:grpSpPr>
          <a:xfrm>
            <a:off x="9619266" y="2913742"/>
            <a:ext cx="79928" cy="79928"/>
            <a:chOff x="5669618" y="3288368"/>
            <a:chExt cx="79928" cy="79928"/>
          </a:xfrm>
        </p:grpSpPr>
        <p:cxnSp>
          <p:nvCxnSpPr>
            <p:cNvPr id="130" name="Gerader Verbinder 129">
              <a:extLst>
                <a:ext uri="{FF2B5EF4-FFF2-40B4-BE49-F238E27FC236}">
                  <a16:creationId xmlns:a16="http://schemas.microsoft.com/office/drawing/2014/main" id="{57C53593-7606-B8E5-A383-86A9DDE36EA0}"/>
                </a:ext>
              </a:extLst>
            </p:cNvPr>
            <p:cNvCxnSpPr>
              <a:cxnSpLocks/>
            </p:cNvCxnSpPr>
            <p:nvPr/>
          </p:nvCxnSpPr>
          <p:spPr>
            <a:xfrm>
              <a:off x="5709582" y="3288368"/>
              <a:ext cx="0" cy="79928"/>
            </a:xfrm>
            <a:prstGeom prst="line">
              <a:avLst/>
            </a:prstGeom>
            <a:ln w="19050">
              <a:solidFill>
                <a:schemeClr val="accent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1" name="Gerader Verbinder 130">
              <a:extLst>
                <a:ext uri="{FF2B5EF4-FFF2-40B4-BE49-F238E27FC236}">
                  <a16:creationId xmlns:a16="http://schemas.microsoft.com/office/drawing/2014/main" id="{E8A7FBF9-0A4D-E7EB-E5BB-4275CC7A9426}"/>
                </a:ext>
              </a:extLst>
            </p:cNvPr>
            <p:cNvCxnSpPr>
              <a:cxnSpLocks/>
            </p:cNvCxnSpPr>
            <p:nvPr/>
          </p:nvCxnSpPr>
          <p:spPr>
            <a:xfrm rot="5400000">
              <a:off x="5709582" y="3288368"/>
              <a:ext cx="0" cy="79928"/>
            </a:xfrm>
            <a:prstGeom prst="line">
              <a:avLst/>
            </a:prstGeom>
            <a:ln w="19050">
              <a:solidFill>
                <a:schemeClr val="accent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132" name="Gruppieren 131">
            <a:extLst>
              <a:ext uri="{FF2B5EF4-FFF2-40B4-BE49-F238E27FC236}">
                <a16:creationId xmlns:a16="http://schemas.microsoft.com/office/drawing/2014/main" id="{C7E08413-3ABB-58CA-6EB2-CE8D4A60ACD5}"/>
              </a:ext>
            </a:extLst>
          </p:cNvPr>
          <p:cNvGrpSpPr/>
          <p:nvPr/>
        </p:nvGrpSpPr>
        <p:grpSpPr>
          <a:xfrm>
            <a:off x="9572666" y="2913742"/>
            <a:ext cx="79928" cy="79928"/>
            <a:chOff x="5669618" y="3288368"/>
            <a:chExt cx="79928" cy="79928"/>
          </a:xfrm>
        </p:grpSpPr>
        <p:cxnSp>
          <p:nvCxnSpPr>
            <p:cNvPr id="133" name="Gerader Verbinder 132">
              <a:extLst>
                <a:ext uri="{FF2B5EF4-FFF2-40B4-BE49-F238E27FC236}">
                  <a16:creationId xmlns:a16="http://schemas.microsoft.com/office/drawing/2014/main" id="{C907DAAA-6BAC-7EAF-B48D-F88C6A9F0BA6}"/>
                </a:ext>
              </a:extLst>
            </p:cNvPr>
            <p:cNvCxnSpPr>
              <a:cxnSpLocks/>
            </p:cNvCxnSpPr>
            <p:nvPr/>
          </p:nvCxnSpPr>
          <p:spPr>
            <a:xfrm>
              <a:off x="5709582" y="3288368"/>
              <a:ext cx="0" cy="79928"/>
            </a:xfrm>
            <a:prstGeom prst="line">
              <a:avLst/>
            </a:prstGeom>
            <a:ln w="19050">
              <a:solidFill>
                <a:schemeClr val="accent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4" name="Gerader Verbinder 133">
              <a:extLst>
                <a:ext uri="{FF2B5EF4-FFF2-40B4-BE49-F238E27FC236}">
                  <a16:creationId xmlns:a16="http://schemas.microsoft.com/office/drawing/2014/main" id="{A692C9C9-5D83-531D-FF4C-56C04F3B0426}"/>
                </a:ext>
              </a:extLst>
            </p:cNvPr>
            <p:cNvCxnSpPr>
              <a:cxnSpLocks/>
            </p:cNvCxnSpPr>
            <p:nvPr/>
          </p:nvCxnSpPr>
          <p:spPr>
            <a:xfrm rot="5400000">
              <a:off x="5709582" y="3288368"/>
              <a:ext cx="0" cy="79928"/>
            </a:xfrm>
            <a:prstGeom prst="line">
              <a:avLst/>
            </a:prstGeom>
            <a:ln w="19050">
              <a:solidFill>
                <a:schemeClr val="accent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135" name="Gruppieren 134">
            <a:extLst>
              <a:ext uri="{FF2B5EF4-FFF2-40B4-BE49-F238E27FC236}">
                <a16:creationId xmlns:a16="http://schemas.microsoft.com/office/drawing/2014/main" id="{B0607C24-162A-F554-E5CB-A77FF0083477}"/>
              </a:ext>
            </a:extLst>
          </p:cNvPr>
          <p:cNvGrpSpPr/>
          <p:nvPr/>
        </p:nvGrpSpPr>
        <p:grpSpPr>
          <a:xfrm>
            <a:off x="9555884" y="2913742"/>
            <a:ext cx="79928" cy="79928"/>
            <a:chOff x="5669618" y="3288368"/>
            <a:chExt cx="79928" cy="79928"/>
          </a:xfrm>
        </p:grpSpPr>
        <p:cxnSp>
          <p:nvCxnSpPr>
            <p:cNvPr id="136" name="Gerader Verbinder 135">
              <a:extLst>
                <a:ext uri="{FF2B5EF4-FFF2-40B4-BE49-F238E27FC236}">
                  <a16:creationId xmlns:a16="http://schemas.microsoft.com/office/drawing/2014/main" id="{E2699100-5A1D-BF1A-CA55-E06FA1A39473}"/>
                </a:ext>
              </a:extLst>
            </p:cNvPr>
            <p:cNvCxnSpPr>
              <a:cxnSpLocks/>
            </p:cNvCxnSpPr>
            <p:nvPr/>
          </p:nvCxnSpPr>
          <p:spPr>
            <a:xfrm>
              <a:off x="5709582" y="3288368"/>
              <a:ext cx="0" cy="79928"/>
            </a:xfrm>
            <a:prstGeom prst="line">
              <a:avLst/>
            </a:prstGeom>
            <a:ln w="19050">
              <a:solidFill>
                <a:schemeClr val="accent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7" name="Gerader Verbinder 136">
              <a:extLst>
                <a:ext uri="{FF2B5EF4-FFF2-40B4-BE49-F238E27FC236}">
                  <a16:creationId xmlns:a16="http://schemas.microsoft.com/office/drawing/2014/main" id="{021056FE-59EC-8851-A2E4-D6D67FF201F6}"/>
                </a:ext>
              </a:extLst>
            </p:cNvPr>
            <p:cNvCxnSpPr>
              <a:cxnSpLocks/>
            </p:cNvCxnSpPr>
            <p:nvPr/>
          </p:nvCxnSpPr>
          <p:spPr>
            <a:xfrm rot="5400000">
              <a:off x="5709582" y="3288368"/>
              <a:ext cx="0" cy="79928"/>
            </a:xfrm>
            <a:prstGeom prst="line">
              <a:avLst/>
            </a:prstGeom>
            <a:ln w="19050">
              <a:solidFill>
                <a:schemeClr val="accent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138" name="Gruppieren 137">
            <a:extLst>
              <a:ext uri="{FF2B5EF4-FFF2-40B4-BE49-F238E27FC236}">
                <a16:creationId xmlns:a16="http://schemas.microsoft.com/office/drawing/2014/main" id="{7839DC78-7128-A91B-0FD0-DD5C6C63F42A}"/>
              </a:ext>
            </a:extLst>
          </p:cNvPr>
          <p:cNvGrpSpPr/>
          <p:nvPr/>
        </p:nvGrpSpPr>
        <p:grpSpPr>
          <a:xfrm>
            <a:off x="9158089" y="2812263"/>
            <a:ext cx="79928" cy="79928"/>
            <a:chOff x="5669618" y="3288368"/>
            <a:chExt cx="79928" cy="79928"/>
          </a:xfrm>
        </p:grpSpPr>
        <p:cxnSp>
          <p:nvCxnSpPr>
            <p:cNvPr id="139" name="Gerader Verbinder 138">
              <a:extLst>
                <a:ext uri="{FF2B5EF4-FFF2-40B4-BE49-F238E27FC236}">
                  <a16:creationId xmlns:a16="http://schemas.microsoft.com/office/drawing/2014/main" id="{28C90F2C-65EF-2B62-27A0-94648F37C29E}"/>
                </a:ext>
              </a:extLst>
            </p:cNvPr>
            <p:cNvCxnSpPr>
              <a:cxnSpLocks/>
            </p:cNvCxnSpPr>
            <p:nvPr/>
          </p:nvCxnSpPr>
          <p:spPr>
            <a:xfrm>
              <a:off x="5709582" y="3288368"/>
              <a:ext cx="0" cy="79928"/>
            </a:xfrm>
            <a:prstGeom prst="line">
              <a:avLst/>
            </a:prstGeom>
            <a:ln w="19050">
              <a:solidFill>
                <a:schemeClr val="accent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40" name="Gerader Verbinder 139">
              <a:extLst>
                <a:ext uri="{FF2B5EF4-FFF2-40B4-BE49-F238E27FC236}">
                  <a16:creationId xmlns:a16="http://schemas.microsoft.com/office/drawing/2014/main" id="{41C6A5D9-C432-7261-637E-5293E4A63FD3}"/>
                </a:ext>
              </a:extLst>
            </p:cNvPr>
            <p:cNvCxnSpPr>
              <a:cxnSpLocks/>
            </p:cNvCxnSpPr>
            <p:nvPr/>
          </p:nvCxnSpPr>
          <p:spPr>
            <a:xfrm rot="5400000">
              <a:off x="5709582" y="3288368"/>
              <a:ext cx="0" cy="79928"/>
            </a:xfrm>
            <a:prstGeom prst="line">
              <a:avLst/>
            </a:prstGeom>
            <a:ln w="19050">
              <a:solidFill>
                <a:schemeClr val="accent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141" name="Gruppieren 140">
            <a:extLst>
              <a:ext uri="{FF2B5EF4-FFF2-40B4-BE49-F238E27FC236}">
                <a16:creationId xmlns:a16="http://schemas.microsoft.com/office/drawing/2014/main" id="{136F4AD4-45FB-9B8A-93C6-620384431CAA}"/>
              </a:ext>
            </a:extLst>
          </p:cNvPr>
          <p:cNvGrpSpPr/>
          <p:nvPr/>
        </p:nvGrpSpPr>
        <p:grpSpPr>
          <a:xfrm>
            <a:off x="9054263" y="2812263"/>
            <a:ext cx="79928" cy="79928"/>
            <a:chOff x="5669618" y="3288368"/>
            <a:chExt cx="79928" cy="79928"/>
          </a:xfrm>
        </p:grpSpPr>
        <p:cxnSp>
          <p:nvCxnSpPr>
            <p:cNvPr id="142" name="Gerader Verbinder 141">
              <a:extLst>
                <a:ext uri="{FF2B5EF4-FFF2-40B4-BE49-F238E27FC236}">
                  <a16:creationId xmlns:a16="http://schemas.microsoft.com/office/drawing/2014/main" id="{1D24CFAE-5160-03E2-019D-87A6417EEA88}"/>
                </a:ext>
              </a:extLst>
            </p:cNvPr>
            <p:cNvCxnSpPr>
              <a:cxnSpLocks/>
            </p:cNvCxnSpPr>
            <p:nvPr/>
          </p:nvCxnSpPr>
          <p:spPr>
            <a:xfrm>
              <a:off x="5709582" y="3288368"/>
              <a:ext cx="0" cy="79928"/>
            </a:xfrm>
            <a:prstGeom prst="line">
              <a:avLst/>
            </a:prstGeom>
            <a:ln w="19050">
              <a:solidFill>
                <a:schemeClr val="accent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43" name="Gerader Verbinder 142">
              <a:extLst>
                <a:ext uri="{FF2B5EF4-FFF2-40B4-BE49-F238E27FC236}">
                  <a16:creationId xmlns:a16="http://schemas.microsoft.com/office/drawing/2014/main" id="{BB4ADE3D-0A31-C72A-1F76-A7C3E58EA492}"/>
                </a:ext>
              </a:extLst>
            </p:cNvPr>
            <p:cNvCxnSpPr>
              <a:cxnSpLocks/>
            </p:cNvCxnSpPr>
            <p:nvPr/>
          </p:nvCxnSpPr>
          <p:spPr>
            <a:xfrm rot="5400000">
              <a:off x="5709582" y="3288368"/>
              <a:ext cx="0" cy="79928"/>
            </a:xfrm>
            <a:prstGeom prst="line">
              <a:avLst/>
            </a:prstGeom>
            <a:ln w="19050">
              <a:solidFill>
                <a:schemeClr val="accent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144" name="Gruppieren 143">
            <a:extLst>
              <a:ext uri="{FF2B5EF4-FFF2-40B4-BE49-F238E27FC236}">
                <a16:creationId xmlns:a16="http://schemas.microsoft.com/office/drawing/2014/main" id="{65633688-A037-05EF-4618-7B3FB1AA8C2A}"/>
              </a:ext>
            </a:extLst>
          </p:cNvPr>
          <p:cNvGrpSpPr/>
          <p:nvPr/>
        </p:nvGrpSpPr>
        <p:grpSpPr>
          <a:xfrm>
            <a:off x="9023643" y="2812263"/>
            <a:ext cx="79928" cy="79928"/>
            <a:chOff x="5669618" y="3288368"/>
            <a:chExt cx="79928" cy="79928"/>
          </a:xfrm>
        </p:grpSpPr>
        <p:cxnSp>
          <p:nvCxnSpPr>
            <p:cNvPr id="145" name="Gerader Verbinder 144">
              <a:extLst>
                <a:ext uri="{FF2B5EF4-FFF2-40B4-BE49-F238E27FC236}">
                  <a16:creationId xmlns:a16="http://schemas.microsoft.com/office/drawing/2014/main" id="{F17FA07E-9409-5869-664E-C357B645B561}"/>
                </a:ext>
              </a:extLst>
            </p:cNvPr>
            <p:cNvCxnSpPr>
              <a:cxnSpLocks/>
            </p:cNvCxnSpPr>
            <p:nvPr/>
          </p:nvCxnSpPr>
          <p:spPr>
            <a:xfrm>
              <a:off x="5709582" y="3288368"/>
              <a:ext cx="0" cy="79928"/>
            </a:xfrm>
            <a:prstGeom prst="line">
              <a:avLst/>
            </a:prstGeom>
            <a:ln w="19050">
              <a:solidFill>
                <a:schemeClr val="accent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46" name="Gerader Verbinder 145">
              <a:extLst>
                <a:ext uri="{FF2B5EF4-FFF2-40B4-BE49-F238E27FC236}">
                  <a16:creationId xmlns:a16="http://schemas.microsoft.com/office/drawing/2014/main" id="{19F42C29-E1A3-C157-A071-1A92A4E242D2}"/>
                </a:ext>
              </a:extLst>
            </p:cNvPr>
            <p:cNvCxnSpPr>
              <a:cxnSpLocks/>
            </p:cNvCxnSpPr>
            <p:nvPr/>
          </p:nvCxnSpPr>
          <p:spPr>
            <a:xfrm rot="5400000">
              <a:off x="5709582" y="3288368"/>
              <a:ext cx="0" cy="79928"/>
            </a:xfrm>
            <a:prstGeom prst="line">
              <a:avLst/>
            </a:prstGeom>
            <a:ln w="19050">
              <a:solidFill>
                <a:schemeClr val="accent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147" name="Gruppieren 146">
            <a:extLst>
              <a:ext uri="{FF2B5EF4-FFF2-40B4-BE49-F238E27FC236}">
                <a16:creationId xmlns:a16="http://schemas.microsoft.com/office/drawing/2014/main" id="{989DACE4-0CE3-D044-BFCC-514F049AFF46}"/>
              </a:ext>
            </a:extLst>
          </p:cNvPr>
          <p:cNvGrpSpPr/>
          <p:nvPr/>
        </p:nvGrpSpPr>
        <p:grpSpPr>
          <a:xfrm>
            <a:off x="7137640" y="2341285"/>
            <a:ext cx="79928" cy="79928"/>
            <a:chOff x="5669618" y="3288368"/>
            <a:chExt cx="79928" cy="79928"/>
          </a:xfrm>
        </p:grpSpPr>
        <p:cxnSp>
          <p:nvCxnSpPr>
            <p:cNvPr id="148" name="Gerader Verbinder 147">
              <a:extLst>
                <a:ext uri="{FF2B5EF4-FFF2-40B4-BE49-F238E27FC236}">
                  <a16:creationId xmlns:a16="http://schemas.microsoft.com/office/drawing/2014/main" id="{20E84306-5CFB-CE27-89B4-E4CC34F61080}"/>
                </a:ext>
              </a:extLst>
            </p:cNvPr>
            <p:cNvCxnSpPr>
              <a:cxnSpLocks/>
            </p:cNvCxnSpPr>
            <p:nvPr/>
          </p:nvCxnSpPr>
          <p:spPr>
            <a:xfrm>
              <a:off x="5709582" y="3288368"/>
              <a:ext cx="0" cy="79928"/>
            </a:xfrm>
            <a:prstGeom prst="line">
              <a:avLst/>
            </a:prstGeom>
            <a:ln w="19050">
              <a:solidFill>
                <a:schemeClr val="accent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49" name="Gerader Verbinder 148">
              <a:extLst>
                <a:ext uri="{FF2B5EF4-FFF2-40B4-BE49-F238E27FC236}">
                  <a16:creationId xmlns:a16="http://schemas.microsoft.com/office/drawing/2014/main" id="{FA140D7E-3458-3E67-E423-25C80B9D06F5}"/>
                </a:ext>
              </a:extLst>
            </p:cNvPr>
            <p:cNvCxnSpPr>
              <a:cxnSpLocks/>
            </p:cNvCxnSpPr>
            <p:nvPr/>
          </p:nvCxnSpPr>
          <p:spPr>
            <a:xfrm rot="5400000">
              <a:off x="5709582" y="3288368"/>
              <a:ext cx="0" cy="79928"/>
            </a:xfrm>
            <a:prstGeom prst="line">
              <a:avLst/>
            </a:prstGeom>
            <a:ln w="19050">
              <a:solidFill>
                <a:schemeClr val="accent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150" name="Gruppieren 149">
            <a:extLst>
              <a:ext uri="{FF2B5EF4-FFF2-40B4-BE49-F238E27FC236}">
                <a16:creationId xmlns:a16="http://schemas.microsoft.com/office/drawing/2014/main" id="{4024FF26-5077-0866-344E-3692F9902AFA}"/>
              </a:ext>
            </a:extLst>
          </p:cNvPr>
          <p:cNvGrpSpPr/>
          <p:nvPr/>
        </p:nvGrpSpPr>
        <p:grpSpPr>
          <a:xfrm>
            <a:off x="6794501" y="2341287"/>
            <a:ext cx="79928" cy="79928"/>
            <a:chOff x="5669618" y="3288368"/>
            <a:chExt cx="79928" cy="79928"/>
          </a:xfrm>
        </p:grpSpPr>
        <p:cxnSp>
          <p:nvCxnSpPr>
            <p:cNvPr id="151" name="Gerader Verbinder 150">
              <a:extLst>
                <a:ext uri="{FF2B5EF4-FFF2-40B4-BE49-F238E27FC236}">
                  <a16:creationId xmlns:a16="http://schemas.microsoft.com/office/drawing/2014/main" id="{744E7E61-18F6-27EA-B54A-913B3F6B7A86}"/>
                </a:ext>
              </a:extLst>
            </p:cNvPr>
            <p:cNvCxnSpPr>
              <a:cxnSpLocks/>
            </p:cNvCxnSpPr>
            <p:nvPr/>
          </p:nvCxnSpPr>
          <p:spPr>
            <a:xfrm>
              <a:off x="5709582" y="3288368"/>
              <a:ext cx="0" cy="79928"/>
            </a:xfrm>
            <a:prstGeom prst="line">
              <a:avLst/>
            </a:prstGeom>
            <a:ln w="19050">
              <a:solidFill>
                <a:schemeClr val="accent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52" name="Gerader Verbinder 151">
              <a:extLst>
                <a:ext uri="{FF2B5EF4-FFF2-40B4-BE49-F238E27FC236}">
                  <a16:creationId xmlns:a16="http://schemas.microsoft.com/office/drawing/2014/main" id="{66167014-313A-B7E6-F8D1-D8EAACAE07B0}"/>
                </a:ext>
              </a:extLst>
            </p:cNvPr>
            <p:cNvCxnSpPr>
              <a:cxnSpLocks/>
            </p:cNvCxnSpPr>
            <p:nvPr/>
          </p:nvCxnSpPr>
          <p:spPr>
            <a:xfrm rot="5400000">
              <a:off x="5709582" y="3288368"/>
              <a:ext cx="0" cy="79928"/>
            </a:xfrm>
            <a:prstGeom prst="line">
              <a:avLst/>
            </a:prstGeom>
            <a:ln w="19050">
              <a:solidFill>
                <a:schemeClr val="accent1">
                  <a:lumMod val="75000"/>
                  <a:lumOff val="2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024636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6E4FE07-188D-46E7-E661-A50F056C7E5B}"/>
              </a:ext>
            </a:extLst>
          </p:cNvPr>
          <p:cNvSpPr>
            <a:spLocks noGrp="1"/>
          </p:cNvSpPr>
          <p:nvPr>
            <p:ph type="ftr" sz="quarter" idx="10"/>
          </p:nvPr>
        </p:nvSpPr>
        <p:spPr>
          <a:xfrm>
            <a:off x="407989" y="6112042"/>
            <a:ext cx="8532812" cy="557046"/>
          </a:xfrm>
        </p:spPr>
        <p:txBody>
          <a:bodyPr/>
          <a:lstStyle/>
          <a:p>
            <a:r>
              <a:rPr lang="en-GB" baseline="30000"/>
              <a:t>a</a:t>
            </a:r>
            <a:r>
              <a:rPr lang="en-US"/>
              <a:t>Two patients were non-evaluable due to lack of post-baseline assessment.</a:t>
            </a:r>
            <a:endParaRPr lang="en-GB"/>
          </a:p>
          <a:p>
            <a:r>
              <a:rPr lang="en-GB"/>
              <a:t>BCL2, B-cell lymphoma 2; CR, complete response; PR, partial response; PR-L, partial response with lymphocytosis; SD, stable disease.</a:t>
            </a:r>
          </a:p>
          <a:p>
            <a:r>
              <a:rPr lang="en-GB" b="1"/>
              <a:t>Eyre et al. Abstract #P656 presented at EHA2024. </a:t>
            </a:r>
          </a:p>
        </p:txBody>
      </p:sp>
      <p:sp>
        <p:nvSpPr>
          <p:cNvPr id="8" name="Title 7">
            <a:extLst>
              <a:ext uri="{FF2B5EF4-FFF2-40B4-BE49-F238E27FC236}">
                <a16:creationId xmlns:a16="http://schemas.microsoft.com/office/drawing/2014/main" id="{EDF2185F-6CC0-746E-2F80-7B0665A0C5B4}"/>
              </a:ext>
            </a:extLst>
          </p:cNvPr>
          <p:cNvSpPr>
            <a:spLocks noGrp="1"/>
          </p:cNvSpPr>
          <p:nvPr>
            <p:ph type="title"/>
          </p:nvPr>
        </p:nvSpPr>
        <p:spPr/>
        <p:txBody>
          <a:bodyPr/>
          <a:lstStyle/>
          <a:p>
            <a:r>
              <a:rPr lang="en-US"/>
              <a:t>Best change in tumor burden</a:t>
            </a:r>
          </a:p>
        </p:txBody>
      </p:sp>
      <p:grpSp>
        <p:nvGrpSpPr>
          <p:cNvPr id="59" name="Group 58">
            <a:extLst>
              <a:ext uri="{FF2B5EF4-FFF2-40B4-BE49-F238E27FC236}">
                <a16:creationId xmlns:a16="http://schemas.microsoft.com/office/drawing/2014/main" id="{BA803311-27DE-9EDA-4E61-FB8AFEA57758}"/>
              </a:ext>
            </a:extLst>
          </p:cNvPr>
          <p:cNvGrpSpPr/>
          <p:nvPr/>
        </p:nvGrpSpPr>
        <p:grpSpPr>
          <a:xfrm>
            <a:off x="361533" y="1665289"/>
            <a:ext cx="8532812" cy="4392612"/>
            <a:chOff x="361533" y="1665289"/>
            <a:chExt cx="8532812" cy="4392612"/>
          </a:xfrm>
        </p:grpSpPr>
        <p:graphicFrame>
          <p:nvGraphicFramePr>
            <p:cNvPr id="6" name="Diagramm 5">
              <a:extLst>
                <a:ext uri="{FF2B5EF4-FFF2-40B4-BE49-F238E27FC236}">
                  <a16:creationId xmlns:a16="http://schemas.microsoft.com/office/drawing/2014/main" id="{07A4D041-2C13-16AE-D9D4-61BB71536087}"/>
                </a:ext>
              </a:extLst>
            </p:cNvPr>
            <p:cNvGraphicFramePr/>
            <p:nvPr>
              <p:extLst>
                <p:ext uri="{D42A27DB-BD31-4B8C-83A1-F6EECF244321}">
                  <p14:modId xmlns:p14="http://schemas.microsoft.com/office/powerpoint/2010/main" val="833771236"/>
                </p:ext>
              </p:extLst>
            </p:nvPr>
          </p:nvGraphicFramePr>
          <p:xfrm>
            <a:off x="361533" y="1665289"/>
            <a:ext cx="8532812" cy="4392612"/>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hteck 15">
              <a:extLst>
                <a:ext uri="{FF2B5EF4-FFF2-40B4-BE49-F238E27FC236}">
                  <a16:creationId xmlns:a16="http://schemas.microsoft.com/office/drawing/2014/main" id="{8DC55C8E-4FEA-9B08-AC2C-84DD995EC3E7}"/>
                </a:ext>
              </a:extLst>
            </p:cNvPr>
            <p:cNvSpPr/>
            <p:nvPr/>
          </p:nvSpPr>
          <p:spPr>
            <a:xfrm>
              <a:off x="5503392" y="2828558"/>
              <a:ext cx="125642" cy="1256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5" name="Gruppieren 14">
              <a:extLst>
                <a:ext uri="{FF2B5EF4-FFF2-40B4-BE49-F238E27FC236}">
                  <a16:creationId xmlns:a16="http://schemas.microsoft.com/office/drawing/2014/main" id="{F0B594E9-2C69-2DC1-84E0-DCEAE0A59C95}"/>
                </a:ext>
              </a:extLst>
            </p:cNvPr>
            <p:cNvGrpSpPr/>
            <p:nvPr/>
          </p:nvGrpSpPr>
          <p:grpSpPr>
            <a:xfrm>
              <a:off x="5541404" y="2823410"/>
              <a:ext cx="137160" cy="93582"/>
              <a:chOff x="10471267" y="2336917"/>
              <a:chExt cx="137160" cy="137160"/>
            </a:xfrm>
          </p:grpSpPr>
          <p:cxnSp>
            <p:nvCxnSpPr>
              <p:cNvPr id="10" name="Gerader Verbinder 9">
                <a:extLst>
                  <a:ext uri="{FF2B5EF4-FFF2-40B4-BE49-F238E27FC236}">
                    <a16:creationId xmlns:a16="http://schemas.microsoft.com/office/drawing/2014/main" id="{793A04F3-2E4B-1E02-AE06-7B7096B9BE34}"/>
                  </a:ext>
                </a:extLst>
              </p:cNvPr>
              <p:cNvCxnSpPr>
                <a:cxnSpLocks/>
              </p:cNvCxnSpPr>
              <p:nvPr/>
            </p:nvCxnSpPr>
            <p:spPr>
              <a:xfrm>
                <a:off x="10539847" y="2336917"/>
                <a:ext cx="0" cy="1371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r Verbinder 12">
                <a:extLst>
                  <a:ext uri="{FF2B5EF4-FFF2-40B4-BE49-F238E27FC236}">
                    <a16:creationId xmlns:a16="http://schemas.microsoft.com/office/drawing/2014/main" id="{6AD50D00-A9B1-B7B2-5077-C23A8164C75C}"/>
                  </a:ext>
                </a:extLst>
              </p:cNvPr>
              <p:cNvCxnSpPr>
                <a:cxnSpLocks/>
              </p:cNvCxnSpPr>
              <p:nvPr/>
            </p:nvCxnSpPr>
            <p:spPr>
              <a:xfrm rot="3600000">
                <a:off x="10539847" y="2336917"/>
                <a:ext cx="0" cy="1371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id="{FFCC2961-CBFD-A894-9A3F-B286A45DF002}"/>
                  </a:ext>
                </a:extLst>
              </p:cNvPr>
              <p:cNvCxnSpPr>
                <a:cxnSpLocks/>
              </p:cNvCxnSpPr>
              <p:nvPr/>
            </p:nvCxnSpPr>
            <p:spPr>
              <a:xfrm rot="18000000">
                <a:off x="10539847" y="2336917"/>
                <a:ext cx="0" cy="1371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2" name="Gerader Verbinder 21">
              <a:extLst>
                <a:ext uri="{FF2B5EF4-FFF2-40B4-BE49-F238E27FC236}">
                  <a16:creationId xmlns:a16="http://schemas.microsoft.com/office/drawing/2014/main" id="{1FEE0E97-6331-AF51-AD14-D678127EB854}"/>
                </a:ext>
              </a:extLst>
            </p:cNvPr>
            <p:cNvCxnSpPr/>
            <p:nvPr/>
          </p:nvCxnSpPr>
          <p:spPr>
            <a:xfrm>
              <a:off x="1349937" y="4486275"/>
              <a:ext cx="5924550" cy="0"/>
            </a:xfrm>
            <a:prstGeom prst="line">
              <a:avLst/>
            </a:prstGeom>
            <a:ln w="19050">
              <a:solidFill>
                <a:schemeClr val="accent6"/>
              </a:solidFill>
              <a:prstDash val="sysDash"/>
            </a:ln>
          </p:spPr>
          <p:style>
            <a:lnRef idx="1">
              <a:schemeClr val="accent1"/>
            </a:lnRef>
            <a:fillRef idx="0">
              <a:schemeClr val="accent1"/>
            </a:fillRef>
            <a:effectRef idx="0">
              <a:schemeClr val="accent1"/>
            </a:effectRef>
            <a:fontRef idx="minor">
              <a:schemeClr val="tx1"/>
            </a:fontRef>
          </p:style>
        </p:cxnSp>
        <p:sp>
          <p:nvSpPr>
            <p:cNvPr id="23" name="Rechteck 22">
              <a:extLst>
                <a:ext uri="{FF2B5EF4-FFF2-40B4-BE49-F238E27FC236}">
                  <a16:creationId xmlns:a16="http://schemas.microsoft.com/office/drawing/2014/main" id="{0A163913-7BD8-227B-F803-0584A3FA5DC5}"/>
                </a:ext>
              </a:extLst>
            </p:cNvPr>
            <p:cNvSpPr/>
            <p:nvPr/>
          </p:nvSpPr>
          <p:spPr>
            <a:xfrm>
              <a:off x="1411849" y="3159919"/>
              <a:ext cx="107950" cy="43656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Rechteck 23">
              <a:extLst>
                <a:ext uri="{FF2B5EF4-FFF2-40B4-BE49-F238E27FC236}">
                  <a16:creationId xmlns:a16="http://schemas.microsoft.com/office/drawing/2014/main" id="{F7849792-FFB4-76A7-534B-34E243D6ED12}"/>
                </a:ext>
              </a:extLst>
            </p:cNvPr>
            <p:cNvSpPr/>
            <p:nvPr/>
          </p:nvSpPr>
          <p:spPr>
            <a:xfrm>
              <a:off x="1581155" y="3603624"/>
              <a:ext cx="107950" cy="63033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24">
              <a:extLst>
                <a:ext uri="{FF2B5EF4-FFF2-40B4-BE49-F238E27FC236}">
                  <a16:creationId xmlns:a16="http://schemas.microsoft.com/office/drawing/2014/main" id="{ADC2E167-F7F1-FD71-2F42-62E37AE19288}"/>
                </a:ext>
              </a:extLst>
            </p:cNvPr>
            <p:cNvSpPr/>
            <p:nvPr/>
          </p:nvSpPr>
          <p:spPr>
            <a:xfrm>
              <a:off x="1750461" y="3603625"/>
              <a:ext cx="107950" cy="88979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Rechteck 25">
              <a:extLst>
                <a:ext uri="{FF2B5EF4-FFF2-40B4-BE49-F238E27FC236}">
                  <a16:creationId xmlns:a16="http://schemas.microsoft.com/office/drawing/2014/main" id="{F0E1BE88-4834-0AA5-D7FC-490AB6711842}"/>
                </a:ext>
              </a:extLst>
            </p:cNvPr>
            <p:cNvSpPr/>
            <p:nvPr/>
          </p:nvSpPr>
          <p:spPr>
            <a:xfrm>
              <a:off x="1919767" y="3603625"/>
              <a:ext cx="107950" cy="101123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hteck 26">
              <a:extLst>
                <a:ext uri="{FF2B5EF4-FFF2-40B4-BE49-F238E27FC236}">
                  <a16:creationId xmlns:a16="http://schemas.microsoft.com/office/drawing/2014/main" id="{35E77AFA-F517-F287-4358-1FD57FD4B7F9}"/>
                </a:ext>
              </a:extLst>
            </p:cNvPr>
            <p:cNvSpPr/>
            <p:nvPr/>
          </p:nvSpPr>
          <p:spPr>
            <a:xfrm>
              <a:off x="2089073" y="3603625"/>
              <a:ext cx="107950" cy="119935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hteck 27">
              <a:extLst>
                <a:ext uri="{FF2B5EF4-FFF2-40B4-BE49-F238E27FC236}">
                  <a16:creationId xmlns:a16="http://schemas.microsoft.com/office/drawing/2014/main" id="{783666CD-C2F3-05F9-C865-DDDE47D8FA94}"/>
                </a:ext>
              </a:extLst>
            </p:cNvPr>
            <p:cNvSpPr/>
            <p:nvPr/>
          </p:nvSpPr>
          <p:spPr>
            <a:xfrm>
              <a:off x="2258379" y="3603625"/>
              <a:ext cx="107950" cy="13779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Rechteck 28">
              <a:extLst>
                <a:ext uri="{FF2B5EF4-FFF2-40B4-BE49-F238E27FC236}">
                  <a16:creationId xmlns:a16="http://schemas.microsoft.com/office/drawing/2014/main" id="{E40C1D9D-A80A-B3A9-3177-73DED30833A7}"/>
                </a:ext>
              </a:extLst>
            </p:cNvPr>
            <p:cNvSpPr/>
            <p:nvPr/>
          </p:nvSpPr>
          <p:spPr>
            <a:xfrm>
              <a:off x="2427685" y="3603624"/>
              <a:ext cx="107950" cy="145891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Rechteck 29">
              <a:extLst>
                <a:ext uri="{FF2B5EF4-FFF2-40B4-BE49-F238E27FC236}">
                  <a16:creationId xmlns:a16="http://schemas.microsoft.com/office/drawing/2014/main" id="{CDEEE469-C4FE-6970-0A70-FD8AF398B5D3}"/>
                </a:ext>
              </a:extLst>
            </p:cNvPr>
            <p:cNvSpPr/>
            <p:nvPr/>
          </p:nvSpPr>
          <p:spPr>
            <a:xfrm>
              <a:off x="2596991" y="3603624"/>
              <a:ext cx="107950" cy="153987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Rechteck 30">
              <a:extLst>
                <a:ext uri="{FF2B5EF4-FFF2-40B4-BE49-F238E27FC236}">
                  <a16:creationId xmlns:a16="http://schemas.microsoft.com/office/drawing/2014/main" id="{6EFF7796-F13C-36BE-264A-0F05515C0BA3}"/>
                </a:ext>
              </a:extLst>
            </p:cNvPr>
            <p:cNvSpPr/>
            <p:nvPr/>
          </p:nvSpPr>
          <p:spPr>
            <a:xfrm>
              <a:off x="2766297" y="3603625"/>
              <a:ext cx="107950" cy="156368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Rechteck 31">
              <a:extLst>
                <a:ext uri="{FF2B5EF4-FFF2-40B4-BE49-F238E27FC236}">
                  <a16:creationId xmlns:a16="http://schemas.microsoft.com/office/drawing/2014/main" id="{E1A86720-9A2D-9F43-3CBA-8D42F6C651A5}"/>
                </a:ext>
              </a:extLst>
            </p:cNvPr>
            <p:cNvSpPr/>
            <p:nvPr/>
          </p:nvSpPr>
          <p:spPr>
            <a:xfrm>
              <a:off x="2935603" y="3603624"/>
              <a:ext cx="107950" cy="161131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Rechteck 32">
              <a:extLst>
                <a:ext uri="{FF2B5EF4-FFF2-40B4-BE49-F238E27FC236}">
                  <a16:creationId xmlns:a16="http://schemas.microsoft.com/office/drawing/2014/main" id="{7F215558-5CF2-2074-F4F2-DB7106D6A4EF}"/>
                </a:ext>
              </a:extLst>
            </p:cNvPr>
            <p:cNvSpPr/>
            <p:nvPr/>
          </p:nvSpPr>
          <p:spPr>
            <a:xfrm>
              <a:off x="3104909" y="3603624"/>
              <a:ext cx="107950" cy="161607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Rechteck 33">
              <a:extLst>
                <a:ext uri="{FF2B5EF4-FFF2-40B4-BE49-F238E27FC236}">
                  <a16:creationId xmlns:a16="http://schemas.microsoft.com/office/drawing/2014/main" id="{29916B8C-5007-3888-718F-E466DE0A6962}"/>
                </a:ext>
              </a:extLst>
            </p:cNvPr>
            <p:cNvSpPr/>
            <p:nvPr/>
          </p:nvSpPr>
          <p:spPr>
            <a:xfrm>
              <a:off x="3274215" y="3603625"/>
              <a:ext cx="107950" cy="1663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Rechteck 34">
              <a:extLst>
                <a:ext uri="{FF2B5EF4-FFF2-40B4-BE49-F238E27FC236}">
                  <a16:creationId xmlns:a16="http://schemas.microsoft.com/office/drawing/2014/main" id="{8772E204-7EB6-4258-B0E3-A112784CACF2}"/>
                </a:ext>
              </a:extLst>
            </p:cNvPr>
            <p:cNvSpPr/>
            <p:nvPr/>
          </p:nvSpPr>
          <p:spPr>
            <a:xfrm>
              <a:off x="3443521" y="3603624"/>
              <a:ext cx="107950" cy="166846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Rechteck 35">
              <a:extLst>
                <a:ext uri="{FF2B5EF4-FFF2-40B4-BE49-F238E27FC236}">
                  <a16:creationId xmlns:a16="http://schemas.microsoft.com/office/drawing/2014/main" id="{424815C7-3F02-2919-0FB3-93DFCF39FF42}"/>
                </a:ext>
              </a:extLst>
            </p:cNvPr>
            <p:cNvSpPr/>
            <p:nvPr/>
          </p:nvSpPr>
          <p:spPr>
            <a:xfrm>
              <a:off x="3612827" y="3603625"/>
              <a:ext cx="107950" cy="16827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Rechteck 36">
              <a:extLst>
                <a:ext uri="{FF2B5EF4-FFF2-40B4-BE49-F238E27FC236}">
                  <a16:creationId xmlns:a16="http://schemas.microsoft.com/office/drawing/2014/main" id="{A1BE0B51-C5A3-2DB9-B8A7-4BF58AE6B3FD}"/>
                </a:ext>
              </a:extLst>
            </p:cNvPr>
            <p:cNvSpPr/>
            <p:nvPr/>
          </p:nvSpPr>
          <p:spPr>
            <a:xfrm>
              <a:off x="3782133" y="3603625"/>
              <a:ext cx="107950" cy="1708944"/>
            </a:xfrm>
            <a:prstGeom prst="rect">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Rechteck 37">
              <a:extLst>
                <a:ext uri="{FF2B5EF4-FFF2-40B4-BE49-F238E27FC236}">
                  <a16:creationId xmlns:a16="http://schemas.microsoft.com/office/drawing/2014/main" id="{0B0D4B6B-42CA-24A3-2DF0-2E2112088953}"/>
                </a:ext>
              </a:extLst>
            </p:cNvPr>
            <p:cNvSpPr/>
            <p:nvPr/>
          </p:nvSpPr>
          <p:spPr>
            <a:xfrm>
              <a:off x="3951439" y="3603625"/>
              <a:ext cx="107950" cy="170894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Rechteck 38">
              <a:extLst>
                <a:ext uri="{FF2B5EF4-FFF2-40B4-BE49-F238E27FC236}">
                  <a16:creationId xmlns:a16="http://schemas.microsoft.com/office/drawing/2014/main" id="{768BC758-7CFE-777F-7E00-BE52A6CCD7DD}"/>
                </a:ext>
              </a:extLst>
            </p:cNvPr>
            <p:cNvSpPr/>
            <p:nvPr/>
          </p:nvSpPr>
          <p:spPr>
            <a:xfrm>
              <a:off x="4120745" y="3603624"/>
              <a:ext cx="107950" cy="172561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Rechteck 39">
              <a:extLst>
                <a:ext uri="{FF2B5EF4-FFF2-40B4-BE49-F238E27FC236}">
                  <a16:creationId xmlns:a16="http://schemas.microsoft.com/office/drawing/2014/main" id="{611A4B55-927D-AA66-7BA4-705D31E4082B}"/>
                </a:ext>
              </a:extLst>
            </p:cNvPr>
            <p:cNvSpPr/>
            <p:nvPr/>
          </p:nvSpPr>
          <p:spPr>
            <a:xfrm>
              <a:off x="4290051" y="3603624"/>
              <a:ext cx="107950" cy="171846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Rechteck 40">
              <a:extLst>
                <a:ext uri="{FF2B5EF4-FFF2-40B4-BE49-F238E27FC236}">
                  <a16:creationId xmlns:a16="http://schemas.microsoft.com/office/drawing/2014/main" id="{97577088-7F2C-D555-AA28-68F6E5AA96C0}"/>
                </a:ext>
              </a:extLst>
            </p:cNvPr>
            <p:cNvSpPr/>
            <p:nvPr/>
          </p:nvSpPr>
          <p:spPr>
            <a:xfrm>
              <a:off x="4459357" y="3603624"/>
              <a:ext cx="107950" cy="172561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Rechteck 41">
              <a:extLst>
                <a:ext uri="{FF2B5EF4-FFF2-40B4-BE49-F238E27FC236}">
                  <a16:creationId xmlns:a16="http://schemas.microsoft.com/office/drawing/2014/main" id="{9C1F7B88-0794-52E5-D759-9871CB9F28CE}"/>
                </a:ext>
              </a:extLst>
            </p:cNvPr>
            <p:cNvSpPr/>
            <p:nvPr/>
          </p:nvSpPr>
          <p:spPr>
            <a:xfrm>
              <a:off x="4628663" y="3603625"/>
              <a:ext cx="107950" cy="173513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Rechteck 42">
              <a:extLst>
                <a:ext uri="{FF2B5EF4-FFF2-40B4-BE49-F238E27FC236}">
                  <a16:creationId xmlns:a16="http://schemas.microsoft.com/office/drawing/2014/main" id="{ABE2A6E8-378B-18FB-8F18-C02069930708}"/>
                </a:ext>
              </a:extLst>
            </p:cNvPr>
            <p:cNvSpPr/>
            <p:nvPr/>
          </p:nvSpPr>
          <p:spPr>
            <a:xfrm>
              <a:off x="4797969" y="3603625"/>
              <a:ext cx="107950" cy="173513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Rechteck 43">
              <a:extLst>
                <a:ext uri="{FF2B5EF4-FFF2-40B4-BE49-F238E27FC236}">
                  <a16:creationId xmlns:a16="http://schemas.microsoft.com/office/drawing/2014/main" id="{4052389C-B06D-C6A6-ECA8-77E45BEF4F0E}"/>
                </a:ext>
              </a:extLst>
            </p:cNvPr>
            <p:cNvSpPr/>
            <p:nvPr/>
          </p:nvSpPr>
          <p:spPr>
            <a:xfrm>
              <a:off x="4967275" y="3603624"/>
              <a:ext cx="107950" cy="175656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Rechteck 44">
              <a:extLst>
                <a:ext uri="{FF2B5EF4-FFF2-40B4-BE49-F238E27FC236}">
                  <a16:creationId xmlns:a16="http://schemas.microsoft.com/office/drawing/2014/main" id="{54BD7F0E-02F4-7D70-D8B1-FA321B6031B8}"/>
                </a:ext>
              </a:extLst>
            </p:cNvPr>
            <p:cNvSpPr/>
            <p:nvPr/>
          </p:nvSpPr>
          <p:spPr>
            <a:xfrm>
              <a:off x="5136581" y="3603624"/>
              <a:ext cx="107950" cy="178038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Rechteck 45">
              <a:extLst>
                <a:ext uri="{FF2B5EF4-FFF2-40B4-BE49-F238E27FC236}">
                  <a16:creationId xmlns:a16="http://schemas.microsoft.com/office/drawing/2014/main" id="{32E7B3E5-9D34-5EA8-1232-0318A6039810}"/>
                </a:ext>
              </a:extLst>
            </p:cNvPr>
            <p:cNvSpPr/>
            <p:nvPr/>
          </p:nvSpPr>
          <p:spPr>
            <a:xfrm>
              <a:off x="5305887" y="3603624"/>
              <a:ext cx="107950" cy="179943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Rechteck 46">
              <a:extLst>
                <a:ext uri="{FF2B5EF4-FFF2-40B4-BE49-F238E27FC236}">
                  <a16:creationId xmlns:a16="http://schemas.microsoft.com/office/drawing/2014/main" id="{5152974F-A55C-3897-C1A0-B491B1CF3B9E}"/>
                </a:ext>
              </a:extLst>
            </p:cNvPr>
            <p:cNvSpPr/>
            <p:nvPr/>
          </p:nvSpPr>
          <p:spPr>
            <a:xfrm>
              <a:off x="5475193" y="3603625"/>
              <a:ext cx="107950" cy="181133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Rechteck 47">
              <a:extLst>
                <a:ext uri="{FF2B5EF4-FFF2-40B4-BE49-F238E27FC236}">
                  <a16:creationId xmlns:a16="http://schemas.microsoft.com/office/drawing/2014/main" id="{A4A38489-418F-98CA-FD14-FA77B57010A2}"/>
                </a:ext>
              </a:extLst>
            </p:cNvPr>
            <p:cNvSpPr/>
            <p:nvPr/>
          </p:nvSpPr>
          <p:spPr>
            <a:xfrm>
              <a:off x="5644499" y="3603624"/>
              <a:ext cx="107950" cy="181133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 name="Rechteck 48">
              <a:extLst>
                <a:ext uri="{FF2B5EF4-FFF2-40B4-BE49-F238E27FC236}">
                  <a16:creationId xmlns:a16="http://schemas.microsoft.com/office/drawing/2014/main" id="{D7891BF6-96C6-DC2B-CC65-8E06B4794778}"/>
                </a:ext>
              </a:extLst>
            </p:cNvPr>
            <p:cNvSpPr/>
            <p:nvPr/>
          </p:nvSpPr>
          <p:spPr>
            <a:xfrm>
              <a:off x="5813805" y="3603624"/>
              <a:ext cx="107950" cy="181133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Rechteck 49">
              <a:extLst>
                <a:ext uri="{FF2B5EF4-FFF2-40B4-BE49-F238E27FC236}">
                  <a16:creationId xmlns:a16="http://schemas.microsoft.com/office/drawing/2014/main" id="{1DBE41D4-28DD-9362-E770-D27F3DDFBD84}"/>
                </a:ext>
              </a:extLst>
            </p:cNvPr>
            <p:cNvSpPr/>
            <p:nvPr/>
          </p:nvSpPr>
          <p:spPr>
            <a:xfrm>
              <a:off x="5983111" y="3603624"/>
              <a:ext cx="107950" cy="181133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Rechteck 50">
              <a:extLst>
                <a:ext uri="{FF2B5EF4-FFF2-40B4-BE49-F238E27FC236}">
                  <a16:creationId xmlns:a16="http://schemas.microsoft.com/office/drawing/2014/main" id="{8F35D935-1C0A-4520-46A0-CFE267DA2E23}"/>
                </a:ext>
              </a:extLst>
            </p:cNvPr>
            <p:cNvSpPr/>
            <p:nvPr/>
          </p:nvSpPr>
          <p:spPr>
            <a:xfrm>
              <a:off x="6152417" y="3603624"/>
              <a:ext cx="107950" cy="181133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Rechteck 51">
              <a:extLst>
                <a:ext uri="{FF2B5EF4-FFF2-40B4-BE49-F238E27FC236}">
                  <a16:creationId xmlns:a16="http://schemas.microsoft.com/office/drawing/2014/main" id="{A5385709-D64F-DC7E-0742-62912AB22D28}"/>
                </a:ext>
              </a:extLst>
            </p:cNvPr>
            <p:cNvSpPr/>
            <p:nvPr/>
          </p:nvSpPr>
          <p:spPr>
            <a:xfrm>
              <a:off x="6321723" y="3603624"/>
              <a:ext cx="107950" cy="181133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Rechteck 52">
              <a:extLst>
                <a:ext uri="{FF2B5EF4-FFF2-40B4-BE49-F238E27FC236}">
                  <a16:creationId xmlns:a16="http://schemas.microsoft.com/office/drawing/2014/main" id="{F4550A70-4F46-A7B3-D5FE-F395A176099D}"/>
                </a:ext>
              </a:extLst>
            </p:cNvPr>
            <p:cNvSpPr/>
            <p:nvPr/>
          </p:nvSpPr>
          <p:spPr>
            <a:xfrm>
              <a:off x="6491029" y="3603624"/>
              <a:ext cx="107950" cy="181133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Rechteck 53">
              <a:extLst>
                <a:ext uri="{FF2B5EF4-FFF2-40B4-BE49-F238E27FC236}">
                  <a16:creationId xmlns:a16="http://schemas.microsoft.com/office/drawing/2014/main" id="{284CF951-2A79-AA5E-A7F4-DA25F8317CDE}"/>
                </a:ext>
              </a:extLst>
            </p:cNvPr>
            <p:cNvSpPr/>
            <p:nvPr/>
          </p:nvSpPr>
          <p:spPr>
            <a:xfrm>
              <a:off x="6660335" y="3603624"/>
              <a:ext cx="107950" cy="181133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4" name="Rechteck 63">
              <a:extLst>
                <a:ext uri="{FF2B5EF4-FFF2-40B4-BE49-F238E27FC236}">
                  <a16:creationId xmlns:a16="http://schemas.microsoft.com/office/drawing/2014/main" id="{E16BF7C6-C485-8D1A-D9DA-C567E76526C0}"/>
                </a:ext>
              </a:extLst>
            </p:cNvPr>
            <p:cNvSpPr/>
            <p:nvPr/>
          </p:nvSpPr>
          <p:spPr>
            <a:xfrm>
              <a:off x="6829626" y="3603624"/>
              <a:ext cx="107950" cy="181133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7" name="Gruppieren 16">
              <a:extLst>
                <a:ext uri="{FF2B5EF4-FFF2-40B4-BE49-F238E27FC236}">
                  <a16:creationId xmlns:a16="http://schemas.microsoft.com/office/drawing/2014/main" id="{92FA3B42-FB55-7ADF-0BE0-8D342DC96157}"/>
                </a:ext>
              </a:extLst>
            </p:cNvPr>
            <p:cNvGrpSpPr/>
            <p:nvPr/>
          </p:nvGrpSpPr>
          <p:grpSpPr>
            <a:xfrm>
              <a:off x="6307118" y="5450650"/>
              <a:ext cx="137160" cy="93477"/>
              <a:chOff x="10471267" y="2336917"/>
              <a:chExt cx="137160" cy="137160"/>
            </a:xfrm>
          </p:grpSpPr>
          <p:cxnSp>
            <p:nvCxnSpPr>
              <p:cNvPr id="18" name="Gerader Verbinder 17">
                <a:extLst>
                  <a:ext uri="{FF2B5EF4-FFF2-40B4-BE49-F238E27FC236}">
                    <a16:creationId xmlns:a16="http://schemas.microsoft.com/office/drawing/2014/main" id="{1D605063-61BC-B403-68F4-991D352F4425}"/>
                  </a:ext>
                </a:extLst>
              </p:cNvPr>
              <p:cNvCxnSpPr>
                <a:cxnSpLocks/>
              </p:cNvCxnSpPr>
              <p:nvPr/>
            </p:nvCxnSpPr>
            <p:spPr>
              <a:xfrm>
                <a:off x="10539847" y="2336917"/>
                <a:ext cx="0" cy="1371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0BDCB5F6-4C39-F302-DB59-0E8C13691BC1}"/>
                  </a:ext>
                </a:extLst>
              </p:cNvPr>
              <p:cNvCxnSpPr>
                <a:cxnSpLocks/>
              </p:cNvCxnSpPr>
              <p:nvPr/>
            </p:nvCxnSpPr>
            <p:spPr>
              <a:xfrm rot="3600000">
                <a:off x="10539847" y="2336917"/>
                <a:ext cx="0" cy="1371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048D62D5-0998-9CF9-1819-A32CEB375F95}"/>
                  </a:ext>
                </a:extLst>
              </p:cNvPr>
              <p:cNvCxnSpPr>
                <a:cxnSpLocks/>
              </p:cNvCxnSpPr>
              <p:nvPr/>
            </p:nvCxnSpPr>
            <p:spPr>
              <a:xfrm rot="18000000">
                <a:off x="10539847" y="2336917"/>
                <a:ext cx="0" cy="1371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 name="Gruppieren 3">
              <a:extLst>
                <a:ext uri="{FF2B5EF4-FFF2-40B4-BE49-F238E27FC236}">
                  <a16:creationId xmlns:a16="http://schemas.microsoft.com/office/drawing/2014/main" id="{00640C7F-2C70-E417-8ABC-5BAE79F1AEC1}"/>
                </a:ext>
              </a:extLst>
            </p:cNvPr>
            <p:cNvGrpSpPr/>
            <p:nvPr/>
          </p:nvGrpSpPr>
          <p:grpSpPr>
            <a:xfrm>
              <a:off x="4110759" y="5347374"/>
              <a:ext cx="137160" cy="93477"/>
              <a:chOff x="10471267" y="2336917"/>
              <a:chExt cx="137160" cy="137160"/>
            </a:xfrm>
          </p:grpSpPr>
          <p:cxnSp>
            <p:nvCxnSpPr>
              <p:cNvPr id="9" name="Gerader Verbinder 17">
                <a:extLst>
                  <a:ext uri="{FF2B5EF4-FFF2-40B4-BE49-F238E27FC236}">
                    <a16:creationId xmlns:a16="http://schemas.microsoft.com/office/drawing/2014/main" id="{75047243-8C07-1E5F-AA85-13ED13C56710}"/>
                  </a:ext>
                </a:extLst>
              </p:cNvPr>
              <p:cNvCxnSpPr>
                <a:cxnSpLocks/>
              </p:cNvCxnSpPr>
              <p:nvPr/>
            </p:nvCxnSpPr>
            <p:spPr>
              <a:xfrm>
                <a:off x="10539847" y="2336917"/>
                <a:ext cx="0" cy="1371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r Verbinder 18">
                <a:extLst>
                  <a:ext uri="{FF2B5EF4-FFF2-40B4-BE49-F238E27FC236}">
                    <a16:creationId xmlns:a16="http://schemas.microsoft.com/office/drawing/2014/main" id="{707F8EF5-21F9-FE62-9887-8FE9A9674D93}"/>
                  </a:ext>
                </a:extLst>
              </p:cNvPr>
              <p:cNvCxnSpPr>
                <a:cxnSpLocks/>
              </p:cNvCxnSpPr>
              <p:nvPr/>
            </p:nvCxnSpPr>
            <p:spPr>
              <a:xfrm rot="3600000">
                <a:off x="10539847" y="2336917"/>
                <a:ext cx="0" cy="1371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r Verbinder 19">
                <a:extLst>
                  <a:ext uri="{FF2B5EF4-FFF2-40B4-BE49-F238E27FC236}">
                    <a16:creationId xmlns:a16="http://schemas.microsoft.com/office/drawing/2014/main" id="{59EFFF4D-07A9-E07D-076C-5493342F3955}"/>
                  </a:ext>
                </a:extLst>
              </p:cNvPr>
              <p:cNvCxnSpPr>
                <a:cxnSpLocks/>
              </p:cNvCxnSpPr>
              <p:nvPr/>
            </p:nvCxnSpPr>
            <p:spPr>
              <a:xfrm rot="18000000">
                <a:off x="10539847" y="2336917"/>
                <a:ext cx="0" cy="1371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5" name="Gruppieren 54">
              <a:extLst>
                <a:ext uri="{FF2B5EF4-FFF2-40B4-BE49-F238E27FC236}">
                  <a16:creationId xmlns:a16="http://schemas.microsoft.com/office/drawing/2014/main" id="{0F0C69C7-47B7-4ED0-3D5D-CCE3C29ED416}"/>
                </a:ext>
              </a:extLst>
            </p:cNvPr>
            <p:cNvGrpSpPr/>
            <p:nvPr/>
          </p:nvGrpSpPr>
          <p:grpSpPr>
            <a:xfrm>
              <a:off x="1566558" y="4298836"/>
              <a:ext cx="137160" cy="93477"/>
              <a:chOff x="10471267" y="2336917"/>
              <a:chExt cx="137160" cy="137160"/>
            </a:xfrm>
          </p:grpSpPr>
          <p:cxnSp>
            <p:nvCxnSpPr>
              <p:cNvPr id="56" name="Gerader Verbinder 17">
                <a:extLst>
                  <a:ext uri="{FF2B5EF4-FFF2-40B4-BE49-F238E27FC236}">
                    <a16:creationId xmlns:a16="http://schemas.microsoft.com/office/drawing/2014/main" id="{3F767446-0033-CE0C-1F0E-359542A9F18B}"/>
                  </a:ext>
                </a:extLst>
              </p:cNvPr>
              <p:cNvCxnSpPr>
                <a:cxnSpLocks/>
              </p:cNvCxnSpPr>
              <p:nvPr/>
            </p:nvCxnSpPr>
            <p:spPr>
              <a:xfrm>
                <a:off x="10539847" y="2336917"/>
                <a:ext cx="0" cy="1371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r Verbinder 18">
                <a:extLst>
                  <a:ext uri="{FF2B5EF4-FFF2-40B4-BE49-F238E27FC236}">
                    <a16:creationId xmlns:a16="http://schemas.microsoft.com/office/drawing/2014/main" id="{58FAC20E-8EE5-C4E4-D5A5-D018E3C8448A}"/>
                  </a:ext>
                </a:extLst>
              </p:cNvPr>
              <p:cNvCxnSpPr>
                <a:cxnSpLocks/>
              </p:cNvCxnSpPr>
              <p:nvPr/>
            </p:nvCxnSpPr>
            <p:spPr>
              <a:xfrm rot="3600000">
                <a:off x="10539847" y="2336917"/>
                <a:ext cx="0" cy="1371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r Verbinder 19">
                <a:extLst>
                  <a:ext uri="{FF2B5EF4-FFF2-40B4-BE49-F238E27FC236}">
                    <a16:creationId xmlns:a16="http://schemas.microsoft.com/office/drawing/2014/main" id="{C5F89F02-712A-3AE4-62E8-B0F5AF72E60D}"/>
                  </a:ext>
                </a:extLst>
              </p:cNvPr>
              <p:cNvCxnSpPr>
                <a:cxnSpLocks/>
              </p:cNvCxnSpPr>
              <p:nvPr/>
            </p:nvCxnSpPr>
            <p:spPr>
              <a:xfrm rot="18000000">
                <a:off x="10539847" y="2336917"/>
                <a:ext cx="0" cy="1371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3762559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F82BD-01E8-2F2D-6610-A0AEB41EFF77}"/>
              </a:ext>
            </a:extLst>
          </p:cNvPr>
          <p:cNvSpPr>
            <a:spLocks noGrp="1"/>
          </p:cNvSpPr>
          <p:nvPr>
            <p:ph type="title"/>
          </p:nvPr>
        </p:nvSpPr>
        <p:spPr/>
        <p:txBody>
          <a:bodyPr/>
          <a:lstStyle/>
          <a:p>
            <a:r>
              <a:rPr lang="en-US"/>
              <a:t>SEQUOIA </a:t>
            </a:r>
          </a:p>
        </p:txBody>
      </p:sp>
      <p:sp>
        <p:nvSpPr>
          <p:cNvPr id="3" name="Text Placeholder 2">
            <a:extLst>
              <a:ext uri="{FF2B5EF4-FFF2-40B4-BE49-F238E27FC236}">
                <a16:creationId xmlns:a16="http://schemas.microsoft.com/office/drawing/2014/main" id="{3098C9A1-0A7E-97F2-AEBB-B2D3FF41634A}"/>
              </a:ext>
            </a:extLst>
          </p:cNvPr>
          <p:cNvSpPr>
            <a:spLocks noGrp="1"/>
          </p:cNvSpPr>
          <p:nvPr>
            <p:ph type="body" idx="1"/>
          </p:nvPr>
        </p:nvSpPr>
        <p:spPr/>
        <p:txBody>
          <a:bodyPr/>
          <a:lstStyle/>
          <a:p>
            <a:r>
              <a:rPr lang="en-US"/>
              <a:t>Z</a:t>
            </a:r>
            <a:r>
              <a:rPr lang="en-US" sz="2400" b="0" i="0" kern="1200">
                <a:effectLst/>
                <a:latin typeface="+mn-lt"/>
                <a:ea typeface="+mn-ea"/>
                <a:cs typeface="+mn-cs"/>
              </a:rPr>
              <a:t>anubrutinib + </a:t>
            </a:r>
            <a:r>
              <a:rPr lang="en-US" sz="2400" b="0" i="0" kern="1200" err="1">
                <a:effectLst/>
                <a:latin typeface="+mn-lt"/>
                <a:ea typeface="+mn-ea"/>
                <a:cs typeface="+mn-cs"/>
              </a:rPr>
              <a:t>venetoclax</a:t>
            </a:r>
            <a:r>
              <a:rPr lang="en-US" sz="2400" b="0" i="0" kern="1200">
                <a:effectLst/>
                <a:latin typeface="+mn-lt"/>
                <a:ea typeface="+mn-ea"/>
                <a:cs typeface="+mn-cs"/>
              </a:rPr>
              <a:t> for TN CLL/SLL with del(17p) and/or </a:t>
            </a:r>
            <a:r>
              <a:rPr lang="en-US" sz="2400" b="0" i="1" kern="1200">
                <a:effectLst/>
                <a:latin typeface="+mn-lt"/>
                <a:ea typeface="+mn-ea"/>
                <a:cs typeface="+mn-cs"/>
              </a:rPr>
              <a:t>TP53</a:t>
            </a:r>
            <a:r>
              <a:rPr lang="en-US" sz="2400" b="0" i="1" kern="1200" baseline="30000">
                <a:effectLst/>
                <a:latin typeface="+mn-lt"/>
                <a:ea typeface="+mn-ea"/>
                <a:cs typeface="+mn-cs"/>
              </a:rPr>
              <a:t>mut</a:t>
            </a:r>
            <a:endParaRPr lang="en-US" i="1" baseline="30000"/>
          </a:p>
        </p:txBody>
      </p:sp>
    </p:spTree>
    <p:extLst>
      <p:ext uri="{BB962C8B-B14F-4D97-AF65-F5344CB8AC3E}">
        <p14:creationId xmlns:p14="http://schemas.microsoft.com/office/powerpoint/2010/main" val="19587100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E97D8BA-2A0B-33EE-A303-D752B2CBA894}"/>
              </a:ext>
            </a:extLst>
          </p:cNvPr>
          <p:cNvSpPr>
            <a:spLocks noGrp="1"/>
          </p:cNvSpPr>
          <p:nvPr>
            <p:ph type="ftr" sz="quarter" idx="10"/>
          </p:nvPr>
        </p:nvSpPr>
        <p:spPr/>
        <p:txBody>
          <a:bodyPr/>
          <a:lstStyle/>
          <a:p>
            <a:r>
              <a:rPr lang="en-GB"/>
              <a:t>CI, confidence interval; NE, not evaluable; OS, overall survival. </a:t>
            </a:r>
          </a:p>
          <a:p>
            <a:r>
              <a:rPr lang="en-GB" b="1"/>
              <a:t>Eyre et al. Abstract #P656 presented at EHA2024. </a:t>
            </a:r>
          </a:p>
        </p:txBody>
      </p:sp>
      <p:sp>
        <p:nvSpPr>
          <p:cNvPr id="14" name="Title 13">
            <a:extLst>
              <a:ext uri="{FF2B5EF4-FFF2-40B4-BE49-F238E27FC236}">
                <a16:creationId xmlns:a16="http://schemas.microsoft.com/office/drawing/2014/main" id="{C2DEB21D-C92D-35C6-FA9D-1CD8C3FDABA1}"/>
              </a:ext>
            </a:extLst>
          </p:cNvPr>
          <p:cNvSpPr>
            <a:spLocks noGrp="1"/>
          </p:cNvSpPr>
          <p:nvPr>
            <p:ph type="title"/>
          </p:nvPr>
        </p:nvSpPr>
        <p:spPr/>
        <p:txBody>
          <a:bodyPr/>
          <a:lstStyle/>
          <a:p>
            <a:r>
              <a:rPr lang="en-US"/>
              <a:t>Overall survival </a:t>
            </a:r>
          </a:p>
        </p:txBody>
      </p:sp>
      <p:graphicFrame>
        <p:nvGraphicFramePr>
          <p:cNvPr id="3" name="Diagramm 2">
            <a:extLst>
              <a:ext uri="{FF2B5EF4-FFF2-40B4-BE49-F238E27FC236}">
                <a16:creationId xmlns:a16="http://schemas.microsoft.com/office/drawing/2014/main" id="{63123759-C112-D392-2244-B56D80D0ABC2}"/>
              </a:ext>
            </a:extLst>
          </p:cNvPr>
          <p:cNvGraphicFramePr/>
          <p:nvPr>
            <p:extLst>
              <p:ext uri="{D42A27DB-BD31-4B8C-83A1-F6EECF244321}">
                <p14:modId xmlns:p14="http://schemas.microsoft.com/office/powerpoint/2010/main" val="733541524"/>
              </p:ext>
            </p:extLst>
          </p:nvPr>
        </p:nvGraphicFramePr>
        <p:xfrm>
          <a:off x="230002" y="1566228"/>
          <a:ext cx="7355075" cy="398875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Tabelle 3">
            <a:extLst>
              <a:ext uri="{FF2B5EF4-FFF2-40B4-BE49-F238E27FC236}">
                <a16:creationId xmlns:a16="http://schemas.microsoft.com/office/drawing/2014/main" id="{9C777D61-301A-9545-1F60-AA669C326BA4}"/>
              </a:ext>
            </a:extLst>
          </p:cNvPr>
          <p:cNvGraphicFramePr>
            <a:graphicFrameLocks noGrp="1"/>
          </p:cNvGraphicFramePr>
          <p:nvPr>
            <p:extLst>
              <p:ext uri="{D42A27DB-BD31-4B8C-83A1-F6EECF244321}">
                <p14:modId xmlns:p14="http://schemas.microsoft.com/office/powerpoint/2010/main" val="564809446"/>
              </p:ext>
            </p:extLst>
          </p:nvPr>
        </p:nvGraphicFramePr>
        <p:xfrm>
          <a:off x="945715" y="5592170"/>
          <a:ext cx="5913132" cy="497080"/>
        </p:xfrm>
        <a:graphic>
          <a:graphicData uri="http://schemas.openxmlformats.org/drawingml/2006/table">
            <a:tbl>
              <a:tblPr firstRow="1" bandRow="1">
                <a:tableStyleId>{5C22544A-7EE6-4342-B048-85BDC9FD1C3A}</a:tableStyleId>
              </a:tblPr>
              <a:tblGrid>
                <a:gridCol w="226306">
                  <a:extLst>
                    <a:ext uri="{9D8B030D-6E8A-4147-A177-3AD203B41FA5}">
                      <a16:colId xmlns:a16="http://schemas.microsoft.com/office/drawing/2014/main" val="619206354"/>
                    </a:ext>
                  </a:extLst>
                </a:gridCol>
                <a:gridCol w="226306">
                  <a:extLst>
                    <a:ext uri="{9D8B030D-6E8A-4147-A177-3AD203B41FA5}">
                      <a16:colId xmlns:a16="http://schemas.microsoft.com/office/drawing/2014/main" val="174075662"/>
                    </a:ext>
                  </a:extLst>
                </a:gridCol>
                <a:gridCol w="226306">
                  <a:extLst>
                    <a:ext uri="{9D8B030D-6E8A-4147-A177-3AD203B41FA5}">
                      <a16:colId xmlns:a16="http://schemas.microsoft.com/office/drawing/2014/main" val="4247300208"/>
                    </a:ext>
                  </a:extLst>
                </a:gridCol>
                <a:gridCol w="226306">
                  <a:extLst>
                    <a:ext uri="{9D8B030D-6E8A-4147-A177-3AD203B41FA5}">
                      <a16:colId xmlns:a16="http://schemas.microsoft.com/office/drawing/2014/main" val="1392249542"/>
                    </a:ext>
                  </a:extLst>
                </a:gridCol>
                <a:gridCol w="226306">
                  <a:extLst>
                    <a:ext uri="{9D8B030D-6E8A-4147-A177-3AD203B41FA5}">
                      <a16:colId xmlns:a16="http://schemas.microsoft.com/office/drawing/2014/main" val="2058550711"/>
                    </a:ext>
                  </a:extLst>
                </a:gridCol>
                <a:gridCol w="226306">
                  <a:extLst>
                    <a:ext uri="{9D8B030D-6E8A-4147-A177-3AD203B41FA5}">
                      <a16:colId xmlns:a16="http://schemas.microsoft.com/office/drawing/2014/main" val="2021821706"/>
                    </a:ext>
                  </a:extLst>
                </a:gridCol>
                <a:gridCol w="226306">
                  <a:extLst>
                    <a:ext uri="{9D8B030D-6E8A-4147-A177-3AD203B41FA5}">
                      <a16:colId xmlns:a16="http://schemas.microsoft.com/office/drawing/2014/main" val="1927379860"/>
                    </a:ext>
                  </a:extLst>
                </a:gridCol>
                <a:gridCol w="226306">
                  <a:extLst>
                    <a:ext uri="{9D8B030D-6E8A-4147-A177-3AD203B41FA5}">
                      <a16:colId xmlns:a16="http://schemas.microsoft.com/office/drawing/2014/main" val="251996669"/>
                    </a:ext>
                  </a:extLst>
                </a:gridCol>
                <a:gridCol w="226306">
                  <a:extLst>
                    <a:ext uri="{9D8B030D-6E8A-4147-A177-3AD203B41FA5}">
                      <a16:colId xmlns:a16="http://schemas.microsoft.com/office/drawing/2014/main" val="1793459080"/>
                    </a:ext>
                  </a:extLst>
                </a:gridCol>
                <a:gridCol w="226306">
                  <a:extLst>
                    <a:ext uri="{9D8B030D-6E8A-4147-A177-3AD203B41FA5}">
                      <a16:colId xmlns:a16="http://schemas.microsoft.com/office/drawing/2014/main" val="3248877473"/>
                    </a:ext>
                  </a:extLst>
                </a:gridCol>
                <a:gridCol w="226306">
                  <a:extLst>
                    <a:ext uri="{9D8B030D-6E8A-4147-A177-3AD203B41FA5}">
                      <a16:colId xmlns:a16="http://schemas.microsoft.com/office/drawing/2014/main" val="4077763369"/>
                    </a:ext>
                  </a:extLst>
                </a:gridCol>
                <a:gridCol w="226306">
                  <a:extLst>
                    <a:ext uri="{9D8B030D-6E8A-4147-A177-3AD203B41FA5}">
                      <a16:colId xmlns:a16="http://schemas.microsoft.com/office/drawing/2014/main" val="4196434074"/>
                    </a:ext>
                  </a:extLst>
                </a:gridCol>
                <a:gridCol w="226306">
                  <a:extLst>
                    <a:ext uri="{9D8B030D-6E8A-4147-A177-3AD203B41FA5}">
                      <a16:colId xmlns:a16="http://schemas.microsoft.com/office/drawing/2014/main" val="342755423"/>
                    </a:ext>
                  </a:extLst>
                </a:gridCol>
                <a:gridCol w="226306">
                  <a:extLst>
                    <a:ext uri="{9D8B030D-6E8A-4147-A177-3AD203B41FA5}">
                      <a16:colId xmlns:a16="http://schemas.microsoft.com/office/drawing/2014/main" val="2342300222"/>
                    </a:ext>
                  </a:extLst>
                </a:gridCol>
                <a:gridCol w="226306">
                  <a:extLst>
                    <a:ext uri="{9D8B030D-6E8A-4147-A177-3AD203B41FA5}">
                      <a16:colId xmlns:a16="http://schemas.microsoft.com/office/drawing/2014/main" val="906970079"/>
                    </a:ext>
                  </a:extLst>
                </a:gridCol>
                <a:gridCol w="226306">
                  <a:extLst>
                    <a:ext uri="{9D8B030D-6E8A-4147-A177-3AD203B41FA5}">
                      <a16:colId xmlns:a16="http://schemas.microsoft.com/office/drawing/2014/main" val="2174001787"/>
                    </a:ext>
                  </a:extLst>
                </a:gridCol>
                <a:gridCol w="226306">
                  <a:extLst>
                    <a:ext uri="{9D8B030D-6E8A-4147-A177-3AD203B41FA5}">
                      <a16:colId xmlns:a16="http://schemas.microsoft.com/office/drawing/2014/main" val="2141563860"/>
                    </a:ext>
                  </a:extLst>
                </a:gridCol>
                <a:gridCol w="226306">
                  <a:extLst>
                    <a:ext uri="{9D8B030D-6E8A-4147-A177-3AD203B41FA5}">
                      <a16:colId xmlns:a16="http://schemas.microsoft.com/office/drawing/2014/main" val="4259692378"/>
                    </a:ext>
                  </a:extLst>
                </a:gridCol>
                <a:gridCol w="226306">
                  <a:extLst>
                    <a:ext uri="{9D8B030D-6E8A-4147-A177-3AD203B41FA5}">
                      <a16:colId xmlns:a16="http://schemas.microsoft.com/office/drawing/2014/main" val="2538124834"/>
                    </a:ext>
                  </a:extLst>
                </a:gridCol>
                <a:gridCol w="226306">
                  <a:extLst>
                    <a:ext uri="{9D8B030D-6E8A-4147-A177-3AD203B41FA5}">
                      <a16:colId xmlns:a16="http://schemas.microsoft.com/office/drawing/2014/main" val="2282588989"/>
                    </a:ext>
                  </a:extLst>
                </a:gridCol>
                <a:gridCol w="226306">
                  <a:extLst>
                    <a:ext uri="{9D8B030D-6E8A-4147-A177-3AD203B41FA5}">
                      <a16:colId xmlns:a16="http://schemas.microsoft.com/office/drawing/2014/main" val="3069715619"/>
                    </a:ext>
                  </a:extLst>
                </a:gridCol>
                <a:gridCol w="226306">
                  <a:extLst>
                    <a:ext uri="{9D8B030D-6E8A-4147-A177-3AD203B41FA5}">
                      <a16:colId xmlns:a16="http://schemas.microsoft.com/office/drawing/2014/main" val="1948333177"/>
                    </a:ext>
                  </a:extLst>
                </a:gridCol>
                <a:gridCol w="226306">
                  <a:extLst>
                    <a:ext uri="{9D8B030D-6E8A-4147-A177-3AD203B41FA5}">
                      <a16:colId xmlns:a16="http://schemas.microsoft.com/office/drawing/2014/main" val="1799625335"/>
                    </a:ext>
                  </a:extLst>
                </a:gridCol>
                <a:gridCol w="226306">
                  <a:extLst>
                    <a:ext uri="{9D8B030D-6E8A-4147-A177-3AD203B41FA5}">
                      <a16:colId xmlns:a16="http://schemas.microsoft.com/office/drawing/2014/main" val="1427109426"/>
                    </a:ext>
                  </a:extLst>
                </a:gridCol>
                <a:gridCol w="240894">
                  <a:extLst>
                    <a:ext uri="{9D8B030D-6E8A-4147-A177-3AD203B41FA5}">
                      <a16:colId xmlns:a16="http://schemas.microsoft.com/office/drawing/2014/main" val="3322372290"/>
                    </a:ext>
                  </a:extLst>
                </a:gridCol>
                <a:gridCol w="240894">
                  <a:extLst>
                    <a:ext uri="{9D8B030D-6E8A-4147-A177-3AD203B41FA5}">
                      <a16:colId xmlns:a16="http://schemas.microsoft.com/office/drawing/2014/main" val="430528321"/>
                    </a:ext>
                  </a:extLst>
                </a:gridCol>
              </a:tblGrid>
              <a:tr h="248540">
                <a:tc gridSpan="26">
                  <a:txBody>
                    <a:bodyPr/>
                    <a:lstStyle/>
                    <a:p>
                      <a:r>
                        <a:rPr lang="de-DE" sz="900" err="1"/>
                        <a:t>No</a:t>
                      </a:r>
                      <a:r>
                        <a:rPr lang="de-DE" sz="900"/>
                        <a:t>. at </a:t>
                      </a:r>
                      <a:r>
                        <a:rPr lang="de-DE" sz="900" err="1"/>
                        <a:t>risk</a:t>
                      </a:r>
                      <a:endParaRPr lang="de-DE" sz="900"/>
                    </a:p>
                  </a:txBody>
                  <a:tcPr anchor="ct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sz="900"/>
                    </a:p>
                  </a:txBody>
                  <a:tcPr anchor="ctr"/>
                </a:tc>
                <a:tc hMerge="1">
                  <a:txBody>
                    <a:bodyPr/>
                    <a:lstStyle/>
                    <a:p>
                      <a:endParaRPr lang="de-DE" sz="900"/>
                    </a:p>
                  </a:txBody>
                  <a:tcPr anchor="ctr"/>
                </a:tc>
                <a:tc hMerge="1">
                  <a:txBody>
                    <a:bodyPr/>
                    <a:lstStyle/>
                    <a:p>
                      <a:endParaRPr lang="de-DE" sz="900"/>
                    </a:p>
                  </a:txBody>
                  <a:tcPr anchor="ctr"/>
                </a:tc>
                <a:tc hMerge="1">
                  <a:txBody>
                    <a:bodyPr/>
                    <a:lstStyle/>
                    <a:p>
                      <a:endParaRPr lang="de-DE" sz="900"/>
                    </a:p>
                  </a:txBody>
                  <a:tcPr anchor="ctr"/>
                </a:tc>
                <a:tc hMerge="1">
                  <a:txBody>
                    <a:bodyPr/>
                    <a:lstStyle/>
                    <a:p>
                      <a:endParaRPr lang="de-DE" sz="900"/>
                    </a:p>
                  </a:txBody>
                  <a:tcPr anchor="ctr"/>
                </a:tc>
                <a:tc hMerge="1">
                  <a:txBody>
                    <a:bodyPr/>
                    <a:lstStyle/>
                    <a:p>
                      <a:endParaRPr lang="de-DE" sz="900"/>
                    </a:p>
                  </a:txBody>
                  <a:tcPr anchor="ctr"/>
                </a:tc>
                <a:tc hMerge="1">
                  <a:txBody>
                    <a:bodyPr/>
                    <a:lstStyle/>
                    <a:p>
                      <a:endParaRPr lang="de-DE" sz="900"/>
                    </a:p>
                  </a:txBody>
                  <a:tcPr anchor="ctr"/>
                </a:tc>
                <a:tc hMerge="1">
                  <a:txBody>
                    <a:bodyPr/>
                    <a:lstStyle/>
                    <a:p>
                      <a:endParaRPr lang="de-DE" sz="900"/>
                    </a:p>
                  </a:txBody>
                  <a:tcPr anchor="ctr"/>
                </a:tc>
                <a:tc hMerge="1">
                  <a:txBody>
                    <a:bodyPr/>
                    <a:lstStyle/>
                    <a:p>
                      <a:endParaRPr lang="de-DE" sz="900"/>
                    </a:p>
                  </a:txBody>
                  <a:tcPr anchor="ctr"/>
                </a:tc>
                <a:extLst>
                  <a:ext uri="{0D108BD9-81ED-4DB2-BD59-A6C34878D82A}">
                    <a16:rowId xmlns:a16="http://schemas.microsoft.com/office/drawing/2014/main" val="513556464"/>
                  </a:ext>
                </a:extLst>
              </a:tr>
              <a:tr h="248540">
                <a:tc>
                  <a:txBody>
                    <a:bodyPr/>
                    <a:lstStyle/>
                    <a:p>
                      <a:pPr algn="ctr"/>
                      <a:r>
                        <a:rPr lang="de-DE" sz="900">
                          <a:solidFill>
                            <a:schemeClr val="tx1"/>
                          </a:solidFill>
                        </a:rPr>
                        <a:t>35</a:t>
                      </a:r>
                    </a:p>
                  </a:txBody>
                  <a:tcPr marL="0" marR="0" anchor="ctr">
                    <a:solidFill>
                      <a:srgbClr val="CBCDD2"/>
                    </a:solidFill>
                  </a:tcPr>
                </a:tc>
                <a:tc>
                  <a:txBody>
                    <a:bodyPr/>
                    <a:lstStyle/>
                    <a:p>
                      <a:pPr algn="ctr"/>
                      <a:r>
                        <a:rPr lang="de-DE" sz="900"/>
                        <a:t>35</a:t>
                      </a:r>
                    </a:p>
                  </a:txBody>
                  <a:tcPr marL="0" marR="0" anchor="ctr"/>
                </a:tc>
                <a:tc>
                  <a:txBody>
                    <a:bodyPr/>
                    <a:lstStyle/>
                    <a:p>
                      <a:pPr algn="ctr"/>
                      <a:r>
                        <a:rPr lang="de-DE" sz="900"/>
                        <a:t>34</a:t>
                      </a:r>
                    </a:p>
                  </a:txBody>
                  <a:tcPr marL="0" marR="0" anchor="ctr"/>
                </a:tc>
                <a:tc>
                  <a:txBody>
                    <a:bodyPr/>
                    <a:lstStyle/>
                    <a:p>
                      <a:pPr algn="ctr"/>
                      <a:r>
                        <a:rPr lang="de-DE" sz="900"/>
                        <a:t>33</a:t>
                      </a:r>
                    </a:p>
                  </a:txBody>
                  <a:tcPr marL="0" marR="0" anchor="ctr"/>
                </a:tc>
                <a:tc>
                  <a:txBody>
                    <a:bodyPr/>
                    <a:lstStyle/>
                    <a:p>
                      <a:pPr algn="ctr"/>
                      <a:r>
                        <a:rPr lang="de-DE" sz="900"/>
                        <a:t>30</a:t>
                      </a:r>
                    </a:p>
                  </a:txBody>
                  <a:tcPr marL="0" marR="0" anchor="ctr"/>
                </a:tc>
                <a:tc>
                  <a:txBody>
                    <a:bodyPr/>
                    <a:lstStyle/>
                    <a:p>
                      <a:pPr algn="ctr"/>
                      <a:r>
                        <a:rPr lang="de-DE" sz="900"/>
                        <a:t>30</a:t>
                      </a:r>
                    </a:p>
                  </a:txBody>
                  <a:tcPr marL="0" marR="0" anchor="ctr"/>
                </a:tc>
                <a:tc>
                  <a:txBody>
                    <a:bodyPr/>
                    <a:lstStyle/>
                    <a:p>
                      <a:pPr algn="ctr"/>
                      <a:r>
                        <a:rPr lang="de-DE" sz="900"/>
                        <a:t>30</a:t>
                      </a:r>
                    </a:p>
                  </a:txBody>
                  <a:tcPr marL="0" marR="0" anchor="ctr"/>
                </a:tc>
                <a:tc>
                  <a:txBody>
                    <a:bodyPr/>
                    <a:lstStyle/>
                    <a:p>
                      <a:pPr algn="ctr"/>
                      <a:r>
                        <a:rPr lang="de-DE" sz="900"/>
                        <a:t>30</a:t>
                      </a:r>
                    </a:p>
                  </a:txBody>
                  <a:tcPr marL="0" marR="0" anchor="ctr"/>
                </a:tc>
                <a:tc>
                  <a:txBody>
                    <a:bodyPr/>
                    <a:lstStyle/>
                    <a:p>
                      <a:pPr algn="ctr"/>
                      <a:r>
                        <a:rPr lang="de-DE" sz="900"/>
                        <a:t>29</a:t>
                      </a:r>
                    </a:p>
                  </a:txBody>
                  <a:tcPr marL="0" marR="0" anchor="ctr"/>
                </a:tc>
                <a:tc>
                  <a:txBody>
                    <a:bodyPr/>
                    <a:lstStyle/>
                    <a:p>
                      <a:pPr algn="ctr"/>
                      <a:r>
                        <a:rPr lang="de-DE" sz="900"/>
                        <a:t>29</a:t>
                      </a:r>
                    </a:p>
                  </a:txBody>
                  <a:tcPr marL="0" marR="0" anchor="ctr"/>
                </a:tc>
                <a:tc>
                  <a:txBody>
                    <a:bodyPr/>
                    <a:lstStyle/>
                    <a:p>
                      <a:pPr algn="ctr"/>
                      <a:r>
                        <a:rPr lang="de-DE" sz="900"/>
                        <a:t>29</a:t>
                      </a:r>
                    </a:p>
                  </a:txBody>
                  <a:tcPr marL="0" marR="0" anchor="ctr"/>
                </a:tc>
                <a:tc>
                  <a:txBody>
                    <a:bodyPr/>
                    <a:lstStyle/>
                    <a:p>
                      <a:pPr algn="ctr"/>
                      <a:r>
                        <a:rPr lang="de-DE" sz="900"/>
                        <a:t>29</a:t>
                      </a:r>
                    </a:p>
                  </a:txBody>
                  <a:tcPr marL="0" marR="0" anchor="ctr"/>
                </a:tc>
                <a:tc>
                  <a:txBody>
                    <a:bodyPr/>
                    <a:lstStyle/>
                    <a:p>
                      <a:pPr algn="ctr"/>
                      <a:r>
                        <a:rPr lang="de-DE" sz="900"/>
                        <a:t>28</a:t>
                      </a:r>
                    </a:p>
                  </a:txBody>
                  <a:tcPr marL="0" marR="0" anchor="ctr"/>
                </a:tc>
                <a:tc>
                  <a:txBody>
                    <a:bodyPr/>
                    <a:lstStyle/>
                    <a:p>
                      <a:pPr algn="ctr"/>
                      <a:r>
                        <a:rPr lang="de-DE" sz="900"/>
                        <a:t>28</a:t>
                      </a:r>
                    </a:p>
                  </a:txBody>
                  <a:tcPr marL="0" marR="0" anchor="ctr"/>
                </a:tc>
                <a:tc>
                  <a:txBody>
                    <a:bodyPr/>
                    <a:lstStyle/>
                    <a:p>
                      <a:pPr algn="ctr"/>
                      <a:r>
                        <a:rPr lang="de-DE" sz="900"/>
                        <a:t>23</a:t>
                      </a:r>
                    </a:p>
                  </a:txBody>
                  <a:tcPr marL="0" marR="0" anchor="ctr"/>
                </a:tc>
                <a:tc>
                  <a:txBody>
                    <a:bodyPr/>
                    <a:lstStyle/>
                    <a:p>
                      <a:pPr algn="ctr"/>
                      <a:r>
                        <a:rPr lang="de-DE" sz="900"/>
                        <a:t>19</a:t>
                      </a:r>
                    </a:p>
                  </a:txBody>
                  <a:tcPr marL="0" marR="0" anchor="ctr"/>
                </a:tc>
                <a:tc>
                  <a:txBody>
                    <a:bodyPr/>
                    <a:lstStyle/>
                    <a:p>
                      <a:pPr algn="ctr"/>
                      <a:r>
                        <a:rPr lang="de-DE" sz="900"/>
                        <a:t>16</a:t>
                      </a:r>
                    </a:p>
                  </a:txBody>
                  <a:tcPr marL="0" marR="0" anchor="ctr"/>
                </a:tc>
                <a:tc>
                  <a:txBody>
                    <a:bodyPr/>
                    <a:lstStyle/>
                    <a:p>
                      <a:pPr algn="ctr"/>
                      <a:r>
                        <a:rPr lang="de-DE" sz="900"/>
                        <a:t>14</a:t>
                      </a:r>
                    </a:p>
                  </a:txBody>
                  <a:tcPr marL="0" marR="0" anchor="ctr"/>
                </a:tc>
                <a:tc>
                  <a:txBody>
                    <a:bodyPr/>
                    <a:lstStyle/>
                    <a:p>
                      <a:pPr algn="ctr"/>
                      <a:r>
                        <a:rPr lang="de-DE" sz="900"/>
                        <a:t>12</a:t>
                      </a:r>
                    </a:p>
                  </a:txBody>
                  <a:tcPr marL="0" marR="0" anchor="ctr"/>
                </a:tc>
                <a:tc>
                  <a:txBody>
                    <a:bodyPr/>
                    <a:lstStyle/>
                    <a:p>
                      <a:pPr algn="ctr"/>
                      <a:r>
                        <a:rPr lang="de-DE" sz="900"/>
                        <a:t>7</a:t>
                      </a:r>
                    </a:p>
                  </a:txBody>
                  <a:tcPr marL="0" marR="0" anchor="ctr"/>
                </a:tc>
                <a:tc>
                  <a:txBody>
                    <a:bodyPr/>
                    <a:lstStyle/>
                    <a:p>
                      <a:pPr algn="ctr"/>
                      <a:r>
                        <a:rPr lang="de-DE" sz="900"/>
                        <a:t>6</a:t>
                      </a:r>
                    </a:p>
                  </a:txBody>
                  <a:tcPr marL="0" marR="0" anchor="ctr"/>
                </a:tc>
                <a:tc>
                  <a:txBody>
                    <a:bodyPr/>
                    <a:lstStyle/>
                    <a:p>
                      <a:pPr algn="ctr"/>
                      <a:r>
                        <a:rPr lang="de-DE" sz="900"/>
                        <a:t>4</a:t>
                      </a:r>
                    </a:p>
                  </a:txBody>
                  <a:tcPr marL="0" marR="0" anchor="ctr"/>
                </a:tc>
                <a:tc>
                  <a:txBody>
                    <a:bodyPr/>
                    <a:lstStyle/>
                    <a:p>
                      <a:pPr algn="ctr"/>
                      <a:r>
                        <a:rPr lang="de-DE" sz="900"/>
                        <a:t>2</a:t>
                      </a:r>
                    </a:p>
                  </a:txBody>
                  <a:tcPr marL="0" marR="0" anchor="ctr"/>
                </a:tc>
                <a:tc>
                  <a:txBody>
                    <a:bodyPr/>
                    <a:lstStyle/>
                    <a:p>
                      <a:pPr algn="ctr"/>
                      <a:r>
                        <a:rPr lang="de-DE" sz="900"/>
                        <a:t>1</a:t>
                      </a:r>
                    </a:p>
                  </a:txBody>
                  <a:tcPr marL="0" marR="0" anchor="ctr"/>
                </a:tc>
                <a:tc>
                  <a:txBody>
                    <a:bodyPr/>
                    <a:lstStyle/>
                    <a:p>
                      <a:pPr algn="ctr"/>
                      <a:r>
                        <a:rPr lang="de-DE" sz="900"/>
                        <a:t>0</a:t>
                      </a:r>
                    </a:p>
                  </a:txBody>
                  <a:tcPr marL="0" marR="0" anchor="ctr"/>
                </a:tc>
                <a:tc>
                  <a:txBody>
                    <a:bodyPr/>
                    <a:lstStyle/>
                    <a:p>
                      <a:pPr algn="ctr"/>
                      <a:r>
                        <a:rPr lang="de-DE" sz="900"/>
                        <a:t>0</a:t>
                      </a:r>
                    </a:p>
                  </a:txBody>
                  <a:tcPr marL="0" marR="0" anchor="ctr"/>
                </a:tc>
                <a:extLst>
                  <a:ext uri="{0D108BD9-81ED-4DB2-BD59-A6C34878D82A}">
                    <a16:rowId xmlns:a16="http://schemas.microsoft.com/office/drawing/2014/main" val="2216105311"/>
                  </a:ext>
                </a:extLst>
              </a:tr>
            </a:tbl>
          </a:graphicData>
        </a:graphic>
      </p:graphicFrame>
      <p:sp>
        <p:nvSpPr>
          <p:cNvPr id="6" name="Textfeld 5">
            <a:extLst>
              <a:ext uri="{FF2B5EF4-FFF2-40B4-BE49-F238E27FC236}">
                <a16:creationId xmlns:a16="http://schemas.microsoft.com/office/drawing/2014/main" id="{9B52ED8D-8655-3F5F-F6A4-F23F9B89247C}"/>
              </a:ext>
            </a:extLst>
          </p:cNvPr>
          <p:cNvSpPr txBox="1"/>
          <p:nvPr/>
        </p:nvSpPr>
        <p:spPr>
          <a:xfrm>
            <a:off x="4260353" y="4328743"/>
            <a:ext cx="2568575" cy="830997"/>
          </a:xfrm>
          <a:prstGeom prst="rect">
            <a:avLst/>
          </a:prstGeom>
          <a:noFill/>
        </p:spPr>
        <p:txBody>
          <a:bodyPr wrap="square" rtlCol="0">
            <a:spAutoFit/>
          </a:bodyPr>
          <a:lstStyle/>
          <a:p>
            <a:r>
              <a:rPr lang="de-DE" sz="1200" b="1"/>
              <a:t>Median OS, </a:t>
            </a:r>
            <a:r>
              <a:rPr lang="de-DE" sz="1200" b="1" err="1"/>
              <a:t>months</a:t>
            </a:r>
            <a:r>
              <a:rPr lang="de-DE" sz="1200" b="1"/>
              <a:t>: NE</a:t>
            </a:r>
          </a:p>
          <a:p>
            <a:r>
              <a:rPr lang="de-DE" sz="1200" b="1"/>
              <a:t>95% CI: NE-NE</a:t>
            </a:r>
          </a:p>
          <a:p>
            <a:r>
              <a:rPr lang="de-DE" sz="1200" b="1"/>
              <a:t>Median follow-</a:t>
            </a:r>
            <a:r>
              <a:rPr lang="de-DE" sz="1200" b="1" err="1"/>
              <a:t>up</a:t>
            </a:r>
            <a:r>
              <a:rPr lang="de-DE" sz="1200" b="1"/>
              <a:t>, </a:t>
            </a:r>
            <a:r>
              <a:rPr lang="de-DE" sz="1200" b="1" err="1"/>
              <a:t>months</a:t>
            </a:r>
            <a:r>
              <a:rPr lang="de-DE" sz="1200" b="1"/>
              <a:t>: 33.4</a:t>
            </a:r>
          </a:p>
          <a:p>
            <a:r>
              <a:rPr lang="de-DE" sz="1200" b="1"/>
              <a:t>Events/total: 5/35</a:t>
            </a:r>
          </a:p>
        </p:txBody>
      </p:sp>
      <p:sp>
        <p:nvSpPr>
          <p:cNvPr id="7" name="Textfeld 6">
            <a:extLst>
              <a:ext uri="{FF2B5EF4-FFF2-40B4-BE49-F238E27FC236}">
                <a16:creationId xmlns:a16="http://schemas.microsoft.com/office/drawing/2014/main" id="{8C983ECD-42B7-91DD-A4B9-1F4DE786E57C}"/>
              </a:ext>
            </a:extLst>
          </p:cNvPr>
          <p:cNvSpPr txBox="1"/>
          <p:nvPr/>
        </p:nvSpPr>
        <p:spPr>
          <a:xfrm>
            <a:off x="1534281" y="1783544"/>
            <a:ext cx="632658" cy="276999"/>
          </a:xfrm>
          <a:prstGeom prst="rect">
            <a:avLst/>
          </a:prstGeom>
          <a:noFill/>
        </p:spPr>
        <p:txBody>
          <a:bodyPr wrap="square" rtlCol="0">
            <a:spAutoFit/>
          </a:bodyPr>
          <a:lstStyle/>
          <a:p>
            <a:pPr algn="ctr"/>
            <a:r>
              <a:rPr lang="de-DE" sz="1200"/>
              <a:t>97.1%</a:t>
            </a:r>
          </a:p>
        </p:txBody>
      </p:sp>
      <p:sp>
        <p:nvSpPr>
          <p:cNvPr id="8" name="Textfeld 7">
            <a:extLst>
              <a:ext uri="{FF2B5EF4-FFF2-40B4-BE49-F238E27FC236}">
                <a16:creationId xmlns:a16="http://schemas.microsoft.com/office/drawing/2014/main" id="{93FFF6DD-7EB8-2A87-E07E-FBDDC9378943}"/>
              </a:ext>
            </a:extLst>
          </p:cNvPr>
          <p:cNvSpPr txBox="1"/>
          <p:nvPr/>
        </p:nvSpPr>
        <p:spPr>
          <a:xfrm>
            <a:off x="2106557" y="1990099"/>
            <a:ext cx="632658" cy="276999"/>
          </a:xfrm>
          <a:prstGeom prst="rect">
            <a:avLst/>
          </a:prstGeom>
          <a:noFill/>
        </p:spPr>
        <p:txBody>
          <a:bodyPr wrap="square" rtlCol="0">
            <a:spAutoFit/>
          </a:bodyPr>
          <a:lstStyle/>
          <a:p>
            <a:pPr algn="ctr"/>
            <a:r>
              <a:rPr lang="de-DE" sz="1200"/>
              <a:t>91.1%</a:t>
            </a:r>
          </a:p>
        </p:txBody>
      </p:sp>
      <p:sp>
        <p:nvSpPr>
          <p:cNvPr id="9" name="Textfeld 8">
            <a:extLst>
              <a:ext uri="{FF2B5EF4-FFF2-40B4-BE49-F238E27FC236}">
                <a16:creationId xmlns:a16="http://schemas.microsoft.com/office/drawing/2014/main" id="{7A661F4A-6103-1316-CE8B-61591847A901}"/>
              </a:ext>
            </a:extLst>
          </p:cNvPr>
          <p:cNvSpPr txBox="1"/>
          <p:nvPr/>
        </p:nvSpPr>
        <p:spPr>
          <a:xfrm>
            <a:off x="2800137" y="2075521"/>
            <a:ext cx="632658" cy="276999"/>
          </a:xfrm>
          <a:prstGeom prst="rect">
            <a:avLst/>
          </a:prstGeom>
          <a:noFill/>
        </p:spPr>
        <p:txBody>
          <a:bodyPr wrap="square" rtlCol="0">
            <a:spAutoFit/>
          </a:bodyPr>
          <a:lstStyle/>
          <a:p>
            <a:pPr algn="ctr"/>
            <a:r>
              <a:rPr lang="de-DE" sz="1200"/>
              <a:t>88.0%</a:t>
            </a:r>
          </a:p>
        </p:txBody>
      </p:sp>
      <p:sp>
        <p:nvSpPr>
          <p:cNvPr id="10" name="Textfeld 9">
            <a:extLst>
              <a:ext uri="{FF2B5EF4-FFF2-40B4-BE49-F238E27FC236}">
                <a16:creationId xmlns:a16="http://schemas.microsoft.com/office/drawing/2014/main" id="{EA193C38-5B18-8FCF-AEFF-64534E9A8021}"/>
              </a:ext>
            </a:extLst>
          </p:cNvPr>
          <p:cNvSpPr txBox="1"/>
          <p:nvPr/>
        </p:nvSpPr>
        <p:spPr>
          <a:xfrm>
            <a:off x="3480195" y="2075521"/>
            <a:ext cx="632658" cy="276999"/>
          </a:xfrm>
          <a:prstGeom prst="rect">
            <a:avLst/>
          </a:prstGeom>
          <a:noFill/>
        </p:spPr>
        <p:txBody>
          <a:bodyPr wrap="square" rtlCol="0">
            <a:spAutoFit/>
          </a:bodyPr>
          <a:lstStyle/>
          <a:p>
            <a:pPr algn="ctr"/>
            <a:r>
              <a:rPr lang="de-DE" sz="1200"/>
              <a:t>88.0%</a:t>
            </a:r>
          </a:p>
        </p:txBody>
      </p:sp>
      <p:cxnSp>
        <p:nvCxnSpPr>
          <p:cNvPr id="11" name="Gerader Verbinder 10">
            <a:extLst>
              <a:ext uri="{FF2B5EF4-FFF2-40B4-BE49-F238E27FC236}">
                <a16:creationId xmlns:a16="http://schemas.microsoft.com/office/drawing/2014/main" id="{3E8474E5-64D7-A9AD-4B05-50DCD94D31F8}"/>
              </a:ext>
            </a:extLst>
          </p:cNvPr>
          <p:cNvCxnSpPr>
            <a:cxnSpLocks/>
          </p:cNvCxnSpPr>
          <p:nvPr/>
        </p:nvCxnSpPr>
        <p:spPr>
          <a:xfrm flipV="1">
            <a:off x="3737731" y="2312556"/>
            <a:ext cx="0" cy="2820891"/>
          </a:xfrm>
          <a:prstGeom prst="line">
            <a:avLst/>
          </a:prstGeom>
          <a:ln w="19050">
            <a:solidFill>
              <a:schemeClr val="accent6"/>
            </a:solidFill>
            <a:prstDash val="sysDash"/>
          </a:ln>
        </p:spPr>
        <p:style>
          <a:lnRef idx="1">
            <a:schemeClr val="accent1"/>
          </a:lnRef>
          <a:fillRef idx="0">
            <a:schemeClr val="accent1"/>
          </a:fillRef>
          <a:effectRef idx="0">
            <a:schemeClr val="accent1"/>
          </a:effectRef>
          <a:fontRef idx="minor">
            <a:schemeClr val="tx1"/>
          </a:fontRef>
        </p:style>
      </p:cxnSp>
      <p:cxnSp>
        <p:nvCxnSpPr>
          <p:cNvPr id="13" name="Gerader Verbinder 12">
            <a:extLst>
              <a:ext uri="{FF2B5EF4-FFF2-40B4-BE49-F238E27FC236}">
                <a16:creationId xmlns:a16="http://schemas.microsoft.com/office/drawing/2014/main" id="{AB211F9A-C0E7-3B3F-DF97-D1B16B0C5936}"/>
              </a:ext>
            </a:extLst>
          </p:cNvPr>
          <p:cNvCxnSpPr>
            <a:cxnSpLocks/>
          </p:cNvCxnSpPr>
          <p:nvPr/>
        </p:nvCxnSpPr>
        <p:spPr>
          <a:xfrm flipV="1">
            <a:off x="3064948" y="2336800"/>
            <a:ext cx="0" cy="2796647"/>
          </a:xfrm>
          <a:prstGeom prst="line">
            <a:avLst/>
          </a:prstGeom>
          <a:ln w="19050">
            <a:solidFill>
              <a:schemeClr val="accent6"/>
            </a:solidFill>
            <a:prstDash val="sysDash"/>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id="{20C7FCE5-B75A-C533-A2B2-C2DFD05BE53F}"/>
              </a:ext>
            </a:extLst>
          </p:cNvPr>
          <p:cNvCxnSpPr>
            <a:cxnSpLocks/>
          </p:cNvCxnSpPr>
          <p:nvPr/>
        </p:nvCxnSpPr>
        <p:spPr>
          <a:xfrm flipV="1">
            <a:off x="2371528" y="2228850"/>
            <a:ext cx="0" cy="2904597"/>
          </a:xfrm>
          <a:prstGeom prst="line">
            <a:avLst/>
          </a:prstGeom>
          <a:ln w="19050">
            <a:solidFill>
              <a:schemeClr val="accent6"/>
            </a:solidFill>
            <a:prstDash val="sysDash"/>
          </a:ln>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0152E3EB-FD49-C3C5-7674-9A020A55972C}"/>
              </a:ext>
            </a:extLst>
          </p:cNvPr>
          <p:cNvCxnSpPr>
            <a:cxnSpLocks/>
          </p:cNvCxnSpPr>
          <p:nvPr/>
        </p:nvCxnSpPr>
        <p:spPr>
          <a:xfrm flipV="1">
            <a:off x="1695253" y="2139950"/>
            <a:ext cx="0" cy="2993497"/>
          </a:xfrm>
          <a:prstGeom prst="line">
            <a:avLst/>
          </a:prstGeom>
          <a:ln w="19050">
            <a:solidFill>
              <a:schemeClr val="accent6"/>
            </a:solidFill>
            <a:prstDash val="sysDash"/>
          </a:ln>
        </p:spPr>
        <p:style>
          <a:lnRef idx="1">
            <a:schemeClr val="accent1"/>
          </a:lnRef>
          <a:fillRef idx="0">
            <a:schemeClr val="accent1"/>
          </a:fillRef>
          <a:effectRef idx="0">
            <a:schemeClr val="accent1"/>
          </a:effectRef>
          <a:fontRef idx="minor">
            <a:schemeClr val="tx1"/>
          </a:fontRef>
        </p:style>
      </p:cxnSp>
      <p:sp>
        <p:nvSpPr>
          <p:cNvPr id="17" name="Freihandform: Form 16">
            <a:extLst>
              <a:ext uri="{FF2B5EF4-FFF2-40B4-BE49-F238E27FC236}">
                <a16:creationId xmlns:a16="http://schemas.microsoft.com/office/drawing/2014/main" id="{51680F9F-7132-0059-7F20-5CE13FDBA6D6}"/>
              </a:ext>
            </a:extLst>
          </p:cNvPr>
          <p:cNvSpPr/>
          <p:nvPr/>
        </p:nvSpPr>
        <p:spPr>
          <a:xfrm>
            <a:off x="1009650" y="1924050"/>
            <a:ext cx="5424488" cy="557213"/>
          </a:xfrm>
          <a:custGeom>
            <a:avLst/>
            <a:gdLst>
              <a:gd name="connsiteX0" fmla="*/ 5424488 w 5424488"/>
              <a:gd name="connsiteY0" fmla="*/ 557213 h 557213"/>
              <a:gd name="connsiteX1" fmla="*/ 3595688 w 5424488"/>
              <a:gd name="connsiteY1" fmla="*/ 557213 h 557213"/>
              <a:gd name="connsiteX2" fmla="*/ 3595688 w 5424488"/>
              <a:gd name="connsiteY2" fmla="*/ 390525 h 557213"/>
              <a:gd name="connsiteX3" fmla="*/ 1709738 w 5424488"/>
              <a:gd name="connsiteY3" fmla="*/ 390525 h 557213"/>
              <a:gd name="connsiteX4" fmla="*/ 1709738 w 5424488"/>
              <a:gd name="connsiteY4" fmla="*/ 295275 h 557213"/>
              <a:gd name="connsiteX5" fmla="*/ 800100 w 5424488"/>
              <a:gd name="connsiteY5" fmla="*/ 295275 h 557213"/>
              <a:gd name="connsiteX6" fmla="*/ 800100 w 5424488"/>
              <a:gd name="connsiteY6" fmla="*/ 204788 h 557213"/>
              <a:gd name="connsiteX7" fmla="*/ 690563 w 5424488"/>
              <a:gd name="connsiteY7" fmla="*/ 204788 h 557213"/>
              <a:gd name="connsiteX8" fmla="*/ 690563 w 5424488"/>
              <a:gd name="connsiteY8" fmla="*/ 95250 h 557213"/>
              <a:gd name="connsiteX9" fmla="*/ 476250 w 5424488"/>
              <a:gd name="connsiteY9" fmla="*/ 95250 h 557213"/>
              <a:gd name="connsiteX10" fmla="*/ 476250 w 5424488"/>
              <a:gd name="connsiteY10" fmla="*/ 0 h 557213"/>
              <a:gd name="connsiteX11" fmla="*/ 0 w 5424488"/>
              <a:gd name="connsiteY11"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24488" h="557213">
                <a:moveTo>
                  <a:pt x="5424488" y="557213"/>
                </a:moveTo>
                <a:lnTo>
                  <a:pt x="3595688" y="557213"/>
                </a:lnTo>
                <a:lnTo>
                  <a:pt x="3595688" y="390525"/>
                </a:lnTo>
                <a:lnTo>
                  <a:pt x="1709738" y="390525"/>
                </a:lnTo>
                <a:lnTo>
                  <a:pt x="1709738" y="295275"/>
                </a:lnTo>
                <a:lnTo>
                  <a:pt x="800100" y="295275"/>
                </a:lnTo>
                <a:lnTo>
                  <a:pt x="800100" y="204788"/>
                </a:lnTo>
                <a:lnTo>
                  <a:pt x="690563" y="204788"/>
                </a:lnTo>
                <a:lnTo>
                  <a:pt x="690563" y="95250"/>
                </a:lnTo>
                <a:lnTo>
                  <a:pt x="476250" y="95250"/>
                </a:lnTo>
                <a:lnTo>
                  <a:pt x="476250" y="0"/>
                </a:lnTo>
                <a:lnTo>
                  <a:pt x="0" y="0"/>
                </a:lnTo>
              </a:path>
            </a:pathLst>
          </a:cu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8" name="Gruppieren 17">
            <a:extLst>
              <a:ext uri="{FF2B5EF4-FFF2-40B4-BE49-F238E27FC236}">
                <a16:creationId xmlns:a16="http://schemas.microsoft.com/office/drawing/2014/main" id="{0C1BE8C5-6C60-8451-70A6-6CF1FFC5168F}"/>
              </a:ext>
            </a:extLst>
          </p:cNvPr>
          <p:cNvGrpSpPr/>
          <p:nvPr/>
        </p:nvGrpSpPr>
        <p:grpSpPr>
          <a:xfrm>
            <a:off x="6394174" y="2441299"/>
            <a:ext cx="79928" cy="79928"/>
            <a:chOff x="5669618" y="3288368"/>
            <a:chExt cx="79928" cy="79928"/>
          </a:xfrm>
        </p:grpSpPr>
        <p:cxnSp>
          <p:nvCxnSpPr>
            <p:cNvPr id="19" name="Gerader Verbinder 18">
              <a:extLst>
                <a:ext uri="{FF2B5EF4-FFF2-40B4-BE49-F238E27FC236}">
                  <a16:creationId xmlns:a16="http://schemas.microsoft.com/office/drawing/2014/main" id="{4A333EC0-14AA-7970-D049-0C821D6C3595}"/>
                </a:ext>
              </a:extLst>
            </p:cNvPr>
            <p:cNvCxnSpPr>
              <a:cxnSpLocks/>
            </p:cNvCxnSpPr>
            <p:nvPr/>
          </p:nvCxnSpPr>
          <p:spPr>
            <a:xfrm>
              <a:off x="5709582" y="3288368"/>
              <a:ext cx="0" cy="7992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055CFB20-ABA4-6BBD-4350-47EF9981BBE0}"/>
                </a:ext>
              </a:extLst>
            </p:cNvPr>
            <p:cNvCxnSpPr>
              <a:cxnSpLocks/>
            </p:cNvCxnSpPr>
            <p:nvPr/>
          </p:nvCxnSpPr>
          <p:spPr>
            <a:xfrm rot="5400000">
              <a:off x="5709582" y="3288368"/>
              <a:ext cx="0" cy="7992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1" name="Gruppieren 20">
            <a:extLst>
              <a:ext uri="{FF2B5EF4-FFF2-40B4-BE49-F238E27FC236}">
                <a16:creationId xmlns:a16="http://schemas.microsoft.com/office/drawing/2014/main" id="{A52ABEBF-CD37-2E82-6356-0CA517662564}"/>
              </a:ext>
            </a:extLst>
          </p:cNvPr>
          <p:cNvGrpSpPr/>
          <p:nvPr/>
        </p:nvGrpSpPr>
        <p:grpSpPr>
          <a:xfrm>
            <a:off x="6203950" y="2441299"/>
            <a:ext cx="79928" cy="79928"/>
            <a:chOff x="5669618" y="3288368"/>
            <a:chExt cx="79928" cy="79928"/>
          </a:xfrm>
        </p:grpSpPr>
        <p:cxnSp>
          <p:nvCxnSpPr>
            <p:cNvPr id="22" name="Gerader Verbinder 21">
              <a:extLst>
                <a:ext uri="{FF2B5EF4-FFF2-40B4-BE49-F238E27FC236}">
                  <a16:creationId xmlns:a16="http://schemas.microsoft.com/office/drawing/2014/main" id="{535736D6-F6D9-EA49-9167-63B18638BB8D}"/>
                </a:ext>
              </a:extLst>
            </p:cNvPr>
            <p:cNvCxnSpPr>
              <a:cxnSpLocks/>
            </p:cNvCxnSpPr>
            <p:nvPr/>
          </p:nvCxnSpPr>
          <p:spPr>
            <a:xfrm>
              <a:off x="5709582" y="3288368"/>
              <a:ext cx="0" cy="7992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A287A1F5-B5D2-9920-B541-92EB7F9D033E}"/>
                </a:ext>
              </a:extLst>
            </p:cNvPr>
            <p:cNvCxnSpPr>
              <a:cxnSpLocks/>
            </p:cNvCxnSpPr>
            <p:nvPr/>
          </p:nvCxnSpPr>
          <p:spPr>
            <a:xfrm rot="5400000">
              <a:off x="5709582" y="3288368"/>
              <a:ext cx="0" cy="7992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4" name="Gruppieren 23">
            <a:extLst>
              <a:ext uri="{FF2B5EF4-FFF2-40B4-BE49-F238E27FC236}">
                <a16:creationId xmlns:a16="http://schemas.microsoft.com/office/drawing/2014/main" id="{7B2696D2-66FE-C298-2EFE-20AA4619537F}"/>
              </a:ext>
            </a:extLst>
          </p:cNvPr>
          <p:cNvGrpSpPr/>
          <p:nvPr/>
        </p:nvGrpSpPr>
        <p:grpSpPr>
          <a:xfrm>
            <a:off x="5927731" y="2441299"/>
            <a:ext cx="79928" cy="79928"/>
            <a:chOff x="5669618" y="3288368"/>
            <a:chExt cx="79928" cy="79928"/>
          </a:xfrm>
        </p:grpSpPr>
        <p:cxnSp>
          <p:nvCxnSpPr>
            <p:cNvPr id="25" name="Gerader Verbinder 24">
              <a:extLst>
                <a:ext uri="{FF2B5EF4-FFF2-40B4-BE49-F238E27FC236}">
                  <a16:creationId xmlns:a16="http://schemas.microsoft.com/office/drawing/2014/main" id="{74A55B3C-167E-71A7-E10A-99B05AEAB206}"/>
                </a:ext>
              </a:extLst>
            </p:cNvPr>
            <p:cNvCxnSpPr>
              <a:cxnSpLocks/>
            </p:cNvCxnSpPr>
            <p:nvPr/>
          </p:nvCxnSpPr>
          <p:spPr>
            <a:xfrm>
              <a:off x="5709582" y="3288368"/>
              <a:ext cx="0" cy="7992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0C9E82D8-34A8-CA6A-2257-526C660EEE82}"/>
                </a:ext>
              </a:extLst>
            </p:cNvPr>
            <p:cNvCxnSpPr>
              <a:cxnSpLocks/>
            </p:cNvCxnSpPr>
            <p:nvPr/>
          </p:nvCxnSpPr>
          <p:spPr>
            <a:xfrm rot="5400000">
              <a:off x="5709582" y="3288368"/>
              <a:ext cx="0" cy="7992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7" name="Gruppieren 26">
            <a:extLst>
              <a:ext uri="{FF2B5EF4-FFF2-40B4-BE49-F238E27FC236}">
                <a16:creationId xmlns:a16="http://schemas.microsoft.com/office/drawing/2014/main" id="{508C4C8A-E3C9-D855-D1D2-437070C2B6A7}"/>
              </a:ext>
            </a:extLst>
          </p:cNvPr>
          <p:cNvGrpSpPr/>
          <p:nvPr/>
        </p:nvGrpSpPr>
        <p:grpSpPr>
          <a:xfrm>
            <a:off x="5777471" y="2441299"/>
            <a:ext cx="79928" cy="79928"/>
            <a:chOff x="5669618" y="3288368"/>
            <a:chExt cx="79928" cy="79928"/>
          </a:xfrm>
        </p:grpSpPr>
        <p:cxnSp>
          <p:nvCxnSpPr>
            <p:cNvPr id="28" name="Gerader Verbinder 27">
              <a:extLst>
                <a:ext uri="{FF2B5EF4-FFF2-40B4-BE49-F238E27FC236}">
                  <a16:creationId xmlns:a16="http://schemas.microsoft.com/office/drawing/2014/main" id="{00BE5A32-2475-0C54-42CF-DBD2143D152B}"/>
                </a:ext>
              </a:extLst>
            </p:cNvPr>
            <p:cNvCxnSpPr>
              <a:cxnSpLocks/>
            </p:cNvCxnSpPr>
            <p:nvPr/>
          </p:nvCxnSpPr>
          <p:spPr>
            <a:xfrm>
              <a:off x="5709582" y="3288368"/>
              <a:ext cx="0" cy="7992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4A10FC0C-838B-721C-545A-C0CED0645A9E}"/>
                </a:ext>
              </a:extLst>
            </p:cNvPr>
            <p:cNvCxnSpPr>
              <a:cxnSpLocks/>
            </p:cNvCxnSpPr>
            <p:nvPr/>
          </p:nvCxnSpPr>
          <p:spPr>
            <a:xfrm rot="5400000">
              <a:off x="5709582" y="3288368"/>
              <a:ext cx="0" cy="7992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0" name="Gruppieren 29">
            <a:extLst>
              <a:ext uri="{FF2B5EF4-FFF2-40B4-BE49-F238E27FC236}">
                <a16:creationId xmlns:a16="http://schemas.microsoft.com/office/drawing/2014/main" id="{D154C966-7F74-2150-2B88-F314EB1CC120}"/>
              </a:ext>
            </a:extLst>
          </p:cNvPr>
          <p:cNvGrpSpPr/>
          <p:nvPr/>
        </p:nvGrpSpPr>
        <p:grpSpPr>
          <a:xfrm>
            <a:off x="5641986" y="2441299"/>
            <a:ext cx="79928" cy="79928"/>
            <a:chOff x="5669618" y="3288368"/>
            <a:chExt cx="79928" cy="79928"/>
          </a:xfrm>
        </p:grpSpPr>
        <p:cxnSp>
          <p:nvCxnSpPr>
            <p:cNvPr id="31" name="Gerader Verbinder 30">
              <a:extLst>
                <a:ext uri="{FF2B5EF4-FFF2-40B4-BE49-F238E27FC236}">
                  <a16:creationId xmlns:a16="http://schemas.microsoft.com/office/drawing/2014/main" id="{44835A4F-D287-E623-90F0-9C9FF29F3BB8}"/>
                </a:ext>
              </a:extLst>
            </p:cNvPr>
            <p:cNvCxnSpPr>
              <a:cxnSpLocks/>
            </p:cNvCxnSpPr>
            <p:nvPr/>
          </p:nvCxnSpPr>
          <p:spPr>
            <a:xfrm>
              <a:off x="5709582" y="3288368"/>
              <a:ext cx="0" cy="7992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 name="Gerader Verbinder 31">
              <a:extLst>
                <a:ext uri="{FF2B5EF4-FFF2-40B4-BE49-F238E27FC236}">
                  <a16:creationId xmlns:a16="http://schemas.microsoft.com/office/drawing/2014/main" id="{270662D9-C648-D03E-FD27-14C68D4C6C8B}"/>
                </a:ext>
              </a:extLst>
            </p:cNvPr>
            <p:cNvCxnSpPr>
              <a:cxnSpLocks/>
            </p:cNvCxnSpPr>
            <p:nvPr/>
          </p:nvCxnSpPr>
          <p:spPr>
            <a:xfrm rot="5400000">
              <a:off x="5709582" y="3288368"/>
              <a:ext cx="0" cy="7992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3" name="Gruppieren 32">
            <a:extLst>
              <a:ext uri="{FF2B5EF4-FFF2-40B4-BE49-F238E27FC236}">
                <a16:creationId xmlns:a16="http://schemas.microsoft.com/office/drawing/2014/main" id="{44C9E944-5BED-9331-E8CF-1F0E00385B46}"/>
              </a:ext>
            </a:extLst>
          </p:cNvPr>
          <p:cNvGrpSpPr/>
          <p:nvPr/>
        </p:nvGrpSpPr>
        <p:grpSpPr>
          <a:xfrm>
            <a:off x="5536331" y="2441299"/>
            <a:ext cx="79928" cy="79928"/>
            <a:chOff x="5669618" y="3288368"/>
            <a:chExt cx="79928" cy="79928"/>
          </a:xfrm>
        </p:grpSpPr>
        <p:cxnSp>
          <p:nvCxnSpPr>
            <p:cNvPr id="34" name="Gerader Verbinder 33">
              <a:extLst>
                <a:ext uri="{FF2B5EF4-FFF2-40B4-BE49-F238E27FC236}">
                  <a16:creationId xmlns:a16="http://schemas.microsoft.com/office/drawing/2014/main" id="{58095303-F82F-3224-F7FA-C49756D390E1}"/>
                </a:ext>
              </a:extLst>
            </p:cNvPr>
            <p:cNvCxnSpPr>
              <a:cxnSpLocks/>
            </p:cNvCxnSpPr>
            <p:nvPr/>
          </p:nvCxnSpPr>
          <p:spPr>
            <a:xfrm>
              <a:off x="5709582" y="3288368"/>
              <a:ext cx="0" cy="7992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 name="Gerader Verbinder 34">
              <a:extLst>
                <a:ext uri="{FF2B5EF4-FFF2-40B4-BE49-F238E27FC236}">
                  <a16:creationId xmlns:a16="http://schemas.microsoft.com/office/drawing/2014/main" id="{657C265B-E01C-9551-BF27-0C1ABF138713}"/>
                </a:ext>
              </a:extLst>
            </p:cNvPr>
            <p:cNvCxnSpPr>
              <a:cxnSpLocks/>
            </p:cNvCxnSpPr>
            <p:nvPr/>
          </p:nvCxnSpPr>
          <p:spPr>
            <a:xfrm rot="5400000">
              <a:off x="5709582" y="3288368"/>
              <a:ext cx="0" cy="7992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6" name="Gruppieren 35">
            <a:extLst>
              <a:ext uri="{FF2B5EF4-FFF2-40B4-BE49-F238E27FC236}">
                <a16:creationId xmlns:a16="http://schemas.microsoft.com/office/drawing/2014/main" id="{DE5AA92A-86D7-8E5A-AADC-478CADC216FD}"/>
              </a:ext>
            </a:extLst>
          </p:cNvPr>
          <p:cNvGrpSpPr/>
          <p:nvPr/>
        </p:nvGrpSpPr>
        <p:grpSpPr>
          <a:xfrm>
            <a:off x="5350992" y="2441299"/>
            <a:ext cx="79928" cy="79928"/>
            <a:chOff x="5669618" y="3288368"/>
            <a:chExt cx="79928" cy="79928"/>
          </a:xfrm>
        </p:grpSpPr>
        <p:cxnSp>
          <p:nvCxnSpPr>
            <p:cNvPr id="37" name="Gerader Verbinder 36">
              <a:extLst>
                <a:ext uri="{FF2B5EF4-FFF2-40B4-BE49-F238E27FC236}">
                  <a16:creationId xmlns:a16="http://schemas.microsoft.com/office/drawing/2014/main" id="{5A1B0FEC-5DB9-FC90-DD37-BB59AE87BB4C}"/>
                </a:ext>
              </a:extLst>
            </p:cNvPr>
            <p:cNvCxnSpPr>
              <a:cxnSpLocks/>
            </p:cNvCxnSpPr>
            <p:nvPr/>
          </p:nvCxnSpPr>
          <p:spPr>
            <a:xfrm>
              <a:off x="5709582" y="3288368"/>
              <a:ext cx="0" cy="7992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8" name="Gerader Verbinder 37">
              <a:extLst>
                <a:ext uri="{FF2B5EF4-FFF2-40B4-BE49-F238E27FC236}">
                  <a16:creationId xmlns:a16="http://schemas.microsoft.com/office/drawing/2014/main" id="{2167DE18-E6B1-79D9-3871-18B1421B6CA6}"/>
                </a:ext>
              </a:extLst>
            </p:cNvPr>
            <p:cNvCxnSpPr>
              <a:cxnSpLocks/>
            </p:cNvCxnSpPr>
            <p:nvPr/>
          </p:nvCxnSpPr>
          <p:spPr>
            <a:xfrm rot="5400000">
              <a:off x="5709582" y="3288368"/>
              <a:ext cx="0" cy="7992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9" name="Gruppieren 38">
            <a:extLst>
              <a:ext uri="{FF2B5EF4-FFF2-40B4-BE49-F238E27FC236}">
                <a16:creationId xmlns:a16="http://schemas.microsoft.com/office/drawing/2014/main" id="{5735819E-CF14-EB9B-1E6A-0DD07DA9AFB7}"/>
              </a:ext>
            </a:extLst>
          </p:cNvPr>
          <p:cNvGrpSpPr/>
          <p:nvPr/>
        </p:nvGrpSpPr>
        <p:grpSpPr>
          <a:xfrm>
            <a:off x="5189780" y="2441299"/>
            <a:ext cx="79928" cy="79928"/>
            <a:chOff x="5669618" y="3288368"/>
            <a:chExt cx="79928" cy="79928"/>
          </a:xfrm>
        </p:grpSpPr>
        <p:cxnSp>
          <p:nvCxnSpPr>
            <p:cNvPr id="40" name="Gerader Verbinder 39">
              <a:extLst>
                <a:ext uri="{FF2B5EF4-FFF2-40B4-BE49-F238E27FC236}">
                  <a16:creationId xmlns:a16="http://schemas.microsoft.com/office/drawing/2014/main" id="{A3029438-E116-8306-2D5B-E3D497FA2B2F}"/>
                </a:ext>
              </a:extLst>
            </p:cNvPr>
            <p:cNvCxnSpPr>
              <a:cxnSpLocks/>
            </p:cNvCxnSpPr>
            <p:nvPr/>
          </p:nvCxnSpPr>
          <p:spPr>
            <a:xfrm>
              <a:off x="5709582" y="3288368"/>
              <a:ext cx="0" cy="7992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1" name="Gerader Verbinder 40">
              <a:extLst>
                <a:ext uri="{FF2B5EF4-FFF2-40B4-BE49-F238E27FC236}">
                  <a16:creationId xmlns:a16="http://schemas.microsoft.com/office/drawing/2014/main" id="{3F550169-AF39-1DD1-C239-5E2417D2FD51}"/>
                </a:ext>
              </a:extLst>
            </p:cNvPr>
            <p:cNvCxnSpPr>
              <a:cxnSpLocks/>
            </p:cNvCxnSpPr>
            <p:nvPr/>
          </p:nvCxnSpPr>
          <p:spPr>
            <a:xfrm rot="5400000">
              <a:off x="5709582" y="3288368"/>
              <a:ext cx="0" cy="7992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42" name="Gruppieren 41">
            <a:extLst>
              <a:ext uri="{FF2B5EF4-FFF2-40B4-BE49-F238E27FC236}">
                <a16:creationId xmlns:a16="http://schemas.microsoft.com/office/drawing/2014/main" id="{F42B4FE9-FB46-A6DE-97D7-E82910F94218}"/>
              </a:ext>
            </a:extLst>
          </p:cNvPr>
          <p:cNvGrpSpPr/>
          <p:nvPr/>
        </p:nvGrpSpPr>
        <p:grpSpPr>
          <a:xfrm>
            <a:off x="5172919" y="2441299"/>
            <a:ext cx="79928" cy="79928"/>
            <a:chOff x="5669618" y="3288368"/>
            <a:chExt cx="79928" cy="79928"/>
          </a:xfrm>
        </p:grpSpPr>
        <p:cxnSp>
          <p:nvCxnSpPr>
            <p:cNvPr id="43" name="Gerader Verbinder 42">
              <a:extLst>
                <a:ext uri="{FF2B5EF4-FFF2-40B4-BE49-F238E27FC236}">
                  <a16:creationId xmlns:a16="http://schemas.microsoft.com/office/drawing/2014/main" id="{4D1A7047-CC99-74C4-FAAC-EF387F5C345D}"/>
                </a:ext>
              </a:extLst>
            </p:cNvPr>
            <p:cNvCxnSpPr>
              <a:cxnSpLocks/>
            </p:cNvCxnSpPr>
            <p:nvPr/>
          </p:nvCxnSpPr>
          <p:spPr>
            <a:xfrm>
              <a:off x="5709582" y="3288368"/>
              <a:ext cx="0" cy="7992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4" name="Gerader Verbinder 43">
              <a:extLst>
                <a:ext uri="{FF2B5EF4-FFF2-40B4-BE49-F238E27FC236}">
                  <a16:creationId xmlns:a16="http://schemas.microsoft.com/office/drawing/2014/main" id="{86BBA824-336F-7E74-FFF7-E4F320CA0239}"/>
                </a:ext>
              </a:extLst>
            </p:cNvPr>
            <p:cNvCxnSpPr>
              <a:cxnSpLocks/>
            </p:cNvCxnSpPr>
            <p:nvPr/>
          </p:nvCxnSpPr>
          <p:spPr>
            <a:xfrm rot="5400000">
              <a:off x="5709582" y="3288368"/>
              <a:ext cx="0" cy="7992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45" name="Gruppieren 44">
            <a:extLst>
              <a:ext uri="{FF2B5EF4-FFF2-40B4-BE49-F238E27FC236}">
                <a16:creationId xmlns:a16="http://schemas.microsoft.com/office/drawing/2014/main" id="{D9E381F6-F4DA-4DED-8B9C-CAB668DBA330}"/>
              </a:ext>
            </a:extLst>
          </p:cNvPr>
          <p:cNvGrpSpPr/>
          <p:nvPr/>
        </p:nvGrpSpPr>
        <p:grpSpPr>
          <a:xfrm>
            <a:off x="5109851" y="2441299"/>
            <a:ext cx="79928" cy="79928"/>
            <a:chOff x="5669618" y="3288368"/>
            <a:chExt cx="79928" cy="79928"/>
          </a:xfrm>
        </p:grpSpPr>
        <p:cxnSp>
          <p:nvCxnSpPr>
            <p:cNvPr id="46" name="Gerader Verbinder 45">
              <a:extLst>
                <a:ext uri="{FF2B5EF4-FFF2-40B4-BE49-F238E27FC236}">
                  <a16:creationId xmlns:a16="http://schemas.microsoft.com/office/drawing/2014/main" id="{C5485700-6EB4-B8A4-3D04-DF75FCCAD891}"/>
                </a:ext>
              </a:extLst>
            </p:cNvPr>
            <p:cNvCxnSpPr>
              <a:cxnSpLocks/>
            </p:cNvCxnSpPr>
            <p:nvPr/>
          </p:nvCxnSpPr>
          <p:spPr>
            <a:xfrm>
              <a:off x="5709582" y="3288368"/>
              <a:ext cx="0" cy="7992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7" name="Gerader Verbinder 46">
              <a:extLst>
                <a:ext uri="{FF2B5EF4-FFF2-40B4-BE49-F238E27FC236}">
                  <a16:creationId xmlns:a16="http://schemas.microsoft.com/office/drawing/2014/main" id="{C0F5C0F3-C5C5-E6C0-F827-2FEF51682154}"/>
                </a:ext>
              </a:extLst>
            </p:cNvPr>
            <p:cNvCxnSpPr>
              <a:cxnSpLocks/>
            </p:cNvCxnSpPr>
            <p:nvPr/>
          </p:nvCxnSpPr>
          <p:spPr>
            <a:xfrm rot="5400000">
              <a:off x="5709582" y="3288368"/>
              <a:ext cx="0" cy="7992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48" name="Gruppieren 47">
            <a:extLst>
              <a:ext uri="{FF2B5EF4-FFF2-40B4-BE49-F238E27FC236}">
                <a16:creationId xmlns:a16="http://schemas.microsoft.com/office/drawing/2014/main" id="{3A613FDD-F6B0-44BE-E757-1DA805BACAA8}"/>
              </a:ext>
            </a:extLst>
          </p:cNvPr>
          <p:cNvGrpSpPr/>
          <p:nvPr/>
        </p:nvGrpSpPr>
        <p:grpSpPr>
          <a:xfrm>
            <a:off x="4994846" y="2441299"/>
            <a:ext cx="79928" cy="79928"/>
            <a:chOff x="5669618" y="3288368"/>
            <a:chExt cx="79928" cy="79928"/>
          </a:xfrm>
        </p:grpSpPr>
        <p:cxnSp>
          <p:nvCxnSpPr>
            <p:cNvPr id="49" name="Gerader Verbinder 48">
              <a:extLst>
                <a:ext uri="{FF2B5EF4-FFF2-40B4-BE49-F238E27FC236}">
                  <a16:creationId xmlns:a16="http://schemas.microsoft.com/office/drawing/2014/main" id="{ECE7188C-A742-1310-7F8B-AD123F133AD1}"/>
                </a:ext>
              </a:extLst>
            </p:cNvPr>
            <p:cNvCxnSpPr>
              <a:cxnSpLocks/>
            </p:cNvCxnSpPr>
            <p:nvPr/>
          </p:nvCxnSpPr>
          <p:spPr>
            <a:xfrm>
              <a:off x="5709582" y="3288368"/>
              <a:ext cx="0" cy="7992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23DF55E4-A566-17DA-C01E-62BDE8FAAC54}"/>
                </a:ext>
              </a:extLst>
            </p:cNvPr>
            <p:cNvCxnSpPr>
              <a:cxnSpLocks/>
            </p:cNvCxnSpPr>
            <p:nvPr/>
          </p:nvCxnSpPr>
          <p:spPr>
            <a:xfrm rot="5400000">
              <a:off x="5709582" y="3288368"/>
              <a:ext cx="0" cy="7992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51" name="Gruppieren 50">
            <a:extLst>
              <a:ext uri="{FF2B5EF4-FFF2-40B4-BE49-F238E27FC236}">
                <a16:creationId xmlns:a16="http://schemas.microsoft.com/office/drawing/2014/main" id="{721B34DE-D8C0-FE97-17FA-FFF9650B8975}"/>
              </a:ext>
            </a:extLst>
          </p:cNvPr>
          <p:cNvGrpSpPr/>
          <p:nvPr/>
        </p:nvGrpSpPr>
        <p:grpSpPr>
          <a:xfrm>
            <a:off x="4902768" y="2441299"/>
            <a:ext cx="79928" cy="79928"/>
            <a:chOff x="5669618" y="3288368"/>
            <a:chExt cx="79928" cy="79928"/>
          </a:xfrm>
        </p:grpSpPr>
        <p:cxnSp>
          <p:nvCxnSpPr>
            <p:cNvPr id="52" name="Gerader Verbinder 51">
              <a:extLst>
                <a:ext uri="{FF2B5EF4-FFF2-40B4-BE49-F238E27FC236}">
                  <a16:creationId xmlns:a16="http://schemas.microsoft.com/office/drawing/2014/main" id="{85DCBF95-6C39-2D25-D54C-8F2F38C45020}"/>
                </a:ext>
              </a:extLst>
            </p:cNvPr>
            <p:cNvCxnSpPr>
              <a:cxnSpLocks/>
            </p:cNvCxnSpPr>
            <p:nvPr/>
          </p:nvCxnSpPr>
          <p:spPr>
            <a:xfrm>
              <a:off x="5709582" y="3288368"/>
              <a:ext cx="0" cy="7992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3" name="Gerader Verbinder 52">
              <a:extLst>
                <a:ext uri="{FF2B5EF4-FFF2-40B4-BE49-F238E27FC236}">
                  <a16:creationId xmlns:a16="http://schemas.microsoft.com/office/drawing/2014/main" id="{59CFC043-0EE6-9155-8372-CE3EE14301A3}"/>
                </a:ext>
              </a:extLst>
            </p:cNvPr>
            <p:cNvCxnSpPr>
              <a:cxnSpLocks/>
            </p:cNvCxnSpPr>
            <p:nvPr/>
          </p:nvCxnSpPr>
          <p:spPr>
            <a:xfrm rot="5400000">
              <a:off x="5709582" y="3288368"/>
              <a:ext cx="0" cy="7992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54" name="Gruppieren 53">
            <a:extLst>
              <a:ext uri="{FF2B5EF4-FFF2-40B4-BE49-F238E27FC236}">
                <a16:creationId xmlns:a16="http://schemas.microsoft.com/office/drawing/2014/main" id="{E9FBC747-ED58-419E-2B83-275EE567A30E}"/>
              </a:ext>
            </a:extLst>
          </p:cNvPr>
          <p:cNvGrpSpPr/>
          <p:nvPr/>
        </p:nvGrpSpPr>
        <p:grpSpPr>
          <a:xfrm>
            <a:off x="4758910" y="2441299"/>
            <a:ext cx="79928" cy="79928"/>
            <a:chOff x="5669618" y="3288368"/>
            <a:chExt cx="79928" cy="79928"/>
          </a:xfrm>
        </p:grpSpPr>
        <p:cxnSp>
          <p:nvCxnSpPr>
            <p:cNvPr id="55" name="Gerader Verbinder 54">
              <a:extLst>
                <a:ext uri="{FF2B5EF4-FFF2-40B4-BE49-F238E27FC236}">
                  <a16:creationId xmlns:a16="http://schemas.microsoft.com/office/drawing/2014/main" id="{DF783C52-EA11-BD2D-834A-BC686653D357}"/>
                </a:ext>
              </a:extLst>
            </p:cNvPr>
            <p:cNvCxnSpPr>
              <a:cxnSpLocks/>
            </p:cNvCxnSpPr>
            <p:nvPr/>
          </p:nvCxnSpPr>
          <p:spPr>
            <a:xfrm>
              <a:off x="5709582" y="3288368"/>
              <a:ext cx="0" cy="7992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6" name="Gerader Verbinder 55">
              <a:extLst>
                <a:ext uri="{FF2B5EF4-FFF2-40B4-BE49-F238E27FC236}">
                  <a16:creationId xmlns:a16="http://schemas.microsoft.com/office/drawing/2014/main" id="{86E1AA5E-EBA1-DC07-F0D1-B654013966CE}"/>
                </a:ext>
              </a:extLst>
            </p:cNvPr>
            <p:cNvCxnSpPr>
              <a:cxnSpLocks/>
            </p:cNvCxnSpPr>
            <p:nvPr/>
          </p:nvCxnSpPr>
          <p:spPr>
            <a:xfrm rot="5400000">
              <a:off x="5709582" y="3288368"/>
              <a:ext cx="0" cy="7992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57" name="Gruppieren 56">
            <a:extLst>
              <a:ext uri="{FF2B5EF4-FFF2-40B4-BE49-F238E27FC236}">
                <a16:creationId xmlns:a16="http://schemas.microsoft.com/office/drawing/2014/main" id="{E5A01586-7FD9-9787-7116-19198F48E9CA}"/>
              </a:ext>
            </a:extLst>
          </p:cNvPr>
          <p:cNvGrpSpPr/>
          <p:nvPr/>
        </p:nvGrpSpPr>
        <p:grpSpPr>
          <a:xfrm>
            <a:off x="4608331" y="2441299"/>
            <a:ext cx="79928" cy="79928"/>
            <a:chOff x="5669618" y="3288368"/>
            <a:chExt cx="79928" cy="79928"/>
          </a:xfrm>
        </p:grpSpPr>
        <p:cxnSp>
          <p:nvCxnSpPr>
            <p:cNvPr id="58" name="Gerader Verbinder 57">
              <a:extLst>
                <a:ext uri="{FF2B5EF4-FFF2-40B4-BE49-F238E27FC236}">
                  <a16:creationId xmlns:a16="http://schemas.microsoft.com/office/drawing/2014/main" id="{FB41D7F0-548F-6529-C699-81596829C344}"/>
                </a:ext>
              </a:extLst>
            </p:cNvPr>
            <p:cNvCxnSpPr>
              <a:cxnSpLocks/>
            </p:cNvCxnSpPr>
            <p:nvPr/>
          </p:nvCxnSpPr>
          <p:spPr>
            <a:xfrm>
              <a:off x="5709582" y="3288368"/>
              <a:ext cx="0" cy="7992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9" name="Gerader Verbinder 58">
              <a:extLst>
                <a:ext uri="{FF2B5EF4-FFF2-40B4-BE49-F238E27FC236}">
                  <a16:creationId xmlns:a16="http://schemas.microsoft.com/office/drawing/2014/main" id="{E0BCC116-B9A1-3D4E-D441-D5816C47B44E}"/>
                </a:ext>
              </a:extLst>
            </p:cNvPr>
            <p:cNvCxnSpPr>
              <a:cxnSpLocks/>
            </p:cNvCxnSpPr>
            <p:nvPr/>
          </p:nvCxnSpPr>
          <p:spPr>
            <a:xfrm rot="5400000">
              <a:off x="5709582" y="3288368"/>
              <a:ext cx="0" cy="7992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0" name="Gruppieren 59">
            <a:extLst>
              <a:ext uri="{FF2B5EF4-FFF2-40B4-BE49-F238E27FC236}">
                <a16:creationId xmlns:a16="http://schemas.microsoft.com/office/drawing/2014/main" id="{12784A45-1389-DBED-7822-D5399C7EABF8}"/>
              </a:ext>
            </a:extLst>
          </p:cNvPr>
          <p:cNvGrpSpPr/>
          <p:nvPr/>
        </p:nvGrpSpPr>
        <p:grpSpPr>
          <a:xfrm>
            <a:off x="4546712" y="2272592"/>
            <a:ext cx="79928" cy="79928"/>
            <a:chOff x="5669618" y="3288368"/>
            <a:chExt cx="79928" cy="79928"/>
          </a:xfrm>
        </p:grpSpPr>
        <p:cxnSp>
          <p:nvCxnSpPr>
            <p:cNvPr id="61" name="Gerader Verbinder 60">
              <a:extLst>
                <a:ext uri="{FF2B5EF4-FFF2-40B4-BE49-F238E27FC236}">
                  <a16:creationId xmlns:a16="http://schemas.microsoft.com/office/drawing/2014/main" id="{34DDD956-18BF-4A63-0CAF-C6F0EF4091DA}"/>
                </a:ext>
              </a:extLst>
            </p:cNvPr>
            <p:cNvCxnSpPr>
              <a:cxnSpLocks/>
            </p:cNvCxnSpPr>
            <p:nvPr/>
          </p:nvCxnSpPr>
          <p:spPr>
            <a:xfrm>
              <a:off x="5709582" y="3288368"/>
              <a:ext cx="0" cy="7992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2" name="Gerader Verbinder 61">
              <a:extLst>
                <a:ext uri="{FF2B5EF4-FFF2-40B4-BE49-F238E27FC236}">
                  <a16:creationId xmlns:a16="http://schemas.microsoft.com/office/drawing/2014/main" id="{E107271B-796A-047A-DD59-25A7DFE7B8BF}"/>
                </a:ext>
              </a:extLst>
            </p:cNvPr>
            <p:cNvCxnSpPr>
              <a:cxnSpLocks/>
            </p:cNvCxnSpPr>
            <p:nvPr/>
          </p:nvCxnSpPr>
          <p:spPr>
            <a:xfrm rot="5400000">
              <a:off x="5709582" y="3288368"/>
              <a:ext cx="0" cy="7992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3" name="Gruppieren 62">
            <a:extLst>
              <a:ext uri="{FF2B5EF4-FFF2-40B4-BE49-F238E27FC236}">
                <a16:creationId xmlns:a16="http://schemas.microsoft.com/office/drawing/2014/main" id="{C044F617-EF4F-71A5-508F-7C0C04D25E14}"/>
              </a:ext>
            </a:extLst>
          </p:cNvPr>
          <p:cNvGrpSpPr/>
          <p:nvPr/>
        </p:nvGrpSpPr>
        <p:grpSpPr>
          <a:xfrm>
            <a:off x="4528403" y="2272592"/>
            <a:ext cx="79928" cy="79928"/>
            <a:chOff x="5669618" y="3288368"/>
            <a:chExt cx="79928" cy="79928"/>
          </a:xfrm>
        </p:grpSpPr>
        <p:cxnSp>
          <p:nvCxnSpPr>
            <p:cNvPr id="64" name="Gerader Verbinder 63">
              <a:extLst>
                <a:ext uri="{FF2B5EF4-FFF2-40B4-BE49-F238E27FC236}">
                  <a16:creationId xmlns:a16="http://schemas.microsoft.com/office/drawing/2014/main" id="{F3E8006A-9D91-F789-73C6-C53C3EB5A507}"/>
                </a:ext>
              </a:extLst>
            </p:cNvPr>
            <p:cNvCxnSpPr>
              <a:cxnSpLocks/>
            </p:cNvCxnSpPr>
            <p:nvPr/>
          </p:nvCxnSpPr>
          <p:spPr>
            <a:xfrm>
              <a:off x="5709582" y="3288368"/>
              <a:ext cx="0" cy="7992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5" name="Gerader Verbinder 64">
              <a:extLst>
                <a:ext uri="{FF2B5EF4-FFF2-40B4-BE49-F238E27FC236}">
                  <a16:creationId xmlns:a16="http://schemas.microsoft.com/office/drawing/2014/main" id="{AFEA953A-CDCF-5694-1FAD-CFE89BAA2311}"/>
                </a:ext>
              </a:extLst>
            </p:cNvPr>
            <p:cNvCxnSpPr>
              <a:cxnSpLocks/>
            </p:cNvCxnSpPr>
            <p:nvPr/>
          </p:nvCxnSpPr>
          <p:spPr>
            <a:xfrm rot="5400000">
              <a:off x="5709582" y="3288368"/>
              <a:ext cx="0" cy="7992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6" name="Gruppieren 65">
            <a:extLst>
              <a:ext uri="{FF2B5EF4-FFF2-40B4-BE49-F238E27FC236}">
                <a16:creationId xmlns:a16="http://schemas.microsoft.com/office/drawing/2014/main" id="{19259DE8-6A17-3263-2087-8BDD1970DAAB}"/>
              </a:ext>
            </a:extLst>
          </p:cNvPr>
          <p:cNvGrpSpPr/>
          <p:nvPr/>
        </p:nvGrpSpPr>
        <p:grpSpPr>
          <a:xfrm>
            <a:off x="4367890" y="2272592"/>
            <a:ext cx="79928" cy="79928"/>
            <a:chOff x="5669618" y="3288368"/>
            <a:chExt cx="79928" cy="79928"/>
          </a:xfrm>
        </p:grpSpPr>
        <p:cxnSp>
          <p:nvCxnSpPr>
            <p:cNvPr id="67" name="Gerader Verbinder 66">
              <a:extLst>
                <a:ext uri="{FF2B5EF4-FFF2-40B4-BE49-F238E27FC236}">
                  <a16:creationId xmlns:a16="http://schemas.microsoft.com/office/drawing/2014/main" id="{98173716-BB97-B241-BB45-2DF5ECBD7CCC}"/>
                </a:ext>
              </a:extLst>
            </p:cNvPr>
            <p:cNvCxnSpPr>
              <a:cxnSpLocks/>
            </p:cNvCxnSpPr>
            <p:nvPr/>
          </p:nvCxnSpPr>
          <p:spPr>
            <a:xfrm>
              <a:off x="5709582" y="3288368"/>
              <a:ext cx="0" cy="7992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8" name="Gerader Verbinder 67">
              <a:extLst>
                <a:ext uri="{FF2B5EF4-FFF2-40B4-BE49-F238E27FC236}">
                  <a16:creationId xmlns:a16="http://schemas.microsoft.com/office/drawing/2014/main" id="{8384978C-D849-FD61-0591-2DDFAF4ADDF5}"/>
                </a:ext>
              </a:extLst>
            </p:cNvPr>
            <p:cNvCxnSpPr>
              <a:cxnSpLocks/>
            </p:cNvCxnSpPr>
            <p:nvPr/>
          </p:nvCxnSpPr>
          <p:spPr>
            <a:xfrm rot="5400000">
              <a:off x="5709582" y="3288368"/>
              <a:ext cx="0" cy="7992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9" name="Gruppieren 68">
            <a:extLst>
              <a:ext uri="{FF2B5EF4-FFF2-40B4-BE49-F238E27FC236}">
                <a16:creationId xmlns:a16="http://schemas.microsoft.com/office/drawing/2014/main" id="{42066367-A031-FBD6-731C-B2595D7B13A9}"/>
              </a:ext>
            </a:extLst>
          </p:cNvPr>
          <p:cNvGrpSpPr/>
          <p:nvPr/>
        </p:nvGrpSpPr>
        <p:grpSpPr>
          <a:xfrm>
            <a:off x="4239027" y="2272592"/>
            <a:ext cx="79928" cy="79928"/>
            <a:chOff x="5669618" y="3288368"/>
            <a:chExt cx="79928" cy="79928"/>
          </a:xfrm>
        </p:grpSpPr>
        <p:cxnSp>
          <p:nvCxnSpPr>
            <p:cNvPr id="70" name="Gerader Verbinder 69">
              <a:extLst>
                <a:ext uri="{FF2B5EF4-FFF2-40B4-BE49-F238E27FC236}">
                  <a16:creationId xmlns:a16="http://schemas.microsoft.com/office/drawing/2014/main" id="{448C69C4-F789-06F7-2FC5-76232EE1CFEE}"/>
                </a:ext>
              </a:extLst>
            </p:cNvPr>
            <p:cNvCxnSpPr>
              <a:cxnSpLocks/>
            </p:cNvCxnSpPr>
            <p:nvPr/>
          </p:nvCxnSpPr>
          <p:spPr>
            <a:xfrm>
              <a:off x="5709582" y="3288368"/>
              <a:ext cx="0" cy="7992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Gerader Verbinder 70">
              <a:extLst>
                <a:ext uri="{FF2B5EF4-FFF2-40B4-BE49-F238E27FC236}">
                  <a16:creationId xmlns:a16="http://schemas.microsoft.com/office/drawing/2014/main" id="{3B263FED-CC4C-4228-9FDA-4206A19002D3}"/>
                </a:ext>
              </a:extLst>
            </p:cNvPr>
            <p:cNvCxnSpPr>
              <a:cxnSpLocks/>
            </p:cNvCxnSpPr>
            <p:nvPr/>
          </p:nvCxnSpPr>
          <p:spPr>
            <a:xfrm rot="5400000">
              <a:off x="5709582" y="3288368"/>
              <a:ext cx="0" cy="7992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2" name="Gruppieren 71">
            <a:extLst>
              <a:ext uri="{FF2B5EF4-FFF2-40B4-BE49-F238E27FC236}">
                <a16:creationId xmlns:a16="http://schemas.microsoft.com/office/drawing/2014/main" id="{6C679C96-AB13-1240-2904-DAD054F09BA8}"/>
              </a:ext>
            </a:extLst>
          </p:cNvPr>
          <p:cNvGrpSpPr/>
          <p:nvPr/>
        </p:nvGrpSpPr>
        <p:grpSpPr>
          <a:xfrm>
            <a:off x="4220389" y="2272592"/>
            <a:ext cx="79928" cy="79928"/>
            <a:chOff x="5669618" y="3288368"/>
            <a:chExt cx="79928" cy="79928"/>
          </a:xfrm>
        </p:grpSpPr>
        <p:cxnSp>
          <p:nvCxnSpPr>
            <p:cNvPr id="73" name="Gerader Verbinder 72">
              <a:extLst>
                <a:ext uri="{FF2B5EF4-FFF2-40B4-BE49-F238E27FC236}">
                  <a16:creationId xmlns:a16="http://schemas.microsoft.com/office/drawing/2014/main" id="{1FF47F0E-6036-7554-D78E-1FE0F89FD82A}"/>
                </a:ext>
              </a:extLst>
            </p:cNvPr>
            <p:cNvCxnSpPr>
              <a:cxnSpLocks/>
            </p:cNvCxnSpPr>
            <p:nvPr/>
          </p:nvCxnSpPr>
          <p:spPr>
            <a:xfrm>
              <a:off x="5709582" y="3288368"/>
              <a:ext cx="0" cy="7992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4" name="Gerader Verbinder 73">
              <a:extLst>
                <a:ext uri="{FF2B5EF4-FFF2-40B4-BE49-F238E27FC236}">
                  <a16:creationId xmlns:a16="http://schemas.microsoft.com/office/drawing/2014/main" id="{0283274C-C444-F6B2-4BB0-8E9E1E86B280}"/>
                </a:ext>
              </a:extLst>
            </p:cNvPr>
            <p:cNvCxnSpPr>
              <a:cxnSpLocks/>
            </p:cNvCxnSpPr>
            <p:nvPr/>
          </p:nvCxnSpPr>
          <p:spPr>
            <a:xfrm rot="5400000">
              <a:off x="5709582" y="3288368"/>
              <a:ext cx="0" cy="7992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5" name="Gruppieren 74">
            <a:extLst>
              <a:ext uri="{FF2B5EF4-FFF2-40B4-BE49-F238E27FC236}">
                <a16:creationId xmlns:a16="http://schemas.microsoft.com/office/drawing/2014/main" id="{D5E05065-130B-8C73-84A9-2D110F9EAB2C}"/>
              </a:ext>
            </a:extLst>
          </p:cNvPr>
          <p:cNvGrpSpPr/>
          <p:nvPr/>
        </p:nvGrpSpPr>
        <p:grpSpPr>
          <a:xfrm>
            <a:off x="4135423" y="2272592"/>
            <a:ext cx="79928" cy="79928"/>
            <a:chOff x="5669618" y="3288368"/>
            <a:chExt cx="79928" cy="79928"/>
          </a:xfrm>
        </p:grpSpPr>
        <p:cxnSp>
          <p:nvCxnSpPr>
            <p:cNvPr id="76" name="Gerader Verbinder 75">
              <a:extLst>
                <a:ext uri="{FF2B5EF4-FFF2-40B4-BE49-F238E27FC236}">
                  <a16:creationId xmlns:a16="http://schemas.microsoft.com/office/drawing/2014/main" id="{F799F98D-705D-5A14-5C55-B732D004F98C}"/>
                </a:ext>
              </a:extLst>
            </p:cNvPr>
            <p:cNvCxnSpPr>
              <a:cxnSpLocks/>
            </p:cNvCxnSpPr>
            <p:nvPr/>
          </p:nvCxnSpPr>
          <p:spPr>
            <a:xfrm>
              <a:off x="5709582" y="3288368"/>
              <a:ext cx="0" cy="7992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7" name="Gerader Verbinder 76">
              <a:extLst>
                <a:ext uri="{FF2B5EF4-FFF2-40B4-BE49-F238E27FC236}">
                  <a16:creationId xmlns:a16="http://schemas.microsoft.com/office/drawing/2014/main" id="{D03F585A-5236-4943-8552-A93C9AD0E8E3}"/>
                </a:ext>
              </a:extLst>
            </p:cNvPr>
            <p:cNvCxnSpPr>
              <a:cxnSpLocks/>
            </p:cNvCxnSpPr>
            <p:nvPr/>
          </p:nvCxnSpPr>
          <p:spPr>
            <a:xfrm rot="5400000">
              <a:off x="5709582" y="3288368"/>
              <a:ext cx="0" cy="7992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8" name="Gruppieren 77">
            <a:extLst>
              <a:ext uri="{FF2B5EF4-FFF2-40B4-BE49-F238E27FC236}">
                <a16:creationId xmlns:a16="http://schemas.microsoft.com/office/drawing/2014/main" id="{A368584D-E460-1385-CEFA-C13946CC6FC1}"/>
              </a:ext>
            </a:extLst>
          </p:cNvPr>
          <p:cNvGrpSpPr/>
          <p:nvPr/>
        </p:nvGrpSpPr>
        <p:grpSpPr>
          <a:xfrm>
            <a:off x="4115994" y="2272592"/>
            <a:ext cx="79928" cy="79928"/>
            <a:chOff x="5669618" y="3288368"/>
            <a:chExt cx="79928" cy="79928"/>
          </a:xfrm>
        </p:grpSpPr>
        <p:cxnSp>
          <p:nvCxnSpPr>
            <p:cNvPr id="79" name="Gerader Verbinder 78">
              <a:extLst>
                <a:ext uri="{FF2B5EF4-FFF2-40B4-BE49-F238E27FC236}">
                  <a16:creationId xmlns:a16="http://schemas.microsoft.com/office/drawing/2014/main" id="{B2FFDCBA-EA83-9A78-A94B-ECEF0ECD2CDF}"/>
                </a:ext>
              </a:extLst>
            </p:cNvPr>
            <p:cNvCxnSpPr>
              <a:cxnSpLocks/>
            </p:cNvCxnSpPr>
            <p:nvPr/>
          </p:nvCxnSpPr>
          <p:spPr>
            <a:xfrm>
              <a:off x="5709582" y="3288368"/>
              <a:ext cx="0" cy="7992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0" name="Gerader Verbinder 79">
              <a:extLst>
                <a:ext uri="{FF2B5EF4-FFF2-40B4-BE49-F238E27FC236}">
                  <a16:creationId xmlns:a16="http://schemas.microsoft.com/office/drawing/2014/main" id="{B20542E0-EC2D-0EE4-3AD1-18BE13A9B21B}"/>
                </a:ext>
              </a:extLst>
            </p:cNvPr>
            <p:cNvCxnSpPr>
              <a:cxnSpLocks/>
            </p:cNvCxnSpPr>
            <p:nvPr/>
          </p:nvCxnSpPr>
          <p:spPr>
            <a:xfrm rot="5400000">
              <a:off x="5709582" y="3288368"/>
              <a:ext cx="0" cy="7992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81" name="Gruppieren 80">
            <a:extLst>
              <a:ext uri="{FF2B5EF4-FFF2-40B4-BE49-F238E27FC236}">
                <a16:creationId xmlns:a16="http://schemas.microsoft.com/office/drawing/2014/main" id="{812BFAE3-98A7-2F04-8D57-B968692FE421}"/>
              </a:ext>
            </a:extLst>
          </p:cNvPr>
          <p:cNvGrpSpPr/>
          <p:nvPr/>
        </p:nvGrpSpPr>
        <p:grpSpPr>
          <a:xfrm>
            <a:off x="3639666" y="2272592"/>
            <a:ext cx="79928" cy="79928"/>
            <a:chOff x="5669618" y="3288368"/>
            <a:chExt cx="79928" cy="79928"/>
          </a:xfrm>
        </p:grpSpPr>
        <p:cxnSp>
          <p:nvCxnSpPr>
            <p:cNvPr id="82" name="Gerader Verbinder 81">
              <a:extLst>
                <a:ext uri="{FF2B5EF4-FFF2-40B4-BE49-F238E27FC236}">
                  <a16:creationId xmlns:a16="http://schemas.microsoft.com/office/drawing/2014/main" id="{969DABBE-93DC-6A1D-A7D3-3E3FDDBA4D3A}"/>
                </a:ext>
              </a:extLst>
            </p:cNvPr>
            <p:cNvCxnSpPr>
              <a:cxnSpLocks/>
            </p:cNvCxnSpPr>
            <p:nvPr/>
          </p:nvCxnSpPr>
          <p:spPr>
            <a:xfrm>
              <a:off x="5709582" y="3288368"/>
              <a:ext cx="0" cy="7992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Gerader Verbinder 82">
              <a:extLst>
                <a:ext uri="{FF2B5EF4-FFF2-40B4-BE49-F238E27FC236}">
                  <a16:creationId xmlns:a16="http://schemas.microsoft.com/office/drawing/2014/main" id="{47E149C2-135A-D0C9-4A28-7E59D93F4FAE}"/>
                </a:ext>
              </a:extLst>
            </p:cNvPr>
            <p:cNvCxnSpPr>
              <a:cxnSpLocks/>
            </p:cNvCxnSpPr>
            <p:nvPr/>
          </p:nvCxnSpPr>
          <p:spPr>
            <a:xfrm rot="5400000">
              <a:off x="5709582" y="3288368"/>
              <a:ext cx="0" cy="7992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84" name="Gruppieren 83">
            <a:extLst>
              <a:ext uri="{FF2B5EF4-FFF2-40B4-BE49-F238E27FC236}">
                <a16:creationId xmlns:a16="http://schemas.microsoft.com/office/drawing/2014/main" id="{B66300F1-0CBA-682C-967A-315C37EFF9CE}"/>
              </a:ext>
            </a:extLst>
          </p:cNvPr>
          <p:cNvGrpSpPr/>
          <p:nvPr/>
        </p:nvGrpSpPr>
        <p:grpSpPr>
          <a:xfrm>
            <a:off x="1731628" y="2093901"/>
            <a:ext cx="79928" cy="79928"/>
            <a:chOff x="5669618" y="3288368"/>
            <a:chExt cx="79928" cy="79928"/>
          </a:xfrm>
        </p:grpSpPr>
        <p:cxnSp>
          <p:nvCxnSpPr>
            <p:cNvPr id="85" name="Gerader Verbinder 84">
              <a:extLst>
                <a:ext uri="{FF2B5EF4-FFF2-40B4-BE49-F238E27FC236}">
                  <a16:creationId xmlns:a16="http://schemas.microsoft.com/office/drawing/2014/main" id="{9F0F5AF7-1118-D08E-4E9E-598603CF5AD0}"/>
                </a:ext>
              </a:extLst>
            </p:cNvPr>
            <p:cNvCxnSpPr>
              <a:cxnSpLocks/>
            </p:cNvCxnSpPr>
            <p:nvPr/>
          </p:nvCxnSpPr>
          <p:spPr>
            <a:xfrm>
              <a:off x="5709582" y="3288368"/>
              <a:ext cx="0" cy="7992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6" name="Gerader Verbinder 85">
              <a:extLst>
                <a:ext uri="{FF2B5EF4-FFF2-40B4-BE49-F238E27FC236}">
                  <a16:creationId xmlns:a16="http://schemas.microsoft.com/office/drawing/2014/main" id="{5109CF28-A75D-890E-48D5-1238B65E23A3}"/>
                </a:ext>
              </a:extLst>
            </p:cNvPr>
            <p:cNvCxnSpPr>
              <a:cxnSpLocks/>
            </p:cNvCxnSpPr>
            <p:nvPr/>
          </p:nvCxnSpPr>
          <p:spPr>
            <a:xfrm rot="5400000">
              <a:off x="5709582" y="3288368"/>
              <a:ext cx="0" cy="7992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87" name="Gruppieren 86">
            <a:extLst>
              <a:ext uri="{FF2B5EF4-FFF2-40B4-BE49-F238E27FC236}">
                <a16:creationId xmlns:a16="http://schemas.microsoft.com/office/drawing/2014/main" id="{7B629E40-D3C7-43B5-FDD7-650CBD35FA70}"/>
              </a:ext>
            </a:extLst>
          </p:cNvPr>
          <p:cNvGrpSpPr/>
          <p:nvPr/>
        </p:nvGrpSpPr>
        <p:grpSpPr>
          <a:xfrm>
            <a:off x="1414475" y="1884986"/>
            <a:ext cx="79928" cy="79928"/>
            <a:chOff x="5669618" y="3288368"/>
            <a:chExt cx="79928" cy="79928"/>
          </a:xfrm>
        </p:grpSpPr>
        <p:cxnSp>
          <p:nvCxnSpPr>
            <p:cNvPr id="88" name="Gerader Verbinder 87">
              <a:extLst>
                <a:ext uri="{FF2B5EF4-FFF2-40B4-BE49-F238E27FC236}">
                  <a16:creationId xmlns:a16="http://schemas.microsoft.com/office/drawing/2014/main" id="{ED9FED62-BAE0-205F-653F-BB9BF28A178E}"/>
                </a:ext>
              </a:extLst>
            </p:cNvPr>
            <p:cNvCxnSpPr>
              <a:cxnSpLocks/>
            </p:cNvCxnSpPr>
            <p:nvPr/>
          </p:nvCxnSpPr>
          <p:spPr>
            <a:xfrm>
              <a:off x="5709582" y="3288368"/>
              <a:ext cx="0" cy="7992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9" name="Gerader Verbinder 88">
              <a:extLst>
                <a:ext uri="{FF2B5EF4-FFF2-40B4-BE49-F238E27FC236}">
                  <a16:creationId xmlns:a16="http://schemas.microsoft.com/office/drawing/2014/main" id="{5614CB5A-3C62-20D4-7263-289278B9CF61}"/>
                </a:ext>
              </a:extLst>
            </p:cNvPr>
            <p:cNvCxnSpPr>
              <a:cxnSpLocks/>
            </p:cNvCxnSpPr>
            <p:nvPr/>
          </p:nvCxnSpPr>
          <p:spPr>
            <a:xfrm rot="5400000">
              <a:off x="5709582" y="3288368"/>
              <a:ext cx="0" cy="7992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805244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3D4250C-BEA6-D3A4-8D77-2778D607D259}"/>
              </a:ext>
            </a:extLst>
          </p:cNvPr>
          <p:cNvSpPr>
            <a:spLocks noGrp="1"/>
          </p:cNvSpPr>
          <p:nvPr>
            <p:ph type="ftr" sz="quarter" idx="10"/>
          </p:nvPr>
        </p:nvSpPr>
        <p:spPr>
          <a:xfrm>
            <a:off x="407989" y="6006888"/>
            <a:ext cx="8532812" cy="662200"/>
          </a:xfrm>
        </p:spPr>
        <p:txBody>
          <a:bodyPr/>
          <a:lstStyle/>
          <a:p>
            <a:r>
              <a:rPr lang="en-GB"/>
              <a:t>Two grade 5 events, both COVID-19, occurred and were determined by investigator to be not related to treatment. </a:t>
            </a:r>
            <a:r>
              <a:rPr lang="en-GB" baseline="30000" err="1"/>
              <a:t>a</a:t>
            </a:r>
            <a:r>
              <a:rPr lang="en-GB" err="1"/>
              <a:t>Aggregate</a:t>
            </a:r>
            <a:r>
              <a:rPr lang="en-GB"/>
              <a:t> of neutropenia and neutrophil count decreased. </a:t>
            </a:r>
            <a:r>
              <a:rPr lang="en-GB" baseline="30000" err="1"/>
              <a:t>b</a:t>
            </a:r>
            <a:r>
              <a:rPr lang="en-GB" err="1"/>
              <a:t>AEs</a:t>
            </a:r>
            <a:r>
              <a:rPr lang="en-GB"/>
              <a:t> of interest are those that were previously associated with covalent BTK inhibitors. </a:t>
            </a:r>
            <a:r>
              <a:rPr lang="en-GB" baseline="30000" err="1"/>
              <a:t>c</a:t>
            </a:r>
            <a:r>
              <a:rPr lang="en-GB" err="1"/>
              <a:t>Aggregate</a:t>
            </a:r>
            <a:r>
              <a:rPr lang="en-GB"/>
              <a:t> of all preferred terms indicating infection and including COVID-19. </a:t>
            </a:r>
            <a:r>
              <a:rPr lang="en-GB" baseline="30000" err="1"/>
              <a:t>d</a:t>
            </a:r>
            <a:r>
              <a:rPr lang="en-GB" err="1"/>
              <a:t>Aggregate</a:t>
            </a:r>
            <a:r>
              <a:rPr lang="en-GB"/>
              <a:t> of contusion, ecchymosis, increased tendency to bruise and oral contusion. </a:t>
            </a:r>
            <a:r>
              <a:rPr lang="en-GB" baseline="30000" err="1"/>
              <a:t>e</a:t>
            </a:r>
            <a:r>
              <a:rPr lang="en-GB" err="1"/>
              <a:t>Aggregate</a:t>
            </a:r>
            <a:r>
              <a:rPr lang="en-GB"/>
              <a:t> of all preferred terms including rash. </a:t>
            </a:r>
            <a:r>
              <a:rPr lang="en-GB" baseline="30000" err="1"/>
              <a:t>f</a:t>
            </a:r>
            <a:r>
              <a:rPr lang="en-GB" err="1"/>
              <a:t>Aggregate</a:t>
            </a:r>
            <a:r>
              <a:rPr lang="en-GB"/>
              <a:t> of all preferred terms including </a:t>
            </a:r>
            <a:r>
              <a:rPr lang="en-GB" err="1"/>
              <a:t>hemorrhage</a:t>
            </a:r>
            <a:r>
              <a:rPr lang="en-GB"/>
              <a:t> or hematoma. </a:t>
            </a:r>
            <a:r>
              <a:rPr lang="en-GB" baseline="30000" err="1"/>
              <a:t>g</a:t>
            </a:r>
            <a:r>
              <a:rPr lang="en-GB" err="1"/>
              <a:t>Aggregate</a:t>
            </a:r>
            <a:r>
              <a:rPr lang="en-GB"/>
              <a:t> of atrial fibrillation and atrial flutter.</a:t>
            </a:r>
          </a:p>
          <a:p>
            <a:r>
              <a:rPr lang="en-GB"/>
              <a:t>AE, adverse event; BTKi, Bruton’s tyrosine kinase inhibitor; CLL, chronic lymphocytic </a:t>
            </a:r>
            <a:r>
              <a:rPr lang="en-GB" err="1"/>
              <a:t>leukemia</a:t>
            </a:r>
            <a:r>
              <a:rPr lang="en-GB"/>
              <a:t>; SLL, small lymphocytic lymphoma; TRAE, treatment-related adverse event. </a:t>
            </a:r>
          </a:p>
          <a:p>
            <a:r>
              <a:rPr lang="en-GB" b="1"/>
              <a:t>Eyre et al. Abstract #P656 presented at EHA2024. </a:t>
            </a:r>
          </a:p>
        </p:txBody>
      </p:sp>
      <p:sp>
        <p:nvSpPr>
          <p:cNvPr id="3" name="Title 2">
            <a:extLst>
              <a:ext uri="{FF2B5EF4-FFF2-40B4-BE49-F238E27FC236}">
                <a16:creationId xmlns:a16="http://schemas.microsoft.com/office/drawing/2014/main" id="{F5E2AF7E-71DD-D1F4-5E1C-B7AA3B6C4D69}"/>
              </a:ext>
            </a:extLst>
          </p:cNvPr>
          <p:cNvSpPr>
            <a:spLocks noGrp="1"/>
          </p:cNvSpPr>
          <p:nvPr>
            <p:ph type="title"/>
          </p:nvPr>
        </p:nvSpPr>
        <p:spPr/>
        <p:txBody>
          <a:bodyPr/>
          <a:lstStyle/>
          <a:p>
            <a:r>
              <a:rPr lang="en-US"/>
              <a:t>Safety profile</a:t>
            </a:r>
          </a:p>
        </p:txBody>
      </p:sp>
      <p:graphicFrame>
        <p:nvGraphicFramePr>
          <p:cNvPr id="5" name="Content Placeholder 4">
            <a:extLst>
              <a:ext uri="{FF2B5EF4-FFF2-40B4-BE49-F238E27FC236}">
                <a16:creationId xmlns:a16="http://schemas.microsoft.com/office/drawing/2014/main" id="{E13CC701-C04B-688D-BF24-27D3BCCB3E71}"/>
              </a:ext>
            </a:extLst>
          </p:cNvPr>
          <p:cNvGraphicFramePr>
            <a:graphicFrameLocks noGrp="1"/>
          </p:cNvGraphicFramePr>
          <p:nvPr>
            <p:ph idx="1"/>
            <p:extLst>
              <p:ext uri="{D42A27DB-BD31-4B8C-83A1-F6EECF244321}">
                <p14:modId xmlns:p14="http://schemas.microsoft.com/office/powerpoint/2010/main" val="3736300481"/>
              </p:ext>
            </p:extLst>
          </p:nvPr>
        </p:nvGraphicFramePr>
        <p:xfrm>
          <a:off x="415926" y="1665288"/>
          <a:ext cx="8532810" cy="4075120"/>
        </p:xfrm>
        <a:graphic>
          <a:graphicData uri="http://schemas.openxmlformats.org/drawingml/2006/table">
            <a:tbl>
              <a:tblPr firstRow="1" bandRow="1">
                <a:tableStyleId>{5C22544A-7EE6-4342-B048-85BDC9FD1C3A}</a:tableStyleId>
              </a:tblPr>
              <a:tblGrid>
                <a:gridCol w="1706562">
                  <a:extLst>
                    <a:ext uri="{9D8B030D-6E8A-4147-A177-3AD203B41FA5}">
                      <a16:colId xmlns:a16="http://schemas.microsoft.com/office/drawing/2014/main" val="3363978875"/>
                    </a:ext>
                  </a:extLst>
                </a:gridCol>
                <a:gridCol w="1706562">
                  <a:extLst>
                    <a:ext uri="{9D8B030D-6E8A-4147-A177-3AD203B41FA5}">
                      <a16:colId xmlns:a16="http://schemas.microsoft.com/office/drawing/2014/main" val="1431185818"/>
                    </a:ext>
                  </a:extLst>
                </a:gridCol>
                <a:gridCol w="1706562">
                  <a:extLst>
                    <a:ext uri="{9D8B030D-6E8A-4147-A177-3AD203B41FA5}">
                      <a16:colId xmlns:a16="http://schemas.microsoft.com/office/drawing/2014/main" val="3270995714"/>
                    </a:ext>
                  </a:extLst>
                </a:gridCol>
                <a:gridCol w="1706562">
                  <a:extLst>
                    <a:ext uri="{9D8B030D-6E8A-4147-A177-3AD203B41FA5}">
                      <a16:colId xmlns:a16="http://schemas.microsoft.com/office/drawing/2014/main" val="3808517607"/>
                    </a:ext>
                  </a:extLst>
                </a:gridCol>
                <a:gridCol w="1706562">
                  <a:extLst>
                    <a:ext uri="{9D8B030D-6E8A-4147-A177-3AD203B41FA5}">
                      <a16:colId xmlns:a16="http://schemas.microsoft.com/office/drawing/2014/main" val="2235842785"/>
                    </a:ext>
                  </a:extLst>
                </a:gridCol>
              </a:tblGrid>
              <a:tr h="214480">
                <a:tc rowSpan="3">
                  <a:txBody>
                    <a:bodyPr/>
                    <a:lstStyle/>
                    <a:p>
                      <a:r>
                        <a:rPr lang="en-GB" sz="1100" b="1">
                          <a:solidFill>
                            <a:schemeClr val="bg1"/>
                          </a:solidFill>
                          <a:latin typeface="+mn-lt"/>
                        </a:rPr>
                        <a:t>Adverse event</a:t>
                      </a:r>
                    </a:p>
                  </a:txBody>
                  <a:tcPr marT="18000" marB="18000" anchor="b">
                    <a:lnB w="38100" cap="flat" cmpd="sng" algn="ctr">
                      <a:solidFill>
                        <a:schemeClr val="bg1"/>
                      </a:solidFill>
                      <a:prstDash val="solid"/>
                      <a:round/>
                      <a:headEnd type="none" w="med" len="med"/>
                      <a:tailEnd type="none" w="med" len="med"/>
                    </a:lnB>
                    <a:solidFill>
                      <a:schemeClr val="accent1"/>
                    </a:solidFill>
                  </a:tcPr>
                </a:tc>
                <a:tc gridSpan="4">
                  <a:txBody>
                    <a:bodyPr/>
                    <a:lstStyle/>
                    <a:p>
                      <a:pPr algn="ctr"/>
                      <a:r>
                        <a:rPr lang="en-US" sz="1100" b="1">
                          <a:solidFill>
                            <a:schemeClr val="bg1"/>
                          </a:solidFill>
                          <a:latin typeface="+mn-lt"/>
                        </a:rPr>
                        <a:t>Treatment-emergent adverse events (n=35)</a:t>
                      </a:r>
                    </a:p>
                  </a:txBody>
                  <a:tcPr marT="18000" marB="18000" anchor="ctr">
                    <a:lnB w="12700" cap="flat" cmpd="sng" algn="ctr">
                      <a:solidFill>
                        <a:schemeClr val="bg1"/>
                      </a:solidFill>
                      <a:prstDash val="solid"/>
                      <a:round/>
                      <a:headEnd type="none" w="med" len="med"/>
                      <a:tailEnd type="none" w="med" len="med"/>
                    </a:lnB>
                    <a:solidFill>
                      <a:schemeClr val="accent1"/>
                    </a:solidFill>
                  </a:tcPr>
                </a:tc>
                <a:tc hMerge="1">
                  <a:txBody>
                    <a:bodyPr/>
                    <a:lstStyle/>
                    <a:p>
                      <a:endParaRPr lang="en-US" sz="1200" b="1">
                        <a:solidFill>
                          <a:schemeClr val="bg1"/>
                        </a:solidFill>
                        <a:latin typeface="+mn-lt"/>
                      </a:endParaRPr>
                    </a:p>
                  </a:txBody>
                  <a:tcPr>
                    <a:solidFill>
                      <a:schemeClr val="accent1"/>
                    </a:solidFill>
                  </a:tcPr>
                </a:tc>
                <a:tc hMerge="1">
                  <a:txBody>
                    <a:bodyPr/>
                    <a:lstStyle/>
                    <a:p>
                      <a:endParaRPr lang="en-US" sz="1200" b="1">
                        <a:solidFill>
                          <a:schemeClr val="bg1"/>
                        </a:solidFill>
                        <a:latin typeface="+mn-lt"/>
                      </a:endParaRPr>
                    </a:p>
                  </a:txBody>
                  <a:tcPr>
                    <a:solidFill>
                      <a:schemeClr val="accent1"/>
                    </a:solidFill>
                  </a:tcPr>
                </a:tc>
                <a:tc hMerge="1">
                  <a:txBody>
                    <a:bodyPr/>
                    <a:lstStyle/>
                    <a:p>
                      <a:endParaRPr lang="en-US" sz="1200" b="1">
                        <a:solidFill>
                          <a:schemeClr val="bg1"/>
                        </a:solidFill>
                        <a:latin typeface="+mn-lt"/>
                      </a:endParaRPr>
                    </a:p>
                  </a:txBody>
                  <a:tcPr>
                    <a:solidFill>
                      <a:schemeClr val="accent1"/>
                    </a:solidFill>
                  </a:tcPr>
                </a:tc>
                <a:extLst>
                  <a:ext uri="{0D108BD9-81ED-4DB2-BD59-A6C34878D82A}">
                    <a16:rowId xmlns:a16="http://schemas.microsoft.com/office/drawing/2014/main" val="1328417116"/>
                  </a:ext>
                </a:extLst>
              </a:tr>
              <a:tr h="214480">
                <a:tc vMerge="1">
                  <a:txBody>
                    <a:bodyPr/>
                    <a:lstStyle/>
                    <a:p>
                      <a:endParaRPr lang="en-US" sz="1100" b="1">
                        <a:solidFill>
                          <a:schemeClr val="bg1"/>
                        </a:solidFill>
                        <a:latin typeface="+mn-lt"/>
                      </a:endParaRPr>
                    </a:p>
                  </a:txBody>
                  <a:tcPr marT="18000" marB="18000" anchor="ctr">
                    <a:lnT w="12700" cap="flat" cmpd="sng" algn="ctr">
                      <a:solidFill>
                        <a:schemeClr val="bg1"/>
                      </a:solidFill>
                      <a:prstDash val="solid"/>
                      <a:round/>
                      <a:headEnd type="none" w="med" len="med"/>
                      <a:tailEnd type="none" w="med" len="med"/>
                    </a:lnT>
                    <a:solidFill>
                      <a:schemeClr val="accent1"/>
                    </a:solidFill>
                  </a:tcPr>
                </a:tc>
                <a:tc gridSpan="2">
                  <a:txBody>
                    <a:bodyPr/>
                    <a:lstStyle/>
                    <a:p>
                      <a:pPr algn="ctr"/>
                      <a:r>
                        <a:rPr lang="en-US" sz="1100" b="1">
                          <a:solidFill>
                            <a:schemeClr val="bg1"/>
                          </a:solidFill>
                          <a:latin typeface="+mn-lt"/>
                        </a:rPr>
                        <a:t>All cause AEs (≥20%), %</a:t>
                      </a:r>
                    </a:p>
                  </a:txBody>
                  <a:tcPr marT="18000" marB="1800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chemeClr val="accent1">
                        <a:lumMod val="90000"/>
                        <a:lumOff val="10000"/>
                      </a:schemeClr>
                    </a:solidFill>
                  </a:tcPr>
                </a:tc>
                <a:tc hMerge="1">
                  <a:txBody>
                    <a:bodyPr/>
                    <a:lstStyle/>
                    <a:p>
                      <a:endParaRPr lang="en-US" sz="1200" b="1">
                        <a:solidFill>
                          <a:schemeClr val="bg1"/>
                        </a:solidFill>
                        <a:latin typeface="+mn-lt"/>
                      </a:endParaRPr>
                    </a:p>
                  </a:txBody>
                  <a:tcPr>
                    <a:solidFill>
                      <a:schemeClr val="accent1"/>
                    </a:solidFill>
                  </a:tcPr>
                </a:tc>
                <a:tc gridSpan="2">
                  <a:txBody>
                    <a:bodyPr/>
                    <a:lstStyle/>
                    <a:p>
                      <a:pPr algn="ctr"/>
                      <a:r>
                        <a:rPr lang="en-US" sz="1100" b="1">
                          <a:solidFill>
                            <a:schemeClr val="bg1"/>
                          </a:solidFill>
                          <a:latin typeface="+mn-lt"/>
                        </a:rPr>
                        <a:t>Treatment-related AEs, %</a:t>
                      </a:r>
                    </a:p>
                  </a:txBody>
                  <a:tcPr marT="18000" marB="18000" anchor="ctr">
                    <a:lnT w="12700" cap="flat" cmpd="sng" algn="ctr">
                      <a:solidFill>
                        <a:schemeClr val="bg1"/>
                      </a:solidFill>
                      <a:prstDash val="solid"/>
                      <a:round/>
                      <a:headEnd type="none" w="med" len="med"/>
                      <a:tailEnd type="none" w="med" len="med"/>
                    </a:lnT>
                    <a:solidFill>
                      <a:schemeClr val="accent1">
                        <a:lumMod val="75000"/>
                        <a:lumOff val="25000"/>
                      </a:schemeClr>
                    </a:solidFill>
                  </a:tcPr>
                </a:tc>
                <a:tc hMerge="1">
                  <a:txBody>
                    <a:bodyPr/>
                    <a:lstStyle/>
                    <a:p>
                      <a:endParaRPr lang="en-US" sz="1200" b="1">
                        <a:solidFill>
                          <a:schemeClr val="bg1"/>
                        </a:solidFill>
                        <a:latin typeface="+mn-lt"/>
                      </a:endParaRPr>
                    </a:p>
                  </a:txBody>
                  <a:tcPr>
                    <a:solidFill>
                      <a:schemeClr val="accent1"/>
                    </a:solidFill>
                  </a:tcPr>
                </a:tc>
                <a:extLst>
                  <a:ext uri="{0D108BD9-81ED-4DB2-BD59-A6C34878D82A}">
                    <a16:rowId xmlns:a16="http://schemas.microsoft.com/office/drawing/2014/main" val="1991730373"/>
                  </a:ext>
                </a:extLst>
              </a:tr>
              <a:tr h="214480">
                <a:tc vMerge="1">
                  <a:txBody>
                    <a:bodyPr/>
                    <a:lstStyle/>
                    <a:p>
                      <a:endParaRPr/>
                    </a:p>
                  </a:txBody>
                  <a:tcPr marT="18000" marB="18000" anchor="ctr">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GB" sz="1100" b="1">
                          <a:solidFill>
                            <a:schemeClr val="bg1"/>
                          </a:solidFill>
                          <a:latin typeface="+mn-lt"/>
                        </a:rPr>
                        <a:t>Any Grade</a:t>
                      </a:r>
                    </a:p>
                  </a:txBody>
                  <a:tcPr marT="18000" marB="18000" anchor="b">
                    <a:lnL w="127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GB" sz="1100" b="1">
                          <a:solidFill>
                            <a:schemeClr val="bg1"/>
                          </a:solidFill>
                          <a:latin typeface="+mn-lt"/>
                        </a:rPr>
                        <a:t>Grade ≥3</a:t>
                      </a:r>
                    </a:p>
                  </a:txBody>
                  <a:tcPr marT="18000" marB="18000" anchor="b">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GB" sz="1100" b="1">
                          <a:solidFill>
                            <a:schemeClr val="bg1"/>
                          </a:solidFill>
                          <a:latin typeface="+mn-lt"/>
                        </a:rPr>
                        <a:t>Any Grade</a:t>
                      </a:r>
                    </a:p>
                  </a:txBody>
                  <a:tcPr marT="18000" marB="18000" anchor="b">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GB" sz="1100" b="1">
                          <a:solidFill>
                            <a:schemeClr val="bg1"/>
                          </a:solidFill>
                          <a:latin typeface="+mn-lt"/>
                        </a:rPr>
                        <a:t>Grade ≥3</a:t>
                      </a:r>
                    </a:p>
                  </a:txBody>
                  <a:tcPr marT="18000" marB="18000" anchor="b">
                    <a:lnB w="381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2580816473"/>
                  </a:ext>
                </a:extLst>
              </a:tr>
              <a:tr h="214480">
                <a:tc>
                  <a:txBody>
                    <a:bodyPr/>
                    <a:lstStyle/>
                    <a:p>
                      <a:r>
                        <a:rPr lang="en-GB" sz="1100">
                          <a:latin typeface="+mn-lt"/>
                        </a:rPr>
                        <a:t>COVID-19</a:t>
                      </a:r>
                    </a:p>
                  </a:txBody>
                  <a:tcPr marT="18000" marB="18000" anchor="ctr">
                    <a:lnT w="38100" cap="flat" cmpd="sng" algn="ctr">
                      <a:solidFill>
                        <a:schemeClr val="bg1"/>
                      </a:solidFill>
                      <a:prstDash val="solid"/>
                      <a:round/>
                      <a:headEnd type="none" w="med" len="med"/>
                      <a:tailEnd type="none" w="med" len="med"/>
                    </a:lnT>
                  </a:tcPr>
                </a:tc>
                <a:tc>
                  <a:txBody>
                    <a:bodyPr/>
                    <a:lstStyle/>
                    <a:p>
                      <a:pPr algn="ctr"/>
                      <a:r>
                        <a:rPr lang="en-IT" sz="1100">
                          <a:latin typeface="+mn-lt"/>
                        </a:rPr>
                        <a:t>45.7</a:t>
                      </a:r>
                    </a:p>
                  </a:txBody>
                  <a:tcPr marT="18000" marB="18000" anchor="ctr">
                    <a:lnT w="38100" cap="flat" cmpd="sng" algn="ctr">
                      <a:solidFill>
                        <a:schemeClr val="bg1"/>
                      </a:solidFill>
                      <a:prstDash val="solid"/>
                      <a:round/>
                      <a:headEnd type="none" w="med" len="med"/>
                      <a:tailEnd type="none" w="med" len="med"/>
                    </a:lnT>
                  </a:tcPr>
                </a:tc>
                <a:tc>
                  <a:txBody>
                    <a:bodyPr/>
                    <a:lstStyle/>
                    <a:p>
                      <a:pPr algn="ctr"/>
                      <a:r>
                        <a:rPr lang="en-IT" sz="1100">
                          <a:latin typeface="+mn-lt"/>
                        </a:rPr>
                        <a:t>8.6</a:t>
                      </a:r>
                    </a:p>
                  </a:txBody>
                  <a:tcPr marT="18000" marB="18000" anchor="ctr">
                    <a:lnT w="38100" cap="flat" cmpd="sng" algn="ctr">
                      <a:solidFill>
                        <a:schemeClr val="bg1"/>
                      </a:solidFill>
                      <a:prstDash val="solid"/>
                      <a:round/>
                      <a:headEnd type="none" w="med" len="med"/>
                      <a:tailEnd type="none" w="med" len="med"/>
                    </a:lnT>
                  </a:tcPr>
                </a:tc>
                <a:tc>
                  <a:txBody>
                    <a:bodyPr/>
                    <a:lstStyle/>
                    <a:p>
                      <a:pPr algn="ctr"/>
                      <a:r>
                        <a:rPr lang="en-IT" sz="1100">
                          <a:latin typeface="+mn-lt"/>
                        </a:rPr>
                        <a:t>8.6</a:t>
                      </a:r>
                    </a:p>
                  </a:txBody>
                  <a:tcPr marT="18000" marB="18000" anchor="ctr">
                    <a:lnT w="38100" cap="flat" cmpd="sng" algn="ctr">
                      <a:solidFill>
                        <a:schemeClr val="bg1"/>
                      </a:solidFill>
                      <a:prstDash val="solid"/>
                      <a:round/>
                      <a:headEnd type="none" w="med" len="med"/>
                      <a:tailEnd type="none" w="med" len="med"/>
                    </a:lnT>
                  </a:tcPr>
                </a:tc>
                <a:tc>
                  <a:txBody>
                    <a:bodyPr/>
                    <a:lstStyle/>
                    <a:p>
                      <a:pPr algn="ctr"/>
                      <a:r>
                        <a:rPr lang="en-IT" sz="1100">
                          <a:latin typeface="+mn-lt"/>
                        </a:rPr>
                        <a:t>0.0</a:t>
                      </a:r>
                    </a:p>
                  </a:txBody>
                  <a:tcPr marT="18000" marB="18000"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946671763"/>
                  </a:ext>
                </a:extLst>
              </a:tr>
              <a:tr h="214480">
                <a:tc>
                  <a:txBody>
                    <a:bodyPr/>
                    <a:lstStyle/>
                    <a:p>
                      <a:r>
                        <a:rPr lang="en-GB" sz="1100" err="1">
                          <a:latin typeface="+mn-lt"/>
                        </a:rPr>
                        <a:t>Neutropenia</a:t>
                      </a:r>
                      <a:r>
                        <a:rPr lang="en-GB" sz="1100" baseline="30000" err="1">
                          <a:latin typeface="+mn-lt"/>
                        </a:rPr>
                        <a:t>a</a:t>
                      </a:r>
                      <a:endParaRPr lang="en-GB" sz="1100" baseline="30000">
                        <a:latin typeface="+mn-lt"/>
                      </a:endParaRPr>
                    </a:p>
                  </a:txBody>
                  <a:tcPr marT="18000" marB="18000" anchor="ctr"/>
                </a:tc>
                <a:tc>
                  <a:txBody>
                    <a:bodyPr/>
                    <a:lstStyle/>
                    <a:p>
                      <a:pPr algn="ctr"/>
                      <a:r>
                        <a:rPr lang="en-IT" sz="1100">
                          <a:latin typeface="+mn-lt"/>
                        </a:rPr>
                        <a:t>42.9</a:t>
                      </a:r>
                    </a:p>
                  </a:txBody>
                  <a:tcPr marT="18000" marB="18000" anchor="ctr"/>
                </a:tc>
                <a:tc>
                  <a:txBody>
                    <a:bodyPr/>
                    <a:lstStyle/>
                    <a:p>
                      <a:pPr algn="ctr"/>
                      <a:r>
                        <a:rPr lang="en-IT" sz="1100">
                          <a:latin typeface="+mn-lt"/>
                        </a:rPr>
                        <a:t>34.3</a:t>
                      </a:r>
                    </a:p>
                  </a:txBody>
                  <a:tcPr marT="18000" marB="18000" anchor="ctr"/>
                </a:tc>
                <a:tc>
                  <a:txBody>
                    <a:bodyPr/>
                    <a:lstStyle/>
                    <a:p>
                      <a:pPr algn="ctr"/>
                      <a:r>
                        <a:rPr lang="en-IT" sz="1100">
                          <a:latin typeface="+mn-lt"/>
                        </a:rPr>
                        <a:t>40.0</a:t>
                      </a:r>
                    </a:p>
                  </a:txBody>
                  <a:tcPr marT="18000" marB="18000" anchor="ctr"/>
                </a:tc>
                <a:tc>
                  <a:txBody>
                    <a:bodyPr/>
                    <a:lstStyle/>
                    <a:p>
                      <a:pPr algn="ctr"/>
                      <a:r>
                        <a:rPr lang="en-IT" sz="1100">
                          <a:latin typeface="+mn-lt"/>
                        </a:rPr>
                        <a:t>28.6</a:t>
                      </a:r>
                    </a:p>
                  </a:txBody>
                  <a:tcPr marT="18000" marB="18000" anchor="ctr"/>
                </a:tc>
                <a:extLst>
                  <a:ext uri="{0D108BD9-81ED-4DB2-BD59-A6C34878D82A}">
                    <a16:rowId xmlns:a16="http://schemas.microsoft.com/office/drawing/2014/main" val="956598395"/>
                  </a:ext>
                </a:extLst>
              </a:tr>
              <a:tr h="214480">
                <a:tc>
                  <a:txBody>
                    <a:bodyPr/>
                    <a:lstStyle/>
                    <a:p>
                      <a:r>
                        <a:rPr lang="en-GB" sz="1100">
                          <a:latin typeface="+mn-lt"/>
                        </a:rPr>
                        <a:t>Diarrhea</a:t>
                      </a:r>
                    </a:p>
                  </a:txBody>
                  <a:tcPr marT="18000" marB="18000" anchor="ctr"/>
                </a:tc>
                <a:tc>
                  <a:txBody>
                    <a:bodyPr/>
                    <a:lstStyle/>
                    <a:p>
                      <a:pPr algn="ctr"/>
                      <a:r>
                        <a:rPr lang="en-IT" sz="1100">
                          <a:latin typeface="+mn-lt"/>
                        </a:rPr>
                        <a:t>31.4</a:t>
                      </a:r>
                    </a:p>
                  </a:txBody>
                  <a:tcPr marT="18000" marB="18000" anchor="ctr"/>
                </a:tc>
                <a:tc>
                  <a:txBody>
                    <a:bodyPr/>
                    <a:lstStyle/>
                    <a:p>
                      <a:pPr algn="ctr"/>
                      <a:r>
                        <a:rPr lang="en-IT" sz="1100">
                          <a:latin typeface="+mn-lt"/>
                        </a:rPr>
                        <a:t>5.7</a:t>
                      </a:r>
                    </a:p>
                  </a:txBody>
                  <a:tcPr marT="18000" marB="18000" anchor="ctr"/>
                </a:tc>
                <a:tc>
                  <a:txBody>
                    <a:bodyPr/>
                    <a:lstStyle/>
                    <a:p>
                      <a:pPr algn="ctr"/>
                      <a:r>
                        <a:rPr lang="en-IT" sz="1100">
                          <a:latin typeface="+mn-lt"/>
                        </a:rPr>
                        <a:t>20.0</a:t>
                      </a:r>
                    </a:p>
                  </a:txBody>
                  <a:tcPr marT="18000" marB="18000" anchor="ctr"/>
                </a:tc>
                <a:tc>
                  <a:txBody>
                    <a:bodyPr/>
                    <a:lstStyle/>
                    <a:p>
                      <a:pPr algn="ctr"/>
                      <a:r>
                        <a:rPr lang="en-IT" sz="1100">
                          <a:latin typeface="+mn-lt"/>
                        </a:rPr>
                        <a:t>2.9</a:t>
                      </a:r>
                    </a:p>
                  </a:txBody>
                  <a:tcPr marT="18000" marB="18000" anchor="ctr"/>
                </a:tc>
                <a:extLst>
                  <a:ext uri="{0D108BD9-81ED-4DB2-BD59-A6C34878D82A}">
                    <a16:rowId xmlns:a16="http://schemas.microsoft.com/office/drawing/2014/main" val="787802386"/>
                  </a:ext>
                </a:extLst>
              </a:tr>
              <a:tr h="214480">
                <a:tc>
                  <a:txBody>
                    <a:bodyPr/>
                    <a:lstStyle/>
                    <a:p>
                      <a:r>
                        <a:rPr lang="en-GB" sz="1100" err="1">
                          <a:latin typeface="+mn-lt"/>
                        </a:rPr>
                        <a:t>Anemia</a:t>
                      </a:r>
                      <a:endParaRPr lang="en-GB" sz="1100">
                        <a:latin typeface="+mn-lt"/>
                      </a:endParaRPr>
                    </a:p>
                  </a:txBody>
                  <a:tcPr marT="18000" marB="18000" anchor="ctr"/>
                </a:tc>
                <a:tc>
                  <a:txBody>
                    <a:bodyPr/>
                    <a:lstStyle/>
                    <a:p>
                      <a:pPr algn="ctr"/>
                      <a:r>
                        <a:rPr lang="en-IT" sz="1100">
                          <a:latin typeface="+mn-lt"/>
                        </a:rPr>
                        <a:t>20.0</a:t>
                      </a:r>
                    </a:p>
                  </a:txBody>
                  <a:tcPr marT="18000" marB="18000" anchor="ctr"/>
                </a:tc>
                <a:tc>
                  <a:txBody>
                    <a:bodyPr/>
                    <a:lstStyle/>
                    <a:p>
                      <a:pPr algn="ctr"/>
                      <a:r>
                        <a:rPr lang="en-IT" sz="1100">
                          <a:latin typeface="+mn-lt"/>
                        </a:rPr>
                        <a:t>8.6</a:t>
                      </a:r>
                    </a:p>
                  </a:txBody>
                  <a:tcPr marT="18000" marB="18000" anchor="ctr"/>
                </a:tc>
                <a:tc>
                  <a:txBody>
                    <a:bodyPr/>
                    <a:lstStyle/>
                    <a:p>
                      <a:pPr algn="ctr"/>
                      <a:r>
                        <a:rPr lang="en-IT" sz="1100">
                          <a:latin typeface="+mn-lt"/>
                        </a:rPr>
                        <a:t>11.4</a:t>
                      </a:r>
                    </a:p>
                  </a:txBody>
                  <a:tcPr marT="18000" marB="18000" anchor="ctr"/>
                </a:tc>
                <a:tc>
                  <a:txBody>
                    <a:bodyPr/>
                    <a:lstStyle/>
                    <a:p>
                      <a:pPr algn="ctr"/>
                      <a:r>
                        <a:rPr lang="en-IT" sz="1100">
                          <a:latin typeface="+mn-lt"/>
                        </a:rPr>
                        <a:t>8.6</a:t>
                      </a:r>
                    </a:p>
                  </a:txBody>
                  <a:tcPr marT="18000" marB="18000" anchor="ctr"/>
                </a:tc>
                <a:extLst>
                  <a:ext uri="{0D108BD9-81ED-4DB2-BD59-A6C34878D82A}">
                    <a16:rowId xmlns:a16="http://schemas.microsoft.com/office/drawing/2014/main" val="3174157923"/>
                  </a:ext>
                </a:extLst>
              </a:tr>
              <a:tr h="214480">
                <a:tc>
                  <a:txBody>
                    <a:bodyPr/>
                    <a:lstStyle/>
                    <a:p>
                      <a:r>
                        <a:rPr lang="en-GB" sz="1100">
                          <a:latin typeface="+mn-lt"/>
                        </a:rPr>
                        <a:t>Fatigue</a:t>
                      </a:r>
                    </a:p>
                  </a:txBody>
                  <a:tcPr marT="18000" marB="18000" anchor="ctr"/>
                </a:tc>
                <a:tc>
                  <a:txBody>
                    <a:bodyPr/>
                    <a:lstStyle/>
                    <a:p>
                      <a:pPr algn="ctr"/>
                      <a:r>
                        <a:rPr lang="en-IT" sz="1100">
                          <a:latin typeface="+mn-lt"/>
                        </a:rPr>
                        <a:t>20.0</a:t>
                      </a:r>
                    </a:p>
                  </a:txBody>
                  <a:tcPr marT="18000" marB="18000" anchor="ctr"/>
                </a:tc>
                <a:tc>
                  <a:txBody>
                    <a:bodyPr/>
                    <a:lstStyle/>
                    <a:p>
                      <a:pPr algn="ctr"/>
                      <a:r>
                        <a:rPr lang="en-IT" sz="1100">
                          <a:latin typeface="+mn-lt"/>
                        </a:rPr>
                        <a:t>2.9</a:t>
                      </a:r>
                    </a:p>
                  </a:txBody>
                  <a:tcPr marT="18000" marB="18000" anchor="ctr"/>
                </a:tc>
                <a:tc>
                  <a:txBody>
                    <a:bodyPr/>
                    <a:lstStyle/>
                    <a:p>
                      <a:pPr algn="ctr"/>
                      <a:r>
                        <a:rPr lang="en-IT" sz="1100">
                          <a:latin typeface="+mn-lt"/>
                        </a:rPr>
                        <a:t>8.6</a:t>
                      </a:r>
                    </a:p>
                  </a:txBody>
                  <a:tcPr marT="18000" marB="18000" anchor="ctr"/>
                </a:tc>
                <a:tc>
                  <a:txBody>
                    <a:bodyPr/>
                    <a:lstStyle/>
                    <a:p>
                      <a:pPr algn="ctr"/>
                      <a:r>
                        <a:rPr lang="en-IT" sz="1100">
                          <a:latin typeface="+mn-lt"/>
                        </a:rPr>
                        <a:t>2.9</a:t>
                      </a:r>
                    </a:p>
                  </a:txBody>
                  <a:tcPr marT="18000" marB="18000" anchor="ctr"/>
                </a:tc>
                <a:extLst>
                  <a:ext uri="{0D108BD9-81ED-4DB2-BD59-A6C34878D82A}">
                    <a16:rowId xmlns:a16="http://schemas.microsoft.com/office/drawing/2014/main" val="2374477179"/>
                  </a:ext>
                </a:extLst>
              </a:tr>
              <a:tr h="214480">
                <a:tc>
                  <a:txBody>
                    <a:bodyPr/>
                    <a:lstStyle/>
                    <a:p>
                      <a:r>
                        <a:rPr lang="en-GB" sz="1100">
                          <a:latin typeface="+mn-lt"/>
                        </a:rPr>
                        <a:t>Cough</a:t>
                      </a:r>
                    </a:p>
                  </a:txBody>
                  <a:tcPr marT="18000" marB="18000" anchor="ctr"/>
                </a:tc>
                <a:tc>
                  <a:txBody>
                    <a:bodyPr/>
                    <a:lstStyle/>
                    <a:p>
                      <a:pPr algn="ctr"/>
                      <a:r>
                        <a:rPr lang="en-IT" sz="1100">
                          <a:latin typeface="+mn-lt"/>
                        </a:rPr>
                        <a:t>20.0</a:t>
                      </a:r>
                    </a:p>
                  </a:txBody>
                  <a:tcPr marT="18000" marB="18000" anchor="ctr"/>
                </a:tc>
                <a:tc>
                  <a:txBody>
                    <a:bodyPr/>
                    <a:lstStyle/>
                    <a:p>
                      <a:pPr algn="ctr"/>
                      <a:r>
                        <a:rPr lang="en-IT" sz="1100">
                          <a:latin typeface="+mn-lt"/>
                        </a:rPr>
                        <a:t>0.0</a:t>
                      </a:r>
                    </a:p>
                  </a:txBody>
                  <a:tcPr marT="18000" marB="18000" anchor="ctr"/>
                </a:tc>
                <a:tc>
                  <a:txBody>
                    <a:bodyPr/>
                    <a:lstStyle/>
                    <a:p>
                      <a:pPr algn="ctr"/>
                      <a:r>
                        <a:rPr lang="en-IT" sz="1100">
                          <a:latin typeface="+mn-lt"/>
                        </a:rPr>
                        <a:t>5.7</a:t>
                      </a:r>
                    </a:p>
                  </a:txBody>
                  <a:tcPr marT="18000" marB="18000" anchor="ctr"/>
                </a:tc>
                <a:tc>
                  <a:txBody>
                    <a:bodyPr/>
                    <a:lstStyle/>
                    <a:p>
                      <a:pPr algn="ctr"/>
                      <a:r>
                        <a:rPr lang="en-IT" sz="1100">
                          <a:latin typeface="+mn-lt"/>
                        </a:rPr>
                        <a:t>0.0</a:t>
                      </a:r>
                    </a:p>
                  </a:txBody>
                  <a:tcPr marT="18000" marB="18000" anchor="ctr"/>
                </a:tc>
                <a:extLst>
                  <a:ext uri="{0D108BD9-81ED-4DB2-BD59-A6C34878D82A}">
                    <a16:rowId xmlns:a16="http://schemas.microsoft.com/office/drawing/2014/main" val="845305032"/>
                  </a:ext>
                </a:extLst>
              </a:tr>
              <a:tr h="214480">
                <a:tc>
                  <a:txBody>
                    <a:bodyPr/>
                    <a:lstStyle/>
                    <a:p>
                      <a:r>
                        <a:rPr lang="en-GB" sz="1100">
                          <a:latin typeface="+mn-lt"/>
                        </a:rPr>
                        <a:t>Contusion</a:t>
                      </a:r>
                    </a:p>
                  </a:txBody>
                  <a:tcPr marT="18000" marB="18000" anchor="ctr"/>
                </a:tc>
                <a:tc>
                  <a:txBody>
                    <a:bodyPr/>
                    <a:lstStyle/>
                    <a:p>
                      <a:pPr algn="ctr"/>
                      <a:r>
                        <a:rPr lang="en-IT" sz="1100">
                          <a:latin typeface="+mn-lt"/>
                        </a:rPr>
                        <a:t>20.0</a:t>
                      </a:r>
                    </a:p>
                  </a:txBody>
                  <a:tcPr marT="18000" marB="18000" anchor="ctr"/>
                </a:tc>
                <a:tc>
                  <a:txBody>
                    <a:bodyPr/>
                    <a:lstStyle/>
                    <a:p>
                      <a:pPr algn="ctr"/>
                      <a:r>
                        <a:rPr lang="en-IT" sz="1100">
                          <a:latin typeface="+mn-lt"/>
                        </a:rPr>
                        <a:t>0.0</a:t>
                      </a:r>
                    </a:p>
                  </a:txBody>
                  <a:tcPr marT="18000" marB="18000" anchor="ctr"/>
                </a:tc>
                <a:tc>
                  <a:txBody>
                    <a:bodyPr/>
                    <a:lstStyle/>
                    <a:p>
                      <a:pPr algn="ctr"/>
                      <a:r>
                        <a:rPr lang="en-IT" sz="1100">
                          <a:latin typeface="+mn-lt"/>
                        </a:rPr>
                        <a:t>14.3</a:t>
                      </a:r>
                    </a:p>
                  </a:txBody>
                  <a:tcPr marT="18000" marB="18000" anchor="ctr"/>
                </a:tc>
                <a:tc>
                  <a:txBody>
                    <a:bodyPr/>
                    <a:lstStyle/>
                    <a:p>
                      <a:pPr algn="ctr"/>
                      <a:r>
                        <a:rPr lang="en-IT" sz="1100">
                          <a:latin typeface="+mn-lt"/>
                        </a:rPr>
                        <a:t>0.0</a:t>
                      </a:r>
                    </a:p>
                  </a:txBody>
                  <a:tcPr marT="18000" marB="18000" anchor="ctr"/>
                </a:tc>
                <a:extLst>
                  <a:ext uri="{0D108BD9-81ED-4DB2-BD59-A6C34878D82A}">
                    <a16:rowId xmlns:a16="http://schemas.microsoft.com/office/drawing/2014/main" val="3045198051"/>
                  </a:ext>
                </a:extLst>
              </a:tr>
              <a:tr h="214480">
                <a:tc>
                  <a:txBody>
                    <a:bodyPr/>
                    <a:lstStyle/>
                    <a:p>
                      <a:r>
                        <a:rPr lang="en-GB" sz="1100">
                          <a:latin typeface="+mn-lt"/>
                        </a:rPr>
                        <a:t>Pyrexia</a:t>
                      </a:r>
                    </a:p>
                  </a:txBody>
                  <a:tcPr marT="18000" marB="18000" anchor="ctr"/>
                </a:tc>
                <a:tc>
                  <a:txBody>
                    <a:bodyPr/>
                    <a:lstStyle/>
                    <a:p>
                      <a:pPr algn="ctr"/>
                      <a:r>
                        <a:rPr lang="en-IT" sz="1100">
                          <a:latin typeface="+mn-lt"/>
                        </a:rPr>
                        <a:t>25.7</a:t>
                      </a:r>
                    </a:p>
                  </a:txBody>
                  <a:tcPr marT="18000" marB="18000" anchor="ctr"/>
                </a:tc>
                <a:tc>
                  <a:txBody>
                    <a:bodyPr/>
                    <a:lstStyle/>
                    <a:p>
                      <a:pPr algn="ctr"/>
                      <a:r>
                        <a:rPr lang="en-IT" sz="1100">
                          <a:latin typeface="+mn-lt"/>
                        </a:rPr>
                        <a:t>0.0</a:t>
                      </a:r>
                    </a:p>
                  </a:txBody>
                  <a:tcPr marT="18000" marB="18000" anchor="ctr"/>
                </a:tc>
                <a:tc>
                  <a:txBody>
                    <a:bodyPr/>
                    <a:lstStyle/>
                    <a:p>
                      <a:pPr algn="ctr"/>
                      <a:r>
                        <a:rPr lang="en-IT" sz="1100">
                          <a:latin typeface="+mn-lt"/>
                        </a:rPr>
                        <a:t>5.7</a:t>
                      </a:r>
                    </a:p>
                  </a:txBody>
                  <a:tcPr marT="18000" marB="18000" anchor="ctr"/>
                </a:tc>
                <a:tc>
                  <a:txBody>
                    <a:bodyPr/>
                    <a:lstStyle/>
                    <a:p>
                      <a:pPr algn="ctr"/>
                      <a:r>
                        <a:rPr lang="en-IT" sz="1100">
                          <a:latin typeface="+mn-lt"/>
                        </a:rPr>
                        <a:t>0.0</a:t>
                      </a:r>
                    </a:p>
                  </a:txBody>
                  <a:tcPr marT="18000" marB="18000" anchor="ctr"/>
                </a:tc>
                <a:extLst>
                  <a:ext uri="{0D108BD9-81ED-4DB2-BD59-A6C34878D82A}">
                    <a16:rowId xmlns:a16="http://schemas.microsoft.com/office/drawing/2014/main" val="4057716008"/>
                  </a:ext>
                </a:extLst>
              </a:tr>
              <a:tr h="214480">
                <a:tc>
                  <a:txBody>
                    <a:bodyPr/>
                    <a:lstStyle/>
                    <a:p>
                      <a:pPr algn="l" fontAlgn="b"/>
                      <a:r>
                        <a:rPr lang="en-GB" sz="1100" b="1" i="0" u="none" strike="noStrike">
                          <a:solidFill>
                            <a:schemeClr val="bg1"/>
                          </a:solidFill>
                          <a:effectLst/>
                          <a:latin typeface="+mn-lt"/>
                        </a:rPr>
                        <a:t>AEs of interestᵇ</a:t>
                      </a:r>
                    </a:p>
                  </a:txBody>
                  <a:tcPr marT="18000" marB="18000" anchor="ctr">
                    <a:lnB w="381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GB" sz="1100" b="1" i="0" u="none" strike="noStrike">
                          <a:solidFill>
                            <a:schemeClr val="bg1"/>
                          </a:solidFill>
                          <a:effectLst/>
                          <a:latin typeface="+mn-lt"/>
                        </a:rPr>
                        <a:t>Any Grade</a:t>
                      </a:r>
                    </a:p>
                  </a:txBody>
                  <a:tcPr marT="18000" marB="18000" anchor="ctr">
                    <a:lnB w="381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GB" sz="1100" b="1" i="0" u="none" strike="noStrike">
                          <a:solidFill>
                            <a:schemeClr val="bg1"/>
                          </a:solidFill>
                          <a:effectLst/>
                          <a:latin typeface="+mn-lt"/>
                        </a:rPr>
                        <a:t>Grade ≥3</a:t>
                      </a:r>
                    </a:p>
                  </a:txBody>
                  <a:tcPr marT="18000" marB="18000" anchor="ctr">
                    <a:lnB w="381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GB" sz="1100" b="1" i="0" u="none" strike="noStrike">
                          <a:solidFill>
                            <a:schemeClr val="bg1"/>
                          </a:solidFill>
                          <a:effectLst/>
                          <a:latin typeface="+mn-lt"/>
                        </a:rPr>
                        <a:t>Any Grade</a:t>
                      </a:r>
                    </a:p>
                  </a:txBody>
                  <a:tcPr marT="18000" marB="18000" anchor="ctr">
                    <a:lnB w="381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GB" sz="1100" b="1" i="0" u="none" strike="noStrike">
                          <a:solidFill>
                            <a:schemeClr val="bg1"/>
                          </a:solidFill>
                          <a:effectLst/>
                          <a:latin typeface="+mn-lt"/>
                        </a:rPr>
                        <a:t>Grade ≥3</a:t>
                      </a:r>
                    </a:p>
                  </a:txBody>
                  <a:tcPr marT="18000" marB="18000" anchor="ctr">
                    <a:lnB w="381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2355267156"/>
                  </a:ext>
                </a:extLst>
              </a:tr>
              <a:tr h="214480">
                <a:tc>
                  <a:txBody>
                    <a:bodyPr/>
                    <a:lstStyle/>
                    <a:p>
                      <a:pPr algn="l" fontAlgn="b"/>
                      <a:r>
                        <a:rPr lang="en-GB" sz="1100" b="0" i="0" u="none" strike="noStrike">
                          <a:solidFill>
                            <a:srgbClr val="000000"/>
                          </a:solidFill>
                          <a:effectLst/>
                          <a:latin typeface="+mn-lt"/>
                        </a:rPr>
                        <a:t>Infectionsᶜ</a:t>
                      </a:r>
                    </a:p>
                  </a:txBody>
                  <a:tcPr marT="18000" marB="18000" anchor="ctr">
                    <a:lnT w="38100" cap="flat" cmpd="sng" algn="ctr">
                      <a:solidFill>
                        <a:schemeClr val="bg1"/>
                      </a:solidFill>
                      <a:prstDash val="solid"/>
                      <a:round/>
                      <a:headEnd type="none" w="med" len="med"/>
                      <a:tailEnd type="none" w="med" len="med"/>
                    </a:lnT>
                  </a:tcPr>
                </a:tc>
                <a:tc>
                  <a:txBody>
                    <a:bodyPr/>
                    <a:lstStyle/>
                    <a:p>
                      <a:pPr algn="ctr" fontAlgn="b"/>
                      <a:r>
                        <a:rPr lang="en-IT" sz="1100" b="0" i="0" u="none" strike="noStrike">
                          <a:solidFill>
                            <a:srgbClr val="000000"/>
                          </a:solidFill>
                          <a:effectLst/>
                          <a:latin typeface="+mn-lt"/>
                        </a:rPr>
                        <a:t>80.0</a:t>
                      </a:r>
                    </a:p>
                  </a:txBody>
                  <a:tcPr marT="18000" marB="18000" anchor="ctr">
                    <a:lnT w="38100" cap="flat" cmpd="sng" algn="ctr">
                      <a:solidFill>
                        <a:schemeClr val="bg1"/>
                      </a:solidFill>
                      <a:prstDash val="solid"/>
                      <a:round/>
                      <a:headEnd type="none" w="med" len="med"/>
                      <a:tailEnd type="none" w="med" len="med"/>
                    </a:lnT>
                  </a:tcPr>
                </a:tc>
                <a:tc>
                  <a:txBody>
                    <a:bodyPr/>
                    <a:lstStyle/>
                    <a:p>
                      <a:pPr algn="ctr" fontAlgn="b"/>
                      <a:r>
                        <a:rPr lang="en-IT" sz="1100" b="0" i="0" u="none" strike="noStrike">
                          <a:solidFill>
                            <a:srgbClr val="000000"/>
                          </a:solidFill>
                          <a:effectLst/>
                          <a:latin typeface="+mn-lt"/>
                        </a:rPr>
                        <a:t>45.7</a:t>
                      </a:r>
                    </a:p>
                  </a:txBody>
                  <a:tcPr marT="18000" marB="18000" anchor="ctr">
                    <a:lnT w="38100" cap="flat" cmpd="sng" algn="ctr">
                      <a:solidFill>
                        <a:schemeClr val="bg1"/>
                      </a:solidFill>
                      <a:prstDash val="solid"/>
                      <a:round/>
                      <a:headEnd type="none" w="med" len="med"/>
                      <a:tailEnd type="none" w="med" len="med"/>
                    </a:lnT>
                  </a:tcPr>
                </a:tc>
                <a:tc>
                  <a:txBody>
                    <a:bodyPr/>
                    <a:lstStyle/>
                    <a:p>
                      <a:pPr algn="ctr" fontAlgn="b"/>
                      <a:r>
                        <a:rPr lang="en-IT" sz="1100" b="0" i="0" u="none" strike="noStrike">
                          <a:solidFill>
                            <a:srgbClr val="000000"/>
                          </a:solidFill>
                          <a:effectLst/>
                          <a:latin typeface="+mn-lt"/>
                        </a:rPr>
                        <a:t>25.7</a:t>
                      </a:r>
                    </a:p>
                  </a:txBody>
                  <a:tcPr marT="18000" marB="18000" anchor="ctr">
                    <a:lnT w="38100" cap="flat" cmpd="sng" algn="ctr">
                      <a:solidFill>
                        <a:schemeClr val="bg1"/>
                      </a:solidFill>
                      <a:prstDash val="solid"/>
                      <a:round/>
                      <a:headEnd type="none" w="med" len="med"/>
                      <a:tailEnd type="none" w="med" len="med"/>
                    </a:lnT>
                  </a:tcPr>
                </a:tc>
                <a:tc>
                  <a:txBody>
                    <a:bodyPr/>
                    <a:lstStyle/>
                    <a:p>
                      <a:pPr algn="ctr" fontAlgn="b"/>
                      <a:r>
                        <a:rPr lang="en-IT" sz="1100" b="0" i="0" u="none" strike="noStrike">
                          <a:solidFill>
                            <a:srgbClr val="000000"/>
                          </a:solidFill>
                          <a:effectLst/>
                          <a:latin typeface="+mn-lt"/>
                        </a:rPr>
                        <a:t>2.9</a:t>
                      </a:r>
                    </a:p>
                  </a:txBody>
                  <a:tcPr marT="18000" marB="18000"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628216323"/>
                  </a:ext>
                </a:extLst>
              </a:tr>
              <a:tr h="214480">
                <a:tc>
                  <a:txBody>
                    <a:bodyPr/>
                    <a:lstStyle/>
                    <a:p>
                      <a:pPr algn="l" fontAlgn="b"/>
                      <a:r>
                        <a:rPr lang="en-GB" sz="1100" b="0" i="0" u="none" strike="noStrike">
                          <a:solidFill>
                            <a:srgbClr val="000000"/>
                          </a:solidFill>
                          <a:effectLst/>
                          <a:latin typeface="+mn-lt"/>
                        </a:rPr>
                        <a:t>Rashᵉ</a:t>
                      </a:r>
                    </a:p>
                  </a:txBody>
                  <a:tcPr marT="18000" marB="18000" anchor="ctr"/>
                </a:tc>
                <a:tc>
                  <a:txBody>
                    <a:bodyPr/>
                    <a:lstStyle/>
                    <a:p>
                      <a:pPr algn="ctr" fontAlgn="b"/>
                      <a:r>
                        <a:rPr lang="en-IT" sz="1100" b="0" i="0" u="none" strike="noStrike">
                          <a:solidFill>
                            <a:srgbClr val="000000"/>
                          </a:solidFill>
                          <a:effectLst/>
                          <a:latin typeface="+mn-lt"/>
                        </a:rPr>
                        <a:t>31.4</a:t>
                      </a:r>
                    </a:p>
                  </a:txBody>
                  <a:tcPr marT="18000" marB="18000" anchor="ctr"/>
                </a:tc>
                <a:tc>
                  <a:txBody>
                    <a:bodyPr/>
                    <a:lstStyle/>
                    <a:p>
                      <a:pPr algn="ctr" fontAlgn="b"/>
                      <a:r>
                        <a:rPr lang="en-IT" sz="1100" b="0" i="0" u="none" strike="noStrike">
                          <a:solidFill>
                            <a:srgbClr val="000000"/>
                          </a:solidFill>
                          <a:effectLst/>
                          <a:latin typeface="+mn-lt"/>
                        </a:rPr>
                        <a:t>0.0</a:t>
                      </a:r>
                    </a:p>
                  </a:txBody>
                  <a:tcPr marT="18000" marB="18000" anchor="ctr"/>
                </a:tc>
                <a:tc>
                  <a:txBody>
                    <a:bodyPr/>
                    <a:lstStyle/>
                    <a:p>
                      <a:pPr algn="ctr" fontAlgn="b"/>
                      <a:r>
                        <a:rPr lang="en-IT" sz="1100" b="0" i="0" u="none" strike="noStrike">
                          <a:solidFill>
                            <a:srgbClr val="000000"/>
                          </a:solidFill>
                          <a:effectLst/>
                          <a:latin typeface="+mn-lt"/>
                        </a:rPr>
                        <a:t>17.1</a:t>
                      </a:r>
                    </a:p>
                  </a:txBody>
                  <a:tcPr marT="18000" marB="18000" anchor="ctr"/>
                </a:tc>
                <a:tc>
                  <a:txBody>
                    <a:bodyPr/>
                    <a:lstStyle/>
                    <a:p>
                      <a:pPr algn="ctr" fontAlgn="b"/>
                      <a:r>
                        <a:rPr lang="en-IT" sz="1100" b="0" i="0" u="none" strike="noStrike">
                          <a:solidFill>
                            <a:srgbClr val="000000"/>
                          </a:solidFill>
                          <a:effectLst/>
                          <a:latin typeface="+mn-lt"/>
                        </a:rPr>
                        <a:t>0.0</a:t>
                      </a:r>
                    </a:p>
                  </a:txBody>
                  <a:tcPr marT="18000" marB="18000" anchor="ctr"/>
                </a:tc>
                <a:extLst>
                  <a:ext uri="{0D108BD9-81ED-4DB2-BD59-A6C34878D82A}">
                    <a16:rowId xmlns:a16="http://schemas.microsoft.com/office/drawing/2014/main" val="416190393"/>
                  </a:ext>
                </a:extLst>
              </a:tr>
              <a:tr h="214480">
                <a:tc>
                  <a:txBody>
                    <a:bodyPr/>
                    <a:lstStyle/>
                    <a:p>
                      <a:pPr algn="l" fontAlgn="b"/>
                      <a:r>
                        <a:rPr lang="en-GB" sz="1100" b="0" i="0" u="none" strike="noStrike">
                          <a:solidFill>
                            <a:srgbClr val="000000"/>
                          </a:solidFill>
                          <a:effectLst/>
                          <a:latin typeface="+mn-lt"/>
                        </a:rPr>
                        <a:t>Hypertension</a:t>
                      </a:r>
                    </a:p>
                  </a:txBody>
                  <a:tcPr marT="18000" marB="18000" anchor="ctr"/>
                </a:tc>
                <a:tc>
                  <a:txBody>
                    <a:bodyPr/>
                    <a:lstStyle/>
                    <a:p>
                      <a:pPr algn="ctr" fontAlgn="b"/>
                      <a:r>
                        <a:rPr lang="en-IT" sz="1100" b="0" i="0" u="none" strike="noStrike">
                          <a:solidFill>
                            <a:srgbClr val="000000"/>
                          </a:solidFill>
                          <a:effectLst/>
                          <a:latin typeface="+mn-lt"/>
                        </a:rPr>
                        <a:t>28.6</a:t>
                      </a:r>
                    </a:p>
                  </a:txBody>
                  <a:tcPr marT="18000" marB="18000" anchor="ctr"/>
                </a:tc>
                <a:tc>
                  <a:txBody>
                    <a:bodyPr/>
                    <a:lstStyle/>
                    <a:p>
                      <a:pPr algn="ctr" fontAlgn="b"/>
                      <a:r>
                        <a:rPr lang="en-IT" sz="1100" b="0" i="0" u="none" strike="noStrike">
                          <a:solidFill>
                            <a:srgbClr val="000000"/>
                          </a:solidFill>
                          <a:effectLst/>
                          <a:latin typeface="+mn-lt"/>
                        </a:rPr>
                        <a:t>8.6</a:t>
                      </a:r>
                    </a:p>
                  </a:txBody>
                  <a:tcPr marT="18000" marB="18000" anchor="ctr"/>
                </a:tc>
                <a:tc>
                  <a:txBody>
                    <a:bodyPr/>
                    <a:lstStyle/>
                    <a:p>
                      <a:pPr algn="ctr" fontAlgn="b"/>
                      <a:r>
                        <a:rPr lang="en-IT" sz="1100" b="0" i="0" u="none" strike="noStrike">
                          <a:solidFill>
                            <a:srgbClr val="000000"/>
                          </a:solidFill>
                          <a:effectLst/>
                          <a:latin typeface="+mn-lt"/>
                        </a:rPr>
                        <a:t>5.7</a:t>
                      </a:r>
                    </a:p>
                  </a:txBody>
                  <a:tcPr marT="18000" marB="18000" anchor="ctr"/>
                </a:tc>
                <a:tc>
                  <a:txBody>
                    <a:bodyPr/>
                    <a:lstStyle/>
                    <a:p>
                      <a:pPr algn="ctr" fontAlgn="b"/>
                      <a:r>
                        <a:rPr lang="en-IT" sz="1100" b="0" i="0" u="none" strike="noStrike">
                          <a:solidFill>
                            <a:srgbClr val="000000"/>
                          </a:solidFill>
                          <a:effectLst/>
                          <a:latin typeface="+mn-lt"/>
                        </a:rPr>
                        <a:t>0.0</a:t>
                      </a:r>
                    </a:p>
                  </a:txBody>
                  <a:tcPr marT="18000" marB="18000" anchor="ctr"/>
                </a:tc>
                <a:extLst>
                  <a:ext uri="{0D108BD9-81ED-4DB2-BD59-A6C34878D82A}">
                    <a16:rowId xmlns:a16="http://schemas.microsoft.com/office/drawing/2014/main" val="3685730701"/>
                  </a:ext>
                </a:extLst>
              </a:tr>
              <a:tr h="214480">
                <a:tc>
                  <a:txBody>
                    <a:bodyPr/>
                    <a:lstStyle/>
                    <a:p>
                      <a:pPr algn="l" fontAlgn="b"/>
                      <a:r>
                        <a:rPr lang="en-GB" sz="1100" b="0" i="0" u="none" strike="noStrike">
                          <a:solidFill>
                            <a:srgbClr val="000000"/>
                          </a:solidFill>
                          <a:effectLst/>
                          <a:latin typeface="+mn-lt"/>
                        </a:rPr>
                        <a:t>Hemorrhageᶠ</a:t>
                      </a:r>
                    </a:p>
                  </a:txBody>
                  <a:tcPr marT="18000" marB="18000" anchor="ctr"/>
                </a:tc>
                <a:tc>
                  <a:txBody>
                    <a:bodyPr/>
                    <a:lstStyle/>
                    <a:p>
                      <a:pPr algn="ctr" fontAlgn="b"/>
                      <a:r>
                        <a:rPr lang="en-IT" sz="1100" b="0" i="0" u="none" strike="noStrike">
                          <a:solidFill>
                            <a:srgbClr val="000000"/>
                          </a:solidFill>
                          <a:effectLst/>
                          <a:latin typeface="+mn-lt"/>
                        </a:rPr>
                        <a:t>14.3</a:t>
                      </a:r>
                    </a:p>
                  </a:txBody>
                  <a:tcPr marT="18000" marB="18000" anchor="ctr"/>
                </a:tc>
                <a:tc>
                  <a:txBody>
                    <a:bodyPr/>
                    <a:lstStyle/>
                    <a:p>
                      <a:pPr algn="ctr" fontAlgn="b"/>
                      <a:r>
                        <a:rPr lang="en-IT" sz="1100" b="0" i="0" u="none" strike="noStrike">
                          <a:solidFill>
                            <a:srgbClr val="000000"/>
                          </a:solidFill>
                          <a:effectLst/>
                          <a:latin typeface="+mn-lt"/>
                        </a:rPr>
                        <a:t>2.9</a:t>
                      </a:r>
                    </a:p>
                  </a:txBody>
                  <a:tcPr marT="18000" marB="18000" anchor="ctr"/>
                </a:tc>
                <a:tc>
                  <a:txBody>
                    <a:bodyPr/>
                    <a:lstStyle/>
                    <a:p>
                      <a:pPr algn="ctr" fontAlgn="b"/>
                      <a:r>
                        <a:rPr lang="en-IT" sz="1100" b="0" i="0" u="none" strike="noStrike">
                          <a:solidFill>
                            <a:srgbClr val="000000"/>
                          </a:solidFill>
                          <a:effectLst/>
                          <a:latin typeface="+mn-lt"/>
                        </a:rPr>
                        <a:t>2.9</a:t>
                      </a:r>
                    </a:p>
                  </a:txBody>
                  <a:tcPr marT="18000" marB="18000" anchor="ctr"/>
                </a:tc>
                <a:tc>
                  <a:txBody>
                    <a:bodyPr/>
                    <a:lstStyle/>
                    <a:p>
                      <a:pPr algn="ctr" fontAlgn="b"/>
                      <a:r>
                        <a:rPr lang="en-IT" sz="1100" b="0" i="0" u="none" strike="noStrike">
                          <a:solidFill>
                            <a:srgbClr val="000000"/>
                          </a:solidFill>
                          <a:effectLst/>
                          <a:latin typeface="+mn-lt"/>
                        </a:rPr>
                        <a:t>0.0</a:t>
                      </a:r>
                    </a:p>
                  </a:txBody>
                  <a:tcPr marT="18000" marB="18000" anchor="ctr"/>
                </a:tc>
                <a:extLst>
                  <a:ext uri="{0D108BD9-81ED-4DB2-BD59-A6C34878D82A}">
                    <a16:rowId xmlns:a16="http://schemas.microsoft.com/office/drawing/2014/main" val="3304207966"/>
                  </a:ext>
                </a:extLst>
              </a:tr>
              <a:tr h="214480">
                <a:tc>
                  <a:txBody>
                    <a:bodyPr/>
                    <a:lstStyle/>
                    <a:p>
                      <a:pPr algn="l" fontAlgn="b"/>
                      <a:r>
                        <a:rPr lang="en-GB" sz="1100" b="0" i="0" u="none" strike="noStrike">
                          <a:solidFill>
                            <a:srgbClr val="000000"/>
                          </a:solidFill>
                          <a:effectLst/>
                          <a:latin typeface="+mn-lt"/>
                        </a:rPr>
                        <a:t>Bruisingᵈ</a:t>
                      </a:r>
                    </a:p>
                  </a:txBody>
                  <a:tcPr marT="18000" marB="18000" anchor="ctr"/>
                </a:tc>
                <a:tc>
                  <a:txBody>
                    <a:bodyPr/>
                    <a:lstStyle/>
                    <a:p>
                      <a:pPr algn="ctr" fontAlgn="b"/>
                      <a:r>
                        <a:rPr lang="en-IT" sz="1100" b="0" i="0" u="none" strike="noStrike">
                          <a:solidFill>
                            <a:srgbClr val="000000"/>
                          </a:solidFill>
                          <a:effectLst/>
                          <a:latin typeface="+mn-lt"/>
                        </a:rPr>
                        <a:t>20.0</a:t>
                      </a:r>
                    </a:p>
                  </a:txBody>
                  <a:tcPr marT="18000" marB="18000" anchor="ctr"/>
                </a:tc>
                <a:tc>
                  <a:txBody>
                    <a:bodyPr/>
                    <a:lstStyle/>
                    <a:p>
                      <a:pPr algn="ctr" fontAlgn="b"/>
                      <a:r>
                        <a:rPr lang="en-IT" sz="1100" b="0" i="0" u="none" strike="noStrike">
                          <a:solidFill>
                            <a:srgbClr val="000000"/>
                          </a:solidFill>
                          <a:effectLst/>
                          <a:latin typeface="+mn-lt"/>
                        </a:rPr>
                        <a:t>0.0</a:t>
                      </a:r>
                    </a:p>
                  </a:txBody>
                  <a:tcPr marT="18000" marB="18000" anchor="ctr"/>
                </a:tc>
                <a:tc>
                  <a:txBody>
                    <a:bodyPr/>
                    <a:lstStyle/>
                    <a:p>
                      <a:pPr algn="ctr" fontAlgn="b"/>
                      <a:r>
                        <a:rPr lang="en-IT" sz="1100" b="0" i="0" u="none" strike="noStrike">
                          <a:solidFill>
                            <a:srgbClr val="000000"/>
                          </a:solidFill>
                          <a:effectLst/>
                          <a:latin typeface="+mn-lt"/>
                        </a:rPr>
                        <a:t>14.3</a:t>
                      </a:r>
                    </a:p>
                  </a:txBody>
                  <a:tcPr marT="18000" marB="18000" anchor="ctr"/>
                </a:tc>
                <a:tc>
                  <a:txBody>
                    <a:bodyPr/>
                    <a:lstStyle/>
                    <a:p>
                      <a:pPr algn="ctr" fontAlgn="b"/>
                      <a:r>
                        <a:rPr lang="en-IT" sz="1100" b="0" i="0" u="none" strike="noStrike">
                          <a:solidFill>
                            <a:srgbClr val="000000"/>
                          </a:solidFill>
                          <a:effectLst/>
                          <a:latin typeface="+mn-lt"/>
                        </a:rPr>
                        <a:t>0.0</a:t>
                      </a:r>
                    </a:p>
                  </a:txBody>
                  <a:tcPr marT="18000" marB="18000" anchor="ctr"/>
                </a:tc>
                <a:extLst>
                  <a:ext uri="{0D108BD9-81ED-4DB2-BD59-A6C34878D82A}">
                    <a16:rowId xmlns:a16="http://schemas.microsoft.com/office/drawing/2014/main" val="3121134586"/>
                  </a:ext>
                </a:extLst>
              </a:tr>
              <a:tr h="214480">
                <a:tc>
                  <a:txBody>
                    <a:bodyPr/>
                    <a:lstStyle/>
                    <a:p>
                      <a:pPr algn="l" fontAlgn="b"/>
                      <a:r>
                        <a:rPr lang="en-GB" sz="1100" b="0" i="0" u="none" strike="noStrike">
                          <a:solidFill>
                            <a:srgbClr val="000000"/>
                          </a:solidFill>
                          <a:effectLst/>
                          <a:latin typeface="+mn-lt"/>
                        </a:rPr>
                        <a:t>Arthralgia</a:t>
                      </a:r>
                    </a:p>
                  </a:txBody>
                  <a:tcPr marT="18000" marB="18000" anchor="ctr"/>
                </a:tc>
                <a:tc>
                  <a:txBody>
                    <a:bodyPr/>
                    <a:lstStyle/>
                    <a:p>
                      <a:pPr algn="ctr" fontAlgn="b"/>
                      <a:r>
                        <a:rPr lang="en-IT" sz="1100" b="0" i="0" u="none" strike="noStrike">
                          <a:solidFill>
                            <a:srgbClr val="000000"/>
                          </a:solidFill>
                          <a:effectLst/>
                          <a:latin typeface="+mn-lt"/>
                        </a:rPr>
                        <a:t>14.3</a:t>
                      </a:r>
                    </a:p>
                  </a:txBody>
                  <a:tcPr marT="18000" marB="18000" anchor="ctr"/>
                </a:tc>
                <a:tc>
                  <a:txBody>
                    <a:bodyPr/>
                    <a:lstStyle/>
                    <a:p>
                      <a:pPr algn="ctr" fontAlgn="b"/>
                      <a:r>
                        <a:rPr lang="en-IT" sz="1100" b="0" i="0" u="none" strike="noStrike">
                          <a:solidFill>
                            <a:srgbClr val="000000"/>
                          </a:solidFill>
                          <a:effectLst/>
                          <a:latin typeface="+mn-lt"/>
                        </a:rPr>
                        <a:t>0.0</a:t>
                      </a:r>
                    </a:p>
                  </a:txBody>
                  <a:tcPr marT="18000" marB="18000" anchor="ctr"/>
                </a:tc>
                <a:tc>
                  <a:txBody>
                    <a:bodyPr/>
                    <a:lstStyle/>
                    <a:p>
                      <a:pPr algn="ctr" fontAlgn="b"/>
                      <a:r>
                        <a:rPr lang="en-IT" sz="1100" b="0" i="0" u="none" strike="noStrike">
                          <a:solidFill>
                            <a:srgbClr val="000000"/>
                          </a:solidFill>
                          <a:effectLst/>
                          <a:latin typeface="+mn-lt"/>
                        </a:rPr>
                        <a:t>5.7</a:t>
                      </a:r>
                    </a:p>
                  </a:txBody>
                  <a:tcPr marT="18000" marB="18000" anchor="ctr"/>
                </a:tc>
                <a:tc>
                  <a:txBody>
                    <a:bodyPr/>
                    <a:lstStyle/>
                    <a:p>
                      <a:pPr algn="ctr" fontAlgn="b"/>
                      <a:r>
                        <a:rPr lang="en-IT" sz="1100" b="0" i="0" u="none" strike="noStrike">
                          <a:solidFill>
                            <a:srgbClr val="000000"/>
                          </a:solidFill>
                          <a:effectLst/>
                          <a:latin typeface="+mn-lt"/>
                        </a:rPr>
                        <a:t>0.0</a:t>
                      </a:r>
                    </a:p>
                  </a:txBody>
                  <a:tcPr marT="18000" marB="18000" anchor="ctr"/>
                </a:tc>
                <a:extLst>
                  <a:ext uri="{0D108BD9-81ED-4DB2-BD59-A6C34878D82A}">
                    <a16:rowId xmlns:a16="http://schemas.microsoft.com/office/drawing/2014/main" val="2162253990"/>
                  </a:ext>
                </a:extLst>
              </a:tr>
              <a:tr h="214480">
                <a:tc>
                  <a:txBody>
                    <a:bodyPr/>
                    <a:lstStyle/>
                    <a:p>
                      <a:pPr algn="l" fontAlgn="b"/>
                      <a:r>
                        <a:rPr lang="en-GB" sz="1100" b="0" i="0" u="none" strike="noStrike">
                          <a:solidFill>
                            <a:srgbClr val="000000"/>
                          </a:solidFill>
                          <a:effectLst/>
                          <a:latin typeface="+mn-lt"/>
                        </a:rPr>
                        <a:t>Atrial fibrillation/flutterᵍ</a:t>
                      </a:r>
                    </a:p>
                  </a:txBody>
                  <a:tcPr marT="18000" marB="18000" anchor="ctr"/>
                </a:tc>
                <a:tc>
                  <a:txBody>
                    <a:bodyPr/>
                    <a:lstStyle/>
                    <a:p>
                      <a:pPr algn="ctr" fontAlgn="b"/>
                      <a:r>
                        <a:rPr lang="en-IT" sz="1100" b="0" i="0" u="none" strike="noStrike">
                          <a:solidFill>
                            <a:srgbClr val="000000"/>
                          </a:solidFill>
                          <a:effectLst/>
                          <a:latin typeface="+mn-lt"/>
                        </a:rPr>
                        <a:t>5.7</a:t>
                      </a:r>
                    </a:p>
                  </a:txBody>
                  <a:tcPr marT="18000" marB="18000" anchor="ctr"/>
                </a:tc>
                <a:tc>
                  <a:txBody>
                    <a:bodyPr/>
                    <a:lstStyle/>
                    <a:p>
                      <a:pPr algn="ctr" fontAlgn="b"/>
                      <a:r>
                        <a:rPr lang="en-IT" sz="1100" b="0" i="0" u="none" strike="noStrike">
                          <a:solidFill>
                            <a:srgbClr val="000000"/>
                          </a:solidFill>
                          <a:effectLst/>
                          <a:latin typeface="+mn-lt"/>
                        </a:rPr>
                        <a:t>2.9</a:t>
                      </a:r>
                    </a:p>
                  </a:txBody>
                  <a:tcPr marT="18000" marB="18000" anchor="ctr"/>
                </a:tc>
                <a:tc>
                  <a:txBody>
                    <a:bodyPr/>
                    <a:lstStyle/>
                    <a:p>
                      <a:pPr algn="ctr" fontAlgn="b"/>
                      <a:r>
                        <a:rPr lang="en-IT" sz="1100" b="0" i="0" u="none" strike="noStrike">
                          <a:solidFill>
                            <a:srgbClr val="000000"/>
                          </a:solidFill>
                          <a:effectLst/>
                          <a:latin typeface="+mn-lt"/>
                        </a:rPr>
                        <a:t>2.9</a:t>
                      </a:r>
                    </a:p>
                  </a:txBody>
                  <a:tcPr marT="18000" marB="18000" anchor="ctr"/>
                </a:tc>
                <a:tc>
                  <a:txBody>
                    <a:bodyPr/>
                    <a:lstStyle/>
                    <a:p>
                      <a:pPr algn="ctr" fontAlgn="b"/>
                      <a:r>
                        <a:rPr lang="en-IT" sz="1100" b="0" i="0" u="none" strike="noStrike">
                          <a:solidFill>
                            <a:srgbClr val="000000"/>
                          </a:solidFill>
                          <a:effectLst/>
                          <a:latin typeface="+mn-lt"/>
                        </a:rPr>
                        <a:t>0.0</a:t>
                      </a:r>
                    </a:p>
                  </a:txBody>
                  <a:tcPr marT="18000" marB="18000" anchor="ctr"/>
                </a:tc>
                <a:extLst>
                  <a:ext uri="{0D108BD9-81ED-4DB2-BD59-A6C34878D82A}">
                    <a16:rowId xmlns:a16="http://schemas.microsoft.com/office/drawing/2014/main" val="1558716902"/>
                  </a:ext>
                </a:extLst>
              </a:tr>
            </a:tbl>
          </a:graphicData>
        </a:graphic>
      </p:graphicFrame>
      <p:sp>
        <p:nvSpPr>
          <p:cNvPr id="8" name="TextBox 7">
            <a:extLst>
              <a:ext uri="{FF2B5EF4-FFF2-40B4-BE49-F238E27FC236}">
                <a16:creationId xmlns:a16="http://schemas.microsoft.com/office/drawing/2014/main" id="{3A59CA41-9DA7-02F2-F2C5-DCC43A66EB30}"/>
              </a:ext>
            </a:extLst>
          </p:cNvPr>
          <p:cNvSpPr txBox="1"/>
          <p:nvPr/>
        </p:nvSpPr>
        <p:spPr>
          <a:xfrm>
            <a:off x="9120187" y="1665288"/>
            <a:ext cx="2663825" cy="4075120"/>
          </a:xfrm>
          <a:prstGeom prst="rect">
            <a:avLst/>
          </a:prstGeom>
          <a:solidFill>
            <a:schemeClr val="bg2"/>
          </a:solidFill>
        </p:spPr>
        <p:txBody>
          <a:bodyPr wrap="square" tIns="108000">
            <a:noAutofit/>
          </a:bodyPr>
          <a:lstStyle/>
          <a:p>
            <a:pPr marL="182563" indent="-182563">
              <a:buClr>
                <a:schemeClr val="accent2"/>
              </a:buClr>
              <a:buFont typeface="Arial" panose="020B0604020202020204" pitchFamily="34" charset="0"/>
              <a:buChar char="•"/>
            </a:pPr>
            <a:r>
              <a:rPr lang="en-GB" sz="1400"/>
              <a:t>Median time on treatment was 28.8 months</a:t>
            </a:r>
          </a:p>
          <a:p>
            <a:pPr marL="182563" indent="-182563">
              <a:buClr>
                <a:schemeClr val="accent2"/>
              </a:buClr>
              <a:buFont typeface="Arial" panose="020B0604020202020204" pitchFamily="34" charset="0"/>
              <a:buChar char="•"/>
            </a:pPr>
            <a:r>
              <a:rPr lang="en-GB" sz="1400"/>
              <a:t>TRAEs leading to </a:t>
            </a:r>
            <a:r>
              <a:rPr lang="en-GB" sz="1400" err="1"/>
              <a:t>pirtobrutinib</a:t>
            </a:r>
            <a:r>
              <a:rPr lang="en-GB" sz="1400"/>
              <a:t> dose reduction occurred in 4 (11.4%) patients</a:t>
            </a:r>
          </a:p>
          <a:p>
            <a:pPr marL="182563" indent="-182563">
              <a:buClr>
                <a:schemeClr val="accent2"/>
              </a:buClr>
              <a:buFont typeface="Arial" panose="020B0604020202020204" pitchFamily="34" charset="0"/>
              <a:buChar char="•"/>
            </a:pPr>
            <a:r>
              <a:rPr lang="en-GB" sz="1400"/>
              <a:t>TRAEs leading to </a:t>
            </a:r>
            <a:r>
              <a:rPr lang="en-GB" sz="1400" err="1"/>
              <a:t>pirtobrutinib</a:t>
            </a:r>
            <a:r>
              <a:rPr lang="en-GB" sz="1400"/>
              <a:t> discontinuation occurred in 2 (5.7%) patients</a:t>
            </a:r>
          </a:p>
          <a:p>
            <a:pPr marL="182563" indent="-182563">
              <a:buClr>
                <a:schemeClr val="accent2"/>
              </a:buClr>
              <a:buFont typeface="Arial" panose="020B0604020202020204" pitchFamily="34" charset="0"/>
              <a:buChar char="•"/>
            </a:pPr>
            <a:r>
              <a:rPr lang="en-GB" sz="1400"/>
              <a:t>Safety profiles of BTKi naïve patients with CLL/SLL were similar to overall BRUIN cohort</a:t>
            </a:r>
          </a:p>
        </p:txBody>
      </p:sp>
    </p:spTree>
    <p:extLst>
      <p:ext uri="{BB962C8B-B14F-4D97-AF65-F5344CB8AC3E}">
        <p14:creationId xmlns:p14="http://schemas.microsoft.com/office/powerpoint/2010/main" val="35790628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BDFB2FC-052B-0630-7308-DD1E44023E1B}"/>
              </a:ext>
            </a:extLst>
          </p:cNvPr>
          <p:cNvSpPr>
            <a:spLocks noGrp="1"/>
          </p:cNvSpPr>
          <p:nvPr>
            <p:ph type="ftr" sz="quarter" idx="10"/>
          </p:nvPr>
        </p:nvSpPr>
        <p:spPr/>
        <p:txBody>
          <a:bodyPr/>
          <a:lstStyle/>
          <a:p>
            <a:r>
              <a:rPr lang="en-GB"/>
              <a:t>BTKi, Bruton’s tyrosine kinase inhibitor; CI, confidence interval; CLL, chronic lymphocytic </a:t>
            </a:r>
            <a:r>
              <a:rPr lang="en-GB" err="1"/>
              <a:t>leukemia</a:t>
            </a:r>
            <a:r>
              <a:rPr lang="en-GB"/>
              <a:t>; INV, investigator; IRC, independent review committee; ORR, overall response rate; OS, overall survival; PFS, progression-free survival; PR-L, partial response with lymphocytosis; R/R, relapsed/refractory; SLL, small lymphocytic lymphoma.</a:t>
            </a:r>
          </a:p>
          <a:p>
            <a:r>
              <a:rPr lang="en-GB" b="1"/>
              <a:t>Eyre et al. Abstract #P656 presented at EHA2024.</a:t>
            </a:r>
            <a:endParaRPr lang="en-GB"/>
          </a:p>
        </p:txBody>
      </p:sp>
      <p:sp>
        <p:nvSpPr>
          <p:cNvPr id="5" name="Title 4">
            <a:extLst>
              <a:ext uri="{FF2B5EF4-FFF2-40B4-BE49-F238E27FC236}">
                <a16:creationId xmlns:a16="http://schemas.microsoft.com/office/drawing/2014/main" id="{5F634710-CAF5-1F7C-F0B0-110AB222DCDE}"/>
              </a:ext>
            </a:extLst>
          </p:cNvPr>
          <p:cNvSpPr>
            <a:spLocks noGrp="1"/>
          </p:cNvSpPr>
          <p:nvPr>
            <p:ph type="title"/>
          </p:nvPr>
        </p:nvSpPr>
        <p:spPr/>
        <p:txBody>
          <a:bodyPr/>
          <a:lstStyle/>
          <a:p>
            <a:r>
              <a:rPr lang="en-US"/>
              <a:t>Conclusions</a:t>
            </a:r>
          </a:p>
        </p:txBody>
      </p:sp>
      <p:sp>
        <p:nvSpPr>
          <p:cNvPr id="6" name="Content Placeholder 5">
            <a:extLst>
              <a:ext uri="{FF2B5EF4-FFF2-40B4-BE49-F238E27FC236}">
                <a16:creationId xmlns:a16="http://schemas.microsoft.com/office/drawing/2014/main" id="{360596DB-322F-4A1C-849D-4A55EBF72995}"/>
              </a:ext>
            </a:extLst>
          </p:cNvPr>
          <p:cNvSpPr>
            <a:spLocks noGrp="1"/>
          </p:cNvSpPr>
          <p:nvPr>
            <p:ph idx="1"/>
          </p:nvPr>
        </p:nvSpPr>
        <p:spPr/>
        <p:txBody>
          <a:bodyPr>
            <a:normAutofit fontScale="92500" lnSpcReduction="20000"/>
          </a:bodyPr>
          <a:lstStyle/>
          <a:p>
            <a:pPr>
              <a:lnSpc>
                <a:spcPct val="110000"/>
              </a:lnSpc>
            </a:pPr>
            <a:r>
              <a:rPr lang="en-US" err="1"/>
              <a:t>Pirtobrutinib</a:t>
            </a:r>
            <a:r>
              <a:rPr lang="en-US"/>
              <a:t> demonstrated promising efficacy in patients with R/R BTKi naïve CLL/SLL</a:t>
            </a:r>
          </a:p>
          <a:p>
            <a:pPr lvl="1">
              <a:lnSpc>
                <a:spcPct val="110000"/>
              </a:lnSpc>
            </a:pPr>
            <a:r>
              <a:rPr lang="en-US"/>
              <a:t>24-month PFS rate of 74.7% (95% CI, 55.7-86.5) and 81.8% (95% CI, 63.9-91.4) as assessed by IRC and INV, respectively</a:t>
            </a:r>
          </a:p>
          <a:p>
            <a:pPr lvl="1">
              <a:lnSpc>
                <a:spcPct val="110000"/>
              </a:lnSpc>
            </a:pPr>
            <a:r>
              <a:rPr lang="en-US"/>
              <a:t>ORR including PR-L of 91.4% (95% CI, 76.9-98.2) and 94.3% (80.8-99.3) as assessed by IRC and INV, respectively</a:t>
            </a:r>
          </a:p>
          <a:p>
            <a:pPr lvl="1">
              <a:lnSpc>
                <a:spcPct val="110000"/>
              </a:lnSpc>
            </a:pPr>
            <a:r>
              <a:rPr lang="en-US"/>
              <a:t>24-month overall survival rate of 88.0% (95% CI, 71.2-95.3)</a:t>
            </a:r>
          </a:p>
          <a:p>
            <a:pPr>
              <a:lnSpc>
                <a:spcPct val="110000"/>
              </a:lnSpc>
            </a:pPr>
            <a:r>
              <a:rPr lang="en-US" err="1"/>
              <a:t>Pirtobrutinib</a:t>
            </a:r>
            <a:r>
              <a:rPr lang="en-US"/>
              <a:t> also demonstrated promising efficacy in R/R BTKi naïve CLL/SLL patients with high-risk molecular features, although the number of patients was small</a:t>
            </a:r>
          </a:p>
          <a:p>
            <a:pPr>
              <a:lnSpc>
                <a:spcPct val="110000"/>
              </a:lnSpc>
            </a:pPr>
            <a:r>
              <a:rPr lang="en-US" err="1"/>
              <a:t>Pirtobrutinib</a:t>
            </a:r>
            <a:r>
              <a:rPr lang="en-US"/>
              <a:t> was well-tolerated in this cohort of BTKi naïve CLL/SLL patients with low rates of discontinuation due to drug-related toxicity</a:t>
            </a:r>
          </a:p>
          <a:p>
            <a:pPr lvl="1">
              <a:lnSpc>
                <a:spcPct val="110000"/>
              </a:lnSpc>
            </a:pPr>
            <a:r>
              <a:rPr lang="en-US"/>
              <a:t>Safety findings were similar to the larger BRUIN CLL/SLL patient population</a:t>
            </a:r>
          </a:p>
          <a:p>
            <a:pPr>
              <a:lnSpc>
                <a:spcPct val="110000"/>
              </a:lnSpc>
            </a:pPr>
            <a:r>
              <a:rPr lang="en-US"/>
              <a:t>Ongoing Phase 3 clinical trials are assessing the efficacy of </a:t>
            </a:r>
            <a:r>
              <a:rPr lang="en-US" err="1"/>
              <a:t>pirtobrutinib</a:t>
            </a:r>
            <a:r>
              <a:rPr lang="en-US"/>
              <a:t> monotherapy in treatment naïve patients with CLL/SLL (BRUIN CLL-313; NCT05023980), as well as patients with CLL/SLL who are treatment naïve or received a prior non-BTKi therapy (BRUIN CLL-314; NCT05254743)</a:t>
            </a:r>
          </a:p>
        </p:txBody>
      </p:sp>
    </p:spTree>
    <p:extLst>
      <p:ext uri="{BB962C8B-B14F-4D97-AF65-F5344CB8AC3E}">
        <p14:creationId xmlns:p14="http://schemas.microsoft.com/office/powerpoint/2010/main" val="9052940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66271-C6E5-B297-676A-9413A426C8AC}"/>
              </a:ext>
            </a:extLst>
          </p:cNvPr>
          <p:cNvSpPr>
            <a:spLocks noGrp="1"/>
          </p:cNvSpPr>
          <p:nvPr>
            <p:ph type="title"/>
          </p:nvPr>
        </p:nvSpPr>
        <p:spPr/>
        <p:txBody>
          <a:bodyPr/>
          <a:lstStyle/>
          <a:p>
            <a:r>
              <a:rPr lang="en-US"/>
              <a:t>SAK 34/17</a:t>
            </a:r>
          </a:p>
        </p:txBody>
      </p:sp>
      <p:sp>
        <p:nvSpPr>
          <p:cNvPr id="3" name="Text Placeholder 2">
            <a:extLst>
              <a:ext uri="{FF2B5EF4-FFF2-40B4-BE49-F238E27FC236}">
                <a16:creationId xmlns:a16="http://schemas.microsoft.com/office/drawing/2014/main" id="{33F7B3D0-FC5D-F2DD-AE40-CD758762DF22}"/>
              </a:ext>
            </a:extLst>
          </p:cNvPr>
          <p:cNvSpPr>
            <a:spLocks noGrp="1"/>
          </p:cNvSpPr>
          <p:nvPr>
            <p:ph type="body" idx="1"/>
          </p:nvPr>
        </p:nvSpPr>
        <p:spPr/>
        <p:txBody>
          <a:bodyPr/>
          <a:lstStyle/>
          <a:p>
            <a:r>
              <a:rPr lang="en-US"/>
              <a:t>Ibrutinib lead-in followed by </a:t>
            </a:r>
            <a:r>
              <a:rPr lang="en-US" err="1"/>
              <a:t>venetoclax</a:t>
            </a:r>
            <a:r>
              <a:rPr lang="en-US"/>
              <a:t> plus ibrutinib in R/R CLL</a:t>
            </a:r>
          </a:p>
        </p:txBody>
      </p:sp>
    </p:spTree>
    <p:extLst>
      <p:ext uri="{BB962C8B-B14F-4D97-AF65-F5344CB8AC3E}">
        <p14:creationId xmlns:p14="http://schemas.microsoft.com/office/powerpoint/2010/main" val="11959403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BEF2CB78-811C-066C-A428-398BAAD79DEC}"/>
              </a:ext>
            </a:extLst>
          </p:cNvPr>
          <p:cNvSpPr>
            <a:spLocks noGrp="1"/>
          </p:cNvSpPr>
          <p:nvPr>
            <p:ph type="body" sz="quarter" idx="12"/>
          </p:nvPr>
        </p:nvSpPr>
        <p:spPr>
          <a:xfrm>
            <a:off x="416533" y="1393343"/>
            <a:ext cx="11367480" cy="647700"/>
          </a:xfrm>
        </p:spPr>
        <p:txBody>
          <a:bodyPr/>
          <a:lstStyle/>
          <a:p>
            <a:r>
              <a:rPr lang="en-US"/>
              <a:t>SAKK 34/17 is an open-label, Phase 2 trial evaluating an ibrutinib lead-in followed by </a:t>
            </a:r>
            <a:r>
              <a:rPr lang="en-US" err="1"/>
              <a:t>venetoclax</a:t>
            </a:r>
            <a:r>
              <a:rPr lang="en-US"/>
              <a:t> plus ibrutinib in patients with R/R CLL</a:t>
            </a:r>
            <a:endParaRPr lang="en-DE"/>
          </a:p>
        </p:txBody>
      </p:sp>
      <p:sp>
        <p:nvSpPr>
          <p:cNvPr id="3" name="Title 2">
            <a:extLst>
              <a:ext uri="{FF2B5EF4-FFF2-40B4-BE49-F238E27FC236}">
                <a16:creationId xmlns:a16="http://schemas.microsoft.com/office/drawing/2014/main" id="{8CDA191F-9D25-2237-D620-2A130019FB9A}"/>
              </a:ext>
            </a:extLst>
          </p:cNvPr>
          <p:cNvSpPr>
            <a:spLocks noGrp="1"/>
          </p:cNvSpPr>
          <p:nvPr>
            <p:ph type="title"/>
          </p:nvPr>
        </p:nvSpPr>
        <p:spPr/>
        <p:txBody>
          <a:bodyPr/>
          <a:lstStyle/>
          <a:p>
            <a:r>
              <a:rPr lang="en-US"/>
              <a:t>SAKK 34/17: Study design</a:t>
            </a:r>
          </a:p>
        </p:txBody>
      </p:sp>
      <p:sp>
        <p:nvSpPr>
          <p:cNvPr id="2" name="Footer Placeholder 1">
            <a:extLst>
              <a:ext uri="{FF2B5EF4-FFF2-40B4-BE49-F238E27FC236}">
                <a16:creationId xmlns:a16="http://schemas.microsoft.com/office/drawing/2014/main" id="{8797F540-7CA8-1B74-B79D-B248CAA7AE6D}"/>
              </a:ext>
            </a:extLst>
          </p:cNvPr>
          <p:cNvSpPr>
            <a:spLocks noGrp="1"/>
          </p:cNvSpPr>
          <p:nvPr>
            <p:ph type="ftr" sz="quarter" idx="13"/>
          </p:nvPr>
        </p:nvSpPr>
        <p:spPr>
          <a:xfrm>
            <a:off x="407989" y="6178970"/>
            <a:ext cx="8532812" cy="490118"/>
          </a:xfrm>
        </p:spPr>
        <p:txBody>
          <a:bodyPr/>
          <a:lstStyle/>
          <a:p>
            <a:r>
              <a:rPr lang="en-GB" baseline="30000" err="1"/>
              <a:t>a</a:t>
            </a:r>
            <a:r>
              <a:rPr lang="en-GB" err="1"/>
              <a:t>Performed</a:t>
            </a:r>
            <a:r>
              <a:rPr lang="en-GB"/>
              <a:t> MRD analyses: 8-color multiparametric FC on BM and PB (10</a:t>
            </a:r>
            <a:r>
              <a:rPr lang="en-GB" baseline="30000"/>
              <a:t>-4 </a:t>
            </a:r>
            <a:r>
              <a:rPr lang="en-GB"/>
              <a:t>sensitivity), Ig HTS on genomic DNA from B-cells (10</a:t>
            </a:r>
            <a:r>
              <a:rPr lang="en-GB" baseline="30000"/>
              <a:t>-6 </a:t>
            </a:r>
            <a:r>
              <a:rPr lang="en-GB"/>
              <a:t>sensitivity), CAPP-</a:t>
            </a:r>
            <a:r>
              <a:rPr lang="en-GB" err="1"/>
              <a:t>seq</a:t>
            </a:r>
            <a:r>
              <a:rPr lang="en-GB"/>
              <a:t> on plasma cfDNA (10</a:t>
            </a:r>
            <a:r>
              <a:rPr lang="en-GB" baseline="30000"/>
              <a:t>-3</a:t>
            </a:r>
            <a:r>
              <a:rPr lang="en-GB"/>
              <a:t> sensitivity).</a:t>
            </a:r>
          </a:p>
          <a:p>
            <a:r>
              <a:rPr lang="en-GB"/>
              <a:t>BM, bone marrow; CAPP-</a:t>
            </a:r>
            <a:r>
              <a:rPr lang="en-GB" err="1"/>
              <a:t>seq</a:t>
            </a:r>
            <a:r>
              <a:rPr lang="en-GB"/>
              <a:t>, cancer personalized profiling by deep sequencing; cfDNA, cell-free DNA; CLL, chronic lymphocytic </a:t>
            </a:r>
            <a:r>
              <a:rPr lang="en-GB" err="1"/>
              <a:t>leukemia</a:t>
            </a:r>
            <a:r>
              <a:rPr lang="en-GB"/>
              <a:t>; CR, complete response; </a:t>
            </a:r>
            <a:r>
              <a:rPr lang="en-GB" err="1"/>
              <a:t>CRi</a:t>
            </a:r>
            <a:r>
              <a:rPr lang="en-GB"/>
              <a:t>, CR with incomplete marrow recovery; d, day; FC, flow cytometry; Ig HTS, immunoglobulin high-throughput sequencing;  </a:t>
            </a:r>
            <a:r>
              <a:rPr lang="en-GB" err="1"/>
              <a:t>iwCLL</a:t>
            </a:r>
            <a:r>
              <a:rPr lang="en-GB"/>
              <a:t>, International Workshop on Chronic Lymphocytic </a:t>
            </a:r>
            <a:r>
              <a:rPr lang="en-GB" err="1"/>
              <a:t>Leukemia</a:t>
            </a:r>
            <a:r>
              <a:rPr lang="en-GB"/>
              <a:t>; MRD, minimal residual disease; PB, peripheral blood; R/R, relapsed/refractory; SLL, small lymphocytic lymphoma; </a:t>
            </a:r>
            <a:r>
              <a:rPr lang="en-GB" err="1"/>
              <a:t>uMRD</a:t>
            </a:r>
            <a:r>
              <a:rPr lang="en-GB"/>
              <a:t>, undetectable MRD; WHO, World Health Organization. </a:t>
            </a:r>
          </a:p>
          <a:p>
            <a:r>
              <a:rPr lang="en-GB" b="1"/>
              <a:t>Rossi et al. Abstract #P667 presented at EHA2024. </a:t>
            </a:r>
          </a:p>
        </p:txBody>
      </p:sp>
      <p:sp>
        <p:nvSpPr>
          <p:cNvPr id="7" name="Rectangle 6">
            <a:extLst>
              <a:ext uri="{FF2B5EF4-FFF2-40B4-BE49-F238E27FC236}">
                <a16:creationId xmlns:a16="http://schemas.microsoft.com/office/drawing/2014/main" id="{1C67B406-4F03-1411-CC8B-D11C4BC9D7F0}"/>
              </a:ext>
            </a:extLst>
          </p:cNvPr>
          <p:cNvSpPr/>
          <p:nvPr/>
        </p:nvSpPr>
        <p:spPr>
          <a:xfrm>
            <a:off x="407988" y="2057332"/>
            <a:ext cx="2010439" cy="316272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a:t>Registration</a:t>
            </a:r>
          </a:p>
          <a:p>
            <a:endParaRPr lang="en-GB" sz="1200"/>
          </a:p>
          <a:p>
            <a:pPr marL="179388" indent="-179388">
              <a:buFont typeface="Arial" panose="020B0604020202020204" pitchFamily="34" charset="0"/>
              <a:buChar char="•"/>
            </a:pPr>
            <a:r>
              <a:rPr lang="en-GB" sz="1200"/>
              <a:t>Confirmed diagnosis of CLL/SLL per </a:t>
            </a:r>
            <a:r>
              <a:rPr lang="en-GB" sz="1200" err="1"/>
              <a:t>iwCLL</a:t>
            </a:r>
            <a:r>
              <a:rPr lang="en-GB" sz="1200"/>
              <a:t> 2018 criteria</a:t>
            </a:r>
          </a:p>
          <a:p>
            <a:pPr marL="179388" indent="-179388">
              <a:buFont typeface="Arial" panose="020B0604020202020204" pitchFamily="34" charset="0"/>
              <a:buChar char="•"/>
            </a:pPr>
            <a:r>
              <a:rPr lang="en-GB" sz="1200"/>
              <a:t>Previous treatment with at least one line of therapy</a:t>
            </a:r>
          </a:p>
          <a:p>
            <a:pPr marL="179388" indent="-179388">
              <a:buFont typeface="Arial" panose="020B0604020202020204" pitchFamily="34" charset="0"/>
              <a:buChar char="•"/>
            </a:pPr>
            <a:r>
              <a:rPr lang="en-GB" sz="1200"/>
              <a:t>No prior ibrutinib or </a:t>
            </a:r>
            <a:r>
              <a:rPr lang="en-GB" sz="1200" err="1"/>
              <a:t>venetoclax</a:t>
            </a:r>
            <a:endParaRPr lang="en-GB" sz="1200"/>
          </a:p>
          <a:p>
            <a:pPr marL="179388" indent="-179388">
              <a:buFont typeface="Arial" panose="020B0604020202020204" pitchFamily="34" charset="0"/>
              <a:buChar char="•"/>
            </a:pPr>
            <a:r>
              <a:rPr lang="en-GB" sz="1200"/>
              <a:t>WHO performance status 0-2</a:t>
            </a:r>
          </a:p>
        </p:txBody>
      </p:sp>
      <p:sp>
        <p:nvSpPr>
          <p:cNvPr id="9" name="Rectangle 8">
            <a:extLst>
              <a:ext uri="{FF2B5EF4-FFF2-40B4-BE49-F238E27FC236}">
                <a16:creationId xmlns:a16="http://schemas.microsoft.com/office/drawing/2014/main" id="{C06C7B3A-1A9E-808A-470D-5B5A8CBA0D95}"/>
              </a:ext>
            </a:extLst>
          </p:cNvPr>
          <p:cNvSpPr/>
          <p:nvPr/>
        </p:nvSpPr>
        <p:spPr>
          <a:xfrm>
            <a:off x="5283086" y="3467633"/>
            <a:ext cx="1097612" cy="720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MRD neg</a:t>
            </a:r>
          </a:p>
          <a:p>
            <a:pPr algn="ctr"/>
            <a:r>
              <a:rPr lang="en-US" sz="1200" b="1">
                <a:solidFill>
                  <a:schemeClr val="tx1"/>
                </a:solidFill>
              </a:rPr>
              <a:t>CR/</a:t>
            </a:r>
            <a:r>
              <a:rPr lang="en-US" sz="1200" b="1" err="1">
                <a:solidFill>
                  <a:schemeClr val="tx1"/>
                </a:solidFill>
              </a:rPr>
              <a:t>CRi</a:t>
            </a:r>
            <a:endParaRPr lang="en-US" sz="1200" b="1">
              <a:solidFill>
                <a:schemeClr val="tx1"/>
              </a:solidFill>
            </a:endParaRPr>
          </a:p>
        </p:txBody>
      </p:sp>
      <p:sp>
        <p:nvSpPr>
          <p:cNvPr id="10" name="Rectangle 9">
            <a:extLst>
              <a:ext uri="{FF2B5EF4-FFF2-40B4-BE49-F238E27FC236}">
                <a16:creationId xmlns:a16="http://schemas.microsoft.com/office/drawing/2014/main" id="{8D2B66D6-A8FA-4018-E62E-2A7991503630}"/>
              </a:ext>
            </a:extLst>
          </p:cNvPr>
          <p:cNvSpPr/>
          <p:nvPr/>
        </p:nvSpPr>
        <p:spPr>
          <a:xfrm>
            <a:off x="6761013" y="2057332"/>
            <a:ext cx="3544682" cy="1172799"/>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a:t>Maintenance</a:t>
            </a:r>
            <a:r>
              <a:rPr lang="en-GB" sz="1200"/>
              <a:t> </a:t>
            </a:r>
          </a:p>
          <a:p>
            <a:pPr algn="ctr"/>
            <a:endParaRPr lang="en-GB" sz="1200"/>
          </a:p>
          <a:p>
            <a:pPr algn="ctr"/>
            <a:r>
              <a:rPr lang="en-GB" sz="1200"/>
              <a:t>Cycle 32 until MRD neg</a:t>
            </a:r>
            <a:br>
              <a:rPr lang="en-GB" sz="1200"/>
            </a:br>
            <a:r>
              <a:rPr lang="en-GB" sz="1200"/>
              <a:t>CR/</a:t>
            </a:r>
            <a:r>
              <a:rPr lang="en-GB" sz="1200" err="1"/>
              <a:t>CRi</a:t>
            </a:r>
            <a:r>
              <a:rPr lang="en-GB" sz="1200"/>
              <a:t>, progression, intolerance up to 5 years</a:t>
            </a:r>
            <a:br>
              <a:rPr lang="en-GB" sz="1200"/>
            </a:br>
            <a:r>
              <a:rPr lang="en-GB" sz="1200"/>
              <a:t>Ibrutinib 420 mg d1-28</a:t>
            </a:r>
            <a:br>
              <a:rPr lang="en-GB" sz="1200"/>
            </a:br>
            <a:r>
              <a:rPr lang="en-GB" sz="1200" err="1"/>
              <a:t>Venetoclax</a:t>
            </a:r>
            <a:r>
              <a:rPr lang="en-GB" sz="1200"/>
              <a:t> 400 mg d1-28</a:t>
            </a:r>
            <a:endParaRPr lang="en-US" sz="1200"/>
          </a:p>
        </p:txBody>
      </p:sp>
      <p:sp>
        <p:nvSpPr>
          <p:cNvPr id="4" name="TextBox 3">
            <a:extLst>
              <a:ext uri="{FF2B5EF4-FFF2-40B4-BE49-F238E27FC236}">
                <a16:creationId xmlns:a16="http://schemas.microsoft.com/office/drawing/2014/main" id="{BEB946F9-8091-E742-0069-9EFB4851E8E9}"/>
              </a:ext>
            </a:extLst>
          </p:cNvPr>
          <p:cNvSpPr txBox="1"/>
          <p:nvPr/>
        </p:nvSpPr>
        <p:spPr>
          <a:xfrm>
            <a:off x="10686011" y="3467633"/>
            <a:ext cx="1098000" cy="720000"/>
          </a:xfrm>
          <a:prstGeom prst="rect">
            <a:avLst/>
          </a:prstGeom>
          <a:solidFill>
            <a:schemeClr val="accent6">
              <a:lumMod val="75000"/>
            </a:schemeClr>
          </a:solidFill>
          <a:ln>
            <a:noFill/>
          </a:ln>
        </p:spPr>
        <p:txBody>
          <a:bodyPr wrap="square" rtlCol="0" anchor="ctr">
            <a:noAutofit/>
          </a:bodyPr>
          <a:lstStyle/>
          <a:p>
            <a:pPr algn="ctr"/>
            <a:r>
              <a:rPr lang="en-US" sz="1200" b="1">
                <a:solidFill>
                  <a:schemeClr val="bg1"/>
                </a:solidFill>
              </a:rPr>
              <a:t>Follow-up</a:t>
            </a:r>
          </a:p>
          <a:p>
            <a:pPr algn="ctr"/>
            <a:endParaRPr lang="en-US" sz="1200" b="1">
              <a:solidFill>
                <a:schemeClr val="bg1"/>
              </a:solidFill>
            </a:endParaRPr>
          </a:p>
          <a:p>
            <a:pPr algn="ctr"/>
            <a:r>
              <a:rPr lang="en-US" sz="1200">
                <a:solidFill>
                  <a:schemeClr val="bg1"/>
                </a:solidFill>
              </a:rPr>
              <a:t>5 years</a:t>
            </a:r>
          </a:p>
        </p:txBody>
      </p:sp>
      <p:sp>
        <p:nvSpPr>
          <p:cNvPr id="5" name="Rectangle 4">
            <a:extLst>
              <a:ext uri="{FF2B5EF4-FFF2-40B4-BE49-F238E27FC236}">
                <a16:creationId xmlns:a16="http://schemas.microsoft.com/office/drawing/2014/main" id="{A3719139-D3FE-BE04-3621-667564A499EE}"/>
              </a:ext>
            </a:extLst>
          </p:cNvPr>
          <p:cNvSpPr/>
          <p:nvPr/>
        </p:nvSpPr>
        <p:spPr>
          <a:xfrm>
            <a:off x="7984548" y="3467633"/>
            <a:ext cx="1097612" cy="720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MRD neg</a:t>
            </a:r>
          </a:p>
          <a:p>
            <a:pPr algn="ctr"/>
            <a:r>
              <a:rPr lang="en-US" sz="1200" b="1">
                <a:solidFill>
                  <a:schemeClr val="tx1"/>
                </a:solidFill>
              </a:rPr>
              <a:t>CR/</a:t>
            </a:r>
            <a:r>
              <a:rPr lang="en-US" sz="1200" b="1" err="1">
                <a:solidFill>
                  <a:schemeClr val="tx1"/>
                </a:solidFill>
              </a:rPr>
              <a:t>CRi</a:t>
            </a:r>
            <a:endParaRPr lang="en-US" sz="1200" b="1">
              <a:solidFill>
                <a:schemeClr val="tx1"/>
              </a:solidFill>
            </a:endParaRPr>
          </a:p>
        </p:txBody>
      </p:sp>
      <p:sp>
        <p:nvSpPr>
          <p:cNvPr id="11" name="TextBox 10">
            <a:extLst>
              <a:ext uri="{FF2B5EF4-FFF2-40B4-BE49-F238E27FC236}">
                <a16:creationId xmlns:a16="http://schemas.microsoft.com/office/drawing/2014/main" id="{BD9EF705-F61C-1F92-583A-972721B998D4}"/>
              </a:ext>
            </a:extLst>
          </p:cNvPr>
          <p:cNvSpPr txBox="1"/>
          <p:nvPr/>
        </p:nvSpPr>
        <p:spPr>
          <a:xfrm>
            <a:off x="6761013" y="4500058"/>
            <a:ext cx="3544682" cy="720000"/>
          </a:xfrm>
          <a:prstGeom prst="rect">
            <a:avLst/>
          </a:prstGeom>
          <a:solidFill>
            <a:schemeClr val="accent4">
              <a:lumMod val="50000"/>
            </a:schemeClr>
          </a:solidFill>
          <a:ln>
            <a:noFill/>
          </a:ln>
        </p:spPr>
        <p:txBody>
          <a:bodyPr wrap="square" rtlCol="0" anchor="ctr">
            <a:noAutofit/>
          </a:bodyPr>
          <a:lstStyle/>
          <a:p>
            <a:pPr algn="ctr"/>
            <a:r>
              <a:rPr lang="en-US" sz="1200" b="1">
                <a:solidFill>
                  <a:schemeClr val="bg1"/>
                </a:solidFill>
              </a:rPr>
              <a:t>Observation</a:t>
            </a:r>
          </a:p>
          <a:p>
            <a:pPr algn="ctr"/>
            <a:endParaRPr lang="en-US" sz="1200" b="1">
              <a:solidFill>
                <a:schemeClr val="bg1"/>
              </a:solidFill>
            </a:endParaRPr>
          </a:p>
          <a:p>
            <a:pPr algn="ctr"/>
            <a:r>
              <a:rPr lang="en-US" sz="1200">
                <a:solidFill>
                  <a:schemeClr val="bg1"/>
                </a:solidFill>
              </a:rPr>
              <a:t>Up to 5 years after cycle 31</a:t>
            </a:r>
          </a:p>
        </p:txBody>
      </p:sp>
      <p:sp>
        <p:nvSpPr>
          <p:cNvPr id="12" name="TextBox 11">
            <a:extLst>
              <a:ext uri="{FF2B5EF4-FFF2-40B4-BE49-F238E27FC236}">
                <a16:creationId xmlns:a16="http://schemas.microsoft.com/office/drawing/2014/main" id="{F3F8797E-3D98-040E-8174-8642C6E87915}"/>
              </a:ext>
            </a:extLst>
          </p:cNvPr>
          <p:cNvSpPr txBox="1"/>
          <p:nvPr/>
        </p:nvSpPr>
        <p:spPr>
          <a:xfrm>
            <a:off x="407988" y="5315823"/>
            <a:ext cx="4494783" cy="523220"/>
          </a:xfrm>
          <a:prstGeom prst="rect">
            <a:avLst/>
          </a:prstGeom>
          <a:solidFill>
            <a:schemeClr val="bg2"/>
          </a:solidFill>
        </p:spPr>
        <p:txBody>
          <a:bodyPr wrap="square">
            <a:spAutoFit/>
          </a:bodyPr>
          <a:lstStyle/>
          <a:p>
            <a:r>
              <a:rPr lang="en-GB" sz="1400" b="1"/>
              <a:t>Primary endpoint</a:t>
            </a:r>
          </a:p>
          <a:p>
            <a:pPr marL="179388" indent="-179388">
              <a:buClr>
                <a:schemeClr val="accent2"/>
              </a:buClr>
              <a:buFont typeface="Arial" panose="020B0604020202020204" pitchFamily="34" charset="0"/>
              <a:buChar char="•"/>
            </a:pPr>
            <a:r>
              <a:rPr lang="en-GB" sz="1400" err="1"/>
              <a:t>uMRD</a:t>
            </a:r>
            <a:r>
              <a:rPr lang="en-GB" sz="1400" baseline="30000" err="1"/>
              <a:t>a</a:t>
            </a:r>
            <a:r>
              <a:rPr lang="en-GB" sz="1400"/>
              <a:t> with </a:t>
            </a:r>
            <a:r>
              <a:rPr lang="en-GB" sz="1400" err="1"/>
              <a:t>iwCLL</a:t>
            </a:r>
            <a:r>
              <a:rPr lang="en-GB" sz="1400"/>
              <a:t> CR/</a:t>
            </a:r>
            <a:r>
              <a:rPr lang="en-GB" sz="1400" err="1"/>
              <a:t>CRi</a:t>
            </a:r>
            <a:r>
              <a:rPr lang="en-GB" sz="1400"/>
              <a:t> at the end of cycle 30</a:t>
            </a:r>
          </a:p>
        </p:txBody>
      </p:sp>
      <p:cxnSp>
        <p:nvCxnSpPr>
          <p:cNvPr id="18" name="Straight Arrow Connector 17">
            <a:extLst>
              <a:ext uri="{FF2B5EF4-FFF2-40B4-BE49-F238E27FC236}">
                <a16:creationId xmlns:a16="http://schemas.microsoft.com/office/drawing/2014/main" id="{86F456D6-D97C-0053-6A05-05FA2BBB9133}"/>
              </a:ext>
            </a:extLst>
          </p:cNvPr>
          <p:cNvCxnSpPr>
            <a:cxnSpLocks/>
          </p:cNvCxnSpPr>
          <p:nvPr/>
        </p:nvCxnSpPr>
        <p:spPr>
          <a:xfrm>
            <a:off x="2418427" y="3840159"/>
            <a:ext cx="38031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AC2389DB-AB96-0F5D-2782-27498A44F3E4}"/>
              </a:ext>
            </a:extLst>
          </p:cNvPr>
          <p:cNvCxnSpPr>
            <a:cxnSpLocks/>
            <a:stCxn id="10" idx="2"/>
            <a:endCxn id="5" idx="0"/>
          </p:cNvCxnSpPr>
          <p:nvPr/>
        </p:nvCxnSpPr>
        <p:spPr>
          <a:xfrm>
            <a:off x="8533354" y="3230131"/>
            <a:ext cx="0" cy="23750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3F949226-7FC4-6167-B5BE-BEF078A33272}"/>
              </a:ext>
            </a:extLst>
          </p:cNvPr>
          <p:cNvCxnSpPr>
            <a:cxnSpLocks/>
            <a:stCxn id="5" idx="2"/>
            <a:endCxn id="11" idx="0"/>
          </p:cNvCxnSpPr>
          <p:nvPr/>
        </p:nvCxnSpPr>
        <p:spPr>
          <a:xfrm>
            <a:off x="8533354" y="4187633"/>
            <a:ext cx="0" cy="3124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CC6F3D2F-A95B-42C8-15FC-E0B2CE775AD8}"/>
              </a:ext>
            </a:extLst>
          </p:cNvPr>
          <p:cNvSpPr txBox="1"/>
          <p:nvPr/>
        </p:nvSpPr>
        <p:spPr>
          <a:xfrm>
            <a:off x="6195707" y="2640662"/>
            <a:ext cx="380232" cy="276999"/>
          </a:xfrm>
          <a:prstGeom prst="rect">
            <a:avLst/>
          </a:prstGeom>
          <a:noFill/>
        </p:spPr>
        <p:txBody>
          <a:bodyPr wrap="none" rtlCol="0">
            <a:spAutoFit/>
          </a:bodyPr>
          <a:lstStyle/>
          <a:p>
            <a:r>
              <a:rPr lang="en-US" sz="1200"/>
              <a:t>No</a:t>
            </a:r>
            <a:endParaRPr lang="en-DE" sz="1200"/>
          </a:p>
        </p:txBody>
      </p:sp>
      <p:sp>
        <p:nvSpPr>
          <p:cNvPr id="45" name="TextBox 44">
            <a:extLst>
              <a:ext uri="{FF2B5EF4-FFF2-40B4-BE49-F238E27FC236}">
                <a16:creationId xmlns:a16="http://schemas.microsoft.com/office/drawing/2014/main" id="{6CC2FE85-F94A-450C-821F-FFA5D9E17700}"/>
              </a:ext>
            </a:extLst>
          </p:cNvPr>
          <p:cNvSpPr txBox="1"/>
          <p:nvPr/>
        </p:nvSpPr>
        <p:spPr>
          <a:xfrm>
            <a:off x="6156922" y="4575683"/>
            <a:ext cx="435056" cy="276999"/>
          </a:xfrm>
          <a:prstGeom prst="rect">
            <a:avLst/>
          </a:prstGeom>
          <a:noFill/>
        </p:spPr>
        <p:txBody>
          <a:bodyPr wrap="none" rtlCol="0">
            <a:spAutoFit/>
          </a:bodyPr>
          <a:lstStyle/>
          <a:p>
            <a:r>
              <a:rPr lang="en-US" sz="1200"/>
              <a:t>Yes</a:t>
            </a:r>
            <a:endParaRPr lang="en-DE" sz="1200"/>
          </a:p>
        </p:txBody>
      </p:sp>
      <p:cxnSp>
        <p:nvCxnSpPr>
          <p:cNvPr id="74" name="Verbinder: gewinkelt 73">
            <a:extLst>
              <a:ext uri="{FF2B5EF4-FFF2-40B4-BE49-F238E27FC236}">
                <a16:creationId xmlns:a16="http://schemas.microsoft.com/office/drawing/2014/main" id="{F3CFB9D6-BCC4-8CAB-943C-BD1AFFAF4479}"/>
              </a:ext>
            </a:extLst>
          </p:cNvPr>
          <p:cNvCxnSpPr>
            <a:stCxn id="9" idx="3"/>
            <a:endCxn id="10" idx="1"/>
          </p:cNvCxnSpPr>
          <p:nvPr/>
        </p:nvCxnSpPr>
        <p:spPr>
          <a:xfrm flipV="1">
            <a:off x="6380698" y="2643732"/>
            <a:ext cx="380315" cy="1183901"/>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Verbinder: gewinkelt 74">
            <a:extLst>
              <a:ext uri="{FF2B5EF4-FFF2-40B4-BE49-F238E27FC236}">
                <a16:creationId xmlns:a16="http://schemas.microsoft.com/office/drawing/2014/main" id="{01CC01C6-D46A-E953-FCF2-770EB6ED9356}"/>
              </a:ext>
            </a:extLst>
          </p:cNvPr>
          <p:cNvCxnSpPr>
            <a:cxnSpLocks/>
            <a:stCxn id="9" idx="3"/>
            <a:endCxn id="11" idx="1"/>
          </p:cNvCxnSpPr>
          <p:nvPr/>
        </p:nvCxnSpPr>
        <p:spPr>
          <a:xfrm>
            <a:off x="6380698" y="3827633"/>
            <a:ext cx="380315" cy="1032425"/>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17">
            <a:extLst>
              <a:ext uri="{FF2B5EF4-FFF2-40B4-BE49-F238E27FC236}">
                <a16:creationId xmlns:a16="http://schemas.microsoft.com/office/drawing/2014/main" id="{3A2FEF9D-B775-1DE9-B227-F92A2F07E521}"/>
              </a:ext>
            </a:extLst>
          </p:cNvPr>
          <p:cNvCxnSpPr>
            <a:cxnSpLocks/>
            <a:endCxn id="9" idx="1"/>
          </p:cNvCxnSpPr>
          <p:nvPr/>
        </p:nvCxnSpPr>
        <p:spPr>
          <a:xfrm>
            <a:off x="4875172" y="3827633"/>
            <a:ext cx="407914"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Verbinder: gewinkelt 89">
            <a:extLst>
              <a:ext uri="{FF2B5EF4-FFF2-40B4-BE49-F238E27FC236}">
                <a16:creationId xmlns:a16="http://schemas.microsoft.com/office/drawing/2014/main" id="{E8F84C09-63A7-88A3-9106-E981633BF7B3}"/>
              </a:ext>
            </a:extLst>
          </p:cNvPr>
          <p:cNvCxnSpPr>
            <a:cxnSpLocks/>
            <a:stCxn id="11" idx="3"/>
            <a:endCxn id="4" idx="2"/>
          </p:cNvCxnSpPr>
          <p:nvPr/>
        </p:nvCxnSpPr>
        <p:spPr>
          <a:xfrm flipV="1">
            <a:off x="10305695" y="4187633"/>
            <a:ext cx="929316" cy="672425"/>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Verbinder: gewinkelt 92">
            <a:extLst>
              <a:ext uri="{FF2B5EF4-FFF2-40B4-BE49-F238E27FC236}">
                <a16:creationId xmlns:a16="http://schemas.microsoft.com/office/drawing/2014/main" id="{8382B1C8-884F-AE66-CE30-98EB8BFBCD69}"/>
              </a:ext>
            </a:extLst>
          </p:cNvPr>
          <p:cNvCxnSpPr>
            <a:cxnSpLocks/>
            <a:stCxn id="10" idx="3"/>
            <a:endCxn id="4" idx="0"/>
          </p:cNvCxnSpPr>
          <p:nvPr/>
        </p:nvCxnSpPr>
        <p:spPr>
          <a:xfrm>
            <a:off x="10305695" y="2643732"/>
            <a:ext cx="929316" cy="823901"/>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963291A6-EF0D-1943-399F-BBB0C16B4ED2}"/>
              </a:ext>
            </a:extLst>
          </p:cNvPr>
          <p:cNvSpPr/>
          <p:nvPr/>
        </p:nvSpPr>
        <p:spPr>
          <a:xfrm>
            <a:off x="2798743" y="2057332"/>
            <a:ext cx="2104028" cy="3162726"/>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b="1"/>
          </a:p>
          <a:p>
            <a:pPr algn="ctr"/>
            <a:r>
              <a:rPr lang="en-GB" sz="1200" b="1"/>
              <a:t>Treatment</a:t>
            </a:r>
          </a:p>
          <a:p>
            <a:pPr algn="ctr"/>
            <a:endParaRPr lang="en-GB" sz="1200"/>
          </a:p>
          <a:p>
            <a:pPr algn="ctr"/>
            <a:r>
              <a:rPr lang="en-GB" sz="1200" b="1"/>
              <a:t>Cycle 1-6</a:t>
            </a:r>
            <a:r>
              <a:rPr lang="en-GB" sz="1200"/>
              <a:t> </a:t>
            </a:r>
          </a:p>
          <a:p>
            <a:pPr algn="ctr"/>
            <a:r>
              <a:rPr lang="en-GB" sz="1200"/>
              <a:t>Ibrutinib 420 mg d1-28</a:t>
            </a:r>
          </a:p>
          <a:p>
            <a:pPr algn="ctr"/>
            <a:endParaRPr lang="en-GB" sz="1200" b="1"/>
          </a:p>
          <a:p>
            <a:pPr algn="ctr"/>
            <a:r>
              <a:rPr lang="en-GB" sz="1200" b="1"/>
              <a:t>Cycle 7</a:t>
            </a:r>
          </a:p>
          <a:p>
            <a:pPr algn="ctr"/>
            <a:r>
              <a:rPr lang="en-GB" sz="1200"/>
              <a:t>Ibrutinib 420 mg d1-28</a:t>
            </a:r>
            <a:br>
              <a:rPr lang="en-GB" sz="1200"/>
            </a:br>
            <a:r>
              <a:rPr lang="en-GB" sz="1200" err="1"/>
              <a:t>Venetoclax</a:t>
            </a:r>
            <a:endParaRPr lang="en-GB" sz="1200"/>
          </a:p>
          <a:p>
            <a:pPr algn="ctr"/>
            <a:r>
              <a:rPr lang="en-GB" sz="1200"/>
              <a:t>20 mg d1-7</a:t>
            </a:r>
          </a:p>
          <a:p>
            <a:pPr algn="ctr"/>
            <a:r>
              <a:rPr lang="en-GB" sz="1200"/>
              <a:t>50 mg d8-14</a:t>
            </a:r>
          </a:p>
          <a:p>
            <a:pPr algn="ctr"/>
            <a:r>
              <a:rPr lang="en-GB" sz="1200"/>
              <a:t>100 mg d15-21</a:t>
            </a:r>
          </a:p>
          <a:p>
            <a:pPr algn="ctr"/>
            <a:r>
              <a:rPr lang="en-GB" sz="1200"/>
              <a:t>200 mg d22-28</a:t>
            </a:r>
          </a:p>
          <a:p>
            <a:pPr algn="ctr"/>
            <a:endParaRPr lang="en-GB" sz="1200" b="1"/>
          </a:p>
          <a:p>
            <a:pPr algn="ctr"/>
            <a:r>
              <a:rPr lang="en-GB" sz="1200" b="1"/>
              <a:t>Cycle 8-30</a:t>
            </a:r>
          </a:p>
          <a:p>
            <a:pPr algn="ctr"/>
            <a:r>
              <a:rPr lang="en-GB" sz="1200"/>
              <a:t> Ibrutinib 420 mg d1-28</a:t>
            </a:r>
            <a:br>
              <a:rPr lang="en-GB" sz="1200"/>
            </a:br>
            <a:r>
              <a:rPr lang="en-GB" sz="1200" err="1"/>
              <a:t>Venetoclax</a:t>
            </a:r>
            <a:r>
              <a:rPr lang="en-GB" sz="1200"/>
              <a:t> 400 mg d1-28</a:t>
            </a:r>
          </a:p>
          <a:p>
            <a:pPr algn="ctr"/>
            <a:endParaRPr lang="en-US"/>
          </a:p>
        </p:txBody>
      </p:sp>
    </p:spTree>
    <p:extLst>
      <p:ext uri="{BB962C8B-B14F-4D97-AF65-F5344CB8AC3E}">
        <p14:creationId xmlns:p14="http://schemas.microsoft.com/office/powerpoint/2010/main" val="10489642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Diagramm 15">
            <a:extLst>
              <a:ext uri="{FF2B5EF4-FFF2-40B4-BE49-F238E27FC236}">
                <a16:creationId xmlns:a16="http://schemas.microsoft.com/office/drawing/2014/main" id="{3F3A66B3-A94A-F766-A0E7-A001CC78773E}"/>
              </a:ext>
            </a:extLst>
          </p:cNvPr>
          <p:cNvGraphicFramePr/>
          <p:nvPr>
            <p:extLst>
              <p:ext uri="{D42A27DB-BD31-4B8C-83A1-F6EECF244321}">
                <p14:modId xmlns:p14="http://schemas.microsoft.com/office/powerpoint/2010/main" val="3071934539"/>
              </p:ext>
            </p:extLst>
          </p:nvPr>
        </p:nvGraphicFramePr>
        <p:xfrm>
          <a:off x="6203950" y="1989138"/>
          <a:ext cx="4968875" cy="3084080"/>
        </p:xfrm>
        <a:graphic>
          <a:graphicData uri="http://schemas.openxmlformats.org/drawingml/2006/chart">
            <c:chart xmlns:c="http://schemas.openxmlformats.org/drawingml/2006/chart" xmlns:r="http://schemas.openxmlformats.org/officeDocument/2006/relationships" r:id="rId3"/>
          </a:graphicData>
        </a:graphic>
      </p:graphicFrame>
      <p:sp>
        <p:nvSpPr>
          <p:cNvPr id="40" name="Freihandform: Form 39">
            <a:extLst>
              <a:ext uri="{FF2B5EF4-FFF2-40B4-BE49-F238E27FC236}">
                <a16:creationId xmlns:a16="http://schemas.microsoft.com/office/drawing/2014/main" id="{9D3AF8F0-2032-5464-D33D-892000256714}"/>
              </a:ext>
            </a:extLst>
          </p:cNvPr>
          <p:cNvSpPr/>
          <p:nvPr/>
        </p:nvSpPr>
        <p:spPr>
          <a:xfrm>
            <a:off x="6969125" y="2276475"/>
            <a:ext cx="3181350" cy="946150"/>
          </a:xfrm>
          <a:custGeom>
            <a:avLst/>
            <a:gdLst>
              <a:gd name="connsiteX0" fmla="*/ 0 w 3181350"/>
              <a:gd name="connsiteY0" fmla="*/ 3175 h 946150"/>
              <a:gd name="connsiteX1" fmla="*/ 0 w 3181350"/>
              <a:gd name="connsiteY1" fmla="*/ 495300 h 946150"/>
              <a:gd name="connsiteX2" fmla="*/ 1228725 w 3181350"/>
              <a:gd name="connsiteY2" fmla="*/ 495300 h 946150"/>
              <a:gd name="connsiteX3" fmla="*/ 1228725 w 3181350"/>
              <a:gd name="connsiteY3" fmla="*/ 571500 h 946150"/>
              <a:gd name="connsiteX4" fmla="*/ 1438275 w 3181350"/>
              <a:gd name="connsiteY4" fmla="*/ 571500 h 946150"/>
              <a:gd name="connsiteX5" fmla="*/ 1438275 w 3181350"/>
              <a:gd name="connsiteY5" fmla="*/ 666750 h 946150"/>
              <a:gd name="connsiteX6" fmla="*/ 1812925 w 3181350"/>
              <a:gd name="connsiteY6" fmla="*/ 666750 h 946150"/>
              <a:gd name="connsiteX7" fmla="*/ 1812925 w 3181350"/>
              <a:gd name="connsiteY7" fmla="*/ 812800 h 946150"/>
              <a:gd name="connsiteX8" fmla="*/ 2308225 w 3181350"/>
              <a:gd name="connsiteY8" fmla="*/ 812800 h 946150"/>
              <a:gd name="connsiteX9" fmla="*/ 2308225 w 3181350"/>
              <a:gd name="connsiteY9" fmla="*/ 946150 h 946150"/>
              <a:gd name="connsiteX10" fmla="*/ 3181350 w 3181350"/>
              <a:gd name="connsiteY10" fmla="*/ 946150 h 946150"/>
              <a:gd name="connsiteX11" fmla="*/ 3181350 w 3181350"/>
              <a:gd name="connsiteY11" fmla="*/ 196850 h 946150"/>
              <a:gd name="connsiteX12" fmla="*/ 2308225 w 3181350"/>
              <a:gd name="connsiteY12" fmla="*/ 196850 h 946150"/>
              <a:gd name="connsiteX13" fmla="*/ 2308225 w 3181350"/>
              <a:gd name="connsiteY13" fmla="*/ 120650 h 946150"/>
              <a:gd name="connsiteX14" fmla="*/ 1812925 w 3181350"/>
              <a:gd name="connsiteY14" fmla="*/ 120650 h 946150"/>
              <a:gd name="connsiteX15" fmla="*/ 1812925 w 3181350"/>
              <a:gd name="connsiteY15" fmla="*/ 69850 h 946150"/>
              <a:gd name="connsiteX16" fmla="*/ 1438275 w 3181350"/>
              <a:gd name="connsiteY16" fmla="*/ 69850 h 946150"/>
              <a:gd name="connsiteX17" fmla="*/ 1438275 w 3181350"/>
              <a:gd name="connsiteY17" fmla="*/ 31750 h 946150"/>
              <a:gd name="connsiteX18" fmla="*/ 1228725 w 3181350"/>
              <a:gd name="connsiteY18" fmla="*/ 31750 h 946150"/>
              <a:gd name="connsiteX19" fmla="*/ 1228725 w 3181350"/>
              <a:gd name="connsiteY19" fmla="*/ 0 h 946150"/>
              <a:gd name="connsiteX20" fmla="*/ 0 w 3181350"/>
              <a:gd name="connsiteY20" fmla="*/ 3175 h 94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81350" h="946150">
                <a:moveTo>
                  <a:pt x="0" y="3175"/>
                </a:moveTo>
                <a:lnTo>
                  <a:pt x="0" y="495300"/>
                </a:lnTo>
                <a:lnTo>
                  <a:pt x="1228725" y="495300"/>
                </a:lnTo>
                <a:lnTo>
                  <a:pt x="1228725" y="571500"/>
                </a:lnTo>
                <a:lnTo>
                  <a:pt x="1438275" y="571500"/>
                </a:lnTo>
                <a:lnTo>
                  <a:pt x="1438275" y="666750"/>
                </a:lnTo>
                <a:lnTo>
                  <a:pt x="1812925" y="666750"/>
                </a:lnTo>
                <a:lnTo>
                  <a:pt x="1812925" y="812800"/>
                </a:lnTo>
                <a:lnTo>
                  <a:pt x="2308225" y="812800"/>
                </a:lnTo>
                <a:lnTo>
                  <a:pt x="2308225" y="946150"/>
                </a:lnTo>
                <a:lnTo>
                  <a:pt x="3181350" y="946150"/>
                </a:lnTo>
                <a:lnTo>
                  <a:pt x="3181350" y="196850"/>
                </a:lnTo>
                <a:lnTo>
                  <a:pt x="2308225" y="196850"/>
                </a:lnTo>
                <a:lnTo>
                  <a:pt x="2308225" y="120650"/>
                </a:lnTo>
                <a:lnTo>
                  <a:pt x="1812925" y="120650"/>
                </a:lnTo>
                <a:lnTo>
                  <a:pt x="1812925" y="69850"/>
                </a:lnTo>
                <a:lnTo>
                  <a:pt x="1438275" y="69850"/>
                </a:lnTo>
                <a:lnTo>
                  <a:pt x="1438275" y="31750"/>
                </a:lnTo>
                <a:lnTo>
                  <a:pt x="1228725" y="31750"/>
                </a:lnTo>
                <a:lnTo>
                  <a:pt x="1228725" y="0"/>
                </a:lnTo>
                <a:lnTo>
                  <a:pt x="0" y="3175"/>
                </a:lnTo>
                <a:close/>
              </a:path>
            </a:pathLst>
          </a:custGeom>
          <a:solidFill>
            <a:schemeClr val="accent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 Placeholder 7">
            <a:extLst>
              <a:ext uri="{FF2B5EF4-FFF2-40B4-BE49-F238E27FC236}">
                <a16:creationId xmlns:a16="http://schemas.microsoft.com/office/drawing/2014/main" id="{EE33297A-15C5-F5E0-E515-A6AE22812B1A}"/>
              </a:ext>
            </a:extLst>
          </p:cNvPr>
          <p:cNvSpPr>
            <a:spLocks noGrp="1"/>
          </p:cNvSpPr>
          <p:nvPr>
            <p:ph type="body" sz="quarter" idx="12"/>
          </p:nvPr>
        </p:nvSpPr>
        <p:spPr/>
        <p:txBody>
          <a:bodyPr/>
          <a:lstStyle/>
          <a:p>
            <a:r>
              <a:rPr lang="en-US"/>
              <a:t>Response (ITT population)</a:t>
            </a:r>
          </a:p>
        </p:txBody>
      </p:sp>
      <p:sp>
        <p:nvSpPr>
          <p:cNvPr id="3" name="Title 2">
            <a:extLst>
              <a:ext uri="{FF2B5EF4-FFF2-40B4-BE49-F238E27FC236}">
                <a16:creationId xmlns:a16="http://schemas.microsoft.com/office/drawing/2014/main" id="{4B1932BB-D955-44A0-D962-E1A0FCAEE86B}"/>
              </a:ext>
            </a:extLst>
          </p:cNvPr>
          <p:cNvSpPr>
            <a:spLocks noGrp="1"/>
          </p:cNvSpPr>
          <p:nvPr>
            <p:ph type="title"/>
          </p:nvPr>
        </p:nvSpPr>
        <p:spPr/>
        <p:txBody>
          <a:bodyPr/>
          <a:lstStyle/>
          <a:p>
            <a:r>
              <a:rPr lang="en-US"/>
              <a:t>Response (ITT population) and PFS</a:t>
            </a:r>
          </a:p>
        </p:txBody>
      </p:sp>
      <p:sp>
        <p:nvSpPr>
          <p:cNvPr id="2" name="Footer Placeholder 1">
            <a:extLst>
              <a:ext uri="{FF2B5EF4-FFF2-40B4-BE49-F238E27FC236}">
                <a16:creationId xmlns:a16="http://schemas.microsoft.com/office/drawing/2014/main" id="{DCDBF2A3-1529-0098-2554-65F7A21110AA}"/>
              </a:ext>
            </a:extLst>
          </p:cNvPr>
          <p:cNvSpPr>
            <a:spLocks noGrp="1"/>
          </p:cNvSpPr>
          <p:nvPr>
            <p:ph type="ftr" sz="quarter" idx="13"/>
          </p:nvPr>
        </p:nvSpPr>
        <p:spPr/>
        <p:txBody>
          <a:bodyPr/>
          <a:lstStyle/>
          <a:p>
            <a:r>
              <a:rPr lang="en-GB"/>
              <a:t>CI, confidence interval; CR, complete response; </a:t>
            </a:r>
            <a:r>
              <a:rPr lang="en-GB" err="1"/>
              <a:t>CRi</a:t>
            </a:r>
            <a:r>
              <a:rPr lang="en-GB"/>
              <a:t>, CR with incomplete marrow recovery; ITT, intent-to-treat; NE,  not evaluable; PFS, progression-free survival; PR, partial response; </a:t>
            </a:r>
            <a:r>
              <a:rPr lang="en-GB" err="1"/>
              <a:t>uMRD</a:t>
            </a:r>
            <a:r>
              <a:rPr lang="en-GB"/>
              <a:t>, undetectable minimal residual disease. </a:t>
            </a:r>
          </a:p>
          <a:p>
            <a:r>
              <a:rPr lang="en-GB" b="1"/>
              <a:t>Rossi et al. Abstract #P667 presented at EHA2024. </a:t>
            </a:r>
          </a:p>
        </p:txBody>
      </p:sp>
      <p:sp>
        <p:nvSpPr>
          <p:cNvPr id="9" name="Text Placeholder 8">
            <a:extLst>
              <a:ext uri="{FF2B5EF4-FFF2-40B4-BE49-F238E27FC236}">
                <a16:creationId xmlns:a16="http://schemas.microsoft.com/office/drawing/2014/main" id="{19BE48EC-7D85-F488-3C48-514515A72A78}"/>
              </a:ext>
            </a:extLst>
          </p:cNvPr>
          <p:cNvSpPr>
            <a:spLocks noGrp="1"/>
          </p:cNvSpPr>
          <p:nvPr>
            <p:ph type="body" sz="quarter" idx="14"/>
          </p:nvPr>
        </p:nvSpPr>
        <p:spPr/>
        <p:txBody>
          <a:bodyPr/>
          <a:lstStyle/>
          <a:p>
            <a:r>
              <a:rPr lang="en-US"/>
              <a:t>PFS</a:t>
            </a:r>
          </a:p>
        </p:txBody>
      </p:sp>
      <p:sp>
        <p:nvSpPr>
          <p:cNvPr id="24" name="TextBox 23">
            <a:extLst>
              <a:ext uri="{FF2B5EF4-FFF2-40B4-BE49-F238E27FC236}">
                <a16:creationId xmlns:a16="http://schemas.microsoft.com/office/drawing/2014/main" id="{7F9AFF47-9B4E-1FFD-577D-5211FF8FBED8}"/>
              </a:ext>
            </a:extLst>
          </p:cNvPr>
          <p:cNvSpPr txBox="1"/>
          <p:nvPr/>
        </p:nvSpPr>
        <p:spPr>
          <a:xfrm>
            <a:off x="416533" y="5750123"/>
            <a:ext cx="3743987" cy="307777"/>
          </a:xfrm>
          <a:prstGeom prst="rect">
            <a:avLst/>
          </a:prstGeom>
          <a:solidFill>
            <a:schemeClr val="bg2"/>
          </a:solidFill>
        </p:spPr>
        <p:txBody>
          <a:bodyPr wrap="square" rtlCol="0">
            <a:spAutoFit/>
          </a:bodyPr>
          <a:lstStyle/>
          <a:p>
            <a:pPr marL="179388" indent="-179388">
              <a:buClr>
                <a:schemeClr val="accent2"/>
              </a:buClr>
              <a:buFont typeface="Arial" panose="020B0604020202020204" pitchFamily="34" charset="0"/>
              <a:buChar char="•"/>
            </a:pPr>
            <a:r>
              <a:rPr lang="en-US" sz="1400"/>
              <a:t>CR/</a:t>
            </a:r>
            <a:r>
              <a:rPr lang="en-US" sz="1400" err="1"/>
              <a:t>CRi</a:t>
            </a:r>
            <a:r>
              <a:rPr lang="en-US" sz="1400"/>
              <a:t> </a:t>
            </a:r>
            <a:r>
              <a:rPr lang="en-US" sz="1400" err="1"/>
              <a:t>uMRD</a:t>
            </a:r>
            <a:r>
              <a:rPr lang="en-US" sz="1400"/>
              <a:t> 40% (90% CI: 25-27)</a:t>
            </a:r>
          </a:p>
        </p:txBody>
      </p:sp>
      <p:sp>
        <p:nvSpPr>
          <p:cNvPr id="10" name="TextBox 9">
            <a:extLst>
              <a:ext uri="{FF2B5EF4-FFF2-40B4-BE49-F238E27FC236}">
                <a16:creationId xmlns:a16="http://schemas.microsoft.com/office/drawing/2014/main" id="{C6C62A9E-2536-4AAE-7E3B-678DF30BC0BF}"/>
              </a:ext>
            </a:extLst>
          </p:cNvPr>
          <p:cNvSpPr txBox="1"/>
          <p:nvPr/>
        </p:nvSpPr>
        <p:spPr>
          <a:xfrm>
            <a:off x="6328382" y="5750123"/>
            <a:ext cx="4028469" cy="307777"/>
          </a:xfrm>
          <a:prstGeom prst="rect">
            <a:avLst/>
          </a:prstGeom>
          <a:solidFill>
            <a:schemeClr val="bg2"/>
          </a:solidFill>
        </p:spPr>
        <p:txBody>
          <a:bodyPr wrap="square" rtlCol="0">
            <a:spAutoFit/>
          </a:bodyPr>
          <a:lstStyle/>
          <a:p>
            <a:pPr marL="179388" indent="-179388">
              <a:buClr>
                <a:schemeClr val="accent2"/>
              </a:buClr>
              <a:buFont typeface="Arial" panose="020B0604020202020204" pitchFamily="34" charset="0"/>
              <a:buChar char="•"/>
            </a:pPr>
            <a:r>
              <a:rPr lang="en-US" sz="1400"/>
              <a:t>PFS at cycle 31:  85.5% (95% CI: 72.2-98.8)</a:t>
            </a:r>
          </a:p>
        </p:txBody>
      </p:sp>
      <p:graphicFrame>
        <p:nvGraphicFramePr>
          <p:cNvPr id="7" name="Diagramm 6">
            <a:extLst>
              <a:ext uri="{FF2B5EF4-FFF2-40B4-BE49-F238E27FC236}">
                <a16:creationId xmlns:a16="http://schemas.microsoft.com/office/drawing/2014/main" id="{35B20971-EEDE-1C24-DD1B-AFD4B64470E3}"/>
              </a:ext>
            </a:extLst>
          </p:cNvPr>
          <p:cNvGraphicFramePr/>
          <p:nvPr>
            <p:extLst>
              <p:ext uri="{D42A27DB-BD31-4B8C-83A1-F6EECF244321}">
                <p14:modId xmlns:p14="http://schemas.microsoft.com/office/powerpoint/2010/main" val="3698161068"/>
              </p:ext>
            </p:extLst>
          </p:nvPr>
        </p:nvGraphicFramePr>
        <p:xfrm>
          <a:off x="407988" y="1989138"/>
          <a:ext cx="4986972" cy="3588296"/>
        </p:xfrm>
        <a:graphic>
          <a:graphicData uri="http://schemas.openxmlformats.org/drawingml/2006/chart">
            <c:chart xmlns:c="http://schemas.openxmlformats.org/drawingml/2006/chart" xmlns:r="http://schemas.openxmlformats.org/officeDocument/2006/relationships" r:id="rId4"/>
          </a:graphicData>
        </a:graphic>
      </p:graphicFrame>
      <p:cxnSp>
        <p:nvCxnSpPr>
          <p:cNvPr id="13" name="Gerader Verbinder 12">
            <a:extLst>
              <a:ext uri="{FF2B5EF4-FFF2-40B4-BE49-F238E27FC236}">
                <a16:creationId xmlns:a16="http://schemas.microsoft.com/office/drawing/2014/main" id="{53EC5769-D1BA-2AE9-D9AF-48230221E9F5}"/>
              </a:ext>
            </a:extLst>
          </p:cNvPr>
          <p:cNvCxnSpPr>
            <a:cxnSpLocks/>
          </p:cNvCxnSpPr>
          <p:nvPr/>
        </p:nvCxnSpPr>
        <p:spPr>
          <a:xfrm>
            <a:off x="1295400" y="4158615"/>
            <a:ext cx="2865120" cy="0"/>
          </a:xfrm>
          <a:prstGeom prst="line">
            <a:avLst/>
          </a:prstGeom>
          <a:ln w="19050">
            <a:solidFill>
              <a:schemeClr val="accent6"/>
            </a:solidFill>
            <a:prstDash val="sysDash"/>
          </a:ln>
        </p:spPr>
        <p:style>
          <a:lnRef idx="1">
            <a:schemeClr val="accent1"/>
          </a:lnRef>
          <a:fillRef idx="0">
            <a:schemeClr val="accent1"/>
          </a:fillRef>
          <a:effectRef idx="0">
            <a:schemeClr val="accent1"/>
          </a:effectRef>
          <a:fontRef idx="minor">
            <a:schemeClr val="tx1"/>
          </a:fontRef>
        </p:style>
      </p:cxnSp>
      <p:sp>
        <p:nvSpPr>
          <p:cNvPr id="15" name="Textfeld 14">
            <a:extLst>
              <a:ext uri="{FF2B5EF4-FFF2-40B4-BE49-F238E27FC236}">
                <a16:creationId xmlns:a16="http://schemas.microsoft.com/office/drawing/2014/main" id="{ED9F4061-5793-3B0E-56F7-399A636A57D5}"/>
              </a:ext>
            </a:extLst>
          </p:cNvPr>
          <p:cNvSpPr txBox="1"/>
          <p:nvPr/>
        </p:nvSpPr>
        <p:spPr>
          <a:xfrm>
            <a:off x="4160520" y="3992880"/>
            <a:ext cx="559752" cy="307777"/>
          </a:xfrm>
          <a:prstGeom prst="rect">
            <a:avLst/>
          </a:prstGeom>
          <a:noFill/>
        </p:spPr>
        <p:txBody>
          <a:bodyPr wrap="square" rtlCol="0">
            <a:spAutoFit/>
          </a:bodyPr>
          <a:lstStyle/>
          <a:p>
            <a:r>
              <a:rPr lang="de-DE" sz="1400"/>
              <a:t>H</a:t>
            </a:r>
            <a:r>
              <a:rPr lang="de-DE" sz="1400" baseline="-25000"/>
              <a:t>1</a:t>
            </a:r>
          </a:p>
        </p:txBody>
      </p:sp>
      <p:graphicFrame>
        <p:nvGraphicFramePr>
          <p:cNvPr id="17" name="Tabelle 16">
            <a:extLst>
              <a:ext uri="{FF2B5EF4-FFF2-40B4-BE49-F238E27FC236}">
                <a16:creationId xmlns:a16="http://schemas.microsoft.com/office/drawing/2014/main" id="{AD0CC7AE-2552-4E4D-7550-C9810DC525CE}"/>
              </a:ext>
            </a:extLst>
          </p:cNvPr>
          <p:cNvGraphicFramePr>
            <a:graphicFrameLocks noGrp="1"/>
          </p:cNvGraphicFramePr>
          <p:nvPr>
            <p:extLst>
              <p:ext uri="{D42A27DB-BD31-4B8C-83A1-F6EECF244321}">
                <p14:modId xmlns:p14="http://schemas.microsoft.com/office/powerpoint/2010/main" val="1968501108"/>
              </p:ext>
            </p:extLst>
          </p:nvPr>
        </p:nvGraphicFramePr>
        <p:xfrm>
          <a:off x="6328381" y="5073218"/>
          <a:ext cx="4028470" cy="548640"/>
        </p:xfrm>
        <a:graphic>
          <a:graphicData uri="http://schemas.openxmlformats.org/drawingml/2006/table">
            <a:tbl>
              <a:tblPr firstRow="1" bandRow="1">
                <a:tableStyleId>{5C22544A-7EE6-4342-B048-85BDC9FD1C3A}</a:tableStyleId>
              </a:tblPr>
              <a:tblGrid>
                <a:gridCol w="802441">
                  <a:extLst>
                    <a:ext uri="{9D8B030D-6E8A-4147-A177-3AD203B41FA5}">
                      <a16:colId xmlns:a16="http://schemas.microsoft.com/office/drawing/2014/main" val="619206354"/>
                    </a:ext>
                  </a:extLst>
                </a:gridCol>
                <a:gridCol w="802441">
                  <a:extLst>
                    <a:ext uri="{9D8B030D-6E8A-4147-A177-3AD203B41FA5}">
                      <a16:colId xmlns:a16="http://schemas.microsoft.com/office/drawing/2014/main" val="174075662"/>
                    </a:ext>
                  </a:extLst>
                </a:gridCol>
                <a:gridCol w="802441">
                  <a:extLst>
                    <a:ext uri="{9D8B030D-6E8A-4147-A177-3AD203B41FA5}">
                      <a16:colId xmlns:a16="http://schemas.microsoft.com/office/drawing/2014/main" val="4247300208"/>
                    </a:ext>
                  </a:extLst>
                </a:gridCol>
                <a:gridCol w="802441">
                  <a:extLst>
                    <a:ext uri="{9D8B030D-6E8A-4147-A177-3AD203B41FA5}">
                      <a16:colId xmlns:a16="http://schemas.microsoft.com/office/drawing/2014/main" val="1392249542"/>
                    </a:ext>
                  </a:extLst>
                </a:gridCol>
                <a:gridCol w="818706">
                  <a:extLst>
                    <a:ext uri="{9D8B030D-6E8A-4147-A177-3AD203B41FA5}">
                      <a16:colId xmlns:a16="http://schemas.microsoft.com/office/drawing/2014/main" val="2058550711"/>
                    </a:ext>
                  </a:extLst>
                </a:gridCol>
              </a:tblGrid>
              <a:tr h="248540">
                <a:tc gridSpan="5">
                  <a:txBody>
                    <a:bodyPr/>
                    <a:lstStyle/>
                    <a:p>
                      <a:r>
                        <a:rPr lang="de-DE" sz="1200" err="1"/>
                        <a:t>No</a:t>
                      </a:r>
                      <a:r>
                        <a:rPr lang="de-DE" sz="1200"/>
                        <a:t>. at </a:t>
                      </a:r>
                      <a:r>
                        <a:rPr lang="de-DE" sz="1200" err="1"/>
                        <a:t>risk</a:t>
                      </a:r>
                      <a:endParaRPr lang="de-DE" sz="1200"/>
                    </a:p>
                  </a:txBody>
                  <a:tcPr anchor="ct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513556464"/>
                  </a:ext>
                </a:extLst>
              </a:tr>
              <a:tr h="248540">
                <a:tc>
                  <a:txBody>
                    <a:bodyPr/>
                    <a:lstStyle/>
                    <a:p>
                      <a:pPr algn="ctr"/>
                      <a:r>
                        <a:rPr lang="de-DE" sz="1200">
                          <a:solidFill>
                            <a:schemeClr val="tx1"/>
                          </a:solidFill>
                        </a:rPr>
                        <a:t>30</a:t>
                      </a:r>
                    </a:p>
                  </a:txBody>
                  <a:tcPr marL="0" marR="0" anchor="ctr">
                    <a:solidFill>
                      <a:srgbClr val="CBCDD2"/>
                    </a:solidFill>
                  </a:tcPr>
                </a:tc>
                <a:tc>
                  <a:txBody>
                    <a:bodyPr/>
                    <a:lstStyle/>
                    <a:p>
                      <a:pPr algn="ctr"/>
                      <a:r>
                        <a:rPr lang="de-DE" sz="1200"/>
                        <a:t>28</a:t>
                      </a:r>
                    </a:p>
                  </a:txBody>
                  <a:tcPr marL="0" marR="0" anchor="ctr"/>
                </a:tc>
                <a:tc>
                  <a:txBody>
                    <a:bodyPr/>
                    <a:lstStyle/>
                    <a:p>
                      <a:pPr algn="ctr"/>
                      <a:r>
                        <a:rPr lang="de-DE" sz="1200"/>
                        <a:t>27</a:t>
                      </a:r>
                    </a:p>
                  </a:txBody>
                  <a:tcPr marL="0" marR="0" anchor="ctr"/>
                </a:tc>
                <a:tc>
                  <a:txBody>
                    <a:bodyPr/>
                    <a:lstStyle/>
                    <a:p>
                      <a:pPr algn="ctr"/>
                      <a:r>
                        <a:rPr lang="de-DE" sz="1200"/>
                        <a:t>20</a:t>
                      </a:r>
                    </a:p>
                  </a:txBody>
                  <a:tcPr marL="0" marR="0" anchor="ctr"/>
                </a:tc>
                <a:tc>
                  <a:txBody>
                    <a:bodyPr/>
                    <a:lstStyle/>
                    <a:p>
                      <a:pPr algn="ctr"/>
                      <a:r>
                        <a:rPr lang="de-DE" sz="1200"/>
                        <a:t>3</a:t>
                      </a:r>
                    </a:p>
                  </a:txBody>
                  <a:tcPr marL="0" marR="0" anchor="ctr"/>
                </a:tc>
                <a:extLst>
                  <a:ext uri="{0D108BD9-81ED-4DB2-BD59-A6C34878D82A}">
                    <a16:rowId xmlns:a16="http://schemas.microsoft.com/office/drawing/2014/main" val="2216105311"/>
                  </a:ext>
                </a:extLst>
              </a:tr>
            </a:tbl>
          </a:graphicData>
        </a:graphic>
      </p:graphicFrame>
      <p:sp>
        <p:nvSpPr>
          <p:cNvPr id="18" name="Textfeld 17">
            <a:extLst>
              <a:ext uri="{FF2B5EF4-FFF2-40B4-BE49-F238E27FC236}">
                <a16:creationId xmlns:a16="http://schemas.microsoft.com/office/drawing/2014/main" id="{E03A944A-9B8C-AC77-83BB-618EA39646D7}"/>
              </a:ext>
            </a:extLst>
          </p:cNvPr>
          <p:cNvSpPr txBox="1"/>
          <p:nvPr/>
        </p:nvSpPr>
        <p:spPr>
          <a:xfrm>
            <a:off x="6522811" y="1896913"/>
            <a:ext cx="3884930" cy="307777"/>
          </a:xfrm>
          <a:prstGeom prst="rect">
            <a:avLst/>
          </a:prstGeom>
          <a:noFill/>
        </p:spPr>
        <p:txBody>
          <a:bodyPr wrap="square" rtlCol="0">
            <a:spAutoFit/>
          </a:bodyPr>
          <a:lstStyle/>
          <a:p>
            <a:r>
              <a:rPr lang="de-DE" sz="1400" b="1"/>
              <a:t>Median follow-</a:t>
            </a:r>
            <a:r>
              <a:rPr lang="de-DE" sz="1400" b="1" err="1"/>
              <a:t>up</a:t>
            </a:r>
            <a:r>
              <a:rPr lang="de-DE" sz="1400" b="1"/>
              <a:t>: 42 </a:t>
            </a:r>
            <a:r>
              <a:rPr lang="de-DE" sz="1400" b="1" err="1"/>
              <a:t>months</a:t>
            </a:r>
            <a:r>
              <a:rPr lang="de-DE" sz="1400" b="1"/>
              <a:t> (</a:t>
            </a:r>
            <a:r>
              <a:rPr lang="de-DE" sz="1400" b="1" err="1"/>
              <a:t>range</a:t>
            </a:r>
            <a:r>
              <a:rPr lang="de-DE" sz="1400" b="1"/>
              <a:t>, 35-52)</a:t>
            </a:r>
            <a:endParaRPr lang="de-DE" sz="1400" b="1" baseline="-25000"/>
          </a:p>
        </p:txBody>
      </p:sp>
      <p:sp>
        <p:nvSpPr>
          <p:cNvPr id="19" name="Freihandform: Form 18">
            <a:extLst>
              <a:ext uri="{FF2B5EF4-FFF2-40B4-BE49-F238E27FC236}">
                <a16:creationId xmlns:a16="http://schemas.microsoft.com/office/drawing/2014/main" id="{C20F7ECC-2F69-3CC4-FABA-5BD2372A6333}"/>
              </a:ext>
            </a:extLst>
          </p:cNvPr>
          <p:cNvSpPr/>
          <p:nvPr/>
        </p:nvSpPr>
        <p:spPr>
          <a:xfrm>
            <a:off x="6746875" y="2273300"/>
            <a:ext cx="3419475" cy="450850"/>
          </a:xfrm>
          <a:custGeom>
            <a:avLst/>
            <a:gdLst>
              <a:gd name="connsiteX0" fmla="*/ 3419475 w 3419475"/>
              <a:gd name="connsiteY0" fmla="*/ 450850 h 450850"/>
              <a:gd name="connsiteX1" fmla="*/ 2540000 w 3419475"/>
              <a:gd name="connsiteY1" fmla="*/ 450850 h 450850"/>
              <a:gd name="connsiteX2" fmla="*/ 2540000 w 3419475"/>
              <a:gd name="connsiteY2" fmla="*/ 336550 h 450850"/>
              <a:gd name="connsiteX3" fmla="*/ 2025650 w 3419475"/>
              <a:gd name="connsiteY3" fmla="*/ 336550 h 450850"/>
              <a:gd name="connsiteX4" fmla="*/ 2025650 w 3419475"/>
              <a:gd name="connsiteY4" fmla="*/ 238125 h 450850"/>
              <a:gd name="connsiteX5" fmla="*/ 1660525 w 3419475"/>
              <a:gd name="connsiteY5" fmla="*/ 238125 h 450850"/>
              <a:gd name="connsiteX6" fmla="*/ 1660525 w 3419475"/>
              <a:gd name="connsiteY6" fmla="*/ 152400 h 450850"/>
              <a:gd name="connsiteX7" fmla="*/ 1450975 w 3419475"/>
              <a:gd name="connsiteY7" fmla="*/ 152400 h 450850"/>
              <a:gd name="connsiteX8" fmla="*/ 1450975 w 3419475"/>
              <a:gd name="connsiteY8" fmla="*/ 69850 h 450850"/>
              <a:gd name="connsiteX9" fmla="*/ 228600 w 3419475"/>
              <a:gd name="connsiteY9" fmla="*/ 69850 h 450850"/>
              <a:gd name="connsiteX10" fmla="*/ 228600 w 3419475"/>
              <a:gd name="connsiteY10" fmla="*/ 0 h 450850"/>
              <a:gd name="connsiteX11" fmla="*/ 0 w 3419475"/>
              <a:gd name="connsiteY11" fmla="*/ 0 h 45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19475" h="450850">
                <a:moveTo>
                  <a:pt x="3419475" y="450850"/>
                </a:moveTo>
                <a:lnTo>
                  <a:pt x="2540000" y="450850"/>
                </a:lnTo>
                <a:lnTo>
                  <a:pt x="2540000" y="336550"/>
                </a:lnTo>
                <a:lnTo>
                  <a:pt x="2025650" y="336550"/>
                </a:lnTo>
                <a:lnTo>
                  <a:pt x="2025650" y="238125"/>
                </a:lnTo>
                <a:lnTo>
                  <a:pt x="1660525" y="238125"/>
                </a:lnTo>
                <a:lnTo>
                  <a:pt x="1660525" y="152400"/>
                </a:lnTo>
                <a:lnTo>
                  <a:pt x="1450975" y="152400"/>
                </a:lnTo>
                <a:lnTo>
                  <a:pt x="1450975" y="69850"/>
                </a:lnTo>
                <a:lnTo>
                  <a:pt x="228600" y="69850"/>
                </a:lnTo>
                <a:lnTo>
                  <a:pt x="228600" y="0"/>
                </a:lnTo>
                <a:lnTo>
                  <a:pt x="0" y="0"/>
                </a:lnTo>
              </a:path>
            </a:pathLst>
          </a:cu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3" name="Gerader Verbinder 22">
            <a:extLst>
              <a:ext uri="{FF2B5EF4-FFF2-40B4-BE49-F238E27FC236}">
                <a16:creationId xmlns:a16="http://schemas.microsoft.com/office/drawing/2014/main" id="{169E5ACB-FA20-F636-D49A-1A8A40CBD6EC}"/>
              </a:ext>
            </a:extLst>
          </p:cNvPr>
          <p:cNvCxnSpPr/>
          <p:nvPr/>
        </p:nvCxnSpPr>
        <p:spPr>
          <a:xfrm>
            <a:off x="10153650" y="2676525"/>
            <a:ext cx="0" cy="9525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11E1D5F7-81CC-4AC7-6D51-DC6B030D7ED4}"/>
              </a:ext>
            </a:extLst>
          </p:cNvPr>
          <p:cNvCxnSpPr/>
          <p:nvPr/>
        </p:nvCxnSpPr>
        <p:spPr>
          <a:xfrm>
            <a:off x="10096500" y="2676525"/>
            <a:ext cx="0" cy="9525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D5DB5AD3-02A6-4AED-CDA5-A856C3CC0CE5}"/>
              </a:ext>
            </a:extLst>
          </p:cNvPr>
          <p:cNvCxnSpPr/>
          <p:nvPr/>
        </p:nvCxnSpPr>
        <p:spPr>
          <a:xfrm>
            <a:off x="10042525" y="2676525"/>
            <a:ext cx="0" cy="9525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7" name="Gerader Verbinder 26">
            <a:extLst>
              <a:ext uri="{FF2B5EF4-FFF2-40B4-BE49-F238E27FC236}">
                <a16:creationId xmlns:a16="http://schemas.microsoft.com/office/drawing/2014/main" id="{706B51E8-2177-FBD2-FA51-071E9021A91F}"/>
              </a:ext>
            </a:extLst>
          </p:cNvPr>
          <p:cNvCxnSpPr/>
          <p:nvPr/>
        </p:nvCxnSpPr>
        <p:spPr>
          <a:xfrm>
            <a:off x="9740900" y="2676525"/>
            <a:ext cx="0" cy="9525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8" name="Gerader Verbinder 27">
            <a:extLst>
              <a:ext uri="{FF2B5EF4-FFF2-40B4-BE49-F238E27FC236}">
                <a16:creationId xmlns:a16="http://schemas.microsoft.com/office/drawing/2014/main" id="{3D0472C2-F51C-661D-7E25-79F21CCB7958}"/>
              </a:ext>
            </a:extLst>
          </p:cNvPr>
          <p:cNvCxnSpPr/>
          <p:nvPr/>
        </p:nvCxnSpPr>
        <p:spPr>
          <a:xfrm>
            <a:off x="9686925" y="2676525"/>
            <a:ext cx="0" cy="9525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D03BB80-AE12-5141-3A57-E488265A2E4F}"/>
              </a:ext>
            </a:extLst>
          </p:cNvPr>
          <p:cNvCxnSpPr/>
          <p:nvPr/>
        </p:nvCxnSpPr>
        <p:spPr>
          <a:xfrm>
            <a:off x="9553575" y="2676525"/>
            <a:ext cx="0" cy="9525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0" name="Gerader Verbinder 29">
            <a:extLst>
              <a:ext uri="{FF2B5EF4-FFF2-40B4-BE49-F238E27FC236}">
                <a16:creationId xmlns:a16="http://schemas.microsoft.com/office/drawing/2014/main" id="{D40667C3-E8D4-C531-4632-299A4280899D}"/>
              </a:ext>
            </a:extLst>
          </p:cNvPr>
          <p:cNvCxnSpPr/>
          <p:nvPr/>
        </p:nvCxnSpPr>
        <p:spPr>
          <a:xfrm>
            <a:off x="9467850" y="2676525"/>
            <a:ext cx="0" cy="9525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Gerader Verbinder 30">
            <a:extLst>
              <a:ext uri="{FF2B5EF4-FFF2-40B4-BE49-F238E27FC236}">
                <a16:creationId xmlns:a16="http://schemas.microsoft.com/office/drawing/2014/main" id="{A223E095-53CF-6020-6B04-53CBA5D1C5F8}"/>
              </a:ext>
            </a:extLst>
          </p:cNvPr>
          <p:cNvCxnSpPr/>
          <p:nvPr/>
        </p:nvCxnSpPr>
        <p:spPr>
          <a:xfrm>
            <a:off x="9439275" y="2676525"/>
            <a:ext cx="0" cy="9525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2" name="Gerader Verbinder 31">
            <a:extLst>
              <a:ext uri="{FF2B5EF4-FFF2-40B4-BE49-F238E27FC236}">
                <a16:creationId xmlns:a16="http://schemas.microsoft.com/office/drawing/2014/main" id="{3875013B-673C-E929-ADD8-81F685689B61}"/>
              </a:ext>
            </a:extLst>
          </p:cNvPr>
          <p:cNvCxnSpPr/>
          <p:nvPr/>
        </p:nvCxnSpPr>
        <p:spPr>
          <a:xfrm>
            <a:off x="9385300" y="2676525"/>
            <a:ext cx="0" cy="9525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Gerader Verbinder 32">
            <a:extLst>
              <a:ext uri="{FF2B5EF4-FFF2-40B4-BE49-F238E27FC236}">
                <a16:creationId xmlns:a16="http://schemas.microsoft.com/office/drawing/2014/main" id="{F19C1D45-C20A-C75E-0B73-4F6C5B481341}"/>
              </a:ext>
            </a:extLst>
          </p:cNvPr>
          <p:cNvCxnSpPr/>
          <p:nvPr/>
        </p:nvCxnSpPr>
        <p:spPr>
          <a:xfrm>
            <a:off x="9334500" y="2676525"/>
            <a:ext cx="0" cy="9525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Gerader Verbinder 33">
            <a:extLst>
              <a:ext uri="{FF2B5EF4-FFF2-40B4-BE49-F238E27FC236}">
                <a16:creationId xmlns:a16="http://schemas.microsoft.com/office/drawing/2014/main" id="{5256EA8D-1C3B-7633-84A0-BAA920EEBC2C}"/>
              </a:ext>
            </a:extLst>
          </p:cNvPr>
          <p:cNvCxnSpPr/>
          <p:nvPr/>
        </p:nvCxnSpPr>
        <p:spPr>
          <a:xfrm>
            <a:off x="9258300" y="2565400"/>
            <a:ext cx="0" cy="9525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5" name="Gerader Verbinder 34">
            <a:extLst>
              <a:ext uri="{FF2B5EF4-FFF2-40B4-BE49-F238E27FC236}">
                <a16:creationId xmlns:a16="http://schemas.microsoft.com/office/drawing/2014/main" id="{E61DF60D-9A94-DD77-6586-9A47F0A75A9B}"/>
              </a:ext>
            </a:extLst>
          </p:cNvPr>
          <p:cNvCxnSpPr/>
          <p:nvPr/>
        </p:nvCxnSpPr>
        <p:spPr>
          <a:xfrm>
            <a:off x="9204325" y="2565400"/>
            <a:ext cx="0" cy="9525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214D0618-77FD-FBC9-EECF-92EE1D22EACB}"/>
              </a:ext>
            </a:extLst>
          </p:cNvPr>
          <p:cNvCxnSpPr/>
          <p:nvPr/>
        </p:nvCxnSpPr>
        <p:spPr>
          <a:xfrm>
            <a:off x="8648700" y="2470150"/>
            <a:ext cx="0" cy="9525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7" name="Gerader Verbinder 36">
            <a:extLst>
              <a:ext uri="{FF2B5EF4-FFF2-40B4-BE49-F238E27FC236}">
                <a16:creationId xmlns:a16="http://schemas.microsoft.com/office/drawing/2014/main" id="{0CAFDDE0-8D97-1A04-328B-EE97F6E58B0A}"/>
              </a:ext>
            </a:extLst>
          </p:cNvPr>
          <p:cNvCxnSpPr/>
          <p:nvPr/>
        </p:nvCxnSpPr>
        <p:spPr>
          <a:xfrm>
            <a:off x="8610600" y="2470150"/>
            <a:ext cx="0" cy="9525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8" name="Gerader Verbinder 37">
            <a:extLst>
              <a:ext uri="{FF2B5EF4-FFF2-40B4-BE49-F238E27FC236}">
                <a16:creationId xmlns:a16="http://schemas.microsoft.com/office/drawing/2014/main" id="{C5DEC06F-002D-D2B1-FD45-193E8DB4E082}"/>
              </a:ext>
            </a:extLst>
          </p:cNvPr>
          <p:cNvCxnSpPr/>
          <p:nvPr/>
        </p:nvCxnSpPr>
        <p:spPr>
          <a:xfrm>
            <a:off x="8594725" y="2470150"/>
            <a:ext cx="0" cy="9525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Gerader Verbinder 38">
            <a:extLst>
              <a:ext uri="{FF2B5EF4-FFF2-40B4-BE49-F238E27FC236}">
                <a16:creationId xmlns:a16="http://schemas.microsoft.com/office/drawing/2014/main" id="{FC0A28CC-8D11-BFA2-EF17-CB7C7C0C2146}"/>
              </a:ext>
            </a:extLst>
          </p:cNvPr>
          <p:cNvCxnSpPr/>
          <p:nvPr/>
        </p:nvCxnSpPr>
        <p:spPr>
          <a:xfrm>
            <a:off x="7496175" y="2289175"/>
            <a:ext cx="0" cy="9525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1" name="Textfeld 40">
            <a:extLst>
              <a:ext uri="{FF2B5EF4-FFF2-40B4-BE49-F238E27FC236}">
                <a16:creationId xmlns:a16="http://schemas.microsoft.com/office/drawing/2014/main" id="{52165123-32E8-C071-5A22-75860639C412}"/>
              </a:ext>
            </a:extLst>
          </p:cNvPr>
          <p:cNvSpPr txBox="1"/>
          <p:nvPr/>
        </p:nvSpPr>
        <p:spPr>
          <a:xfrm>
            <a:off x="6348415" y="2190493"/>
            <a:ext cx="333375" cy="184666"/>
          </a:xfrm>
          <a:prstGeom prst="rect">
            <a:avLst/>
          </a:prstGeom>
          <a:solidFill>
            <a:schemeClr val="bg1"/>
          </a:solidFill>
        </p:spPr>
        <p:txBody>
          <a:bodyPr wrap="square" lIns="0" tIns="0" rIns="0" bIns="0" rtlCol="0">
            <a:spAutoFit/>
          </a:bodyPr>
          <a:lstStyle/>
          <a:p>
            <a:pPr algn="r"/>
            <a:r>
              <a:rPr lang="de-DE" sz="1200"/>
              <a:t>1.0</a:t>
            </a:r>
          </a:p>
        </p:txBody>
      </p:sp>
      <p:sp>
        <p:nvSpPr>
          <p:cNvPr id="42" name="Textfeld 41">
            <a:extLst>
              <a:ext uri="{FF2B5EF4-FFF2-40B4-BE49-F238E27FC236}">
                <a16:creationId xmlns:a16="http://schemas.microsoft.com/office/drawing/2014/main" id="{5CDF2F09-6E30-032E-F119-D3D6AEE8F392}"/>
              </a:ext>
            </a:extLst>
          </p:cNvPr>
          <p:cNvSpPr txBox="1"/>
          <p:nvPr/>
        </p:nvSpPr>
        <p:spPr>
          <a:xfrm>
            <a:off x="6462713" y="2665472"/>
            <a:ext cx="219077" cy="184666"/>
          </a:xfrm>
          <a:prstGeom prst="rect">
            <a:avLst/>
          </a:prstGeom>
          <a:solidFill>
            <a:schemeClr val="bg1"/>
          </a:solidFill>
        </p:spPr>
        <p:txBody>
          <a:bodyPr wrap="square" lIns="0" tIns="0" rIns="0" bIns="0" rtlCol="0">
            <a:spAutoFit/>
          </a:bodyPr>
          <a:lstStyle/>
          <a:p>
            <a:pPr algn="r"/>
            <a:r>
              <a:rPr lang="de-DE" sz="1200"/>
              <a:t>0.8</a:t>
            </a:r>
          </a:p>
        </p:txBody>
      </p:sp>
      <p:sp>
        <p:nvSpPr>
          <p:cNvPr id="43" name="Textfeld 42">
            <a:extLst>
              <a:ext uri="{FF2B5EF4-FFF2-40B4-BE49-F238E27FC236}">
                <a16:creationId xmlns:a16="http://schemas.microsoft.com/office/drawing/2014/main" id="{D8687973-29CF-8EDC-FE41-E68E1973F672}"/>
              </a:ext>
            </a:extLst>
          </p:cNvPr>
          <p:cNvSpPr txBox="1"/>
          <p:nvPr/>
        </p:nvSpPr>
        <p:spPr>
          <a:xfrm>
            <a:off x="6462713" y="3140451"/>
            <a:ext cx="219077" cy="184666"/>
          </a:xfrm>
          <a:prstGeom prst="rect">
            <a:avLst/>
          </a:prstGeom>
          <a:solidFill>
            <a:schemeClr val="bg1"/>
          </a:solidFill>
        </p:spPr>
        <p:txBody>
          <a:bodyPr wrap="square" lIns="0" tIns="0" rIns="0" bIns="0" rtlCol="0">
            <a:spAutoFit/>
          </a:bodyPr>
          <a:lstStyle/>
          <a:p>
            <a:pPr algn="r"/>
            <a:r>
              <a:rPr lang="de-DE" sz="1200"/>
              <a:t>0.6</a:t>
            </a:r>
          </a:p>
        </p:txBody>
      </p:sp>
      <p:sp>
        <p:nvSpPr>
          <p:cNvPr id="44" name="Textfeld 43">
            <a:extLst>
              <a:ext uri="{FF2B5EF4-FFF2-40B4-BE49-F238E27FC236}">
                <a16:creationId xmlns:a16="http://schemas.microsoft.com/office/drawing/2014/main" id="{76CD4322-26E4-D41A-9E55-A1D55BDA48D5}"/>
              </a:ext>
            </a:extLst>
          </p:cNvPr>
          <p:cNvSpPr txBox="1"/>
          <p:nvPr/>
        </p:nvSpPr>
        <p:spPr>
          <a:xfrm>
            <a:off x="6462713" y="3615430"/>
            <a:ext cx="219077" cy="184666"/>
          </a:xfrm>
          <a:prstGeom prst="rect">
            <a:avLst/>
          </a:prstGeom>
          <a:solidFill>
            <a:schemeClr val="bg1"/>
          </a:solidFill>
        </p:spPr>
        <p:txBody>
          <a:bodyPr wrap="square" lIns="0" tIns="0" rIns="0" bIns="0" rtlCol="0">
            <a:spAutoFit/>
          </a:bodyPr>
          <a:lstStyle/>
          <a:p>
            <a:pPr algn="r"/>
            <a:r>
              <a:rPr lang="de-DE" sz="1200"/>
              <a:t>0.4</a:t>
            </a:r>
          </a:p>
        </p:txBody>
      </p:sp>
      <p:sp>
        <p:nvSpPr>
          <p:cNvPr id="45" name="Textfeld 44">
            <a:extLst>
              <a:ext uri="{FF2B5EF4-FFF2-40B4-BE49-F238E27FC236}">
                <a16:creationId xmlns:a16="http://schemas.microsoft.com/office/drawing/2014/main" id="{96DA9E93-2346-4170-BB72-45E804487E3C}"/>
              </a:ext>
            </a:extLst>
          </p:cNvPr>
          <p:cNvSpPr txBox="1"/>
          <p:nvPr/>
        </p:nvSpPr>
        <p:spPr>
          <a:xfrm>
            <a:off x="6462713" y="4090409"/>
            <a:ext cx="219077" cy="184666"/>
          </a:xfrm>
          <a:prstGeom prst="rect">
            <a:avLst/>
          </a:prstGeom>
          <a:solidFill>
            <a:schemeClr val="bg1"/>
          </a:solidFill>
        </p:spPr>
        <p:txBody>
          <a:bodyPr wrap="square" lIns="0" tIns="0" rIns="0" bIns="0" rtlCol="0">
            <a:spAutoFit/>
          </a:bodyPr>
          <a:lstStyle/>
          <a:p>
            <a:pPr algn="r"/>
            <a:r>
              <a:rPr lang="de-DE" sz="1200"/>
              <a:t>0.2</a:t>
            </a:r>
          </a:p>
        </p:txBody>
      </p:sp>
      <p:sp>
        <p:nvSpPr>
          <p:cNvPr id="46" name="Textfeld 45">
            <a:extLst>
              <a:ext uri="{FF2B5EF4-FFF2-40B4-BE49-F238E27FC236}">
                <a16:creationId xmlns:a16="http://schemas.microsoft.com/office/drawing/2014/main" id="{93051622-CEE6-1312-5691-EBB19D00E742}"/>
              </a:ext>
            </a:extLst>
          </p:cNvPr>
          <p:cNvSpPr txBox="1"/>
          <p:nvPr/>
        </p:nvSpPr>
        <p:spPr>
          <a:xfrm>
            <a:off x="6462713" y="4565388"/>
            <a:ext cx="219077" cy="184666"/>
          </a:xfrm>
          <a:prstGeom prst="rect">
            <a:avLst/>
          </a:prstGeom>
          <a:solidFill>
            <a:schemeClr val="bg1"/>
          </a:solidFill>
        </p:spPr>
        <p:txBody>
          <a:bodyPr wrap="square" lIns="0" tIns="0" rIns="0" bIns="0" rtlCol="0">
            <a:spAutoFit/>
          </a:bodyPr>
          <a:lstStyle/>
          <a:p>
            <a:pPr algn="r"/>
            <a:r>
              <a:rPr lang="de-DE" sz="1200"/>
              <a:t>0.0</a:t>
            </a:r>
          </a:p>
        </p:txBody>
      </p:sp>
    </p:spTree>
    <p:extLst>
      <p:ext uri="{BB962C8B-B14F-4D97-AF65-F5344CB8AC3E}">
        <p14:creationId xmlns:p14="http://schemas.microsoft.com/office/powerpoint/2010/main" val="24153502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CD829B9-D11D-CB66-130C-AD59258A1757}"/>
              </a:ext>
            </a:extLst>
          </p:cNvPr>
          <p:cNvSpPr>
            <a:spLocks noGrp="1"/>
          </p:cNvSpPr>
          <p:nvPr>
            <p:ph type="ftr" sz="quarter" idx="10"/>
          </p:nvPr>
        </p:nvSpPr>
        <p:spPr/>
        <p:txBody>
          <a:bodyPr/>
          <a:lstStyle/>
          <a:p>
            <a:r>
              <a:rPr lang="en-GB"/>
              <a:t>NA, not available; TLS, </a:t>
            </a:r>
            <a:r>
              <a:rPr lang="en-GB" err="1"/>
              <a:t>tumor</a:t>
            </a:r>
            <a:r>
              <a:rPr lang="en-GB"/>
              <a:t> lysis syndrome.</a:t>
            </a:r>
          </a:p>
          <a:p>
            <a:r>
              <a:rPr lang="en-GB" b="1"/>
              <a:t>Rossi et al. Abstract #P667 presented at EHA2024. </a:t>
            </a:r>
          </a:p>
        </p:txBody>
      </p:sp>
      <p:sp>
        <p:nvSpPr>
          <p:cNvPr id="8" name="Title 7">
            <a:extLst>
              <a:ext uri="{FF2B5EF4-FFF2-40B4-BE49-F238E27FC236}">
                <a16:creationId xmlns:a16="http://schemas.microsoft.com/office/drawing/2014/main" id="{7AD4DFB6-1EF8-39DD-F998-4BCCEFE2F211}"/>
              </a:ext>
            </a:extLst>
          </p:cNvPr>
          <p:cNvSpPr>
            <a:spLocks noGrp="1"/>
          </p:cNvSpPr>
          <p:nvPr>
            <p:ph type="title"/>
          </p:nvPr>
        </p:nvSpPr>
        <p:spPr/>
        <p:txBody>
          <a:bodyPr/>
          <a:lstStyle/>
          <a:p>
            <a:r>
              <a:rPr lang="en-US"/>
              <a:t>TLS risk</a:t>
            </a:r>
            <a:endParaRPr lang="en-DE"/>
          </a:p>
        </p:txBody>
      </p:sp>
      <p:sp>
        <p:nvSpPr>
          <p:cNvPr id="12" name="TextBox 11">
            <a:extLst>
              <a:ext uri="{FF2B5EF4-FFF2-40B4-BE49-F238E27FC236}">
                <a16:creationId xmlns:a16="http://schemas.microsoft.com/office/drawing/2014/main" id="{66E9B241-1DD1-3218-762F-DC0F7B61C292}"/>
              </a:ext>
            </a:extLst>
          </p:cNvPr>
          <p:cNvSpPr txBox="1"/>
          <p:nvPr/>
        </p:nvSpPr>
        <p:spPr>
          <a:xfrm>
            <a:off x="9120188" y="1665288"/>
            <a:ext cx="2663825" cy="1908175"/>
          </a:xfrm>
          <a:prstGeom prst="rect">
            <a:avLst/>
          </a:prstGeom>
          <a:solidFill>
            <a:schemeClr val="bg2"/>
          </a:solidFill>
        </p:spPr>
        <p:txBody>
          <a:bodyPr wrap="square" tIns="108000" rtlCol="0">
            <a:noAutofit/>
          </a:bodyPr>
          <a:lstStyle/>
          <a:p>
            <a:pPr marL="225425" indent="-225425">
              <a:buClr>
                <a:schemeClr val="accent2"/>
              </a:buClr>
              <a:buFont typeface="Arial" panose="020B0604020202020204" pitchFamily="34" charset="0"/>
              <a:buChar char="•"/>
            </a:pPr>
            <a:r>
              <a:rPr lang="en-US"/>
              <a:t>After 6 cycles of ibrutinib lead-in, the proportion of patients at low TLS risk increased from 33% at baseline to 50%</a:t>
            </a:r>
          </a:p>
        </p:txBody>
      </p:sp>
      <p:graphicFrame>
        <p:nvGraphicFramePr>
          <p:cNvPr id="2" name="Diagramm 1">
            <a:extLst>
              <a:ext uri="{FF2B5EF4-FFF2-40B4-BE49-F238E27FC236}">
                <a16:creationId xmlns:a16="http://schemas.microsoft.com/office/drawing/2014/main" id="{0022881A-0AA1-6D74-A6C1-51FA4226F12C}"/>
              </a:ext>
            </a:extLst>
          </p:cNvPr>
          <p:cNvGraphicFramePr/>
          <p:nvPr>
            <p:extLst>
              <p:ext uri="{D42A27DB-BD31-4B8C-83A1-F6EECF244321}">
                <p14:modId xmlns:p14="http://schemas.microsoft.com/office/powerpoint/2010/main" val="1737981640"/>
              </p:ext>
            </p:extLst>
          </p:nvPr>
        </p:nvGraphicFramePr>
        <p:xfrm>
          <a:off x="577088" y="1412688"/>
          <a:ext cx="6316663" cy="4392612"/>
        </p:xfrm>
        <a:graphic>
          <a:graphicData uri="http://schemas.openxmlformats.org/drawingml/2006/chart">
            <c:chart xmlns:c="http://schemas.openxmlformats.org/drawingml/2006/chart" xmlns:r="http://schemas.openxmlformats.org/officeDocument/2006/relationships" r:id="rId3"/>
          </a:graphicData>
        </a:graphic>
      </p:graphicFrame>
      <p:pic>
        <p:nvPicPr>
          <p:cNvPr id="4" name="Grafik 3">
            <a:extLst>
              <a:ext uri="{FF2B5EF4-FFF2-40B4-BE49-F238E27FC236}">
                <a16:creationId xmlns:a16="http://schemas.microsoft.com/office/drawing/2014/main" id="{657E1F4A-B189-0FF4-EF02-8C73916F854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89077" y="2061975"/>
            <a:ext cx="5173161" cy="3116362"/>
          </a:xfrm>
          <a:prstGeom prst="rect">
            <a:avLst/>
          </a:prstGeom>
        </p:spPr>
      </p:pic>
      <p:sp>
        <p:nvSpPr>
          <p:cNvPr id="6" name="Textfeld 5">
            <a:extLst>
              <a:ext uri="{FF2B5EF4-FFF2-40B4-BE49-F238E27FC236}">
                <a16:creationId xmlns:a16="http://schemas.microsoft.com/office/drawing/2014/main" id="{B1C636FD-21B7-3BD9-19D1-F3678663A428}"/>
              </a:ext>
            </a:extLst>
          </p:cNvPr>
          <p:cNvSpPr txBox="1"/>
          <p:nvPr/>
        </p:nvSpPr>
        <p:spPr>
          <a:xfrm>
            <a:off x="816802" y="1583443"/>
            <a:ext cx="2209800" cy="307777"/>
          </a:xfrm>
          <a:prstGeom prst="rect">
            <a:avLst/>
          </a:prstGeom>
          <a:noFill/>
        </p:spPr>
        <p:txBody>
          <a:bodyPr wrap="square" rtlCol="0">
            <a:spAutoFit/>
          </a:bodyPr>
          <a:lstStyle/>
          <a:p>
            <a:pPr algn="ctr"/>
            <a:r>
              <a:rPr lang="de-DE" sz="1400" b="1"/>
              <a:t>Baseline TLS </a:t>
            </a:r>
            <a:r>
              <a:rPr lang="de-DE" sz="1400" b="1" err="1"/>
              <a:t>risk</a:t>
            </a:r>
            <a:endParaRPr lang="de-DE" sz="1400" b="1"/>
          </a:p>
        </p:txBody>
      </p:sp>
      <p:sp>
        <p:nvSpPr>
          <p:cNvPr id="7" name="Textfeld 6">
            <a:extLst>
              <a:ext uri="{FF2B5EF4-FFF2-40B4-BE49-F238E27FC236}">
                <a16:creationId xmlns:a16="http://schemas.microsoft.com/office/drawing/2014/main" id="{4DACA3D2-4EC6-C37B-AAAB-6BB70111FCF8}"/>
              </a:ext>
            </a:extLst>
          </p:cNvPr>
          <p:cNvSpPr txBox="1"/>
          <p:nvPr/>
        </p:nvSpPr>
        <p:spPr>
          <a:xfrm>
            <a:off x="4056606" y="1583443"/>
            <a:ext cx="3794128" cy="307777"/>
          </a:xfrm>
          <a:prstGeom prst="rect">
            <a:avLst/>
          </a:prstGeom>
          <a:noFill/>
        </p:spPr>
        <p:txBody>
          <a:bodyPr wrap="square" rtlCol="0">
            <a:spAutoFit/>
          </a:bodyPr>
          <a:lstStyle/>
          <a:p>
            <a:pPr algn="ctr"/>
            <a:r>
              <a:rPr lang="de-DE" sz="1400" b="1"/>
              <a:t>After </a:t>
            </a:r>
            <a:r>
              <a:rPr lang="de-DE" sz="1400" b="1" err="1"/>
              <a:t>ibrutinib</a:t>
            </a:r>
            <a:r>
              <a:rPr lang="de-DE" sz="1400" b="1"/>
              <a:t> lead-in TLS </a:t>
            </a:r>
            <a:r>
              <a:rPr lang="de-DE" sz="1400" b="1" err="1"/>
              <a:t>risk</a:t>
            </a:r>
            <a:endParaRPr lang="de-DE" sz="1400" b="1"/>
          </a:p>
        </p:txBody>
      </p:sp>
      <p:sp>
        <p:nvSpPr>
          <p:cNvPr id="9" name="Textfeld 8">
            <a:extLst>
              <a:ext uri="{FF2B5EF4-FFF2-40B4-BE49-F238E27FC236}">
                <a16:creationId xmlns:a16="http://schemas.microsoft.com/office/drawing/2014/main" id="{FB0DA6C9-CF08-14AE-5216-CF3AFEA6B507}"/>
              </a:ext>
            </a:extLst>
          </p:cNvPr>
          <p:cNvSpPr txBox="1"/>
          <p:nvPr/>
        </p:nvSpPr>
        <p:spPr>
          <a:xfrm>
            <a:off x="1598157" y="2753886"/>
            <a:ext cx="608382" cy="307777"/>
          </a:xfrm>
          <a:prstGeom prst="rect">
            <a:avLst/>
          </a:prstGeom>
          <a:noFill/>
        </p:spPr>
        <p:txBody>
          <a:bodyPr wrap="square" rtlCol="0">
            <a:spAutoFit/>
          </a:bodyPr>
          <a:lstStyle/>
          <a:p>
            <a:pPr algn="ctr"/>
            <a:r>
              <a:rPr lang="de-DE" sz="1400">
                <a:solidFill>
                  <a:schemeClr val="bg1"/>
                </a:solidFill>
              </a:rPr>
              <a:t>16</a:t>
            </a:r>
          </a:p>
        </p:txBody>
      </p:sp>
      <p:sp>
        <p:nvSpPr>
          <p:cNvPr id="10" name="Textfeld 9">
            <a:extLst>
              <a:ext uri="{FF2B5EF4-FFF2-40B4-BE49-F238E27FC236}">
                <a16:creationId xmlns:a16="http://schemas.microsoft.com/office/drawing/2014/main" id="{6034D33E-1870-885C-8CD0-F9CA82CBF815}"/>
              </a:ext>
            </a:extLst>
          </p:cNvPr>
          <p:cNvSpPr txBox="1"/>
          <p:nvPr/>
        </p:nvSpPr>
        <p:spPr>
          <a:xfrm>
            <a:off x="1598157" y="4525536"/>
            <a:ext cx="608382" cy="307777"/>
          </a:xfrm>
          <a:prstGeom prst="rect">
            <a:avLst/>
          </a:prstGeom>
          <a:noFill/>
        </p:spPr>
        <p:txBody>
          <a:bodyPr wrap="square" rtlCol="0">
            <a:spAutoFit/>
          </a:bodyPr>
          <a:lstStyle/>
          <a:p>
            <a:pPr algn="ctr"/>
            <a:r>
              <a:rPr lang="de-DE" sz="1400">
                <a:solidFill>
                  <a:schemeClr val="bg1"/>
                </a:solidFill>
              </a:rPr>
              <a:t>10</a:t>
            </a:r>
          </a:p>
        </p:txBody>
      </p:sp>
      <p:sp>
        <p:nvSpPr>
          <p:cNvPr id="14" name="Textfeld 13">
            <a:extLst>
              <a:ext uri="{FF2B5EF4-FFF2-40B4-BE49-F238E27FC236}">
                <a16:creationId xmlns:a16="http://schemas.microsoft.com/office/drawing/2014/main" id="{F6CE7C78-1BF8-1921-4AD0-1FC5F66618B9}"/>
              </a:ext>
            </a:extLst>
          </p:cNvPr>
          <p:cNvSpPr txBox="1"/>
          <p:nvPr/>
        </p:nvSpPr>
        <p:spPr>
          <a:xfrm>
            <a:off x="1598157" y="3786390"/>
            <a:ext cx="608382" cy="307777"/>
          </a:xfrm>
          <a:prstGeom prst="rect">
            <a:avLst/>
          </a:prstGeom>
          <a:noFill/>
        </p:spPr>
        <p:txBody>
          <a:bodyPr wrap="square" rtlCol="0">
            <a:spAutoFit/>
          </a:bodyPr>
          <a:lstStyle/>
          <a:p>
            <a:pPr algn="ctr"/>
            <a:r>
              <a:rPr lang="de-DE" sz="1400"/>
              <a:t>4</a:t>
            </a:r>
          </a:p>
        </p:txBody>
      </p:sp>
      <p:sp>
        <p:nvSpPr>
          <p:cNvPr id="15" name="Textfeld 14">
            <a:extLst>
              <a:ext uri="{FF2B5EF4-FFF2-40B4-BE49-F238E27FC236}">
                <a16:creationId xmlns:a16="http://schemas.microsoft.com/office/drawing/2014/main" id="{30669DE2-92DE-AA46-204D-DF28669B0438}"/>
              </a:ext>
            </a:extLst>
          </p:cNvPr>
          <p:cNvSpPr txBox="1"/>
          <p:nvPr/>
        </p:nvSpPr>
        <p:spPr>
          <a:xfrm>
            <a:off x="5745315" y="2349449"/>
            <a:ext cx="608382" cy="307777"/>
          </a:xfrm>
          <a:prstGeom prst="rect">
            <a:avLst/>
          </a:prstGeom>
          <a:noFill/>
        </p:spPr>
        <p:txBody>
          <a:bodyPr wrap="square" rtlCol="0">
            <a:spAutoFit/>
          </a:bodyPr>
          <a:lstStyle/>
          <a:p>
            <a:pPr algn="ctr"/>
            <a:r>
              <a:rPr lang="de-DE" sz="1400">
                <a:solidFill>
                  <a:schemeClr val="bg1"/>
                </a:solidFill>
              </a:rPr>
              <a:t>4</a:t>
            </a:r>
          </a:p>
        </p:txBody>
      </p:sp>
      <p:sp>
        <p:nvSpPr>
          <p:cNvPr id="16" name="Textfeld 15">
            <a:extLst>
              <a:ext uri="{FF2B5EF4-FFF2-40B4-BE49-F238E27FC236}">
                <a16:creationId xmlns:a16="http://schemas.microsoft.com/office/drawing/2014/main" id="{2E1FC4C3-B865-A1CF-65C1-B297A3303009}"/>
              </a:ext>
            </a:extLst>
          </p:cNvPr>
          <p:cNvSpPr txBox="1"/>
          <p:nvPr/>
        </p:nvSpPr>
        <p:spPr>
          <a:xfrm>
            <a:off x="5745315" y="4217759"/>
            <a:ext cx="608382" cy="307777"/>
          </a:xfrm>
          <a:prstGeom prst="rect">
            <a:avLst/>
          </a:prstGeom>
          <a:noFill/>
        </p:spPr>
        <p:txBody>
          <a:bodyPr wrap="square" rtlCol="0">
            <a:spAutoFit/>
          </a:bodyPr>
          <a:lstStyle/>
          <a:p>
            <a:pPr algn="ctr"/>
            <a:r>
              <a:rPr lang="de-DE" sz="1400">
                <a:solidFill>
                  <a:schemeClr val="bg1"/>
                </a:solidFill>
              </a:rPr>
              <a:t>15</a:t>
            </a:r>
          </a:p>
        </p:txBody>
      </p:sp>
      <p:sp>
        <p:nvSpPr>
          <p:cNvPr id="17" name="Textfeld 16">
            <a:extLst>
              <a:ext uri="{FF2B5EF4-FFF2-40B4-BE49-F238E27FC236}">
                <a16:creationId xmlns:a16="http://schemas.microsoft.com/office/drawing/2014/main" id="{6C57DD8D-0E73-9329-D743-122CDEEAD559}"/>
              </a:ext>
            </a:extLst>
          </p:cNvPr>
          <p:cNvSpPr txBox="1"/>
          <p:nvPr/>
        </p:nvSpPr>
        <p:spPr>
          <a:xfrm>
            <a:off x="5745315" y="2984424"/>
            <a:ext cx="608382" cy="307777"/>
          </a:xfrm>
          <a:prstGeom prst="rect">
            <a:avLst/>
          </a:prstGeom>
          <a:noFill/>
        </p:spPr>
        <p:txBody>
          <a:bodyPr wrap="square" rtlCol="0">
            <a:spAutoFit/>
          </a:bodyPr>
          <a:lstStyle/>
          <a:p>
            <a:pPr algn="ctr"/>
            <a:r>
              <a:rPr lang="de-DE" sz="1400"/>
              <a:t>9</a:t>
            </a:r>
          </a:p>
        </p:txBody>
      </p:sp>
      <p:sp>
        <p:nvSpPr>
          <p:cNvPr id="18" name="Textfeld 17">
            <a:extLst>
              <a:ext uri="{FF2B5EF4-FFF2-40B4-BE49-F238E27FC236}">
                <a16:creationId xmlns:a16="http://schemas.microsoft.com/office/drawing/2014/main" id="{A35E08FF-0FD7-7471-FA5F-12D919F512FC}"/>
              </a:ext>
            </a:extLst>
          </p:cNvPr>
          <p:cNvSpPr txBox="1"/>
          <p:nvPr/>
        </p:nvSpPr>
        <p:spPr>
          <a:xfrm>
            <a:off x="5745315" y="2005755"/>
            <a:ext cx="608382" cy="307777"/>
          </a:xfrm>
          <a:prstGeom prst="rect">
            <a:avLst/>
          </a:prstGeom>
          <a:noFill/>
        </p:spPr>
        <p:txBody>
          <a:bodyPr wrap="square" rtlCol="0">
            <a:spAutoFit/>
          </a:bodyPr>
          <a:lstStyle/>
          <a:p>
            <a:pPr algn="ctr"/>
            <a:r>
              <a:rPr lang="de-DE" sz="1400">
                <a:solidFill>
                  <a:schemeClr val="bg1"/>
                </a:solidFill>
              </a:rPr>
              <a:t>2</a:t>
            </a:r>
          </a:p>
        </p:txBody>
      </p:sp>
    </p:spTree>
    <p:extLst>
      <p:ext uri="{BB962C8B-B14F-4D97-AF65-F5344CB8AC3E}">
        <p14:creationId xmlns:p14="http://schemas.microsoft.com/office/powerpoint/2010/main" val="8531499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E733472-5644-679A-34A8-1E9B9FA4849D}"/>
              </a:ext>
            </a:extLst>
          </p:cNvPr>
          <p:cNvSpPr>
            <a:spLocks noGrp="1"/>
          </p:cNvSpPr>
          <p:nvPr>
            <p:ph type="title"/>
          </p:nvPr>
        </p:nvSpPr>
        <p:spPr/>
        <p:txBody>
          <a:bodyPr/>
          <a:lstStyle/>
          <a:p>
            <a:r>
              <a:rPr lang="en-US" err="1"/>
              <a:t>uMRD</a:t>
            </a:r>
            <a:r>
              <a:rPr lang="en-US"/>
              <a:t> across compartments at the end of cycle 30</a:t>
            </a:r>
          </a:p>
        </p:txBody>
      </p:sp>
      <p:sp>
        <p:nvSpPr>
          <p:cNvPr id="5" name="Footer Placeholder 4">
            <a:extLst>
              <a:ext uri="{FF2B5EF4-FFF2-40B4-BE49-F238E27FC236}">
                <a16:creationId xmlns:a16="http://schemas.microsoft.com/office/drawing/2014/main" id="{8FE460EC-A368-97E2-F57E-489562A41BF6}"/>
              </a:ext>
            </a:extLst>
          </p:cNvPr>
          <p:cNvSpPr>
            <a:spLocks noGrp="1"/>
          </p:cNvSpPr>
          <p:nvPr>
            <p:ph type="ftr" sz="quarter" idx="13"/>
          </p:nvPr>
        </p:nvSpPr>
        <p:spPr/>
        <p:txBody>
          <a:bodyPr/>
          <a:lstStyle/>
          <a:p>
            <a:r>
              <a:rPr lang="en-GB"/>
              <a:t>BM, bone marrow; cfDNA, cell-free DNA; FC, flow cytometry; Ig HTS, immunoglobulin high-throughput sequencing; MRD, minimal residual disease; neg, negative; PB, peripheral blood; PL, plasma; </a:t>
            </a:r>
            <a:r>
              <a:rPr lang="en-GB" err="1"/>
              <a:t>pos</a:t>
            </a:r>
            <a:r>
              <a:rPr lang="en-GB"/>
              <a:t>, positive; </a:t>
            </a:r>
            <a:r>
              <a:rPr lang="en-GB" err="1"/>
              <a:t>uMRD</a:t>
            </a:r>
            <a:r>
              <a:rPr lang="en-GB"/>
              <a:t>, undetectable MRD.</a:t>
            </a:r>
          </a:p>
          <a:p>
            <a:r>
              <a:rPr lang="en-GB" b="1"/>
              <a:t>Rossi et al. Abstract #P667 presented at EHA2024. </a:t>
            </a:r>
          </a:p>
        </p:txBody>
      </p:sp>
      <p:graphicFrame>
        <p:nvGraphicFramePr>
          <p:cNvPr id="11" name="Table 10">
            <a:extLst>
              <a:ext uri="{FF2B5EF4-FFF2-40B4-BE49-F238E27FC236}">
                <a16:creationId xmlns:a16="http://schemas.microsoft.com/office/drawing/2014/main" id="{5AD99599-22A5-3F3D-C523-C6B40B18D4D6}"/>
              </a:ext>
            </a:extLst>
          </p:cNvPr>
          <p:cNvGraphicFramePr>
            <a:graphicFrameLocks noGrp="1"/>
          </p:cNvGraphicFramePr>
          <p:nvPr>
            <p:extLst>
              <p:ext uri="{D42A27DB-BD31-4B8C-83A1-F6EECF244321}">
                <p14:modId xmlns:p14="http://schemas.microsoft.com/office/powerpoint/2010/main" val="2936043826"/>
              </p:ext>
            </p:extLst>
          </p:nvPr>
        </p:nvGraphicFramePr>
        <p:xfrm>
          <a:off x="416532" y="1970040"/>
          <a:ext cx="5590408" cy="4089960"/>
        </p:xfrm>
        <a:graphic>
          <a:graphicData uri="http://schemas.openxmlformats.org/drawingml/2006/table">
            <a:tbl>
              <a:tblPr firstRow="1" bandRow="1">
                <a:tableStyleId>{69012ECD-51FC-41F1-AA8D-1B2483CD663E}</a:tableStyleId>
              </a:tblPr>
              <a:tblGrid>
                <a:gridCol w="720000">
                  <a:extLst>
                    <a:ext uri="{9D8B030D-6E8A-4147-A177-3AD203B41FA5}">
                      <a16:colId xmlns:a16="http://schemas.microsoft.com/office/drawing/2014/main" val="2363849152"/>
                    </a:ext>
                  </a:extLst>
                </a:gridCol>
                <a:gridCol w="1217602">
                  <a:extLst>
                    <a:ext uri="{9D8B030D-6E8A-4147-A177-3AD203B41FA5}">
                      <a16:colId xmlns:a16="http://schemas.microsoft.com/office/drawing/2014/main" val="1863504576"/>
                    </a:ext>
                  </a:extLst>
                </a:gridCol>
                <a:gridCol w="1217602">
                  <a:extLst>
                    <a:ext uri="{9D8B030D-6E8A-4147-A177-3AD203B41FA5}">
                      <a16:colId xmlns:a16="http://schemas.microsoft.com/office/drawing/2014/main" val="2509679174"/>
                    </a:ext>
                  </a:extLst>
                </a:gridCol>
                <a:gridCol w="1217602">
                  <a:extLst>
                    <a:ext uri="{9D8B030D-6E8A-4147-A177-3AD203B41FA5}">
                      <a16:colId xmlns:a16="http://schemas.microsoft.com/office/drawing/2014/main" val="1275562592"/>
                    </a:ext>
                  </a:extLst>
                </a:gridCol>
                <a:gridCol w="1217602">
                  <a:extLst>
                    <a:ext uri="{9D8B030D-6E8A-4147-A177-3AD203B41FA5}">
                      <a16:colId xmlns:a16="http://schemas.microsoft.com/office/drawing/2014/main" val="848724444"/>
                    </a:ext>
                  </a:extLst>
                </a:gridCol>
              </a:tblGrid>
              <a:tr h="180000">
                <a:tc>
                  <a:txBody>
                    <a:bodyPr/>
                    <a:lstStyle/>
                    <a:p>
                      <a:pPr algn="l" fontAlgn="b"/>
                      <a:r>
                        <a:rPr lang="en-GB" sz="900" b="1" i="0" u="none" strike="noStrike">
                          <a:solidFill>
                            <a:schemeClr val="bg1"/>
                          </a:solidFill>
                          <a:effectLst/>
                          <a:latin typeface="+mn-lt"/>
                        </a:rPr>
                        <a:t>UPN</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GB" sz="900" b="1" i="0" u="none" strike="noStrike">
                          <a:solidFill>
                            <a:schemeClr val="bg1"/>
                          </a:solidFill>
                          <a:effectLst/>
                          <a:latin typeface="+mn-lt"/>
                        </a:rPr>
                        <a:t>FC PB</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GB" sz="900" b="1" i="0" u="none" strike="noStrike">
                          <a:solidFill>
                            <a:schemeClr val="bg1"/>
                          </a:solidFill>
                          <a:effectLst/>
                          <a:latin typeface="+mn-lt"/>
                        </a:rPr>
                        <a:t>FC BM</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GB" sz="900" b="1" i="0" u="none" strike="noStrike">
                          <a:solidFill>
                            <a:schemeClr val="bg1"/>
                          </a:solidFill>
                          <a:effectLst/>
                          <a:latin typeface="+mn-lt"/>
                        </a:rPr>
                        <a:t>CAPPseq PL</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GB" sz="900" b="1" i="0" u="none" strike="noStrike">
                          <a:solidFill>
                            <a:schemeClr val="bg1"/>
                          </a:solidFill>
                          <a:effectLst/>
                          <a:latin typeface="+mn-lt"/>
                        </a:rPr>
                        <a:t>Ig HTS PB</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883457465"/>
                  </a:ext>
                </a:extLst>
              </a:tr>
              <a:tr h="193851">
                <a:tc>
                  <a:txBody>
                    <a:bodyPr/>
                    <a:lstStyle/>
                    <a:p>
                      <a:pPr algn="l" fontAlgn="b"/>
                      <a:r>
                        <a:rPr lang="en-IT" sz="900" b="0" i="0" u="none" strike="noStrike">
                          <a:solidFill>
                            <a:schemeClr val="tx1"/>
                          </a:solidFill>
                          <a:effectLst/>
                          <a:latin typeface="+mn-lt"/>
                        </a:rPr>
                        <a:t>3417_007</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DD2"/>
                    </a:solidFill>
                  </a:tcPr>
                </a:tc>
                <a:tc>
                  <a:txBody>
                    <a:bodyPr/>
                    <a:lstStyle/>
                    <a:p>
                      <a:pPr algn="ctr" fontAlgn="b"/>
                      <a:r>
                        <a:rPr lang="en-GB" sz="900" b="0" i="0" u="none" strike="noStrike">
                          <a:solidFill>
                            <a:schemeClr val="bg1"/>
                          </a:solidFill>
                          <a:effectLst/>
                          <a:latin typeface="+mn-lt"/>
                        </a:rPr>
                        <a:t>pos</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algn="ctr" fontAlgn="b"/>
                      <a:r>
                        <a:rPr lang="en-GB" sz="900" b="0" i="0" u="none" strike="noStrike">
                          <a:solidFill>
                            <a:schemeClr val="bg1"/>
                          </a:solidFill>
                          <a:effectLst/>
                          <a:latin typeface="+mn-lt"/>
                        </a:rPr>
                        <a:t>pos</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algn="ctr" fontAlgn="b"/>
                      <a:r>
                        <a:rPr lang="en-GB" sz="900" b="0" i="0" u="none" strike="noStrike">
                          <a:solidFill>
                            <a:schemeClr val="tx1"/>
                          </a:solidFill>
                          <a:effectLst/>
                          <a:latin typeface="+mn-lt"/>
                        </a:rPr>
                        <a:t>neg</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fontAlgn="b"/>
                      <a:r>
                        <a:rPr lang="en-GB" sz="900" b="0" i="0" u="none" strike="noStrike">
                          <a:solidFill>
                            <a:schemeClr val="bg1"/>
                          </a:solidFill>
                          <a:effectLst/>
                          <a:latin typeface="+mn-lt"/>
                        </a:rPr>
                        <a:t>pos</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extLst>
                  <a:ext uri="{0D108BD9-81ED-4DB2-BD59-A6C34878D82A}">
                    <a16:rowId xmlns:a16="http://schemas.microsoft.com/office/drawing/2014/main" val="379083895"/>
                  </a:ext>
                </a:extLst>
              </a:tr>
              <a:tr h="193851">
                <a:tc>
                  <a:txBody>
                    <a:bodyPr/>
                    <a:lstStyle/>
                    <a:p>
                      <a:pPr algn="l" fontAlgn="b"/>
                      <a:r>
                        <a:rPr lang="en-IT" sz="900" b="0" i="0" u="none" strike="noStrike">
                          <a:solidFill>
                            <a:schemeClr val="tx1"/>
                          </a:solidFill>
                          <a:effectLst/>
                          <a:latin typeface="+mn-lt"/>
                        </a:rPr>
                        <a:t>3417_013</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DD2"/>
                    </a:solidFill>
                  </a:tcPr>
                </a:tc>
                <a:tc>
                  <a:txBody>
                    <a:bodyPr/>
                    <a:lstStyle/>
                    <a:p>
                      <a:pPr algn="ctr" fontAlgn="b"/>
                      <a:r>
                        <a:rPr lang="en-GB" sz="900" b="0" i="0" u="none" strike="noStrike">
                          <a:solidFill>
                            <a:schemeClr val="tx1"/>
                          </a:solidFill>
                          <a:effectLst/>
                          <a:latin typeface="+mn-lt"/>
                        </a:rPr>
                        <a:t>neg</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fontAlgn="b"/>
                      <a:r>
                        <a:rPr lang="en-GB" sz="900" b="0" i="0" u="none" strike="noStrike">
                          <a:solidFill>
                            <a:schemeClr val="bg1"/>
                          </a:solidFill>
                          <a:effectLst/>
                          <a:latin typeface="+mn-lt"/>
                        </a:rPr>
                        <a:t>pos</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algn="ctr" fontAlgn="b"/>
                      <a:r>
                        <a:rPr lang="en-GB" sz="900" b="0" i="0" u="none" strike="noStrike">
                          <a:solidFill>
                            <a:schemeClr val="tx1"/>
                          </a:solidFill>
                          <a:effectLst/>
                          <a:latin typeface="+mn-lt"/>
                        </a:rPr>
                        <a:t>neg</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fontAlgn="b"/>
                      <a:r>
                        <a:rPr lang="en-GB" sz="900" b="0" i="0" u="none" strike="noStrike">
                          <a:solidFill>
                            <a:schemeClr val="bg1"/>
                          </a:solidFill>
                          <a:effectLst/>
                          <a:latin typeface="+mn-lt"/>
                        </a:rPr>
                        <a:t>pos</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extLst>
                  <a:ext uri="{0D108BD9-81ED-4DB2-BD59-A6C34878D82A}">
                    <a16:rowId xmlns:a16="http://schemas.microsoft.com/office/drawing/2014/main" val="3113668547"/>
                  </a:ext>
                </a:extLst>
              </a:tr>
              <a:tr h="193851">
                <a:tc>
                  <a:txBody>
                    <a:bodyPr/>
                    <a:lstStyle/>
                    <a:p>
                      <a:pPr algn="l" fontAlgn="b"/>
                      <a:r>
                        <a:rPr lang="en-IT" sz="900" b="0" i="0" u="none" strike="noStrike">
                          <a:solidFill>
                            <a:schemeClr val="tx1"/>
                          </a:solidFill>
                          <a:effectLst/>
                          <a:latin typeface="+mn-lt"/>
                        </a:rPr>
                        <a:t>3417_030</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DD2"/>
                    </a:solidFill>
                  </a:tcPr>
                </a:tc>
                <a:tc>
                  <a:txBody>
                    <a:bodyPr/>
                    <a:lstStyle/>
                    <a:p>
                      <a:pPr algn="ctr" fontAlgn="b"/>
                      <a:r>
                        <a:rPr lang="en-GB" sz="900" b="0" i="0" u="none" strike="noStrike">
                          <a:solidFill>
                            <a:schemeClr val="tx1"/>
                          </a:solidFill>
                          <a:effectLst/>
                          <a:latin typeface="+mn-lt"/>
                        </a:rPr>
                        <a:t>neg</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fontAlgn="b"/>
                      <a:r>
                        <a:rPr lang="en-GB" sz="900" b="0" i="0" u="none" strike="noStrike">
                          <a:solidFill>
                            <a:schemeClr val="bg1"/>
                          </a:solidFill>
                          <a:effectLst/>
                          <a:latin typeface="+mn-lt"/>
                        </a:rPr>
                        <a:t>pos</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algn="ctr" fontAlgn="b"/>
                      <a:r>
                        <a:rPr lang="en-GB" sz="900" b="0" i="0" u="none" strike="noStrike">
                          <a:solidFill>
                            <a:schemeClr val="tx1"/>
                          </a:solidFill>
                          <a:effectLst/>
                          <a:latin typeface="+mn-lt"/>
                        </a:rPr>
                        <a:t>neg</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fontAlgn="b"/>
                      <a:r>
                        <a:rPr lang="en-GB" sz="900" b="0" i="0" u="none" strike="noStrike">
                          <a:solidFill>
                            <a:schemeClr val="bg1"/>
                          </a:solidFill>
                          <a:effectLst/>
                          <a:latin typeface="+mn-lt"/>
                        </a:rPr>
                        <a:t>pos</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extLst>
                  <a:ext uri="{0D108BD9-81ED-4DB2-BD59-A6C34878D82A}">
                    <a16:rowId xmlns:a16="http://schemas.microsoft.com/office/drawing/2014/main" val="3428028089"/>
                  </a:ext>
                </a:extLst>
              </a:tr>
              <a:tr h="193851">
                <a:tc>
                  <a:txBody>
                    <a:bodyPr/>
                    <a:lstStyle/>
                    <a:p>
                      <a:pPr algn="l" fontAlgn="b"/>
                      <a:r>
                        <a:rPr lang="en-IT" sz="900" b="0" i="0" u="none" strike="noStrike">
                          <a:solidFill>
                            <a:schemeClr val="tx1"/>
                          </a:solidFill>
                          <a:effectLst/>
                          <a:latin typeface="+mn-lt"/>
                        </a:rPr>
                        <a:t>3417_001</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DD2"/>
                    </a:solidFill>
                  </a:tcPr>
                </a:tc>
                <a:tc>
                  <a:txBody>
                    <a:bodyPr/>
                    <a:lstStyle/>
                    <a:p>
                      <a:pPr algn="ctr" fontAlgn="b"/>
                      <a:r>
                        <a:rPr lang="en-GB" sz="900" b="0" i="0" u="none" strike="noStrike">
                          <a:solidFill>
                            <a:schemeClr val="tx1"/>
                          </a:solidFill>
                          <a:effectLst/>
                          <a:latin typeface="+mn-lt"/>
                        </a:rPr>
                        <a:t>neg</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fontAlgn="b"/>
                      <a:r>
                        <a:rPr lang="en-GB" sz="900" b="0" i="0" u="none" strike="noStrike">
                          <a:solidFill>
                            <a:schemeClr val="tx1"/>
                          </a:solidFill>
                          <a:effectLst/>
                          <a:latin typeface="+mn-lt"/>
                        </a:rPr>
                        <a:t>neg</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fontAlgn="b"/>
                      <a:r>
                        <a:rPr lang="en-GB" sz="900" b="0" i="0" u="none" strike="noStrike">
                          <a:solidFill>
                            <a:schemeClr val="bg1"/>
                          </a:solidFill>
                          <a:effectLst/>
                          <a:latin typeface="+mn-lt"/>
                        </a:rPr>
                        <a:t>pos</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algn="ctr" fontAlgn="b"/>
                      <a:r>
                        <a:rPr lang="en-GB" sz="900" b="0" i="0" u="none" strike="noStrike">
                          <a:solidFill>
                            <a:schemeClr val="bg1"/>
                          </a:solidFill>
                          <a:effectLst/>
                          <a:latin typeface="+mn-lt"/>
                        </a:rPr>
                        <a:t>pos</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extLst>
                  <a:ext uri="{0D108BD9-81ED-4DB2-BD59-A6C34878D82A}">
                    <a16:rowId xmlns:a16="http://schemas.microsoft.com/office/drawing/2014/main" val="3763871161"/>
                  </a:ext>
                </a:extLst>
              </a:tr>
              <a:tr h="193851">
                <a:tc>
                  <a:txBody>
                    <a:bodyPr/>
                    <a:lstStyle/>
                    <a:p>
                      <a:pPr algn="l" fontAlgn="b"/>
                      <a:r>
                        <a:rPr lang="en-IT" sz="900" b="0" i="0" u="none" strike="noStrike">
                          <a:solidFill>
                            <a:schemeClr val="tx1"/>
                          </a:solidFill>
                          <a:effectLst/>
                          <a:latin typeface="+mn-lt"/>
                        </a:rPr>
                        <a:t>3417_003</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DD2"/>
                    </a:solidFill>
                  </a:tcPr>
                </a:tc>
                <a:tc>
                  <a:txBody>
                    <a:bodyPr/>
                    <a:lstStyle/>
                    <a:p>
                      <a:pPr algn="ctr" fontAlgn="b"/>
                      <a:r>
                        <a:rPr lang="en-GB" sz="900" b="0" i="0" u="none" strike="noStrike">
                          <a:solidFill>
                            <a:schemeClr val="tx1"/>
                          </a:solidFill>
                          <a:effectLst/>
                          <a:latin typeface="+mn-lt"/>
                        </a:rPr>
                        <a:t>neg</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fontAlgn="b"/>
                      <a:r>
                        <a:rPr lang="en-GB" sz="900" b="0" i="0" u="none" strike="noStrike">
                          <a:solidFill>
                            <a:schemeClr val="tx1"/>
                          </a:solidFill>
                          <a:effectLst/>
                          <a:latin typeface="+mn-lt"/>
                        </a:rPr>
                        <a:t>neg</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fontAlgn="b"/>
                      <a:r>
                        <a:rPr lang="en-GB" sz="900" b="0" i="0" u="none" strike="noStrike">
                          <a:solidFill>
                            <a:schemeClr val="bg1"/>
                          </a:solidFill>
                          <a:effectLst/>
                          <a:latin typeface="+mn-lt"/>
                        </a:rPr>
                        <a:t>pos</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algn="ctr" fontAlgn="b"/>
                      <a:r>
                        <a:rPr lang="en-GB" sz="900" b="0" i="0" u="none" strike="noStrike">
                          <a:solidFill>
                            <a:schemeClr val="bg1"/>
                          </a:solidFill>
                          <a:effectLst/>
                          <a:latin typeface="+mn-lt"/>
                        </a:rPr>
                        <a:t>pos</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extLst>
                  <a:ext uri="{0D108BD9-81ED-4DB2-BD59-A6C34878D82A}">
                    <a16:rowId xmlns:a16="http://schemas.microsoft.com/office/drawing/2014/main" val="1114631629"/>
                  </a:ext>
                </a:extLst>
              </a:tr>
              <a:tr h="193851">
                <a:tc>
                  <a:txBody>
                    <a:bodyPr/>
                    <a:lstStyle/>
                    <a:p>
                      <a:pPr algn="l" fontAlgn="b"/>
                      <a:r>
                        <a:rPr lang="en-IT" sz="900" b="0" i="0" u="none" strike="noStrike">
                          <a:solidFill>
                            <a:schemeClr val="tx1"/>
                          </a:solidFill>
                          <a:effectLst/>
                          <a:latin typeface="+mn-lt"/>
                        </a:rPr>
                        <a:t>3417_020</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DD2"/>
                    </a:solidFill>
                  </a:tcPr>
                </a:tc>
                <a:tc>
                  <a:txBody>
                    <a:bodyPr/>
                    <a:lstStyle/>
                    <a:p>
                      <a:pPr algn="ctr" fontAlgn="b"/>
                      <a:r>
                        <a:rPr lang="en-GB" sz="900" b="0" i="0" u="none" strike="noStrike">
                          <a:solidFill>
                            <a:schemeClr val="tx1"/>
                          </a:solidFill>
                          <a:effectLst/>
                          <a:latin typeface="+mn-lt"/>
                        </a:rPr>
                        <a:t>neg</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fontAlgn="b"/>
                      <a:r>
                        <a:rPr lang="en-GB" sz="900" b="0" i="0" u="none" strike="noStrike">
                          <a:solidFill>
                            <a:schemeClr val="tx1"/>
                          </a:solidFill>
                          <a:effectLst/>
                          <a:latin typeface="+mn-lt"/>
                        </a:rPr>
                        <a:t>neg</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fontAlgn="b"/>
                      <a:r>
                        <a:rPr lang="en-GB" sz="900" b="0" i="0" u="none" strike="noStrike">
                          <a:solidFill>
                            <a:schemeClr val="bg1"/>
                          </a:solidFill>
                          <a:effectLst/>
                          <a:latin typeface="+mn-lt"/>
                        </a:rPr>
                        <a:t>pos</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algn="ctr" fontAlgn="b"/>
                      <a:r>
                        <a:rPr lang="en-GB" sz="900" b="0" i="0" u="none" strike="noStrike">
                          <a:solidFill>
                            <a:schemeClr val="bg1"/>
                          </a:solidFill>
                          <a:effectLst/>
                          <a:latin typeface="+mn-lt"/>
                        </a:rPr>
                        <a:t>pos</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extLst>
                  <a:ext uri="{0D108BD9-81ED-4DB2-BD59-A6C34878D82A}">
                    <a16:rowId xmlns:a16="http://schemas.microsoft.com/office/drawing/2014/main" val="796003242"/>
                  </a:ext>
                </a:extLst>
              </a:tr>
              <a:tr h="193851">
                <a:tc>
                  <a:txBody>
                    <a:bodyPr/>
                    <a:lstStyle/>
                    <a:p>
                      <a:pPr algn="l" fontAlgn="b"/>
                      <a:r>
                        <a:rPr lang="en-IT" sz="900" b="0" i="0" u="none" strike="noStrike">
                          <a:solidFill>
                            <a:schemeClr val="tx1"/>
                          </a:solidFill>
                          <a:effectLst/>
                          <a:latin typeface="+mn-lt"/>
                        </a:rPr>
                        <a:t>3417_027</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DD2"/>
                    </a:solidFill>
                  </a:tcPr>
                </a:tc>
                <a:tc>
                  <a:txBody>
                    <a:bodyPr/>
                    <a:lstStyle/>
                    <a:p>
                      <a:pPr algn="ctr" fontAlgn="b"/>
                      <a:r>
                        <a:rPr lang="en-GB" sz="900" b="0" i="0" u="none" strike="noStrike">
                          <a:solidFill>
                            <a:schemeClr val="tx1"/>
                          </a:solidFill>
                          <a:effectLst/>
                          <a:latin typeface="+mn-lt"/>
                        </a:rPr>
                        <a:t>neg</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fontAlgn="b"/>
                      <a:r>
                        <a:rPr lang="en-GB" sz="900" b="0" i="0" u="none" strike="noStrike">
                          <a:solidFill>
                            <a:schemeClr val="tx1"/>
                          </a:solidFill>
                          <a:effectLst/>
                          <a:latin typeface="+mn-lt"/>
                        </a:rPr>
                        <a:t>neg</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fontAlgn="b"/>
                      <a:r>
                        <a:rPr lang="en-GB" sz="900" b="0" i="0" u="none" strike="noStrike">
                          <a:solidFill>
                            <a:schemeClr val="tx1"/>
                          </a:solidFill>
                          <a:effectLst/>
                          <a:latin typeface="+mn-lt"/>
                        </a:rPr>
                        <a:t>neg</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fontAlgn="b"/>
                      <a:r>
                        <a:rPr lang="en-GB" sz="900" b="0" i="0" u="none" strike="noStrike">
                          <a:solidFill>
                            <a:schemeClr val="bg1"/>
                          </a:solidFill>
                          <a:effectLst/>
                          <a:latin typeface="+mn-lt"/>
                        </a:rPr>
                        <a:t>pos</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extLst>
                  <a:ext uri="{0D108BD9-81ED-4DB2-BD59-A6C34878D82A}">
                    <a16:rowId xmlns:a16="http://schemas.microsoft.com/office/drawing/2014/main" val="3285014852"/>
                  </a:ext>
                </a:extLst>
              </a:tr>
              <a:tr h="193851">
                <a:tc>
                  <a:txBody>
                    <a:bodyPr/>
                    <a:lstStyle/>
                    <a:p>
                      <a:pPr algn="l" fontAlgn="b"/>
                      <a:r>
                        <a:rPr lang="en-IT" sz="900" b="0" i="0" u="none" strike="noStrike">
                          <a:solidFill>
                            <a:schemeClr val="tx1"/>
                          </a:solidFill>
                          <a:effectLst/>
                          <a:latin typeface="+mn-lt"/>
                        </a:rPr>
                        <a:t>3417_002</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DD2"/>
                    </a:solidFill>
                  </a:tcPr>
                </a:tc>
                <a:tc>
                  <a:txBody>
                    <a:bodyPr/>
                    <a:lstStyle/>
                    <a:p>
                      <a:pPr algn="ctr" fontAlgn="b"/>
                      <a:r>
                        <a:rPr lang="en-GB" sz="900" b="0" i="0" u="none" strike="noStrike">
                          <a:solidFill>
                            <a:schemeClr val="tx1"/>
                          </a:solidFill>
                          <a:effectLst/>
                          <a:latin typeface="+mn-lt"/>
                        </a:rPr>
                        <a:t>neg</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fontAlgn="b"/>
                      <a:r>
                        <a:rPr lang="en-GB" sz="900" b="0" i="0" u="none" strike="noStrike">
                          <a:solidFill>
                            <a:schemeClr val="tx1"/>
                          </a:solidFill>
                          <a:effectLst/>
                          <a:latin typeface="+mn-lt"/>
                        </a:rPr>
                        <a:t>neg</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fontAlgn="b"/>
                      <a:r>
                        <a:rPr lang="en-GB" sz="900" b="0" i="0" u="none" strike="noStrike">
                          <a:solidFill>
                            <a:schemeClr val="tx1"/>
                          </a:solidFill>
                          <a:effectLst/>
                          <a:latin typeface="+mn-lt"/>
                        </a:rPr>
                        <a:t>neg</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fontAlgn="b"/>
                      <a:r>
                        <a:rPr lang="en-GB" sz="900" b="0" i="0" u="none" strike="noStrike">
                          <a:solidFill>
                            <a:schemeClr val="bg1"/>
                          </a:solidFill>
                          <a:effectLst/>
                          <a:latin typeface="+mn-lt"/>
                        </a:rPr>
                        <a:t>pos</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extLst>
                  <a:ext uri="{0D108BD9-81ED-4DB2-BD59-A6C34878D82A}">
                    <a16:rowId xmlns:a16="http://schemas.microsoft.com/office/drawing/2014/main" val="2167002581"/>
                  </a:ext>
                </a:extLst>
              </a:tr>
              <a:tr h="193851">
                <a:tc>
                  <a:txBody>
                    <a:bodyPr/>
                    <a:lstStyle/>
                    <a:p>
                      <a:pPr algn="l" fontAlgn="b"/>
                      <a:r>
                        <a:rPr lang="en-IT" sz="900" b="0" i="0" u="none" strike="noStrike">
                          <a:solidFill>
                            <a:schemeClr val="tx1"/>
                          </a:solidFill>
                          <a:effectLst/>
                          <a:latin typeface="+mn-lt"/>
                        </a:rPr>
                        <a:t>3417_004</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DD2"/>
                    </a:solidFill>
                  </a:tcPr>
                </a:tc>
                <a:tc>
                  <a:txBody>
                    <a:bodyPr/>
                    <a:lstStyle/>
                    <a:p>
                      <a:pPr algn="ctr" fontAlgn="b"/>
                      <a:r>
                        <a:rPr lang="en-GB" sz="900" b="0" i="0" u="none" strike="noStrike">
                          <a:solidFill>
                            <a:schemeClr val="tx1"/>
                          </a:solidFill>
                          <a:effectLst/>
                          <a:latin typeface="+mn-lt"/>
                        </a:rPr>
                        <a:t>neg</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fontAlgn="b"/>
                      <a:r>
                        <a:rPr lang="en-GB" sz="900" b="0" i="0" u="none" strike="noStrike">
                          <a:solidFill>
                            <a:schemeClr val="tx1"/>
                          </a:solidFill>
                          <a:effectLst/>
                          <a:latin typeface="+mn-lt"/>
                        </a:rPr>
                        <a:t>neg</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fontAlgn="b"/>
                      <a:r>
                        <a:rPr lang="en-GB" sz="900" b="0" i="0" u="none" strike="noStrike">
                          <a:solidFill>
                            <a:schemeClr val="tx1"/>
                          </a:solidFill>
                          <a:effectLst/>
                          <a:latin typeface="+mn-lt"/>
                        </a:rPr>
                        <a:t>neg</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fontAlgn="b"/>
                      <a:r>
                        <a:rPr lang="en-GB" sz="900" b="0" i="0" u="none" strike="noStrike">
                          <a:solidFill>
                            <a:schemeClr val="bg1"/>
                          </a:solidFill>
                          <a:effectLst/>
                          <a:latin typeface="+mn-lt"/>
                        </a:rPr>
                        <a:t>pos</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extLst>
                  <a:ext uri="{0D108BD9-81ED-4DB2-BD59-A6C34878D82A}">
                    <a16:rowId xmlns:a16="http://schemas.microsoft.com/office/drawing/2014/main" val="2753090127"/>
                  </a:ext>
                </a:extLst>
              </a:tr>
              <a:tr h="193851">
                <a:tc>
                  <a:txBody>
                    <a:bodyPr/>
                    <a:lstStyle/>
                    <a:p>
                      <a:pPr algn="l" fontAlgn="b"/>
                      <a:r>
                        <a:rPr lang="en-IT" sz="900" b="0" i="0" u="none" strike="noStrike">
                          <a:solidFill>
                            <a:schemeClr val="tx1"/>
                          </a:solidFill>
                          <a:effectLst/>
                          <a:latin typeface="+mn-lt"/>
                        </a:rPr>
                        <a:t>3417_015</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DD2"/>
                    </a:solidFill>
                  </a:tcPr>
                </a:tc>
                <a:tc>
                  <a:txBody>
                    <a:bodyPr/>
                    <a:lstStyle/>
                    <a:p>
                      <a:pPr algn="ctr" fontAlgn="b"/>
                      <a:r>
                        <a:rPr lang="en-GB" sz="900" b="0" i="0" u="none" strike="noStrike">
                          <a:solidFill>
                            <a:schemeClr val="tx1"/>
                          </a:solidFill>
                          <a:effectLst/>
                          <a:latin typeface="+mn-lt"/>
                        </a:rPr>
                        <a:t>neg</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fontAlgn="b"/>
                      <a:r>
                        <a:rPr lang="en-GB" sz="900" b="0" i="0" u="none" strike="noStrike">
                          <a:solidFill>
                            <a:schemeClr val="tx1"/>
                          </a:solidFill>
                          <a:effectLst/>
                          <a:latin typeface="+mn-lt"/>
                        </a:rPr>
                        <a:t>neg</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fontAlgn="b"/>
                      <a:r>
                        <a:rPr lang="en-GB" sz="900" b="0" i="0" u="none" strike="noStrike">
                          <a:solidFill>
                            <a:schemeClr val="tx1"/>
                          </a:solidFill>
                          <a:effectLst/>
                          <a:latin typeface="+mn-lt"/>
                        </a:rPr>
                        <a:t>neg</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fontAlgn="b"/>
                      <a:r>
                        <a:rPr lang="en-GB" sz="900" b="0" i="0" u="none" strike="noStrike">
                          <a:solidFill>
                            <a:schemeClr val="bg1"/>
                          </a:solidFill>
                          <a:effectLst/>
                          <a:latin typeface="+mn-lt"/>
                        </a:rPr>
                        <a:t>pos</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extLst>
                  <a:ext uri="{0D108BD9-81ED-4DB2-BD59-A6C34878D82A}">
                    <a16:rowId xmlns:a16="http://schemas.microsoft.com/office/drawing/2014/main" val="2751043233"/>
                  </a:ext>
                </a:extLst>
              </a:tr>
              <a:tr h="193851">
                <a:tc>
                  <a:txBody>
                    <a:bodyPr/>
                    <a:lstStyle/>
                    <a:p>
                      <a:pPr algn="l" fontAlgn="b"/>
                      <a:r>
                        <a:rPr lang="en-IT" sz="900" b="0" i="0" u="none" strike="noStrike">
                          <a:solidFill>
                            <a:schemeClr val="tx1"/>
                          </a:solidFill>
                          <a:effectLst/>
                          <a:latin typeface="+mn-lt"/>
                        </a:rPr>
                        <a:t>3417_023</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DD2"/>
                    </a:solidFill>
                  </a:tcPr>
                </a:tc>
                <a:tc>
                  <a:txBody>
                    <a:bodyPr/>
                    <a:lstStyle/>
                    <a:p>
                      <a:pPr algn="ctr" fontAlgn="b"/>
                      <a:r>
                        <a:rPr lang="en-GB" sz="900" b="0" i="0" u="none" strike="noStrike">
                          <a:solidFill>
                            <a:schemeClr val="tx1"/>
                          </a:solidFill>
                          <a:effectLst/>
                          <a:latin typeface="+mn-lt"/>
                        </a:rPr>
                        <a:t>neg</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fontAlgn="b"/>
                      <a:r>
                        <a:rPr lang="en-GB" sz="900" b="0" i="0" u="none" strike="noStrike">
                          <a:solidFill>
                            <a:schemeClr val="tx1"/>
                          </a:solidFill>
                          <a:effectLst/>
                          <a:latin typeface="+mn-lt"/>
                        </a:rPr>
                        <a:t>neg</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fontAlgn="b"/>
                      <a:r>
                        <a:rPr lang="en-GB" sz="900" b="0" i="0" u="none" strike="noStrike">
                          <a:solidFill>
                            <a:schemeClr val="tx1"/>
                          </a:solidFill>
                          <a:effectLst/>
                          <a:latin typeface="+mn-lt"/>
                        </a:rPr>
                        <a:t>neg</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fontAlgn="b"/>
                      <a:r>
                        <a:rPr lang="en-GB" sz="900" b="0" i="0" u="none" strike="noStrike">
                          <a:solidFill>
                            <a:schemeClr val="bg1"/>
                          </a:solidFill>
                          <a:effectLst/>
                          <a:latin typeface="+mn-lt"/>
                        </a:rPr>
                        <a:t>pos</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extLst>
                  <a:ext uri="{0D108BD9-81ED-4DB2-BD59-A6C34878D82A}">
                    <a16:rowId xmlns:a16="http://schemas.microsoft.com/office/drawing/2014/main" val="3056306199"/>
                  </a:ext>
                </a:extLst>
              </a:tr>
              <a:tr h="193851">
                <a:tc>
                  <a:txBody>
                    <a:bodyPr/>
                    <a:lstStyle/>
                    <a:p>
                      <a:pPr algn="l" fontAlgn="b"/>
                      <a:r>
                        <a:rPr lang="en-IT" sz="900" b="0" i="0" u="none" strike="noStrike">
                          <a:solidFill>
                            <a:schemeClr val="tx1"/>
                          </a:solidFill>
                          <a:effectLst/>
                          <a:latin typeface="+mn-lt"/>
                        </a:rPr>
                        <a:t>3417_033</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DD2"/>
                    </a:solidFill>
                  </a:tcPr>
                </a:tc>
                <a:tc>
                  <a:txBody>
                    <a:bodyPr/>
                    <a:lstStyle/>
                    <a:p>
                      <a:pPr algn="ctr" fontAlgn="b"/>
                      <a:r>
                        <a:rPr lang="en-GB" sz="900" b="0" i="0" u="none" strike="noStrike">
                          <a:solidFill>
                            <a:schemeClr val="tx1"/>
                          </a:solidFill>
                          <a:effectLst/>
                          <a:latin typeface="+mn-lt"/>
                        </a:rPr>
                        <a:t>neg</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fontAlgn="b"/>
                      <a:r>
                        <a:rPr lang="en-GB" sz="900" b="0" i="0" u="none" strike="noStrike">
                          <a:solidFill>
                            <a:schemeClr val="tx1"/>
                          </a:solidFill>
                          <a:effectLst/>
                          <a:latin typeface="+mn-lt"/>
                        </a:rPr>
                        <a:t>neg</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fontAlgn="b"/>
                      <a:r>
                        <a:rPr lang="en-GB" sz="900" b="0" i="0" u="none" strike="noStrike">
                          <a:solidFill>
                            <a:schemeClr val="bg1"/>
                          </a:solidFill>
                          <a:effectLst/>
                          <a:latin typeface="+mn-lt"/>
                        </a:rPr>
                        <a:t>NA</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algn="ctr" fontAlgn="b"/>
                      <a:r>
                        <a:rPr lang="en-GB" sz="900" b="0" i="0" u="none" strike="noStrike">
                          <a:solidFill>
                            <a:schemeClr val="bg1"/>
                          </a:solidFill>
                          <a:effectLst/>
                          <a:latin typeface="+mn-lt"/>
                        </a:rPr>
                        <a:t>pos</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extLst>
                  <a:ext uri="{0D108BD9-81ED-4DB2-BD59-A6C34878D82A}">
                    <a16:rowId xmlns:a16="http://schemas.microsoft.com/office/drawing/2014/main" val="1036466061"/>
                  </a:ext>
                </a:extLst>
              </a:tr>
              <a:tr h="193851">
                <a:tc>
                  <a:txBody>
                    <a:bodyPr/>
                    <a:lstStyle/>
                    <a:p>
                      <a:pPr algn="l" fontAlgn="b"/>
                      <a:r>
                        <a:rPr lang="en-IT" sz="900" b="0" i="0" u="none" strike="noStrike">
                          <a:solidFill>
                            <a:schemeClr val="tx1"/>
                          </a:solidFill>
                          <a:effectLst/>
                          <a:latin typeface="+mn-lt"/>
                        </a:rPr>
                        <a:t>3417_029</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DD2"/>
                    </a:solidFill>
                  </a:tcPr>
                </a:tc>
                <a:tc>
                  <a:txBody>
                    <a:bodyPr/>
                    <a:lstStyle/>
                    <a:p>
                      <a:pPr algn="ctr" fontAlgn="b"/>
                      <a:r>
                        <a:rPr lang="en-GB" sz="900" b="0" i="0" u="none" strike="noStrike">
                          <a:solidFill>
                            <a:schemeClr val="tx1"/>
                          </a:solidFill>
                          <a:effectLst/>
                          <a:latin typeface="+mn-lt"/>
                        </a:rPr>
                        <a:t>neg</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fontAlgn="b"/>
                      <a:r>
                        <a:rPr lang="en-GB" sz="900" b="0" i="0" u="none" strike="noStrike">
                          <a:solidFill>
                            <a:schemeClr val="tx1"/>
                          </a:solidFill>
                          <a:effectLst/>
                          <a:latin typeface="+mn-lt"/>
                        </a:rPr>
                        <a:t>neg</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fontAlgn="b"/>
                      <a:r>
                        <a:rPr lang="en-GB" sz="900" b="0" i="0" u="none" strike="noStrike">
                          <a:solidFill>
                            <a:schemeClr val="bg1"/>
                          </a:solidFill>
                          <a:effectLst/>
                          <a:latin typeface="+mn-lt"/>
                        </a:rPr>
                        <a:t>NA</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algn="ctr" fontAlgn="b"/>
                      <a:r>
                        <a:rPr lang="en-GB" sz="900" b="0" i="0" u="none" strike="noStrike">
                          <a:solidFill>
                            <a:schemeClr val="bg1"/>
                          </a:solidFill>
                          <a:effectLst/>
                          <a:latin typeface="+mn-lt"/>
                        </a:rPr>
                        <a:t>pos</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extLst>
                  <a:ext uri="{0D108BD9-81ED-4DB2-BD59-A6C34878D82A}">
                    <a16:rowId xmlns:a16="http://schemas.microsoft.com/office/drawing/2014/main" val="4239168903"/>
                  </a:ext>
                </a:extLst>
              </a:tr>
              <a:tr h="193851">
                <a:tc>
                  <a:txBody>
                    <a:bodyPr/>
                    <a:lstStyle/>
                    <a:p>
                      <a:pPr algn="l" fontAlgn="b"/>
                      <a:r>
                        <a:rPr lang="en-IT" sz="900" b="0" i="0" u="none" strike="noStrike">
                          <a:solidFill>
                            <a:schemeClr val="tx1"/>
                          </a:solidFill>
                          <a:effectLst/>
                          <a:latin typeface="+mn-lt"/>
                        </a:rPr>
                        <a:t>3417_005</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DD2"/>
                    </a:solidFill>
                  </a:tcPr>
                </a:tc>
                <a:tc>
                  <a:txBody>
                    <a:bodyPr/>
                    <a:lstStyle/>
                    <a:p>
                      <a:pPr algn="ctr" fontAlgn="b"/>
                      <a:r>
                        <a:rPr lang="en-GB" sz="900" b="0" i="0" u="none" strike="noStrike">
                          <a:solidFill>
                            <a:schemeClr val="tx1"/>
                          </a:solidFill>
                          <a:effectLst/>
                          <a:latin typeface="+mn-lt"/>
                        </a:rPr>
                        <a:t>neg</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fontAlgn="b"/>
                      <a:r>
                        <a:rPr lang="en-GB" sz="900" b="0" i="0" u="none" strike="noStrike">
                          <a:solidFill>
                            <a:schemeClr val="tx1"/>
                          </a:solidFill>
                          <a:effectLst/>
                          <a:latin typeface="+mn-lt"/>
                        </a:rPr>
                        <a:t>neg</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fontAlgn="b"/>
                      <a:r>
                        <a:rPr lang="en-GB" sz="900" b="0" i="0" u="none" strike="noStrike">
                          <a:solidFill>
                            <a:schemeClr val="tx1"/>
                          </a:solidFill>
                          <a:effectLst/>
                          <a:latin typeface="+mn-lt"/>
                        </a:rPr>
                        <a:t>neg</a:t>
                      </a:r>
                    </a:p>
                  </a:txBody>
                  <a:tcPr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fontAlgn="b"/>
                      <a:r>
                        <a:rPr lang="en-GB" sz="900" b="0" i="0" u="none" strike="noStrike">
                          <a:solidFill>
                            <a:schemeClr val="tx1"/>
                          </a:solidFill>
                          <a:effectLst/>
                          <a:latin typeface="+mn-lt"/>
                        </a:rPr>
                        <a:t>neg</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1288503374"/>
                  </a:ext>
                </a:extLst>
              </a:tr>
              <a:tr h="193851">
                <a:tc>
                  <a:txBody>
                    <a:bodyPr/>
                    <a:lstStyle/>
                    <a:p>
                      <a:pPr algn="l" fontAlgn="b"/>
                      <a:r>
                        <a:rPr lang="en-IT" sz="900" b="0" i="0" u="none" strike="noStrike">
                          <a:solidFill>
                            <a:schemeClr val="tx1"/>
                          </a:solidFill>
                          <a:effectLst/>
                          <a:latin typeface="+mn-lt"/>
                        </a:rPr>
                        <a:t>3417_011</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DD2"/>
                    </a:solidFill>
                  </a:tcPr>
                </a:tc>
                <a:tc>
                  <a:txBody>
                    <a:bodyPr/>
                    <a:lstStyle/>
                    <a:p>
                      <a:pPr algn="ctr" fontAlgn="b"/>
                      <a:r>
                        <a:rPr lang="en-GB" sz="900" b="0" i="0" u="none" strike="noStrike">
                          <a:solidFill>
                            <a:schemeClr val="tx1"/>
                          </a:solidFill>
                          <a:effectLst/>
                          <a:latin typeface="+mn-lt"/>
                        </a:rPr>
                        <a:t>neg</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fontAlgn="b"/>
                      <a:r>
                        <a:rPr lang="en-GB" sz="900" b="0" i="0" u="none" strike="noStrike">
                          <a:solidFill>
                            <a:schemeClr val="tx1"/>
                          </a:solidFill>
                          <a:effectLst/>
                          <a:latin typeface="+mn-lt"/>
                        </a:rPr>
                        <a:t>neg</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fontAlgn="b"/>
                      <a:r>
                        <a:rPr lang="en-GB" sz="900" b="0" i="0" u="none" strike="noStrike">
                          <a:solidFill>
                            <a:schemeClr val="tx1"/>
                          </a:solidFill>
                          <a:effectLst/>
                          <a:latin typeface="+mn-lt"/>
                        </a:rPr>
                        <a:t>neg</a:t>
                      </a:r>
                    </a:p>
                  </a:txBody>
                  <a:tcPr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fontAlgn="b"/>
                      <a:r>
                        <a:rPr lang="en-GB" sz="900" b="0" i="0" u="none" strike="noStrike">
                          <a:solidFill>
                            <a:schemeClr val="tx1"/>
                          </a:solidFill>
                          <a:effectLst/>
                          <a:latin typeface="+mn-lt"/>
                        </a:rPr>
                        <a:t>neg</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836348388"/>
                  </a:ext>
                </a:extLst>
              </a:tr>
              <a:tr h="193851">
                <a:tc>
                  <a:txBody>
                    <a:bodyPr/>
                    <a:lstStyle/>
                    <a:p>
                      <a:pPr algn="l" fontAlgn="b"/>
                      <a:r>
                        <a:rPr lang="en-IT" sz="900" b="0" i="0" u="none" strike="noStrike">
                          <a:solidFill>
                            <a:schemeClr val="tx1"/>
                          </a:solidFill>
                          <a:effectLst/>
                          <a:latin typeface="+mn-lt"/>
                        </a:rPr>
                        <a:t>3417_017</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DD2"/>
                    </a:solidFill>
                  </a:tcPr>
                </a:tc>
                <a:tc>
                  <a:txBody>
                    <a:bodyPr/>
                    <a:lstStyle/>
                    <a:p>
                      <a:pPr algn="ctr" fontAlgn="b"/>
                      <a:r>
                        <a:rPr lang="en-GB" sz="900" b="0" i="0" u="none" strike="noStrike">
                          <a:solidFill>
                            <a:schemeClr val="tx1"/>
                          </a:solidFill>
                          <a:effectLst/>
                          <a:latin typeface="+mn-lt"/>
                        </a:rPr>
                        <a:t>neg</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fontAlgn="b"/>
                      <a:r>
                        <a:rPr lang="en-GB" sz="900" b="0" i="0" u="none" strike="noStrike">
                          <a:solidFill>
                            <a:schemeClr val="tx1"/>
                          </a:solidFill>
                          <a:effectLst/>
                          <a:latin typeface="+mn-lt"/>
                        </a:rPr>
                        <a:t>neg</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fontAlgn="b"/>
                      <a:r>
                        <a:rPr lang="en-GB" sz="900" b="0" i="0" u="none" strike="noStrike">
                          <a:solidFill>
                            <a:schemeClr val="tx1"/>
                          </a:solidFill>
                          <a:effectLst/>
                          <a:latin typeface="+mn-lt"/>
                        </a:rPr>
                        <a:t>neg</a:t>
                      </a:r>
                    </a:p>
                  </a:txBody>
                  <a:tcPr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fontAlgn="b"/>
                      <a:r>
                        <a:rPr lang="en-GB" sz="900" b="0" i="0" u="none" strike="noStrike">
                          <a:solidFill>
                            <a:schemeClr val="tx1"/>
                          </a:solidFill>
                          <a:effectLst/>
                          <a:latin typeface="+mn-lt"/>
                        </a:rPr>
                        <a:t>neg</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3387241747"/>
                  </a:ext>
                </a:extLst>
              </a:tr>
              <a:tr h="193851">
                <a:tc>
                  <a:txBody>
                    <a:bodyPr/>
                    <a:lstStyle/>
                    <a:p>
                      <a:pPr algn="l" fontAlgn="b"/>
                      <a:r>
                        <a:rPr lang="en-IT" sz="900" b="0" i="0" u="none" strike="noStrike">
                          <a:solidFill>
                            <a:schemeClr val="tx1"/>
                          </a:solidFill>
                          <a:effectLst/>
                          <a:latin typeface="+mn-lt"/>
                        </a:rPr>
                        <a:t>3417_018</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DD2"/>
                    </a:solidFill>
                  </a:tcPr>
                </a:tc>
                <a:tc>
                  <a:txBody>
                    <a:bodyPr/>
                    <a:lstStyle/>
                    <a:p>
                      <a:pPr algn="ctr" fontAlgn="b"/>
                      <a:r>
                        <a:rPr lang="en-GB" sz="900" b="0" i="0" u="none" strike="noStrike">
                          <a:solidFill>
                            <a:schemeClr val="tx1"/>
                          </a:solidFill>
                          <a:effectLst/>
                          <a:latin typeface="+mn-lt"/>
                        </a:rPr>
                        <a:t>neg</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fontAlgn="b"/>
                      <a:r>
                        <a:rPr lang="en-GB" sz="900" b="0" i="0" u="none" strike="noStrike">
                          <a:solidFill>
                            <a:schemeClr val="tx1"/>
                          </a:solidFill>
                          <a:effectLst/>
                          <a:latin typeface="+mn-lt"/>
                        </a:rPr>
                        <a:t>neg</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fontAlgn="b"/>
                      <a:r>
                        <a:rPr lang="en-GB" sz="900" b="0" i="0" u="none" strike="noStrike">
                          <a:solidFill>
                            <a:schemeClr val="tx1"/>
                          </a:solidFill>
                          <a:effectLst/>
                          <a:latin typeface="+mn-lt"/>
                        </a:rPr>
                        <a:t>neg</a:t>
                      </a:r>
                    </a:p>
                  </a:txBody>
                  <a:tcPr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fontAlgn="b"/>
                      <a:r>
                        <a:rPr lang="en-GB" sz="900" b="0" i="0" u="none" strike="noStrike">
                          <a:solidFill>
                            <a:schemeClr val="tx1"/>
                          </a:solidFill>
                          <a:effectLst/>
                          <a:latin typeface="+mn-lt"/>
                        </a:rPr>
                        <a:t>neg</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246298965"/>
                  </a:ext>
                </a:extLst>
              </a:tr>
              <a:tr h="193851">
                <a:tc>
                  <a:txBody>
                    <a:bodyPr/>
                    <a:lstStyle/>
                    <a:p>
                      <a:pPr algn="l" fontAlgn="b"/>
                      <a:r>
                        <a:rPr lang="en-IT" sz="900" b="0" i="0" u="none" strike="noStrike">
                          <a:solidFill>
                            <a:schemeClr val="tx1"/>
                          </a:solidFill>
                          <a:effectLst/>
                          <a:latin typeface="+mn-lt"/>
                        </a:rPr>
                        <a:t>3417_019</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DD2"/>
                    </a:solidFill>
                  </a:tcPr>
                </a:tc>
                <a:tc>
                  <a:txBody>
                    <a:bodyPr/>
                    <a:lstStyle/>
                    <a:p>
                      <a:pPr algn="ctr" fontAlgn="b"/>
                      <a:r>
                        <a:rPr lang="en-GB" sz="900" b="0" i="0" u="none" strike="noStrike">
                          <a:solidFill>
                            <a:schemeClr val="tx1"/>
                          </a:solidFill>
                          <a:effectLst/>
                          <a:latin typeface="+mn-lt"/>
                        </a:rPr>
                        <a:t>neg</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fontAlgn="b"/>
                      <a:r>
                        <a:rPr lang="en-GB" sz="900" b="0" i="0" u="none" strike="noStrike">
                          <a:solidFill>
                            <a:schemeClr val="tx1"/>
                          </a:solidFill>
                          <a:effectLst/>
                          <a:latin typeface="+mn-lt"/>
                        </a:rPr>
                        <a:t>neg</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fontAlgn="b"/>
                      <a:r>
                        <a:rPr lang="en-GB" sz="900" b="0" i="0" u="none" strike="noStrike">
                          <a:solidFill>
                            <a:schemeClr val="tx1"/>
                          </a:solidFill>
                          <a:effectLst/>
                          <a:latin typeface="+mn-lt"/>
                        </a:rPr>
                        <a:t>neg</a:t>
                      </a:r>
                    </a:p>
                  </a:txBody>
                  <a:tcPr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fontAlgn="b"/>
                      <a:r>
                        <a:rPr lang="en-GB" sz="900" b="0" i="0" u="none" strike="noStrike">
                          <a:solidFill>
                            <a:schemeClr val="tx1"/>
                          </a:solidFill>
                          <a:effectLst/>
                          <a:latin typeface="+mn-lt"/>
                        </a:rPr>
                        <a:t>neg</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3159937148"/>
                  </a:ext>
                </a:extLst>
              </a:tr>
              <a:tr h="193851">
                <a:tc>
                  <a:txBody>
                    <a:bodyPr/>
                    <a:lstStyle/>
                    <a:p>
                      <a:pPr algn="l" fontAlgn="b"/>
                      <a:r>
                        <a:rPr lang="en-IT" sz="900" b="0" i="0" u="none" strike="noStrike">
                          <a:solidFill>
                            <a:schemeClr val="tx1"/>
                          </a:solidFill>
                          <a:effectLst/>
                          <a:latin typeface="+mn-lt"/>
                        </a:rPr>
                        <a:t>3417_031</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DD2"/>
                    </a:solidFill>
                  </a:tcPr>
                </a:tc>
                <a:tc>
                  <a:txBody>
                    <a:bodyPr/>
                    <a:lstStyle/>
                    <a:p>
                      <a:pPr algn="ctr" fontAlgn="b"/>
                      <a:r>
                        <a:rPr lang="en-GB" sz="900" b="0" i="0" u="none" strike="noStrike">
                          <a:solidFill>
                            <a:schemeClr val="tx1"/>
                          </a:solidFill>
                          <a:effectLst/>
                          <a:latin typeface="+mn-lt"/>
                        </a:rPr>
                        <a:t>neg</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fontAlgn="b"/>
                      <a:r>
                        <a:rPr lang="en-GB" sz="900" b="0" i="0" u="none" strike="noStrike">
                          <a:solidFill>
                            <a:schemeClr val="tx1"/>
                          </a:solidFill>
                          <a:effectLst/>
                          <a:latin typeface="+mn-lt"/>
                        </a:rPr>
                        <a:t>neg</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fontAlgn="b"/>
                      <a:r>
                        <a:rPr lang="en-GB" sz="900" b="0" i="0" u="none" strike="noStrike">
                          <a:solidFill>
                            <a:schemeClr val="tx1"/>
                          </a:solidFill>
                          <a:effectLst/>
                          <a:latin typeface="+mn-lt"/>
                        </a:rPr>
                        <a:t>neg</a:t>
                      </a:r>
                    </a:p>
                  </a:txBody>
                  <a:tcPr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fontAlgn="b"/>
                      <a:r>
                        <a:rPr lang="en-GB" sz="900" b="0" i="0" u="none" strike="noStrike">
                          <a:solidFill>
                            <a:schemeClr val="tx1"/>
                          </a:solidFill>
                          <a:effectLst/>
                          <a:latin typeface="+mn-lt"/>
                        </a:rPr>
                        <a:t>neg</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1379495806"/>
                  </a:ext>
                </a:extLst>
              </a:tr>
              <a:tr h="193851">
                <a:tc>
                  <a:txBody>
                    <a:bodyPr/>
                    <a:lstStyle/>
                    <a:p>
                      <a:pPr algn="l" fontAlgn="b"/>
                      <a:r>
                        <a:rPr lang="en-IT" sz="900" b="0" i="0" u="none" strike="noStrike">
                          <a:solidFill>
                            <a:schemeClr val="tx1"/>
                          </a:solidFill>
                          <a:effectLst/>
                          <a:latin typeface="+mn-lt"/>
                        </a:rPr>
                        <a:t>3417_026</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DD2"/>
                    </a:solidFill>
                  </a:tcPr>
                </a:tc>
                <a:tc>
                  <a:txBody>
                    <a:bodyPr/>
                    <a:lstStyle/>
                    <a:p>
                      <a:pPr algn="ctr" fontAlgn="b"/>
                      <a:r>
                        <a:rPr lang="en-GB" sz="900" b="0" i="0" u="none" strike="noStrike">
                          <a:solidFill>
                            <a:schemeClr val="tx1"/>
                          </a:solidFill>
                          <a:effectLst/>
                          <a:latin typeface="+mn-lt"/>
                        </a:rPr>
                        <a:t>neg</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fontAlgn="b"/>
                      <a:r>
                        <a:rPr lang="en-GB" sz="900" b="0" i="0" u="none" strike="noStrike">
                          <a:solidFill>
                            <a:schemeClr val="bg1"/>
                          </a:solidFill>
                          <a:effectLst/>
                          <a:latin typeface="+mn-lt"/>
                        </a:rPr>
                        <a:t>NA</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algn="ctr" fontAlgn="b"/>
                      <a:r>
                        <a:rPr lang="en-GB" sz="900" b="0" i="0" u="none" strike="noStrike">
                          <a:solidFill>
                            <a:schemeClr val="tx1"/>
                          </a:solidFill>
                          <a:effectLst/>
                          <a:latin typeface="+mn-lt"/>
                        </a:rPr>
                        <a:t>neg</a:t>
                      </a:r>
                    </a:p>
                  </a:txBody>
                  <a:tcPr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fontAlgn="b"/>
                      <a:r>
                        <a:rPr lang="en-GB" sz="900" b="0" i="0" u="none" strike="noStrike">
                          <a:solidFill>
                            <a:schemeClr val="bg1"/>
                          </a:solidFill>
                          <a:effectLst/>
                          <a:latin typeface="+mn-lt"/>
                        </a:rPr>
                        <a:t>NA</a:t>
                      </a:r>
                    </a:p>
                  </a:txBody>
                  <a:tcPr marT="28800" marB="28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extLst>
                  <a:ext uri="{0D108BD9-81ED-4DB2-BD59-A6C34878D82A}">
                    <a16:rowId xmlns:a16="http://schemas.microsoft.com/office/drawing/2014/main" val="4101274973"/>
                  </a:ext>
                </a:extLst>
              </a:tr>
            </a:tbl>
          </a:graphicData>
        </a:graphic>
      </p:graphicFrame>
      <p:sp>
        <p:nvSpPr>
          <p:cNvPr id="2" name="TextBox 1">
            <a:extLst>
              <a:ext uri="{FF2B5EF4-FFF2-40B4-BE49-F238E27FC236}">
                <a16:creationId xmlns:a16="http://schemas.microsoft.com/office/drawing/2014/main" id="{A6B585A1-F6AC-DF91-8733-DA4C736FB4A7}"/>
              </a:ext>
            </a:extLst>
          </p:cNvPr>
          <p:cNvSpPr txBox="1"/>
          <p:nvPr/>
        </p:nvSpPr>
        <p:spPr>
          <a:xfrm>
            <a:off x="9120188" y="1989138"/>
            <a:ext cx="2655280" cy="1584325"/>
          </a:xfrm>
          <a:prstGeom prst="rect">
            <a:avLst/>
          </a:prstGeom>
          <a:solidFill>
            <a:schemeClr val="bg2"/>
          </a:solidFill>
        </p:spPr>
        <p:txBody>
          <a:bodyPr wrap="square" tIns="108000" rtlCol="0">
            <a:noAutofit/>
          </a:bodyPr>
          <a:lstStyle/>
          <a:p>
            <a:pPr marL="225425" indent="-225425">
              <a:buClr>
                <a:schemeClr val="accent2"/>
              </a:buClr>
              <a:buFont typeface="Arial" panose="020B0604020202020204" pitchFamily="34" charset="0"/>
              <a:buChar char="•"/>
            </a:pPr>
            <a:r>
              <a:rPr lang="en-US"/>
              <a:t>MRD measurement in plasma cfDNA did not add information to Ig HTS on genomic DNA from B-cells</a:t>
            </a:r>
          </a:p>
        </p:txBody>
      </p:sp>
    </p:spTree>
    <p:extLst>
      <p:ext uri="{BB962C8B-B14F-4D97-AF65-F5344CB8AC3E}">
        <p14:creationId xmlns:p14="http://schemas.microsoft.com/office/powerpoint/2010/main" val="11340267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Gruppieren 86">
            <a:extLst>
              <a:ext uri="{FF2B5EF4-FFF2-40B4-BE49-F238E27FC236}">
                <a16:creationId xmlns:a16="http://schemas.microsoft.com/office/drawing/2014/main" id="{EBBC9B84-FDD6-5B44-3F9E-25D6A63C1FB5}"/>
              </a:ext>
            </a:extLst>
          </p:cNvPr>
          <p:cNvGrpSpPr/>
          <p:nvPr/>
        </p:nvGrpSpPr>
        <p:grpSpPr>
          <a:xfrm>
            <a:off x="1212056" y="1987059"/>
            <a:ext cx="3912394" cy="3863598"/>
            <a:chOff x="1212056" y="1991822"/>
            <a:chExt cx="3912394" cy="3863598"/>
          </a:xfrm>
        </p:grpSpPr>
        <p:sp>
          <p:nvSpPr>
            <p:cNvPr id="23" name="Rechteck 22">
              <a:extLst>
                <a:ext uri="{FF2B5EF4-FFF2-40B4-BE49-F238E27FC236}">
                  <a16:creationId xmlns:a16="http://schemas.microsoft.com/office/drawing/2014/main" id="{663E6163-0421-6B66-6B6C-4F49C5FBA20A}"/>
                </a:ext>
              </a:extLst>
            </p:cNvPr>
            <p:cNvSpPr/>
            <p:nvPr/>
          </p:nvSpPr>
          <p:spPr>
            <a:xfrm>
              <a:off x="1212056" y="5742362"/>
              <a:ext cx="871538" cy="11305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Rechteck 23">
              <a:extLst>
                <a:ext uri="{FF2B5EF4-FFF2-40B4-BE49-F238E27FC236}">
                  <a16:creationId xmlns:a16="http://schemas.microsoft.com/office/drawing/2014/main" id="{D01EE2CF-B1C0-01F9-BDC2-E6550696A77B}"/>
                </a:ext>
              </a:extLst>
            </p:cNvPr>
            <p:cNvSpPr/>
            <p:nvPr/>
          </p:nvSpPr>
          <p:spPr>
            <a:xfrm>
              <a:off x="1212056" y="5613034"/>
              <a:ext cx="871538" cy="11305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24">
              <a:extLst>
                <a:ext uri="{FF2B5EF4-FFF2-40B4-BE49-F238E27FC236}">
                  <a16:creationId xmlns:a16="http://schemas.microsoft.com/office/drawing/2014/main" id="{ACF6EA90-0688-E87E-608D-48FCD07EAA9B}"/>
                </a:ext>
              </a:extLst>
            </p:cNvPr>
            <p:cNvSpPr/>
            <p:nvPr/>
          </p:nvSpPr>
          <p:spPr>
            <a:xfrm>
              <a:off x="1212056" y="5483705"/>
              <a:ext cx="871538" cy="11305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Rechteck 25">
              <a:extLst>
                <a:ext uri="{FF2B5EF4-FFF2-40B4-BE49-F238E27FC236}">
                  <a16:creationId xmlns:a16="http://schemas.microsoft.com/office/drawing/2014/main" id="{C439029C-7643-1810-B7A6-AF6C12EB8033}"/>
                </a:ext>
              </a:extLst>
            </p:cNvPr>
            <p:cNvSpPr/>
            <p:nvPr/>
          </p:nvSpPr>
          <p:spPr>
            <a:xfrm>
              <a:off x="1212056" y="5354376"/>
              <a:ext cx="871538" cy="11305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hteck 26">
              <a:extLst>
                <a:ext uri="{FF2B5EF4-FFF2-40B4-BE49-F238E27FC236}">
                  <a16:creationId xmlns:a16="http://schemas.microsoft.com/office/drawing/2014/main" id="{285444C4-78E1-101C-01C3-6F589EB08256}"/>
                </a:ext>
              </a:extLst>
            </p:cNvPr>
            <p:cNvSpPr/>
            <p:nvPr/>
          </p:nvSpPr>
          <p:spPr>
            <a:xfrm>
              <a:off x="1212056" y="5225047"/>
              <a:ext cx="871538" cy="11305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hteck 27">
              <a:extLst>
                <a:ext uri="{FF2B5EF4-FFF2-40B4-BE49-F238E27FC236}">
                  <a16:creationId xmlns:a16="http://schemas.microsoft.com/office/drawing/2014/main" id="{50922A79-6607-8350-7509-1C5857F4399E}"/>
                </a:ext>
              </a:extLst>
            </p:cNvPr>
            <p:cNvSpPr/>
            <p:nvPr/>
          </p:nvSpPr>
          <p:spPr>
            <a:xfrm>
              <a:off x="1212056" y="5095718"/>
              <a:ext cx="871538" cy="11305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Rechteck 28">
              <a:extLst>
                <a:ext uri="{FF2B5EF4-FFF2-40B4-BE49-F238E27FC236}">
                  <a16:creationId xmlns:a16="http://schemas.microsoft.com/office/drawing/2014/main" id="{BE6C0DFE-216F-C035-0C12-D92EE009B90B}"/>
                </a:ext>
              </a:extLst>
            </p:cNvPr>
            <p:cNvSpPr/>
            <p:nvPr/>
          </p:nvSpPr>
          <p:spPr>
            <a:xfrm>
              <a:off x="1212056" y="4966389"/>
              <a:ext cx="871538" cy="11305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Rechteck 30">
              <a:extLst>
                <a:ext uri="{FF2B5EF4-FFF2-40B4-BE49-F238E27FC236}">
                  <a16:creationId xmlns:a16="http://schemas.microsoft.com/office/drawing/2014/main" id="{C7957EFC-090E-3CF1-DA4A-ED57CC0654E1}"/>
                </a:ext>
              </a:extLst>
            </p:cNvPr>
            <p:cNvSpPr/>
            <p:nvPr/>
          </p:nvSpPr>
          <p:spPr>
            <a:xfrm>
              <a:off x="1212056" y="4837060"/>
              <a:ext cx="871538" cy="11305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Rechteck 31">
              <a:extLst>
                <a:ext uri="{FF2B5EF4-FFF2-40B4-BE49-F238E27FC236}">
                  <a16:creationId xmlns:a16="http://schemas.microsoft.com/office/drawing/2014/main" id="{AC00B8E3-B2AD-AA68-5075-0619B6900971}"/>
                </a:ext>
              </a:extLst>
            </p:cNvPr>
            <p:cNvSpPr/>
            <p:nvPr/>
          </p:nvSpPr>
          <p:spPr>
            <a:xfrm>
              <a:off x="1212056" y="4707731"/>
              <a:ext cx="871538" cy="11305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Rechteck 32">
              <a:extLst>
                <a:ext uri="{FF2B5EF4-FFF2-40B4-BE49-F238E27FC236}">
                  <a16:creationId xmlns:a16="http://schemas.microsoft.com/office/drawing/2014/main" id="{19045F0F-E693-F8B0-886E-6EF32A30F2DA}"/>
                </a:ext>
              </a:extLst>
            </p:cNvPr>
            <p:cNvSpPr/>
            <p:nvPr/>
          </p:nvSpPr>
          <p:spPr>
            <a:xfrm>
              <a:off x="1212056" y="4578402"/>
              <a:ext cx="871538" cy="11305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Rechteck 33">
              <a:extLst>
                <a:ext uri="{FF2B5EF4-FFF2-40B4-BE49-F238E27FC236}">
                  <a16:creationId xmlns:a16="http://schemas.microsoft.com/office/drawing/2014/main" id="{922F99B0-8B19-9555-AD88-031AAE30AEAC}"/>
                </a:ext>
              </a:extLst>
            </p:cNvPr>
            <p:cNvSpPr/>
            <p:nvPr/>
          </p:nvSpPr>
          <p:spPr>
            <a:xfrm>
              <a:off x="1212056" y="4449073"/>
              <a:ext cx="871538" cy="11305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Rechteck 34">
              <a:extLst>
                <a:ext uri="{FF2B5EF4-FFF2-40B4-BE49-F238E27FC236}">
                  <a16:creationId xmlns:a16="http://schemas.microsoft.com/office/drawing/2014/main" id="{528B6AF4-BAF6-F3D1-8196-351BC8AC0915}"/>
                </a:ext>
              </a:extLst>
            </p:cNvPr>
            <p:cNvSpPr/>
            <p:nvPr/>
          </p:nvSpPr>
          <p:spPr>
            <a:xfrm>
              <a:off x="1212056" y="4319744"/>
              <a:ext cx="871538" cy="11305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Rechteck 35">
              <a:extLst>
                <a:ext uri="{FF2B5EF4-FFF2-40B4-BE49-F238E27FC236}">
                  <a16:creationId xmlns:a16="http://schemas.microsoft.com/office/drawing/2014/main" id="{352BB509-DA24-92CB-95FC-DAB6AFBE1284}"/>
                </a:ext>
              </a:extLst>
            </p:cNvPr>
            <p:cNvSpPr/>
            <p:nvPr/>
          </p:nvSpPr>
          <p:spPr>
            <a:xfrm>
              <a:off x="1212056" y="4190415"/>
              <a:ext cx="871538" cy="11305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Rechteck 36">
              <a:extLst>
                <a:ext uri="{FF2B5EF4-FFF2-40B4-BE49-F238E27FC236}">
                  <a16:creationId xmlns:a16="http://schemas.microsoft.com/office/drawing/2014/main" id="{C68A7EFE-60D3-F0AC-6EE6-B948DDF28F74}"/>
                </a:ext>
              </a:extLst>
            </p:cNvPr>
            <p:cNvSpPr/>
            <p:nvPr/>
          </p:nvSpPr>
          <p:spPr>
            <a:xfrm>
              <a:off x="1212056" y="4061086"/>
              <a:ext cx="871538" cy="11305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Rechteck 37">
              <a:extLst>
                <a:ext uri="{FF2B5EF4-FFF2-40B4-BE49-F238E27FC236}">
                  <a16:creationId xmlns:a16="http://schemas.microsoft.com/office/drawing/2014/main" id="{CE7AAB6C-5358-E0E0-FDD4-C88AFDC46BEC}"/>
                </a:ext>
              </a:extLst>
            </p:cNvPr>
            <p:cNvSpPr/>
            <p:nvPr/>
          </p:nvSpPr>
          <p:spPr>
            <a:xfrm>
              <a:off x="1212056" y="3931757"/>
              <a:ext cx="871538" cy="11305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Rechteck 38">
              <a:extLst>
                <a:ext uri="{FF2B5EF4-FFF2-40B4-BE49-F238E27FC236}">
                  <a16:creationId xmlns:a16="http://schemas.microsoft.com/office/drawing/2014/main" id="{E5D956C1-A84B-D865-7F7B-9C1195C78999}"/>
                </a:ext>
              </a:extLst>
            </p:cNvPr>
            <p:cNvSpPr/>
            <p:nvPr/>
          </p:nvSpPr>
          <p:spPr>
            <a:xfrm>
              <a:off x="1212056" y="3802428"/>
              <a:ext cx="871538" cy="11305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Rechteck 39">
              <a:extLst>
                <a:ext uri="{FF2B5EF4-FFF2-40B4-BE49-F238E27FC236}">
                  <a16:creationId xmlns:a16="http://schemas.microsoft.com/office/drawing/2014/main" id="{C972E9F2-4F27-A26F-4088-5C81A12C58E8}"/>
                </a:ext>
              </a:extLst>
            </p:cNvPr>
            <p:cNvSpPr/>
            <p:nvPr/>
          </p:nvSpPr>
          <p:spPr>
            <a:xfrm>
              <a:off x="1212056" y="3673099"/>
              <a:ext cx="871538" cy="11305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Rechteck 40">
              <a:extLst>
                <a:ext uri="{FF2B5EF4-FFF2-40B4-BE49-F238E27FC236}">
                  <a16:creationId xmlns:a16="http://schemas.microsoft.com/office/drawing/2014/main" id="{49472A72-DF85-DC78-3CEA-B10DA05B6E16}"/>
                </a:ext>
              </a:extLst>
            </p:cNvPr>
            <p:cNvSpPr/>
            <p:nvPr/>
          </p:nvSpPr>
          <p:spPr>
            <a:xfrm>
              <a:off x="1212056" y="3543770"/>
              <a:ext cx="871538" cy="11305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Rechteck 41">
              <a:extLst>
                <a:ext uri="{FF2B5EF4-FFF2-40B4-BE49-F238E27FC236}">
                  <a16:creationId xmlns:a16="http://schemas.microsoft.com/office/drawing/2014/main" id="{0B14005E-08BD-74F0-9D82-338279635D73}"/>
                </a:ext>
              </a:extLst>
            </p:cNvPr>
            <p:cNvSpPr/>
            <p:nvPr/>
          </p:nvSpPr>
          <p:spPr>
            <a:xfrm>
              <a:off x="1212056" y="3414441"/>
              <a:ext cx="871538" cy="11305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Rechteck 42">
              <a:extLst>
                <a:ext uri="{FF2B5EF4-FFF2-40B4-BE49-F238E27FC236}">
                  <a16:creationId xmlns:a16="http://schemas.microsoft.com/office/drawing/2014/main" id="{9C9D996B-298C-9C66-123E-6ABCDA05479C}"/>
                </a:ext>
              </a:extLst>
            </p:cNvPr>
            <p:cNvSpPr/>
            <p:nvPr/>
          </p:nvSpPr>
          <p:spPr>
            <a:xfrm>
              <a:off x="1212056" y="3285112"/>
              <a:ext cx="871538" cy="11305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Rechteck 43">
              <a:extLst>
                <a:ext uri="{FF2B5EF4-FFF2-40B4-BE49-F238E27FC236}">
                  <a16:creationId xmlns:a16="http://schemas.microsoft.com/office/drawing/2014/main" id="{E3435167-5D97-B940-95E4-D8894D039979}"/>
                </a:ext>
              </a:extLst>
            </p:cNvPr>
            <p:cNvSpPr/>
            <p:nvPr/>
          </p:nvSpPr>
          <p:spPr>
            <a:xfrm>
              <a:off x="1212056" y="3155783"/>
              <a:ext cx="871538" cy="11305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Rechteck 44">
              <a:extLst>
                <a:ext uri="{FF2B5EF4-FFF2-40B4-BE49-F238E27FC236}">
                  <a16:creationId xmlns:a16="http://schemas.microsoft.com/office/drawing/2014/main" id="{FEABED87-1D9B-8CFE-13F0-A69910B70242}"/>
                </a:ext>
              </a:extLst>
            </p:cNvPr>
            <p:cNvSpPr/>
            <p:nvPr/>
          </p:nvSpPr>
          <p:spPr>
            <a:xfrm>
              <a:off x="1212056" y="3026454"/>
              <a:ext cx="871538" cy="11305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Rechteck 45">
              <a:extLst>
                <a:ext uri="{FF2B5EF4-FFF2-40B4-BE49-F238E27FC236}">
                  <a16:creationId xmlns:a16="http://schemas.microsoft.com/office/drawing/2014/main" id="{FB24EE88-A461-178D-0402-48D0C48BBAD7}"/>
                </a:ext>
              </a:extLst>
            </p:cNvPr>
            <p:cNvSpPr/>
            <p:nvPr/>
          </p:nvSpPr>
          <p:spPr>
            <a:xfrm>
              <a:off x="1212056" y="2897125"/>
              <a:ext cx="871538" cy="11305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Rechteck 46">
              <a:extLst>
                <a:ext uri="{FF2B5EF4-FFF2-40B4-BE49-F238E27FC236}">
                  <a16:creationId xmlns:a16="http://schemas.microsoft.com/office/drawing/2014/main" id="{C4FB122C-2F06-AD19-0B33-CF639C28E982}"/>
                </a:ext>
              </a:extLst>
            </p:cNvPr>
            <p:cNvSpPr/>
            <p:nvPr/>
          </p:nvSpPr>
          <p:spPr>
            <a:xfrm>
              <a:off x="1212056" y="2638467"/>
              <a:ext cx="871538" cy="11305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Rechteck 47">
              <a:extLst>
                <a:ext uri="{FF2B5EF4-FFF2-40B4-BE49-F238E27FC236}">
                  <a16:creationId xmlns:a16="http://schemas.microsoft.com/office/drawing/2014/main" id="{D25EC32E-7EC2-1FE7-FC4B-7D18E3CAE73B}"/>
                </a:ext>
              </a:extLst>
            </p:cNvPr>
            <p:cNvSpPr/>
            <p:nvPr/>
          </p:nvSpPr>
          <p:spPr>
            <a:xfrm>
              <a:off x="1212056" y="2509138"/>
              <a:ext cx="871538" cy="11305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 name="Rechteck 48">
              <a:extLst>
                <a:ext uri="{FF2B5EF4-FFF2-40B4-BE49-F238E27FC236}">
                  <a16:creationId xmlns:a16="http://schemas.microsoft.com/office/drawing/2014/main" id="{BE3AC70B-D0AC-3A55-9DA2-62B67E6B54E2}"/>
                </a:ext>
              </a:extLst>
            </p:cNvPr>
            <p:cNvSpPr/>
            <p:nvPr/>
          </p:nvSpPr>
          <p:spPr>
            <a:xfrm>
              <a:off x="1212056" y="2379809"/>
              <a:ext cx="871538" cy="11305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Rechteck 49">
              <a:extLst>
                <a:ext uri="{FF2B5EF4-FFF2-40B4-BE49-F238E27FC236}">
                  <a16:creationId xmlns:a16="http://schemas.microsoft.com/office/drawing/2014/main" id="{51432A84-60E9-0091-B1BC-CD39DD16CC40}"/>
                </a:ext>
              </a:extLst>
            </p:cNvPr>
            <p:cNvSpPr/>
            <p:nvPr/>
          </p:nvSpPr>
          <p:spPr>
            <a:xfrm>
              <a:off x="1212056" y="2250480"/>
              <a:ext cx="871538" cy="11305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Rechteck 50">
              <a:extLst>
                <a:ext uri="{FF2B5EF4-FFF2-40B4-BE49-F238E27FC236}">
                  <a16:creationId xmlns:a16="http://schemas.microsoft.com/office/drawing/2014/main" id="{D7FCE47F-1625-2B43-55EA-093E24650B86}"/>
                </a:ext>
              </a:extLst>
            </p:cNvPr>
            <p:cNvSpPr/>
            <p:nvPr/>
          </p:nvSpPr>
          <p:spPr>
            <a:xfrm>
              <a:off x="1212056" y="2121151"/>
              <a:ext cx="871538" cy="11305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Rechteck 51">
              <a:extLst>
                <a:ext uri="{FF2B5EF4-FFF2-40B4-BE49-F238E27FC236}">
                  <a16:creationId xmlns:a16="http://schemas.microsoft.com/office/drawing/2014/main" id="{C8E19030-611F-3A1A-5878-ACD672C26112}"/>
                </a:ext>
              </a:extLst>
            </p:cNvPr>
            <p:cNvSpPr/>
            <p:nvPr/>
          </p:nvSpPr>
          <p:spPr>
            <a:xfrm>
              <a:off x="1212056" y="2767796"/>
              <a:ext cx="871538" cy="11305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Rechteck 52">
              <a:extLst>
                <a:ext uri="{FF2B5EF4-FFF2-40B4-BE49-F238E27FC236}">
                  <a16:creationId xmlns:a16="http://schemas.microsoft.com/office/drawing/2014/main" id="{7D799B4D-8970-B691-1D94-3B56CF882D7A}"/>
                </a:ext>
              </a:extLst>
            </p:cNvPr>
            <p:cNvSpPr/>
            <p:nvPr/>
          </p:nvSpPr>
          <p:spPr>
            <a:xfrm>
              <a:off x="1212056" y="1991822"/>
              <a:ext cx="871538" cy="11305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Rechteck 57">
              <a:extLst>
                <a:ext uri="{FF2B5EF4-FFF2-40B4-BE49-F238E27FC236}">
                  <a16:creationId xmlns:a16="http://schemas.microsoft.com/office/drawing/2014/main" id="{F498FDAB-4BCF-573F-DD2D-DB1367B32078}"/>
                </a:ext>
              </a:extLst>
            </p:cNvPr>
            <p:cNvSpPr/>
            <p:nvPr/>
          </p:nvSpPr>
          <p:spPr>
            <a:xfrm>
              <a:off x="2083594" y="5355517"/>
              <a:ext cx="750094" cy="113058"/>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9" name="Rechteck 58">
              <a:extLst>
                <a:ext uri="{FF2B5EF4-FFF2-40B4-BE49-F238E27FC236}">
                  <a16:creationId xmlns:a16="http://schemas.microsoft.com/office/drawing/2014/main" id="{F3BEB14E-FCD2-6004-8360-31828413B58D}"/>
                </a:ext>
              </a:extLst>
            </p:cNvPr>
            <p:cNvSpPr/>
            <p:nvPr/>
          </p:nvSpPr>
          <p:spPr>
            <a:xfrm>
              <a:off x="2083594" y="5226147"/>
              <a:ext cx="750094" cy="113058"/>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Rechteck 59">
              <a:extLst>
                <a:ext uri="{FF2B5EF4-FFF2-40B4-BE49-F238E27FC236}">
                  <a16:creationId xmlns:a16="http://schemas.microsoft.com/office/drawing/2014/main" id="{AD2E7778-E435-6920-AF51-D1383F847D28}"/>
                </a:ext>
              </a:extLst>
            </p:cNvPr>
            <p:cNvSpPr/>
            <p:nvPr/>
          </p:nvSpPr>
          <p:spPr>
            <a:xfrm>
              <a:off x="2083594" y="5096774"/>
              <a:ext cx="1516856" cy="113058"/>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Rechteck 60">
              <a:extLst>
                <a:ext uri="{FF2B5EF4-FFF2-40B4-BE49-F238E27FC236}">
                  <a16:creationId xmlns:a16="http://schemas.microsoft.com/office/drawing/2014/main" id="{4586054C-CF56-A3EE-109D-7889E28278E3}"/>
                </a:ext>
              </a:extLst>
            </p:cNvPr>
            <p:cNvSpPr/>
            <p:nvPr/>
          </p:nvSpPr>
          <p:spPr>
            <a:xfrm>
              <a:off x="2083594" y="4967401"/>
              <a:ext cx="1516856" cy="113058"/>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4" name="Rechteck 63">
              <a:extLst>
                <a:ext uri="{FF2B5EF4-FFF2-40B4-BE49-F238E27FC236}">
                  <a16:creationId xmlns:a16="http://schemas.microsoft.com/office/drawing/2014/main" id="{6DF962D9-28D7-2DCE-E212-40CCB2AAFCCC}"/>
                </a:ext>
              </a:extLst>
            </p:cNvPr>
            <p:cNvSpPr/>
            <p:nvPr/>
          </p:nvSpPr>
          <p:spPr>
            <a:xfrm>
              <a:off x="2083593" y="4708655"/>
              <a:ext cx="2269329" cy="113058"/>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5" name="Rechteck 64">
              <a:extLst>
                <a:ext uri="{FF2B5EF4-FFF2-40B4-BE49-F238E27FC236}">
                  <a16:creationId xmlns:a16="http://schemas.microsoft.com/office/drawing/2014/main" id="{7DC399D0-23CC-FBFD-1BDC-D6EA6404BB73}"/>
                </a:ext>
              </a:extLst>
            </p:cNvPr>
            <p:cNvSpPr/>
            <p:nvPr/>
          </p:nvSpPr>
          <p:spPr>
            <a:xfrm>
              <a:off x="2083594" y="4579282"/>
              <a:ext cx="3040856" cy="113058"/>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Rechteck 65">
              <a:extLst>
                <a:ext uri="{FF2B5EF4-FFF2-40B4-BE49-F238E27FC236}">
                  <a16:creationId xmlns:a16="http://schemas.microsoft.com/office/drawing/2014/main" id="{CD4F4211-A341-4286-8A4C-3AE8827DB060}"/>
                </a:ext>
              </a:extLst>
            </p:cNvPr>
            <p:cNvSpPr/>
            <p:nvPr/>
          </p:nvSpPr>
          <p:spPr>
            <a:xfrm>
              <a:off x="2083594" y="4449909"/>
              <a:ext cx="3040856" cy="113058"/>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7" name="Rechteck 66">
              <a:extLst>
                <a:ext uri="{FF2B5EF4-FFF2-40B4-BE49-F238E27FC236}">
                  <a16:creationId xmlns:a16="http://schemas.microsoft.com/office/drawing/2014/main" id="{5978D047-19BF-3037-80A2-ECD40927C032}"/>
                </a:ext>
              </a:extLst>
            </p:cNvPr>
            <p:cNvSpPr/>
            <p:nvPr/>
          </p:nvSpPr>
          <p:spPr>
            <a:xfrm>
              <a:off x="2083594" y="4320536"/>
              <a:ext cx="3040856" cy="113058"/>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8" name="Rechteck 67">
              <a:extLst>
                <a:ext uri="{FF2B5EF4-FFF2-40B4-BE49-F238E27FC236}">
                  <a16:creationId xmlns:a16="http://schemas.microsoft.com/office/drawing/2014/main" id="{D3F59E8E-FC45-EE0F-04C7-E14E2BC82201}"/>
                </a:ext>
              </a:extLst>
            </p:cNvPr>
            <p:cNvSpPr/>
            <p:nvPr/>
          </p:nvSpPr>
          <p:spPr>
            <a:xfrm>
              <a:off x="2083594" y="4191163"/>
              <a:ext cx="3040856" cy="113058"/>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9" name="Rechteck 68">
              <a:extLst>
                <a:ext uri="{FF2B5EF4-FFF2-40B4-BE49-F238E27FC236}">
                  <a16:creationId xmlns:a16="http://schemas.microsoft.com/office/drawing/2014/main" id="{51645A9A-FFED-CFE9-6597-DC3457DEB72F}"/>
                </a:ext>
              </a:extLst>
            </p:cNvPr>
            <p:cNvSpPr/>
            <p:nvPr/>
          </p:nvSpPr>
          <p:spPr>
            <a:xfrm>
              <a:off x="2083594" y="4061790"/>
              <a:ext cx="3040856" cy="113058"/>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0" name="Rechteck 69">
              <a:extLst>
                <a:ext uri="{FF2B5EF4-FFF2-40B4-BE49-F238E27FC236}">
                  <a16:creationId xmlns:a16="http://schemas.microsoft.com/office/drawing/2014/main" id="{AC719194-38A8-3C37-D972-B993507E73F4}"/>
                </a:ext>
              </a:extLst>
            </p:cNvPr>
            <p:cNvSpPr/>
            <p:nvPr/>
          </p:nvSpPr>
          <p:spPr>
            <a:xfrm>
              <a:off x="2083594" y="3932417"/>
              <a:ext cx="3040856" cy="113058"/>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1" name="Rechteck 70">
              <a:extLst>
                <a:ext uri="{FF2B5EF4-FFF2-40B4-BE49-F238E27FC236}">
                  <a16:creationId xmlns:a16="http://schemas.microsoft.com/office/drawing/2014/main" id="{B9C71424-8E35-2065-FA91-463781725615}"/>
                </a:ext>
              </a:extLst>
            </p:cNvPr>
            <p:cNvSpPr/>
            <p:nvPr/>
          </p:nvSpPr>
          <p:spPr>
            <a:xfrm>
              <a:off x="2083594" y="3803044"/>
              <a:ext cx="3040856" cy="113058"/>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2" name="Rechteck 71">
              <a:extLst>
                <a:ext uri="{FF2B5EF4-FFF2-40B4-BE49-F238E27FC236}">
                  <a16:creationId xmlns:a16="http://schemas.microsoft.com/office/drawing/2014/main" id="{F24A011E-7D84-7A68-B096-3A355EF4D4E9}"/>
                </a:ext>
              </a:extLst>
            </p:cNvPr>
            <p:cNvSpPr/>
            <p:nvPr/>
          </p:nvSpPr>
          <p:spPr>
            <a:xfrm>
              <a:off x="2083594" y="3673671"/>
              <a:ext cx="3040856" cy="113058"/>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3" name="Rechteck 72">
              <a:extLst>
                <a:ext uri="{FF2B5EF4-FFF2-40B4-BE49-F238E27FC236}">
                  <a16:creationId xmlns:a16="http://schemas.microsoft.com/office/drawing/2014/main" id="{F337059F-7A4D-33C1-D4BD-40257C9589AE}"/>
                </a:ext>
              </a:extLst>
            </p:cNvPr>
            <p:cNvSpPr/>
            <p:nvPr/>
          </p:nvSpPr>
          <p:spPr>
            <a:xfrm>
              <a:off x="2083594" y="3544298"/>
              <a:ext cx="3040856" cy="113058"/>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4" name="Rechteck 73">
              <a:extLst>
                <a:ext uri="{FF2B5EF4-FFF2-40B4-BE49-F238E27FC236}">
                  <a16:creationId xmlns:a16="http://schemas.microsoft.com/office/drawing/2014/main" id="{C9A4D641-3AD4-0547-1E32-E5B53C69E135}"/>
                </a:ext>
              </a:extLst>
            </p:cNvPr>
            <p:cNvSpPr/>
            <p:nvPr/>
          </p:nvSpPr>
          <p:spPr>
            <a:xfrm>
              <a:off x="2083594" y="3414925"/>
              <a:ext cx="3040856" cy="113058"/>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5" name="Rechteck 74">
              <a:extLst>
                <a:ext uri="{FF2B5EF4-FFF2-40B4-BE49-F238E27FC236}">
                  <a16:creationId xmlns:a16="http://schemas.microsoft.com/office/drawing/2014/main" id="{8177442A-D6F6-5278-6D1E-AF6123DF81BC}"/>
                </a:ext>
              </a:extLst>
            </p:cNvPr>
            <p:cNvSpPr/>
            <p:nvPr/>
          </p:nvSpPr>
          <p:spPr>
            <a:xfrm>
              <a:off x="2083594" y="3285552"/>
              <a:ext cx="3040856" cy="113058"/>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6" name="Rechteck 75">
              <a:extLst>
                <a:ext uri="{FF2B5EF4-FFF2-40B4-BE49-F238E27FC236}">
                  <a16:creationId xmlns:a16="http://schemas.microsoft.com/office/drawing/2014/main" id="{03779655-3D04-3F3E-9A51-C151EB22E280}"/>
                </a:ext>
              </a:extLst>
            </p:cNvPr>
            <p:cNvSpPr/>
            <p:nvPr/>
          </p:nvSpPr>
          <p:spPr>
            <a:xfrm>
              <a:off x="2083594" y="3156179"/>
              <a:ext cx="3040856" cy="113058"/>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7" name="Rechteck 76">
              <a:extLst>
                <a:ext uri="{FF2B5EF4-FFF2-40B4-BE49-F238E27FC236}">
                  <a16:creationId xmlns:a16="http://schemas.microsoft.com/office/drawing/2014/main" id="{A9D2D035-49FC-2F6D-E9F8-4E9C7E28733A}"/>
                </a:ext>
              </a:extLst>
            </p:cNvPr>
            <p:cNvSpPr/>
            <p:nvPr/>
          </p:nvSpPr>
          <p:spPr>
            <a:xfrm>
              <a:off x="2083594" y="3026806"/>
              <a:ext cx="3040856" cy="113058"/>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8" name="Rechteck 77">
              <a:extLst>
                <a:ext uri="{FF2B5EF4-FFF2-40B4-BE49-F238E27FC236}">
                  <a16:creationId xmlns:a16="http://schemas.microsoft.com/office/drawing/2014/main" id="{5101D32A-0F87-E0BC-C3EB-68C81D046FB4}"/>
                </a:ext>
              </a:extLst>
            </p:cNvPr>
            <p:cNvSpPr/>
            <p:nvPr/>
          </p:nvSpPr>
          <p:spPr>
            <a:xfrm>
              <a:off x="2083594" y="2897433"/>
              <a:ext cx="3040856" cy="113058"/>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9" name="Rechteck 78">
              <a:extLst>
                <a:ext uri="{FF2B5EF4-FFF2-40B4-BE49-F238E27FC236}">
                  <a16:creationId xmlns:a16="http://schemas.microsoft.com/office/drawing/2014/main" id="{633839DC-2F28-2E33-1D7D-DE11B67C8CED}"/>
                </a:ext>
              </a:extLst>
            </p:cNvPr>
            <p:cNvSpPr/>
            <p:nvPr/>
          </p:nvSpPr>
          <p:spPr>
            <a:xfrm>
              <a:off x="2083594" y="2638687"/>
              <a:ext cx="3040856" cy="113058"/>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0" name="Rechteck 79">
              <a:extLst>
                <a:ext uri="{FF2B5EF4-FFF2-40B4-BE49-F238E27FC236}">
                  <a16:creationId xmlns:a16="http://schemas.microsoft.com/office/drawing/2014/main" id="{270AE333-39EC-6C43-DE80-B1E7BAA0C9F0}"/>
                </a:ext>
              </a:extLst>
            </p:cNvPr>
            <p:cNvSpPr/>
            <p:nvPr/>
          </p:nvSpPr>
          <p:spPr>
            <a:xfrm>
              <a:off x="2083594" y="2509314"/>
              <a:ext cx="3040856" cy="113058"/>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1" name="Rechteck 80">
              <a:extLst>
                <a:ext uri="{FF2B5EF4-FFF2-40B4-BE49-F238E27FC236}">
                  <a16:creationId xmlns:a16="http://schemas.microsoft.com/office/drawing/2014/main" id="{DBB0CC9C-C1C4-81D4-E7F3-74481499E444}"/>
                </a:ext>
              </a:extLst>
            </p:cNvPr>
            <p:cNvSpPr/>
            <p:nvPr/>
          </p:nvSpPr>
          <p:spPr>
            <a:xfrm>
              <a:off x="2083594" y="2379941"/>
              <a:ext cx="3040856" cy="113058"/>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2" name="Rechteck 81">
              <a:extLst>
                <a:ext uri="{FF2B5EF4-FFF2-40B4-BE49-F238E27FC236}">
                  <a16:creationId xmlns:a16="http://schemas.microsoft.com/office/drawing/2014/main" id="{6336D1A8-DB7D-3DF5-4B00-3281E083D3AA}"/>
                </a:ext>
              </a:extLst>
            </p:cNvPr>
            <p:cNvSpPr/>
            <p:nvPr/>
          </p:nvSpPr>
          <p:spPr>
            <a:xfrm>
              <a:off x="2083594" y="2250568"/>
              <a:ext cx="3040856" cy="113058"/>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3" name="Rechteck 82">
              <a:extLst>
                <a:ext uri="{FF2B5EF4-FFF2-40B4-BE49-F238E27FC236}">
                  <a16:creationId xmlns:a16="http://schemas.microsoft.com/office/drawing/2014/main" id="{E4CDA209-A0A3-6195-63F3-D197F91AEBB8}"/>
                </a:ext>
              </a:extLst>
            </p:cNvPr>
            <p:cNvSpPr/>
            <p:nvPr/>
          </p:nvSpPr>
          <p:spPr>
            <a:xfrm>
              <a:off x="2083594" y="2121195"/>
              <a:ext cx="3040856" cy="113058"/>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4" name="Rechteck 83">
              <a:extLst>
                <a:ext uri="{FF2B5EF4-FFF2-40B4-BE49-F238E27FC236}">
                  <a16:creationId xmlns:a16="http://schemas.microsoft.com/office/drawing/2014/main" id="{15F1F684-A95C-A9F5-6A07-CF2BD0F9A0D6}"/>
                </a:ext>
              </a:extLst>
            </p:cNvPr>
            <p:cNvSpPr/>
            <p:nvPr/>
          </p:nvSpPr>
          <p:spPr>
            <a:xfrm>
              <a:off x="2083594" y="2768060"/>
              <a:ext cx="3040856" cy="113058"/>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5" name="Rechteck 84">
              <a:extLst>
                <a:ext uri="{FF2B5EF4-FFF2-40B4-BE49-F238E27FC236}">
                  <a16:creationId xmlns:a16="http://schemas.microsoft.com/office/drawing/2014/main" id="{0D5E0CEC-DEF2-F1A6-85B8-E2CC31BC035B}"/>
                </a:ext>
              </a:extLst>
            </p:cNvPr>
            <p:cNvSpPr/>
            <p:nvPr/>
          </p:nvSpPr>
          <p:spPr>
            <a:xfrm>
              <a:off x="2083594" y="1991822"/>
              <a:ext cx="3040856" cy="113058"/>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6" name="Rechteck 85">
              <a:extLst>
                <a:ext uri="{FF2B5EF4-FFF2-40B4-BE49-F238E27FC236}">
                  <a16:creationId xmlns:a16="http://schemas.microsoft.com/office/drawing/2014/main" id="{C7B8545C-75D1-79C0-F669-AB8694721B9C}"/>
                </a:ext>
              </a:extLst>
            </p:cNvPr>
            <p:cNvSpPr/>
            <p:nvPr/>
          </p:nvSpPr>
          <p:spPr>
            <a:xfrm>
              <a:off x="2083593" y="4838028"/>
              <a:ext cx="2269329" cy="113058"/>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 name="Title 2">
            <a:extLst>
              <a:ext uri="{FF2B5EF4-FFF2-40B4-BE49-F238E27FC236}">
                <a16:creationId xmlns:a16="http://schemas.microsoft.com/office/drawing/2014/main" id="{073F6542-530E-3C7D-B0C5-B196794701E5}"/>
              </a:ext>
            </a:extLst>
          </p:cNvPr>
          <p:cNvSpPr>
            <a:spLocks noGrp="1"/>
          </p:cNvSpPr>
          <p:nvPr>
            <p:ph type="title"/>
          </p:nvPr>
        </p:nvSpPr>
        <p:spPr/>
        <p:txBody>
          <a:bodyPr/>
          <a:lstStyle/>
          <a:p>
            <a:r>
              <a:rPr lang="en-US"/>
              <a:t>Resistance mutations in cfDNA</a:t>
            </a:r>
            <a:endParaRPr lang="en-DE"/>
          </a:p>
        </p:txBody>
      </p:sp>
      <p:sp>
        <p:nvSpPr>
          <p:cNvPr id="4" name="Footer Placeholder 3">
            <a:extLst>
              <a:ext uri="{FF2B5EF4-FFF2-40B4-BE49-F238E27FC236}">
                <a16:creationId xmlns:a16="http://schemas.microsoft.com/office/drawing/2014/main" id="{B96F6E22-A598-6CB7-EC04-B030B4A5F555}"/>
              </a:ext>
            </a:extLst>
          </p:cNvPr>
          <p:cNvSpPr>
            <a:spLocks noGrp="1"/>
          </p:cNvSpPr>
          <p:nvPr>
            <p:ph type="ftr" sz="quarter" idx="13"/>
          </p:nvPr>
        </p:nvSpPr>
        <p:spPr/>
        <p:txBody>
          <a:bodyPr/>
          <a:lstStyle/>
          <a:p>
            <a:r>
              <a:rPr lang="en-GB"/>
              <a:t>BCL2, B-cell lymphoma 2; BTK, Bruton’s tyrosine kinase; cfDNA, cell-free DNA; mut, mutation; PLCG2, phospholipase C gamma 2.</a:t>
            </a:r>
          </a:p>
          <a:p>
            <a:r>
              <a:rPr lang="en-GB" b="1"/>
              <a:t>Rossi et al. Abstract #P667 presented at EHA2024. </a:t>
            </a:r>
          </a:p>
        </p:txBody>
      </p:sp>
      <p:sp>
        <p:nvSpPr>
          <p:cNvPr id="7" name="TextBox 6">
            <a:extLst>
              <a:ext uri="{FF2B5EF4-FFF2-40B4-BE49-F238E27FC236}">
                <a16:creationId xmlns:a16="http://schemas.microsoft.com/office/drawing/2014/main" id="{82C8DD1F-B50D-35DD-0D18-F7BB2E80DF2E}"/>
              </a:ext>
            </a:extLst>
          </p:cNvPr>
          <p:cNvSpPr txBox="1"/>
          <p:nvPr/>
        </p:nvSpPr>
        <p:spPr>
          <a:xfrm>
            <a:off x="9120188" y="1989138"/>
            <a:ext cx="2663824" cy="1068533"/>
          </a:xfrm>
          <a:prstGeom prst="rect">
            <a:avLst/>
          </a:prstGeom>
          <a:solidFill>
            <a:schemeClr val="bg2"/>
          </a:solidFill>
        </p:spPr>
        <p:txBody>
          <a:bodyPr wrap="square" tIns="108000" rtlCol="0">
            <a:noAutofit/>
          </a:bodyPr>
          <a:lstStyle/>
          <a:p>
            <a:pPr marL="225425" indent="-225425">
              <a:buClr>
                <a:schemeClr val="accent2"/>
              </a:buClr>
              <a:buFont typeface="Arial" panose="020B0604020202020204" pitchFamily="34" charset="0"/>
              <a:buChar char="•"/>
            </a:pPr>
            <a:r>
              <a:rPr lang="en-US"/>
              <a:t>Resistance mutations were not detected early in cfDNA</a:t>
            </a:r>
          </a:p>
        </p:txBody>
      </p:sp>
      <p:graphicFrame>
        <p:nvGraphicFramePr>
          <p:cNvPr id="8" name="Table 7">
            <a:extLst>
              <a:ext uri="{FF2B5EF4-FFF2-40B4-BE49-F238E27FC236}">
                <a16:creationId xmlns:a16="http://schemas.microsoft.com/office/drawing/2014/main" id="{1F7B143F-0E6B-E9BC-4749-57D2693C6F09}"/>
              </a:ext>
            </a:extLst>
          </p:cNvPr>
          <p:cNvGraphicFramePr>
            <a:graphicFrameLocks noGrp="1"/>
          </p:cNvGraphicFramePr>
          <p:nvPr>
            <p:extLst>
              <p:ext uri="{D42A27DB-BD31-4B8C-83A1-F6EECF244321}">
                <p14:modId xmlns:p14="http://schemas.microsoft.com/office/powerpoint/2010/main" val="2708120519"/>
              </p:ext>
            </p:extLst>
          </p:nvPr>
        </p:nvGraphicFramePr>
        <p:xfrm>
          <a:off x="247928" y="1989138"/>
          <a:ext cx="723820" cy="3878250"/>
        </p:xfrm>
        <a:graphic>
          <a:graphicData uri="http://schemas.openxmlformats.org/drawingml/2006/table">
            <a:tbl>
              <a:tblPr firstRow="1" bandRow="1">
                <a:tableStyleId>{69012ECD-51FC-41F1-AA8D-1B2483CD663E}</a:tableStyleId>
              </a:tblPr>
              <a:tblGrid>
                <a:gridCol w="723820">
                  <a:extLst>
                    <a:ext uri="{9D8B030D-6E8A-4147-A177-3AD203B41FA5}">
                      <a16:colId xmlns:a16="http://schemas.microsoft.com/office/drawing/2014/main" val="1863504576"/>
                    </a:ext>
                  </a:extLst>
                </a:gridCol>
              </a:tblGrid>
              <a:tr h="129275">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IT" sz="800" b="0" i="0" u="none" strike="noStrike">
                          <a:solidFill>
                            <a:schemeClr val="tx1"/>
                          </a:solidFill>
                          <a:effectLst/>
                          <a:latin typeface="+mn-lt"/>
                        </a:rPr>
                        <a:t>3417_033</a:t>
                      </a:r>
                    </a:p>
                  </a:txBody>
                  <a:tcPr marT="0" marB="0" anchor="ctr">
                    <a:lnL w="6350" cap="flat" cmpd="sng" algn="ctr">
                      <a:noFill/>
                      <a:prstDash val="solid"/>
                      <a:miter lim="800000"/>
                    </a:lnL>
                    <a:lnR w="1905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9083895"/>
                  </a:ext>
                </a:extLst>
              </a:tr>
              <a:tr h="129275">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IT" sz="800" b="0" i="0" u="none" strike="noStrike">
                          <a:solidFill>
                            <a:schemeClr val="tx1"/>
                          </a:solidFill>
                          <a:effectLst/>
                          <a:latin typeface="+mn-lt"/>
                        </a:rPr>
                        <a:t>3417_031</a:t>
                      </a:r>
                    </a:p>
                  </a:txBody>
                  <a:tcPr marT="0" marB="0" anchor="ctr">
                    <a:lnL w="6350" cap="flat" cmpd="sng" algn="ctr">
                      <a:noFill/>
                      <a:prstDash val="solid"/>
                      <a:miter lim="800000"/>
                    </a:lnL>
                    <a:lnR w="1905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13668547"/>
                  </a:ext>
                </a:extLst>
              </a:tr>
              <a:tr h="129275">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IT" sz="800" b="0" i="0" u="none" strike="noStrike">
                          <a:solidFill>
                            <a:schemeClr val="tx1"/>
                          </a:solidFill>
                          <a:effectLst/>
                          <a:latin typeface="+mn-lt"/>
                        </a:rPr>
                        <a:t>3417_030</a:t>
                      </a:r>
                    </a:p>
                  </a:txBody>
                  <a:tcPr marT="0" marB="0" anchor="ctr">
                    <a:lnL w="6350" cap="flat" cmpd="sng" algn="ctr">
                      <a:noFill/>
                      <a:prstDash val="solid"/>
                      <a:miter lim="800000"/>
                    </a:lnL>
                    <a:lnR w="1905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28028089"/>
                  </a:ext>
                </a:extLst>
              </a:tr>
              <a:tr h="129275">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IT" sz="800" b="0" i="0" u="none" strike="noStrike">
                          <a:solidFill>
                            <a:schemeClr val="tx1"/>
                          </a:solidFill>
                          <a:effectLst/>
                          <a:latin typeface="+mn-lt"/>
                        </a:rPr>
                        <a:t>3417_029</a:t>
                      </a:r>
                    </a:p>
                  </a:txBody>
                  <a:tcPr marT="0" marB="0" anchor="ctr">
                    <a:lnL w="6350" cap="flat" cmpd="sng" algn="ctr">
                      <a:noFill/>
                      <a:prstDash val="solid"/>
                      <a:miter lim="800000"/>
                    </a:lnL>
                    <a:lnR w="1905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3871161"/>
                  </a:ext>
                </a:extLst>
              </a:tr>
              <a:tr h="129275">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IT" sz="800" b="0" i="0" u="none" strike="noStrike">
                          <a:solidFill>
                            <a:schemeClr val="tx1"/>
                          </a:solidFill>
                          <a:effectLst/>
                          <a:latin typeface="+mn-lt"/>
                        </a:rPr>
                        <a:t>3417_027</a:t>
                      </a:r>
                    </a:p>
                  </a:txBody>
                  <a:tcPr marT="0" marB="0" anchor="ctr">
                    <a:lnL w="6350" cap="flat" cmpd="sng" algn="ctr">
                      <a:noFill/>
                      <a:prstDash val="solid"/>
                      <a:miter lim="800000"/>
                    </a:lnL>
                    <a:lnR w="1905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14631629"/>
                  </a:ext>
                </a:extLst>
              </a:tr>
              <a:tr h="129275">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IT" sz="800" b="0" i="0" u="none" strike="noStrike">
                          <a:solidFill>
                            <a:schemeClr val="tx1"/>
                          </a:solidFill>
                          <a:effectLst/>
                          <a:latin typeface="+mn-lt"/>
                        </a:rPr>
                        <a:t>3417_026</a:t>
                      </a:r>
                    </a:p>
                  </a:txBody>
                  <a:tcPr marT="0" marB="0" anchor="ctr">
                    <a:lnL w="6350" cap="flat" cmpd="sng" algn="ctr">
                      <a:noFill/>
                      <a:prstDash val="solid"/>
                      <a:miter lim="800000"/>
                    </a:lnL>
                    <a:lnR w="1905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96003242"/>
                  </a:ext>
                </a:extLst>
              </a:tr>
              <a:tr h="129275">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IT" sz="800" b="0" i="0" u="none" strike="noStrike">
                          <a:solidFill>
                            <a:schemeClr val="tx1"/>
                          </a:solidFill>
                          <a:effectLst/>
                          <a:latin typeface="+mn-lt"/>
                        </a:rPr>
                        <a:t>3417_023</a:t>
                      </a:r>
                    </a:p>
                  </a:txBody>
                  <a:tcPr marT="0" marB="0" anchor="ctr">
                    <a:lnL w="6350" cap="flat" cmpd="sng" algn="ctr">
                      <a:noFill/>
                      <a:prstDash val="solid"/>
                      <a:miter lim="800000"/>
                    </a:lnL>
                    <a:lnR w="1905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85014852"/>
                  </a:ext>
                </a:extLst>
              </a:tr>
              <a:tr h="129275">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IT" sz="800" b="0" i="0" u="none" strike="noStrike">
                          <a:solidFill>
                            <a:schemeClr val="tx1"/>
                          </a:solidFill>
                          <a:effectLst/>
                          <a:latin typeface="+mn-lt"/>
                        </a:rPr>
                        <a:t>3417_020</a:t>
                      </a:r>
                    </a:p>
                  </a:txBody>
                  <a:tcPr marT="0" marB="0" anchor="ctr">
                    <a:lnL w="6350" cap="flat" cmpd="sng" algn="ctr">
                      <a:noFill/>
                      <a:prstDash val="solid"/>
                      <a:miter lim="800000"/>
                    </a:lnL>
                    <a:lnR w="1905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67002581"/>
                  </a:ext>
                </a:extLst>
              </a:tr>
              <a:tr h="129275">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IT" sz="800" b="0" i="0" u="none" strike="noStrike">
                          <a:solidFill>
                            <a:schemeClr val="tx1"/>
                          </a:solidFill>
                          <a:effectLst/>
                          <a:latin typeface="+mn-lt"/>
                        </a:rPr>
                        <a:t>3417_019</a:t>
                      </a:r>
                    </a:p>
                  </a:txBody>
                  <a:tcPr marT="0" marB="0" anchor="ctr">
                    <a:lnL w="6350" cap="flat" cmpd="sng" algn="ctr">
                      <a:noFill/>
                      <a:prstDash val="solid"/>
                      <a:miter lim="800000"/>
                    </a:lnL>
                    <a:lnR w="1905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53090127"/>
                  </a:ext>
                </a:extLst>
              </a:tr>
              <a:tr h="129275">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IT" sz="800" b="0" i="0" u="none" strike="noStrike">
                          <a:solidFill>
                            <a:schemeClr val="tx1"/>
                          </a:solidFill>
                          <a:effectLst/>
                          <a:latin typeface="+mn-lt"/>
                        </a:rPr>
                        <a:t>3417_018</a:t>
                      </a:r>
                    </a:p>
                  </a:txBody>
                  <a:tcPr marT="0" marB="0" anchor="ctr">
                    <a:lnL w="6350" cap="flat" cmpd="sng" algn="ctr">
                      <a:noFill/>
                      <a:prstDash val="solid"/>
                      <a:miter lim="800000"/>
                    </a:lnL>
                    <a:lnR w="1905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51043233"/>
                  </a:ext>
                </a:extLst>
              </a:tr>
              <a:tr h="129275">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IT" sz="800" b="0" i="0" u="none" strike="noStrike">
                          <a:solidFill>
                            <a:schemeClr val="tx1"/>
                          </a:solidFill>
                          <a:effectLst/>
                          <a:latin typeface="+mn-lt"/>
                        </a:rPr>
                        <a:t>3417_017</a:t>
                      </a:r>
                    </a:p>
                  </a:txBody>
                  <a:tcPr marT="0" marB="0" anchor="ctr">
                    <a:lnL w="6350" cap="flat" cmpd="sng" algn="ctr">
                      <a:noFill/>
                      <a:prstDash val="solid"/>
                      <a:miter lim="800000"/>
                    </a:lnL>
                    <a:lnR w="1905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56306199"/>
                  </a:ext>
                </a:extLst>
              </a:tr>
              <a:tr h="129275">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IT" sz="800" b="0" i="0" u="none" strike="noStrike">
                          <a:solidFill>
                            <a:schemeClr val="tx1"/>
                          </a:solidFill>
                          <a:effectLst/>
                          <a:latin typeface="+mn-lt"/>
                        </a:rPr>
                        <a:t>3417_015</a:t>
                      </a:r>
                    </a:p>
                  </a:txBody>
                  <a:tcPr marT="0" marB="0" anchor="ctr">
                    <a:lnL w="6350" cap="flat" cmpd="sng" algn="ctr">
                      <a:noFill/>
                      <a:prstDash val="solid"/>
                      <a:miter lim="800000"/>
                    </a:lnL>
                    <a:lnR w="1905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36466061"/>
                  </a:ext>
                </a:extLst>
              </a:tr>
              <a:tr h="129275">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IT" sz="800" b="0" i="0" u="none" strike="noStrike">
                          <a:solidFill>
                            <a:schemeClr val="tx1"/>
                          </a:solidFill>
                          <a:effectLst/>
                          <a:latin typeface="+mn-lt"/>
                        </a:rPr>
                        <a:t>3417_013</a:t>
                      </a:r>
                    </a:p>
                  </a:txBody>
                  <a:tcPr marT="0" marB="0" anchor="ctr">
                    <a:lnL w="6350" cap="flat" cmpd="sng" algn="ctr">
                      <a:noFill/>
                      <a:prstDash val="solid"/>
                      <a:miter lim="800000"/>
                    </a:lnL>
                    <a:lnR w="1905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39168903"/>
                  </a:ext>
                </a:extLst>
              </a:tr>
              <a:tr h="129275">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IT" sz="800" b="0" i="0" u="none" strike="noStrike">
                          <a:solidFill>
                            <a:schemeClr val="tx1"/>
                          </a:solidFill>
                          <a:effectLst/>
                          <a:latin typeface="+mn-lt"/>
                        </a:rPr>
                        <a:t>3417_01</a:t>
                      </a:r>
                      <a:r>
                        <a:rPr lang="en-US" sz="800" b="0" i="0" u="none" strike="noStrike">
                          <a:solidFill>
                            <a:schemeClr val="tx1"/>
                          </a:solidFill>
                          <a:effectLst/>
                          <a:latin typeface="+mn-lt"/>
                        </a:rPr>
                        <a:t>2</a:t>
                      </a:r>
                      <a:endParaRPr lang="en-IT" sz="800" b="0" i="0" u="none" strike="noStrike">
                        <a:solidFill>
                          <a:schemeClr val="tx1"/>
                        </a:solidFill>
                        <a:effectLst/>
                        <a:latin typeface="+mn-lt"/>
                      </a:endParaRPr>
                    </a:p>
                  </a:txBody>
                  <a:tcPr marT="0" marB="0" anchor="ctr">
                    <a:lnL w="6350" cap="flat" cmpd="sng" algn="ctr">
                      <a:noFill/>
                      <a:prstDash val="solid"/>
                      <a:miter lim="800000"/>
                    </a:lnL>
                    <a:lnR w="1905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88503374"/>
                  </a:ext>
                </a:extLst>
              </a:tr>
              <a:tr h="129275">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IT" sz="800" b="0" i="0" u="none" strike="noStrike">
                          <a:solidFill>
                            <a:schemeClr val="tx1"/>
                          </a:solidFill>
                          <a:effectLst/>
                          <a:latin typeface="+mn-lt"/>
                        </a:rPr>
                        <a:t>3417_011</a:t>
                      </a:r>
                    </a:p>
                  </a:txBody>
                  <a:tcPr marT="0" marB="0" anchor="ctr">
                    <a:lnL w="6350" cap="flat" cmpd="sng" algn="ctr">
                      <a:noFill/>
                      <a:prstDash val="solid"/>
                      <a:miter lim="800000"/>
                    </a:lnL>
                    <a:lnR w="1905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36348388"/>
                  </a:ext>
                </a:extLst>
              </a:tr>
              <a:tr h="129275">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IT" sz="800" b="0" i="0" u="none" strike="noStrike">
                          <a:solidFill>
                            <a:schemeClr val="tx1"/>
                          </a:solidFill>
                          <a:effectLst/>
                          <a:latin typeface="+mn-lt"/>
                        </a:rPr>
                        <a:t>3417_007</a:t>
                      </a:r>
                    </a:p>
                  </a:txBody>
                  <a:tcPr marT="0" marB="0" anchor="ctr">
                    <a:lnL w="6350" cap="flat" cmpd="sng" algn="ctr">
                      <a:noFill/>
                      <a:prstDash val="solid"/>
                      <a:miter lim="800000"/>
                    </a:lnL>
                    <a:lnR w="1905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87241747"/>
                  </a:ext>
                </a:extLst>
              </a:tr>
              <a:tr h="129275">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IT" sz="800" b="0" i="0" u="none" strike="noStrike">
                          <a:solidFill>
                            <a:schemeClr val="tx1"/>
                          </a:solidFill>
                          <a:effectLst/>
                          <a:latin typeface="+mn-lt"/>
                        </a:rPr>
                        <a:t>3417_005</a:t>
                      </a:r>
                    </a:p>
                  </a:txBody>
                  <a:tcPr marT="0" marB="0" anchor="ctr">
                    <a:lnL w="6350" cap="flat" cmpd="sng" algn="ctr">
                      <a:noFill/>
                      <a:prstDash val="solid"/>
                      <a:miter lim="800000"/>
                    </a:lnL>
                    <a:lnR w="1905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6298965"/>
                  </a:ext>
                </a:extLst>
              </a:tr>
              <a:tr h="129275">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IT" sz="800" b="0" i="0" u="none" strike="noStrike">
                          <a:solidFill>
                            <a:schemeClr val="tx1"/>
                          </a:solidFill>
                          <a:effectLst/>
                          <a:latin typeface="+mn-lt"/>
                        </a:rPr>
                        <a:t>3417_004</a:t>
                      </a:r>
                    </a:p>
                  </a:txBody>
                  <a:tcPr marT="0" marB="0" anchor="ctr">
                    <a:lnL w="6350" cap="flat" cmpd="sng" algn="ctr">
                      <a:noFill/>
                      <a:prstDash val="solid"/>
                      <a:miter lim="800000"/>
                    </a:lnL>
                    <a:lnR w="1905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59937148"/>
                  </a:ext>
                </a:extLst>
              </a:tr>
              <a:tr h="129275">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IT" sz="800" b="0" i="0" u="none" strike="noStrike">
                          <a:solidFill>
                            <a:schemeClr val="tx1"/>
                          </a:solidFill>
                          <a:effectLst/>
                          <a:latin typeface="+mn-lt"/>
                        </a:rPr>
                        <a:t>3417_003</a:t>
                      </a:r>
                    </a:p>
                  </a:txBody>
                  <a:tcPr marT="0" marB="0" anchor="ctr">
                    <a:lnL w="6350" cap="flat" cmpd="sng" algn="ctr">
                      <a:noFill/>
                      <a:prstDash val="solid"/>
                      <a:miter lim="800000"/>
                    </a:lnL>
                    <a:lnR w="1905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79495806"/>
                  </a:ext>
                </a:extLst>
              </a:tr>
              <a:tr h="129275">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IT" sz="800" b="0" i="0" u="none" strike="noStrike">
                          <a:solidFill>
                            <a:schemeClr val="tx1"/>
                          </a:solidFill>
                          <a:effectLst/>
                          <a:latin typeface="+mn-lt"/>
                        </a:rPr>
                        <a:t>3417_002</a:t>
                      </a:r>
                    </a:p>
                  </a:txBody>
                  <a:tcPr marT="0" marB="0" anchor="ctr">
                    <a:lnL w="6350" cap="flat" cmpd="sng" algn="ctr">
                      <a:noFill/>
                      <a:prstDash val="solid"/>
                      <a:miter lim="800000"/>
                    </a:lnL>
                    <a:lnR w="1905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01274973"/>
                  </a:ext>
                </a:extLst>
              </a:tr>
              <a:tr h="129275">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IT" sz="800" b="0" i="0" u="none" strike="noStrike">
                          <a:solidFill>
                            <a:schemeClr val="tx1"/>
                          </a:solidFill>
                          <a:effectLst/>
                          <a:latin typeface="+mn-lt"/>
                        </a:rPr>
                        <a:t>3417_001</a:t>
                      </a:r>
                    </a:p>
                  </a:txBody>
                  <a:tcPr marT="0" marB="0" anchor="ctr">
                    <a:lnL w="6350" cap="flat" cmpd="sng" algn="ctr">
                      <a:noFill/>
                      <a:prstDash val="solid"/>
                      <a:miter lim="800000"/>
                    </a:lnL>
                    <a:lnR w="1905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1966755"/>
                  </a:ext>
                </a:extLst>
              </a:tr>
              <a:tr h="129275">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IT" sz="800" b="0" i="0" u="none" strike="noStrike">
                          <a:solidFill>
                            <a:schemeClr val="tx1"/>
                          </a:solidFill>
                          <a:effectLst/>
                          <a:latin typeface="+mn-lt"/>
                        </a:rPr>
                        <a:t>3417_02</a:t>
                      </a:r>
                      <a:r>
                        <a:rPr lang="en-US" sz="800" b="0" i="0" u="none" strike="noStrike">
                          <a:solidFill>
                            <a:schemeClr val="tx1"/>
                          </a:solidFill>
                          <a:effectLst/>
                          <a:latin typeface="+mn-lt"/>
                        </a:rPr>
                        <a:t>4</a:t>
                      </a:r>
                      <a:endParaRPr lang="en-IT" sz="800" b="0" i="0" u="none" strike="noStrike">
                        <a:solidFill>
                          <a:schemeClr val="tx1"/>
                        </a:solidFill>
                        <a:effectLst/>
                        <a:latin typeface="+mn-lt"/>
                      </a:endParaRPr>
                    </a:p>
                  </a:txBody>
                  <a:tcPr marT="0" marB="0" anchor="ctr">
                    <a:lnL w="6350" cap="flat" cmpd="sng" algn="ctr">
                      <a:noFill/>
                      <a:prstDash val="solid"/>
                      <a:miter lim="800000"/>
                    </a:lnL>
                    <a:lnR w="1905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27891364"/>
                  </a:ext>
                </a:extLst>
              </a:tr>
              <a:tr h="129275">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IT" sz="800" b="0" i="0" u="none" strike="noStrike">
                          <a:solidFill>
                            <a:schemeClr val="tx1"/>
                          </a:solidFill>
                          <a:effectLst/>
                          <a:latin typeface="+mn-lt"/>
                        </a:rPr>
                        <a:t>3417_02</a:t>
                      </a:r>
                      <a:r>
                        <a:rPr lang="en-US" sz="800" b="0" i="0" u="none" strike="noStrike">
                          <a:solidFill>
                            <a:schemeClr val="tx1"/>
                          </a:solidFill>
                          <a:effectLst/>
                          <a:latin typeface="+mn-lt"/>
                        </a:rPr>
                        <a:t>1</a:t>
                      </a:r>
                      <a:endParaRPr lang="en-IT" sz="800" b="0" i="0" u="none" strike="noStrike">
                        <a:solidFill>
                          <a:schemeClr val="tx1"/>
                        </a:solidFill>
                        <a:effectLst/>
                        <a:latin typeface="+mn-lt"/>
                      </a:endParaRPr>
                    </a:p>
                  </a:txBody>
                  <a:tcPr marT="0" marB="0" anchor="ctr">
                    <a:lnL w="6350" cap="flat" cmpd="sng" algn="ctr">
                      <a:noFill/>
                      <a:prstDash val="solid"/>
                      <a:miter lim="800000"/>
                    </a:lnL>
                    <a:lnR w="1905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10398566"/>
                  </a:ext>
                </a:extLst>
              </a:tr>
              <a:tr h="129275">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IT" sz="800" b="0" i="0" u="none" strike="noStrike">
                          <a:solidFill>
                            <a:schemeClr val="tx1"/>
                          </a:solidFill>
                          <a:effectLst/>
                          <a:latin typeface="+mn-lt"/>
                        </a:rPr>
                        <a:t>3417_01</a:t>
                      </a:r>
                      <a:r>
                        <a:rPr lang="en-US" sz="800" b="0" i="0" u="none" strike="noStrike">
                          <a:solidFill>
                            <a:schemeClr val="tx1"/>
                          </a:solidFill>
                          <a:effectLst/>
                          <a:latin typeface="+mn-lt"/>
                        </a:rPr>
                        <a:t>4</a:t>
                      </a:r>
                      <a:endParaRPr lang="en-IT" sz="800" b="0" i="0" u="none" strike="noStrike">
                        <a:solidFill>
                          <a:schemeClr val="tx1"/>
                        </a:solidFill>
                        <a:effectLst/>
                        <a:latin typeface="+mn-lt"/>
                      </a:endParaRPr>
                    </a:p>
                  </a:txBody>
                  <a:tcPr marT="0" marB="0" anchor="ctr">
                    <a:lnL w="6350" cap="flat" cmpd="sng" algn="ctr">
                      <a:noFill/>
                      <a:prstDash val="solid"/>
                      <a:miter lim="800000"/>
                    </a:lnL>
                    <a:lnR w="1905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01589889"/>
                  </a:ext>
                </a:extLst>
              </a:tr>
              <a:tr h="129275">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IT" sz="800" b="0" i="0" u="none" strike="noStrike">
                          <a:solidFill>
                            <a:schemeClr val="tx1"/>
                          </a:solidFill>
                          <a:effectLst/>
                          <a:latin typeface="+mn-lt"/>
                        </a:rPr>
                        <a:t>3417_00</a:t>
                      </a:r>
                      <a:r>
                        <a:rPr lang="en-US" sz="800" b="0" i="0" u="none" strike="noStrike">
                          <a:solidFill>
                            <a:schemeClr val="tx1"/>
                          </a:solidFill>
                          <a:effectLst/>
                          <a:latin typeface="+mn-lt"/>
                        </a:rPr>
                        <a:t>8</a:t>
                      </a:r>
                      <a:endParaRPr lang="en-IT" sz="800" b="0" i="0" u="none" strike="noStrike">
                        <a:solidFill>
                          <a:schemeClr val="tx1"/>
                        </a:solidFill>
                        <a:effectLst/>
                        <a:latin typeface="+mn-lt"/>
                      </a:endParaRPr>
                    </a:p>
                  </a:txBody>
                  <a:tcPr marT="0" marB="0" anchor="ctr">
                    <a:lnL w="6350" cap="flat" cmpd="sng" algn="ctr">
                      <a:noFill/>
                      <a:prstDash val="solid"/>
                      <a:miter lim="800000"/>
                    </a:lnL>
                    <a:lnR w="1905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15327365"/>
                  </a:ext>
                </a:extLst>
              </a:tr>
              <a:tr h="129275">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IT" sz="800" b="0" i="0" u="none" strike="noStrike">
                          <a:solidFill>
                            <a:schemeClr val="tx1"/>
                          </a:solidFill>
                          <a:effectLst/>
                          <a:latin typeface="+mn-lt"/>
                        </a:rPr>
                        <a:t>3417_03</a:t>
                      </a:r>
                      <a:r>
                        <a:rPr lang="en-US" sz="800" b="0" i="0" u="none" strike="noStrike">
                          <a:solidFill>
                            <a:schemeClr val="tx1"/>
                          </a:solidFill>
                          <a:effectLst/>
                          <a:latin typeface="+mn-lt"/>
                        </a:rPr>
                        <a:t>2</a:t>
                      </a:r>
                      <a:endParaRPr lang="en-IT" sz="800" b="0" i="0" u="none" strike="noStrike">
                        <a:solidFill>
                          <a:schemeClr val="tx1"/>
                        </a:solidFill>
                        <a:effectLst/>
                        <a:latin typeface="+mn-lt"/>
                      </a:endParaRPr>
                    </a:p>
                  </a:txBody>
                  <a:tcPr marT="0" marB="0" anchor="ctr">
                    <a:lnL w="6350" cap="flat" cmpd="sng" algn="ctr">
                      <a:noFill/>
                      <a:prstDash val="solid"/>
                      <a:miter lim="800000"/>
                    </a:lnL>
                    <a:lnR w="1905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64632140"/>
                  </a:ext>
                </a:extLst>
              </a:tr>
              <a:tr h="129275">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IT" sz="800" b="0" i="0" u="none" strike="noStrike">
                          <a:solidFill>
                            <a:schemeClr val="tx1"/>
                          </a:solidFill>
                          <a:effectLst/>
                          <a:latin typeface="+mn-lt"/>
                        </a:rPr>
                        <a:t>3417_00</a:t>
                      </a:r>
                      <a:r>
                        <a:rPr lang="en-US" sz="800" b="0" i="0" u="none" strike="noStrike">
                          <a:solidFill>
                            <a:schemeClr val="tx1"/>
                          </a:solidFill>
                          <a:effectLst/>
                          <a:latin typeface="+mn-lt"/>
                        </a:rPr>
                        <a:t>9</a:t>
                      </a:r>
                      <a:endParaRPr lang="en-IT" sz="800" b="0" i="0" u="none" strike="noStrike">
                        <a:solidFill>
                          <a:schemeClr val="tx1"/>
                        </a:solidFill>
                        <a:effectLst/>
                        <a:latin typeface="+mn-lt"/>
                      </a:endParaRPr>
                    </a:p>
                  </a:txBody>
                  <a:tcPr marT="0" marB="0" anchor="ctr">
                    <a:lnL w="6350" cap="flat" cmpd="sng" algn="ctr">
                      <a:noFill/>
                      <a:prstDash val="solid"/>
                      <a:miter lim="800000"/>
                    </a:lnL>
                    <a:lnR w="1905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21446998"/>
                  </a:ext>
                </a:extLst>
              </a:tr>
              <a:tr h="129275">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IT" sz="800" b="0" i="0" u="none" strike="noStrike">
                          <a:solidFill>
                            <a:schemeClr val="tx1"/>
                          </a:solidFill>
                          <a:effectLst/>
                          <a:latin typeface="+mn-lt"/>
                        </a:rPr>
                        <a:t>3417_02</a:t>
                      </a:r>
                      <a:r>
                        <a:rPr lang="en-US" sz="800" b="0" i="0" u="none" strike="noStrike">
                          <a:solidFill>
                            <a:schemeClr val="tx1"/>
                          </a:solidFill>
                          <a:effectLst/>
                          <a:latin typeface="+mn-lt"/>
                        </a:rPr>
                        <a:t>2</a:t>
                      </a:r>
                      <a:endParaRPr lang="en-IT" sz="800" b="0" i="0" u="none" strike="noStrike">
                        <a:solidFill>
                          <a:schemeClr val="tx1"/>
                        </a:solidFill>
                        <a:effectLst/>
                        <a:latin typeface="+mn-lt"/>
                      </a:endParaRPr>
                    </a:p>
                  </a:txBody>
                  <a:tcPr marT="0" marB="0" anchor="ctr">
                    <a:lnL w="6350" cap="flat" cmpd="sng" algn="ctr">
                      <a:noFill/>
                      <a:prstDash val="solid"/>
                      <a:miter lim="800000"/>
                    </a:lnL>
                    <a:lnR w="1905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3795136"/>
                  </a:ext>
                </a:extLst>
              </a:tr>
              <a:tr h="129275">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IT" sz="800" b="0" i="0" u="none" strike="noStrike">
                          <a:solidFill>
                            <a:schemeClr val="tx1"/>
                          </a:solidFill>
                          <a:effectLst/>
                          <a:latin typeface="+mn-lt"/>
                        </a:rPr>
                        <a:t>3417_01</a:t>
                      </a:r>
                      <a:r>
                        <a:rPr lang="en-US" sz="800" b="0" i="0" u="none" strike="noStrike">
                          <a:solidFill>
                            <a:schemeClr val="tx1"/>
                          </a:solidFill>
                          <a:effectLst/>
                          <a:latin typeface="+mn-lt"/>
                        </a:rPr>
                        <a:t>6</a:t>
                      </a:r>
                      <a:endParaRPr lang="en-IT" sz="800" b="0" i="0" u="none" strike="noStrike">
                        <a:solidFill>
                          <a:schemeClr val="tx1"/>
                        </a:solidFill>
                        <a:effectLst/>
                        <a:latin typeface="+mn-lt"/>
                      </a:endParaRPr>
                    </a:p>
                  </a:txBody>
                  <a:tcPr marT="0" marB="0" anchor="ctr">
                    <a:lnL w="6350" cap="flat" cmpd="sng" algn="ctr">
                      <a:noFill/>
                      <a:prstDash val="solid"/>
                      <a:miter lim="800000"/>
                    </a:lnL>
                    <a:lnR w="1905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45898244"/>
                  </a:ext>
                </a:extLst>
              </a:tr>
              <a:tr h="129275">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IT" sz="800" b="0" i="0" u="none" strike="noStrike">
                          <a:solidFill>
                            <a:schemeClr val="tx1"/>
                          </a:solidFill>
                          <a:effectLst/>
                          <a:latin typeface="+mn-lt"/>
                        </a:rPr>
                        <a:t>3417_01</a:t>
                      </a:r>
                      <a:r>
                        <a:rPr lang="en-US" sz="800" b="0" i="0" u="none" strike="noStrike">
                          <a:solidFill>
                            <a:schemeClr val="tx1"/>
                          </a:solidFill>
                          <a:effectLst/>
                          <a:latin typeface="+mn-lt"/>
                        </a:rPr>
                        <a:t>0</a:t>
                      </a:r>
                      <a:endParaRPr lang="en-IT" sz="800" b="0" i="0" u="none" strike="noStrike">
                        <a:solidFill>
                          <a:schemeClr val="tx1"/>
                        </a:solidFill>
                        <a:effectLst/>
                        <a:latin typeface="+mn-lt"/>
                      </a:endParaRPr>
                    </a:p>
                  </a:txBody>
                  <a:tcPr marT="0" marB="0" anchor="ctr">
                    <a:lnL w="6350" cap="flat" cmpd="sng" algn="ctr">
                      <a:noFill/>
                      <a:prstDash val="solid"/>
                      <a:miter lim="800000"/>
                    </a:lnL>
                    <a:lnR w="1905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81586150"/>
                  </a:ext>
                </a:extLst>
              </a:tr>
            </a:tbl>
          </a:graphicData>
        </a:graphic>
      </p:graphicFrame>
      <p:cxnSp>
        <p:nvCxnSpPr>
          <p:cNvPr id="12" name="Gerader Verbinder 11">
            <a:extLst>
              <a:ext uri="{FF2B5EF4-FFF2-40B4-BE49-F238E27FC236}">
                <a16:creationId xmlns:a16="http://schemas.microsoft.com/office/drawing/2014/main" id="{2A370411-957E-84A7-B8F0-A4D060250D43}"/>
              </a:ext>
            </a:extLst>
          </p:cNvPr>
          <p:cNvCxnSpPr>
            <a:cxnSpLocks/>
          </p:cNvCxnSpPr>
          <p:nvPr/>
        </p:nvCxnSpPr>
        <p:spPr>
          <a:xfrm>
            <a:off x="971748" y="5860564"/>
            <a:ext cx="415270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id="{16248976-DD02-3798-B56C-9F0825977B3C}"/>
              </a:ext>
            </a:extLst>
          </p:cNvPr>
          <p:cNvCxnSpPr/>
          <p:nvPr/>
        </p:nvCxnSpPr>
        <p:spPr>
          <a:xfrm>
            <a:off x="1212056" y="5867388"/>
            <a:ext cx="0" cy="5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id="{1E32C1CC-9F0C-F3BD-0202-5F706D707F77}"/>
              </a:ext>
            </a:extLst>
          </p:cNvPr>
          <p:cNvCxnSpPr/>
          <p:nvPr/>
        </p:nvCxnSpPr>
        <p:spPr>
          <a:xfrm>
            <a:off x="2466975" y="5867388"/>
            <a:ext cx="0" cy="5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7BD4EF96-ADF0-8D01-DB33-30871624BA4A}"/>
              </a:ext>
            </a:extLst>
          </p:cNvPr>
          <p:cNvCxnSpPr/>
          <p:nvPr/>
        </p:nvCxnSpPr>
        <p:spPr>
          <a:xfrm>
            <a:off x="3721894" y="5857857"/>
            <a:ext cx="0" cy="5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B6FAD1F7-B53F-4B56-B776-D0DD3676C32B}"/>
              </a:ext>
            </a:extLst>
          </p:cNvPr>
          <p:cNvCxnSpPr/>
          <p:nvPr/>
        </p:nvCxnSpPr>
        <p:spPr>
          <a:xfrm>
            <a:off x="4976813" y="5857857"/>
            <a:ext cx="0" cy="5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feld 17">
            <a:extLst>
              <a:ext uri="{FF2B5EF4-FFF2-40B4-BE49-F238E27FC236}">
                <a16:creationId xmlns:a16="http://schemas.microsoft.com/office/drawing/2014/main" id="{A10BCCA9-4A03-DE90-79B3-AF7FD1E02A13}"/>
              </a:ext>
            </a:extLst>
          </p:cNvPr>
          <p:cNvSpPr txBox="1"/>
          <p:nvPr/>
        </p:nvSpPr>
        <p:spPr>
          <a:xfrm>
            <a:off x="1100138" y="5878700"/>
            <a:ext cx="223838" cy="261610"/>
          </a:xfrm>
          <a:prstGeom prst="rect">
            <a:avLst/>
          </a:prstGeom>
          <a:noFill/>
        </p:spPr>
        <p:txBody>
          <a:bodyPr wrap="square" rtlCol="0">
            <a:spAutoFit/>
          </a:bodyPr>
          <a:lstStyle/>
          <a:p>
            <a:pPr algn="ctr"/>
            <a:r>
              <a:rPr lang="de-DE" sz="1050"/>
              <a:t>0</a:t>
            </a:r>
          </a:p>
        </p:txBody>
      </p:sp>
      <p:sp>
        <p:nvSpPr>
          <p:cNvPr id="19" name="Textfeld 18">
            <a:extLst>
              <a:ext uri="{FF2B5EF4-FFF2-40B4-BE49-F238E27FC236}">
                <a16:creationId xmlns:a16="http://schemas.microsoft.com/office/drawing/2014/main" id="{A2BA309A-D421-BEAA-0382-FF7910AA7F77}"/>
              </a:ext>
            </a:extLst>
          </p:cNvPr>
          <p:cNvSpPr txBox="1"/>
          <p:nvPr/>
        </p:nvSpPr>
        <p:spPr>
          <a:xfrm>
            <a:off x="2269331" y="5878700"/>
            <a:ext cx="395287" cy="253916"/>
          </a:xfrm>
          <a:prstGeom prst="rect">
            <a:avLst/>
          </a:prstGeom>
          <a:noFill/>
        </p:spPr>
        <p:txBody>
          <a:bodyPr wrap="square" rtlCol="0">
            <a:spAutoFit/>
          </a:bodyPr>
          <a:lstStyle/>
          <a:p>
            <a:pPr algn="ctr"/>
            <a:r>
              <a:rPr lang="de-DE" sz="1050"/>
              <a:t>10</a:t>
            </a:r>
          </a:p>
        </p:txBody>
      </p:sp>
      <p:sp>
        <p:nvSpPr>
          <p:cNvPr id="20" name="Textfeld 19">
            <a:extLst>
              <a:ext uri="{FF2B5EF4-FFF2-40B4-BE49-F238E27FC236}">
                <a16:creationId xmlns:a16="http://schemas.microsoft.com/office/drawing/2014/main" id="{29D5116B-E1C0-A3A0-9160-B988AD7069BC}"/>
              </a:ext>
            </a:extLst>
          </p:cNvPr>
          <p:cNvSpPr txBox="1"/>
          <p:nvPr/>
        </p:nvSpPr>
        <p:spPr>
          <a:xfrm>
            <a:off x="3443285" y="5878700"/>
            <a:ext cx="557214" cy="253916"/>
          </a:xfrm>
          <a:prstGeom prst="rect">
            <a:avLst/>
          </a:prstGeom>
          <a:noFill/>
        </p:spPr>
        <p:txBody>
          <a:bodyPr wrap="square" rtlCol="0">
            <a:spAutoFit/>
          </a:bodyPr>
          <a:lstStyle/>
          <a:p>
            <a:pPr algn="ctr"/>
            <a:r>
              <a:rPr lang="de-DE" sz="1050"/>
              <a:t>20</a:t>
            </a:r>
          </a:p>
        </p:txBody>
      </p:sp>
      <p:sp>
        <p:nvSpPr>
          <p:cNvPr id="21" name="Textfeld 20">
            <a:extLst>
              <a:ext uri="{FF2B5EF4-FFF2-40B4-BE49-F238E27FC236}">
                <a16:creationId xmlns:a16="http://schemas.microsoft.com/office/drawing/2014/main" id="{5C5BD44B-C2AE-7EA5-3C77-D4629F97EF8A}"/>
              </a:ext>
            </a:extLst>
          </p:cNvPr>
          <p:cNvSpPr txBox="1"/>
          <p:nvPr/>
        </p:nvSpPr>
        <p:spPr>
          <a:xfrm>
            <a:off x="4779166" y="5878700"/>
            <a:ext cx="395287" cy="253916"/>
          </a:xfrm>
          <a:prstGeom prst="rect">
            <a:avLst/>
          </a:prstGeom>
          <a:noFill/>
        </p:spPr>
        <p:txBody>
          <a:bodyPr wrap="square" rtlCol="0">
            <a:spAutoFit/>
          </a:bodyPr>
          <a:lstStyle/>
          <a:p>
            <a:pPr algn="ctr"/>
            <a:r>
              <a:rPr lang="de-DE" sz="1050"/>
              <a:t>30</a:t>
            </a:r>
          </a:p>
        </p:txBody>
      </p:sp>
      <p:sp>
        <p:nvSpPr>
          <p:cNvPr id="22" name="Textfeld 21">
            <a:extLst>
              <a:ext uri="{FF2B5EF4-FFF2-40B4-BE49-F238E27FC236}">
                <a16:creationId xmlns:a16="http://schemas.microsoft.com/office/drawing/2014/main" id="{42659F49-C0E8-5720-EFAC-2553CD01ADA3}"/>
              </a:ext>
            </a:extLst>
          </p:cNvPr>
          <p:cNvSpPr txBox="1"/>
          <p:nvPr/>
        </p:nvSpPr>
        <p:spPr>
          <a:xfrm>
            <a:off x="971748" y="6057900"/>
            <a:ext cx="4152698" cy="276999"/>
          </a:xfrm>
          <a:prstGeom prst="rect">
            <a:avLst/>
          </a:prstGeom>
          <a:noFill/>
        </p:spPr>
        <p:txBody>
          <a:bodyPr wrap="square" rtlCol="0">
            <a:spAutoFit/>
          </a:bodyPr>
          <a:lstStyle/>
          <a:p>
            <a:pPr algn="ctr"/>
            <a:r>
              <a:rPr lang="de-DE" sz="1200"/>
              <a:t>Time </a:t>
            </a:r>
            <a:r>
              <a:rPr lang="de-DE" sz="1200" err="1"/>
              <a:t>since</a:t>
            </a:r>
            <a:r>
              <a:rPr lang="de-DE" sz="1200"/>
              <a:t> </a:t>
            </a:r>
            <a:r>
              <a:rPr lang="de-DE" sz="1200" err="1"/>
              <a:t>treatment</a:t>
            </a:r>
            <a:r>
              <a:rPr lang="de-DE" sz="1200"/>
              <a:t> </a:t>
            </a:r>
            <a:r>
              <a:rPr lang="de-DE" sz="1200" err="1"/>
              <a:t>start</a:t>
            </a:r>
            <a:r>
              <a:rPr lang="de-DE" sz="1200"/>
              <a:t>, </a:t>
            </a:r>
            <a:r>
              <a:rPr lang="de-DE" sz="1200" err="1"/>
              <a:t>months</a:t>
            </a:r>
            <a:endParaRPr lang="de-DE" sz="1200"/>
          </a:p>
        </p:txBody>
      </p:sp>
      <p:sp>
        <p:nvSpPr>
          <p:cNvPr id="88" name="Rechteck 87">
            <a:extLst>
              <a:ext uri="{FF2B5EF4-FFF2-40B4-BE49-F238E27FC236}">
                <a16:creationId xmlns:a16="http://schemas.microsoft.com/office/drawing/2014/main" id="{B259D06A-4F3E-A43D-80E4-7687FE06287D}"/>
              </a:ext>
            </a:extLst>
          </p:cNvPr>
          <p:cNvSpPr/>
          <p:nvPr/>
        </p:nvSpPr>
        <p:spPr>
          <a:xfrm>
            <a:off x="2040730" y="5742361"/>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9" name="Rechteck 88">
            <a:extLst>
              <a:ext uri="{FF2B5EF4-FFF2-40B4-BE49-F238E27FC236}">
                <a16:creationId xmlns:a16="http://schemas.microsoft.com/office/drawing/2014/main" id="{E885F842-F1A6-6634-5C11-E1A4A8A57EA8}"/>
              </a:ext>
            </a:extLst>
          </p:cNvPr>
          <p:cNvSpPr/>
          <p:nvPr/>
        </p:nvSpPr>
        <p:spPr>
          <a:xfrm>
            <a:off x="2040730" y="5612975"/>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0" name="Rechteck 89">
            <a:extLst>
              <a:ext uri="{FF2B5EF4-FFF2-40B4-BE49-F238E27FC236}">
                <a16:creationId xmlns:a16="http://schemas.microsoft.com/office/drawing/2014/main" id="{190CBB7A-9CDB-C90A-D804-383B4084988D}"/>
              </a:ext>
            </a:extLst>
          </p:cNvPr>
          <p:cNvSpPr/>
          <p:nvPr/>
        </p:nvSpPr>
        <p:spPr>
          <a:xfrm>
            <a:off x="1164617" y="5742361"/>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1" name="Rechteck 90">
            <a:extLst>
              <a:ext uri="{FF2B5EF4-FFF2-40B4-BE49-F238E27FC236}">
                <a16:creationId xmlns:a16="http://schemas.microsoft.com/office/drawing/2014/main" id="{CD432DB3-2E2E-65F6-3B71-BE1EB5FF1431}"/>
              </a:ext>
            </a:extLst>
          </p:cNvPr>
          <p:cNvSpPr/>
          <p:nvPr/>
        </p:nvSpPr>
        <p:spPr>
          <a:xfrm>
            <a:off x="1164617" y="5612975"/>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2" name="Rechteck 91">
            <a:extLst>
              <a:ext uri="{FF2B5EF4-FFF2-40B4-BE49-F238E27FC236}">
                <a16:creationId xmlns:a16="http://schemas.microsoft.com/office/drawing/2014/main" id="{1DA97650-38CC-5BB9-25A3-FC5237CEF0A6}"/>
              </a:ext>
            </a:extLst>
          </p:cNvPr>
          <p:cNvSpPr/>
          <p:nvPr/>
        </p:nvSpPr>
        <p:spPr>
          <a:xfrm>
            <a:off x="2040730" y="5483585"/>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3" name="Rechteck 92">
            <a:extLst>
              <a:ext uri="{FF2B5EF4-FFF2-40B4-BE49-F238E27FC236}">
                <a16:creationId xmlns:a16="http://schemas.microsoft.com/office/drawing/2014/main" id="{75B2F683-7A26-077D-7426-0E0F355F5FB7}"/>
              </a:ext>
            </a:extLst>
          </p:cNvPr>
          <p:cNvSpPr/>
          <p:nvPr/>
        </p:nvSpPr>
        <p:spPr>
          <a:xfrm>
            <a:off x="2040730" y="5354195"/>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4" name="Rechteck 93">
            <a:extLst>
              <a:ext uri="{FF2B5EF4-FFF2-40B4-BE49-F238E27FC236}">
                <a16:creationId xmlns:a16="http://schemas.microsoft.com/office/drawing/2014/main" id="{02A9CF8E-B672-83EA-F7D5-ABC695320A47}"/>
              </a:ext>
            </a:extLst>
          </p:cNvPr>
          <p:cNvSpPr/>
          <p:nvPr/>
        </p:nvSpPr>
        <p:spPr>
          <a:xfrm>
            <a:off x="1164617" y="5483585"/>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5" name="Rechteck 94">
            <a:extLst>
              <a:ext uri="{FF2B5EF4-FFF2-40B4-BE49-F238E27FC236}">
                <a16:creationId xmlns:a16="http://schemas.microsoft.com/office/drawing/2014/main" id="{EC2BE93E-A8F2-6C3D-D2A1-521040DB9B8E}"/>
              </a:ext>
            </a:extLst>
          </p:cNvPr>
          <p:cNvSpPr/>
          <p:nvPr/>
        </p:nvSpPr>
        <p:spPr>
          <a:xfrm>
            <a:off x="1164617" y="5354195"/>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6" name="Rechteck 95">
            <a:extLst>
              <a:ext uri="{FF2B5EF4-FFF2-40B4-BE49-F238E27FC236}">
                <a16:creationId xmlns:a16="http://schemas.microsoft.com/office/drawing/2014/main" id="{79B5C95B-3C8B-5F49-1546-2870978C8354}"/>
              </a:ext>
            </a:extLst>
          </p:cNvPr>
          <p:cNvSpPr/>
          <p:nvPr/>
        </p:nvSpPr>
        <p:spPr>
          <a:xfrm>
            <a:off x="2040730" y="5224805"/>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7" name="Rechteck 96">
            <a:extLst>
              <a:ext uri="{FF2B5EF4-FFF2-40B4-BE49-F238E27FC236}">
                <a16:creationId xmlns:a16="http://schemas.microsoft.com/office/drawing/2014/main" id="{44B060C8-1578-72B0-2803-2A765141D623}"/>
              </a:ext>
            </a:extLst>
          </p:cNvPr>
          <p:cNvSpPr/>
          <p:nvPr/>
        </p:nvSpPr>
        <p:spPr>
          <a:xfrm>
            <a:off x="2040730" y="5095415"/>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8" name="Rechteck 97">
            <a:extLst>
              <a:ext uri="{FF2B5EF4-FFF2-40B4-BE49-F238E27FC236}">
                <a16:creationId xmlns:a16="http://schemas.microsoft.com/office/drawing/2014/main" id="{AB68F37C-E48A-0539-7471-49696E17182B}"/>
              </a:ext>
            </a:extLst>
          </p:cNvPr>
          <p:cNvSpPr/>
          <p:nvPr/>
        </p:nvSpPr>
        <p:spPr>
          <a:xfrm>
            <a:off x="1164617" y="5224805"/>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9" name="Rechteck 98">
            <a:extLst>
              <a:ext uri="{FF2B5EF4-FFF2-40B4-BE49-F238E27FC236}">
                <a16:creationId xmlns:a16="http://schemas.microsoft.com/office/drawing/2014/main" id="{B8E5C0E9-C564-0D04-0875-DB39EF612FB8}"/>
              </a:ext>
            </a:extLst>
          </p:cNvPr>
          <p:cNvSpPr/>
          <p:nvPr/>
        </p:nvSpPr>
        <p:spPr>
          <a:xfrm>
            <a:off x="1164617" y="5095415"/>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0" name="Rechteck 99">
            <a:extLst>
              <a:ext uri="{FF2B5EF4-FFF2-40B4-BE49-F238E27FC236}">
                <a16:creationId xmlns:a16="http://schemas.microsoft.com/office/drawing/2014/main" id="{8BA712B7-3D8E-7EE7-75B3-B2F434B6D93B}"/>
              </a:ext>
            </a:extLst>
          </p:cNvPr>
          <p:cNvSpPr/>
          <p:nvPr/>
        </p:nvSpPr>
        <p:spPr>
          <a:xfrm>
            <a:off x="2040730" y="4966025"/>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1" name="Rechteck 100">
            <a:extLst>
              <a:ext uri="{FF2B5EF4-FFF2-40B4-BE49-F238E27FC236}">
                <a16:creationId xmlns:a16="http://schemas.microsoft.com/office/drawing/2014/main" id="{365A5972-5645-8AAA-085B-8794863E405D}"/>
              </a:ext>
            </a:extLst>
          </p:cNvPr>
          <p:cNvSpPr/>
          <p:nvPr/>
        </p:nvSpPr>
        <p:spPr>
          <a:xfrm>
            <a:off x="2040730" y="4836635"/>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2" name="Rechteck 101">
            <a:extLst>
              <a:ext uri="{FF2B5EF4-FFF2-40B4-BE49-F238E27FC236}">
                <a16:creationId xmlns:a16="http://schemas.microsoft.com/office/drawing/2014/main" id="{EF5AB204-14A7-58E0-4871-F208A20A503D}"/>
              </a:ext>
            </a:extLst>
          </p:cNvPr>
          <p:cNvSpPr/>
          <p:nvPr/>
        </p:nvSpPr>
        <p:spPr>
          <a:xfrm>
            <a:off x="1164617" y="4966025"/>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3" name="Rechteck 102">
            <a:extLst>
              <a:ext uri="{FF2B5EF4-FFF2-40B4-BE49-F238E27FC236}">
                <a16:creationId xmlns:a16="http://schemas.microsoft.com/office/drawing/2014/main" id="{BA5717DE-A51B-F8A5-3152-AD5887F3A874}"/>
              </a:ext>
            </a:extLst>
          </p:cNvPr>
          <p:cNvSpPr/>
          <p:nvPr/>
        </p:nvSpPr>
        <p:spPr>
          <a:xfrm>
            <a:off x="1164617" y="4836635"/>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4" name="Rechteck 103">
            <a:extLst>
              <a:ext uri="{FF2B5EF4-FFF2-40B4-BE49-F238E27FC236}">
                <a16:creationId xmlns:a16="http://schemas.microsoft.com/office/drawing/2014/main" id="{065A0626-BAD9-D617-27B6-D0C65483EE5B}"/>
              </a:ext>
            </a:extLst>
          </p:cNvPr>
          <p:cNvSpPr/>
          <p:nvPr/>
        </p:nvSpPr>
        <p:spPr>
          <a:xfrm>
            <a:off x="2040730" y="4707245"/>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5" name="Rechteck 104">
            <a:extLst>
              <a:ext uri="{FF2B5EF4-FFF2-40B4-BE49-F238E27FC236}">
                <a16:creationId xmlns:a16="http://schemas.microsoft.com/office/drawing/2014/main" id="{8555878A-1199-5466-3251-E48A17B3BE87}"/>
              </a:ext>
            </a:extLst>
          </p:cNvPr>
          <p:cNvSpPr/>
          <p:nvPr/>
        </p:nvSpPr>
        <p:spPr>
          <a:xfrm>
            <a:off x="2040730" y="4577855"/>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6" name="Rechteck 105">
            <a:extLst>
              <a:ext uri="{FF2B5EF4-FFF2-40B4-BE49-F238E27FC236}">
                <a16:creationId xmlns:a16="http://schemas.microsoft.com/office/drawing/2014/main" id="{F90CC3F1-7890-75E2-B5E7-5EC8838FB9F9}"/>
              </a:ext>
            </a:extLst>
          </p:cNvPr>
          <p:cNvSpPr/>
          <p:nvPr/>
        </p:nvSpPr>
        <p:spPr>
          <a:xfrm>
            <a:off x="1164617" y="4707245"/>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7" name="Rechteck 106">
            <a:extLst>
              <a:ext uri="{FF2B5EF4-FFF2-40B4-BE49-F238E27FC236}">
                <a16:creationId xmlns:a16="http://schemas.microsoft.com/office/drawing/2014/main" id="{A14CDC1F-5F11-94CB-2319-2BF29850B92B}"/>
              </a:ext>
            </a:extLst>
          </p:cNvPr>
          <p:cNvSpPr/>
          <p:nvPr/>
        </p:nvSpPr>
        <p:spPr>
          <a:xfrm>
            <a:off x="1164617" y="4577855"/>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8" name="Rechteck 107">
            <a:extLst>
              <a:ext uri="{FF2B5EF4-FFF2-40B4-BE49-F238E27FC236}">
                <a16:creationId xmlns:a16="http://schemas.microsoft.com/office/drawing/2014/main" id="{928903EC-5698-9087-77FB-1260932DF261}"/>
              </a:ext>
            </a:extLst>
          </p:cNvPr>
          <p:cNvSpPr/>
          <p:nvPr/>
        </p:nvSpPr>
        <p:spPr>
          <a:xfrm>
            <a:off x="2040730" y="4448465"/>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9" name="Rechteck 108">
            <a:extLst>
              <a:ext uri="{FF2B5EF4-FFF2-40B4-BE49-F238E27FC236}">
                <a16:creationId xmlns:a16="http://schemas.microsoft.com/office/drawing/2014/main" id="{A8DDCC10-B1BE-CE9B-6515-8276A6914D79}"/>
              </a:ext>
            </a:extLst>
          </p:cNvPr>
          <p:cNvSpPr/>
          <p:nvPr/>
        </p:nvSpPr>
        <p:spPr>
          <a:xfrm>
            <a:off x="2040730" y="4319075"/>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0" name="Rechteck 109">
            <a:extLst>
              <a:ext uri="{FF2B5EF4-FFF2-40B4-BE49-F238E27FC236}">
                <a16:creationId xmlns:a16="http://schemas.microsoft.com/office/drawing/2014/main" id="{D29E03CE-9A4D-8DE5-46C3-0018864D0942}"/>
              </a:ext>
            </a:extLst>
          </p:cNvPr>
          <p:cNvSpPr/>
          <p:nvPr/>
        </p:nvSpPr>
        <p:spPr>
          <a:xfrm>
            <a:off x="1164617" y="4448465"/>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1" name="Rechteck 110">
            <a:extLst>
              <a:ext uri="{FF2B5EF4-FFF2-40B4-BE49-F238E27FC236}">
                <a16:creationId xmlns:a16="http://schemas.microsoft.com/office/drawing/2014/main" id="{4431FFA9-9DE8-D312-18C8-D22EE467E27B}"/>
              </a:ext>
            </a:extLst>
          </p:cNvPr>
          <p:cNvSpPr/>
          <p:nvPr/>
        </p:nvSpPr>
        <p:spPr>
          <a:xfrm>
            <a:off x="1164617" y="4319075"/>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2" name="Rechteck 111">
            <a:extLst>
              <a:ext uri="{FF2B5EF4-FFF2-40B4-BE49-F238E27FC236}">
                <a16:creationId xmlns:a16="http://schemas.microsoft.com/office/drawing/2014/main" id="{677AF19D-1F49-4243-7F8C-91BC50D59BB7}"/>
              </a:ext>
            </a:extLst>
          </p:cNvPr>
          <p:cNvSpPr/>
          <p:nvPr/>
        </p:nvSpPr>
        <p:spPr>
          <a:xfrm>
            <a:off x="2040730" y="4189685"/>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3" name="Rechteck 112">
            <a:extLst>
              <a:ext uri="{FF2B5EF4-FFF2-40B4-BE49-F238E27FC236}">
                <a16:creationId xmlns:a16="http://schemas.microsoft.com/office/drawing/2014/main" id="{1F229353-4AF2-C7EB-0E3D-043181BDEE2E}"/>
              </a:ext>
            </a:extLst>
          </p:cNvPr>
          <p:cNvSpPr/>
          <p:nvPr/>
        </p:nvSpPr>
        <p:spPr>
          <a:xfrm>
            <a:off x="2040730" y="4060295"/>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4" name="Rechteck 113">
            <a:extLst>
              <a:ext uri="{FF2B5EF4-FFF2-40B4-BE49-F238E27FC236}">
                <a16:creationId xmlns:a16="http://schemas.microsoft.com/office/drawing/2014/main" id="{3BDD41E0-37D9-50B2-9200-D5DC5FD952EB}"/>
              </a:ext>
            </a:extLst>
          </p:cNvPr>
          <p:cNvSpPr/>
          <p:nvPr/>
        </p:nvSpPr>
        <p:spPr>
          <a:xfrm>
            <a:off x="1164617" y="4189685"/>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5" name="Rechteck 114">
            <a:extLst>
              <a:ext uri="{FF2B5EF4-FFF2-40B4-BE49-F238E27FC236}">
                <a16:creationId xmlns:a16="http://schemas.microsoft.com/office/drawing/2014/main" id="{1F3E274F-0975-E8AE-EA68-8FB7A7D7005D}"/>
              </a:ext>
            </a:extLst>
          </p:cNvPr>
          <p:cNvSpPr/>
          <p:nvPr/>
        </p:nvSpPr>
        <p:spPr>
          <a:xfrm>
            <a:off x="1164617" y="4060295"/>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6" name="Rechteck 115">
            <a:extLst>
              <a:ext uri="{FF2B5EF4-FFF2-40B4-BE49-F238E27FC236}">
                <a16:creationId xmlns:a16="http://schemas.microsoft.com/office/drawing/2014/main" id="{22E2BDA0-594A-A553-DC2B-C1BF91BE7308}"/>
              </a:ext>
            </a:extLst>
          </p:cNvPr>
          <p:cNvSpPr/>
          <p:nvPr/>
        </p:nvSpPr>
        <p:spPr>
          <a:xfrm>
            <a:off x="2040730" y="3930905"/>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7" name="Rechteck 116">
            <a:extLst>
              <a:ext uri="{FF2B5EF4-FFF2-40B4-BE49-F238E27FC236}">
                <a16:creationId xmlns:a16="http://schemas.microsoft.com/office/drawing/2014/main" id="{877FAEFA-2251-D81E-4C8E-F8207D4BD5D4}"/>
              </a:ext>
            </a:extLst>
          </p:cNvPr>
          <p:cNvSpPr/>
          <p:nvPr/>
        </p:nvSpPr>
        <p:spPr>
          <a:xfrm>
            <a:off x="2040730" y="3801515"/>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8" name="Rechteck 117">
            <a:extLst>
              <a:ext uri="{FF2B5EF4-FFF2-40B4-BE49-F238E27FC236}">
                <a16:creationId xmlns:a16="http://schemas.microsoft.com/office/drawing/2014/main" id="{5B54FC3F-25C0-0625-A765-974371AC82A4}"/>
              </a:ext>
            </a:extLst>
          </p:cNvPr>
          <p:cNvSpPr/>
          <p:nvPr/>
        </p:nvSpPr>
        <p:spPr>
          <a:xfrm>
            <a:off x="1164617" y="3930905"/>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9" name="Rechteck 118">
            <a:extLst>
              <a:ext uri="{FF2B5EF4-FFF2-40B4-BE49-F238E27FC236}">
                <a16:creationId xmlns:a16="http://schemas.microsoft.com/office/drawing/2014/main" id="{FA3F5D33-BCD3-F12D-5197-CAA1B3A17601}"/>
              </a:ext>
            </a:extLst>
          </p:cNvPr>
          <p:cNvSpPr/>
          <p:nvPr/>
        </p:nvSpPr>
        <p:spPr>
          <a:xfrm>
            <a:off x="1164617" y="3801515"/>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0" name="Rechteck 119">
            <a:extLst>
              <a:ext uri="{FF2B5EF4-FFF2-40B4-BE49-F238E27FC236}">
                <a16:creationId xmlns:a16="http://schemas.microsoft.com/office/drawing/2014/main" id="{48A4975E-B590-BDFE-865D-E8F0E5133B94}"/>
              </a:ext>
            </a:extLst>
          </p:cNvPr>
          <p:cNvSpPr/>
          <p:nvPr/>
        </p:nvSpPr>
        <p:spPr>
          <a:xfrm>
            <a:off x="2040730" y="3672125"/>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1" name="Rechteck 120">
            <a:extLst>
              <a:ext uri="{FF2B5EF4-FFF2-40B4-BE49-F238E27FC236}">
                <a16:creationId xmlns:a16="http://schemas.microsoft.com/office/drawing/2014/main" id="{C91042E0-FF7B-2157-917D-8502E48AA7D8}"/>
              </a:ext>
            </a:extLst>
          </p:cNvPr>
          <p:cNvSpPr/>
          <p:nvPr/>
        </p:nvSpPr>
        <p:spPr>
          <a:xfrm>
            <a:off x="1164617" y="3672125"/>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2" name="Rechteck 121">
            <a:extLst>
              <a:ext uri="{FF2B5EF4-FFF2-40B4-BE49-F238E27FC236}">
                <a16:creationId xmlns:a16="http://schemas.microsoft.com/office/drawing/2014/main" id="{8335648D-408A-9A89-189F-0DF7C1A2EC6B}"/>
              </a:ext>
            </a:extLst>
          </p:cNvPr>
          <p:cNvSpPr/>
          <p:nvPr/>
        </p:nvSpPr>
        <p:spPr>
          <a:xfrm>
            <a:off x="2040730" y="3542735"/>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3" name="Rechteck 122">
            <a:extLst>
              <a:ext uri="{FF2B5EF4-FFF2-40B4-BE49-F238E27FC236}">
                <a16:creationId xmlns:a16="http://schemas.microsoft.com/office/drawing/2014/main" id="{C7FD0BB0-AE99-B427-C2D7-4568D55FA1D0}"/>
              </a:ext>
            </a:extLst>
          </p:cNvPr>
          <p:cNvSpPr/>
          <p:nvPr/>
        </p:nvSpPr>
        <p:spPr>
          <a:xfrm>
            <a:off x="2040730" y="3413345"/>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4" name="Rechteck 123">
            <a:extLst>
              <a:ext uri="{FF2B5EF4-FFF2-40B4-BE49-F238E27FC236}">
                <a16:creationId xmlns:a16="http://schemas.microsoft.com/office/drawing/2014/main" id="{A2D50E60-35C8-3B59-3552-01BBED067793}"/>
              </a:ext>
            </a:extLst>
          </p:cNvPr>
          <p:cNvSpPr/>
          <p:nvPr/>
        </p:nvSpPr>
        <p:spPr>
          <a:xfrm>
            <a:off x="1164617" y="3542735"/>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5" name="Rechteck 124">
            <a:extLst>
              <a:ext uri="{FF2B5EF4-FFF2-40B4-BE49-F238E27FC236}">
                <a16:creationId xmlns:a16="http://schemas.microsoft.com/office/drawing/2014/main" id="{AE012DE1-540B-4585-1E53-DA3CE9061DB6}"/>
              </a:ext>
            </a:extLst>
          </p:cNvPr>
          <p:cNvSpPr/>
          <p:nvPr/>
        </p:nvSpPr>
        <p:spPr>
          <a:xfrm>
            <a:off x="1164617" y="3413345"/>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6" name="Rechteck 125">
            <a:extLst>
              <a:ext uri="{FF2B5EF4-FFF2-40B4-BE49-F238E27FC236}">
                <a16:creationId xmlns:a16="http://schemas.microsoft.com/office/drawing/2014/main" id="{94F6F244-6264-6866-3EF8-E70DE8742E49}"/>
              </a:ext>
            </a:extLst>
          </p:cNvPr>
          <p:cNvSpPr/>
          <p:nvPr/>
        </p:nvSpPr>
        <p:spPr>
          <a:xfrm>
            <a:off x="2040730" y="3283955"/>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7" name="Rechteck 126">
            <a:extLst>
              <a:ext uri="{FF2B5EF4-FFF2-40B4-BE49-F238E27FC236}">
                <a16:creationId xmlns:a16="http://schemas.microsoft.com/office/drawing/2014/main" id="{77ACB2A0-994F-285D-7F2D-A30D235B3B57}"/>
              </a:ext>
            </a:extLst>
          </p:cNvPr>
          <p:cNvSpPr/>
          <p:nvPr/>
        </p:nvSpPr>
        <p:spPr>
          <a:xfrm>
            <a:off x="2040730" y="3154565"/>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8" name="Rechteck 127">
            <a:extLst>
              <a:ext uri="{FF2B5EF4-FFF2-40B4-BE49-F238E27FC236}">
                <a16:creationId xmlns:a16="http://schemas.microsoft.com/office/drawing/2014/main" id="{FA17023B-EE80-69FF-9301-1B3001EC3406}"/>
              </a:ext>
            </a:extLst>
          </p:cNvPr>
          <p:cNvSpPr/>
          <p:nvPr/>
        </p:nvSpPr>
        <p:spPr>
          <a:xfrm>
            <a:off x="1164617" y="3283955"/>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9" name="Rechteck 128">
            <a:extLst>
              <a:ext uri="{FF2B5EF4-FFF2-40B4-BE49-F238E27FC236}">
                <a16:creationId xmlns:a16="http://schemas.microsoft.com/office/drawing/2014/main" id="{F4C90E73-B745-5F60-ED3B-AEA2FF6D15D7}"/>
              </a:ext>
            </a:extLst>
          </p:cNvPr>
          <p:cNvSpPr/>
          <p:nvPr/>
        </p:nvSpPr>
        <p:spPr>
          <a:xfrm>
            <a:off x="1164617" y="3154565"/>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0" name="Rechteck 129">
            <a:extLst>
              <a:ext uri="{FF2B5EF4-FFF2-40B4-BE49-F238E27FC236}">
                <a16:creationId xmlns:a16="http://schemas.microsoft.com/office/drawing/2014/main" id="{3C3B44E8-F208-3760-1353-A68171CCC0B7}"/>
              </a:ext>
            </a:extLst>
          </p:cNvPr>
          <p:cNvSpPr/>
          <p:nvPr/>
        </p:nvSpPr>
        <p:spPr>
          <a:xfrm>
            <a:off x="2040730" y="3025175"/>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1" name="Rechteck 130">
            <a:extLst>
              <a:ext uri="{FF2B5EF4-FFF2-40B4-BE49-F238E27FC236}">
                <a16:creationId xmlns:a16="http://schemas.microsoft.com/office/drawing/2014/main" id="{EA783AEE-9549-4519-25D9-E83E74E798E5}"/>
              </a:ext>
            </a:extLst>
          </p:cNvPr>
          <p:cNvSpPr/>
          <p:nvPr/>
        </p:nvSpPr>
        <p:spPr>
          <a:xfrm>
            <a:off x="2040730" y="2895785"/>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2" name="Rechteck 131">
            <a:extLst>
              <a:ext uri="{FF2B5EF4-FFF2-40B4-BE49-F238E27FC236}">
                <a16:creationId xmlns:a16="http://schemas.microsoft.com/office/drawing/2014/main" id="{645EFF92-43AB-2DA1-D322-C475D8208255}"/>
              </a:ext>
            </a:extLst>
          </p:cNvPr>
          <p:cNvSpPr/>
          <p:nvPr/>
        </p:nvSpPr>
        <p:spPr>
          <a:xfrm>
            <a:off x="1164617" y="3025175"/>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3" name="Rechteck 132">
            <a:extLst>
              <a:ext uri="{FF2B5EF4-FFF2-40B4-BE49-F238E27FC236}">
                <a16:creationId xmlns:a16="http://schemas.microsoft.com/office/drawing/2014/main" id="{DFA5C8F9-8FB2-00FA-DE99-DCC719B9FF33}"/>
              </a:ext>
            </a:extLst>
          </p:cNvPr>
          <p:cNvSpPr/>
          <p:nvPr/>
        </p:nvSpPr>
        <p:spPr>
          <a:xfrm>
            <a:off x="1164617" y="2895785"/>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4" name="Rechteck 133">
            <a:extLst>
              <a:ext uri="{FF2B5EF4-FFF2-40B4-BE49-F238E27FC236}">
                <a16:creationId xmlns:a16="http://schemas.microsoft.com/office/drawing/2014/main" id="{37C80A09-781F-F2AC-C976-653DF58A44CF}"/>
              </a:ext>
            </a:extLst>
          </p:cNvPr>
          <p:cNvSpPr/>
          <p:nvPr/>
        </p:nvSpPr>
        <p:spPr>
          <a:xfrm>
            <a:off x="2040730" y="2766395"/>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5" name="Rechteck 134">
            <a:extLst>
              <a:ext uri="{FF2B5EF4-FFF2-40B4-BE49-F238E27FC236}">
                <a16:creationId xmlns:a16="http://schemas.microsoft.com/office/drawing/2014/main" id="{3E5EB136-79DA-C431-0FE6-B76B81D5206C}"/>
              </a:ext>
            </a:extLst>
          </p:cNvPr>
          <p:cNvSpPr/>
          <p:nvPr/>
        </p:nvSpPr>
        <p:spPr>
          <a:xfrm>
            <a:off x="2040730" y="2637005"/>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6" name="Rechteck 135">
            <a:extLst>
              <a:ext uri="{FF2B5EF4-FFF2-40B4-BE49-F238E27FC236}">
                <a16:creationId xmlns:a16="http://schemas.microsoft.com/office/drawing/2014/main" id="{F462402C-4E61-EA55-5081-B221107A89C9}"/>
              </a:ext>
            </a:extLst>
          </p:cNvPr>
          <p:cNvSpPr/>
          <p:nvPr/>
        </p:nvSpPr>
        <p:spPr>
          <a:xfrm>
            <a:off x="1164617" y="2766395"/>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7" name="Rechteck 136">
            <a:extLst>
              <a:ext uri="{FF2B5EF4-FFF2-40B4-BE49-F238E27FC236}">
                <a16:creationId xmlns:a16="http://schemas.microsoft.com/office/drawing/2014/main" id="{EE36A706-A487-2C96-E64D-261A4A82305D}"/>
              </a:ext>
            </a:extLst>
          </p:cNvPr>
          <p:cNvSpPr/>
          <p:nvPr/>
        </p:nvSpPr>
        <p:spPr>
          <a:xfrm>
            <a:off x="1164617" y="2637005"/>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8" name="Rechteck 137">
            <a:extLst>
              <a:ext uri="{FF2B5EF4-FFF2-40B4-BE49-F238E27FC236}">
                <a16:creationId xmlns:a16="http://schemas.microsoft.com/office/drawing/2014/main" id="{8CA467F1-0431-E533-F320-B55A4392EE61}"/>
              </a:ext>
            </a:extLst>
          </p:cNvPr>
          <p:cNvSpPr/>
          <p:nvPr/>
        </p:nvSpPr>
        <p:spPr>
          <a:xfrm>
            <a:off x="2040730" y="2507615"/>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9" name="Rechteck 138">
            <a:extLst>
              <a:ext uri="{FF2B5EF4-FFF2-40B4-BE49-F238E27FC236}">
                <a16:creationId xmlns:a16="http://schemas.microsoft.com/office/drawing/2014/main" id="{F9C67B9C-15BF-29B7-D44B-52626C4A5225}"/>
              </a:ext>
            </a:extLst>
          </p:cNvPr>
          <p:cNvSpPr/>
          <p:nvPr/>
        </p:nvSpPr>
        <p:spPr>
          <a:xfrm>
            <a:off x="2040730" y="2378225"/>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0" name="Rechteck 139">
            <a:extLst>
              <a:ext uri="{FF2B5EF4-FFF2-40B4-BE49-F238E27FC236}">
                <a16:creationId xmlns:a16="http://schemas.microsoft.com/office/drawing/2014/main" id="{6199DBFD-57CE-B3EB-86FA-539CCC53917C}"/>
              </a:ext>
            </a:extLst>
          </p:cNvPr>
          <p:cNvSpPr/>
          <p:nvPr/>
        </p:nvSpPr>
        <p:spPr>
          <a:xfrm>
            <a:off x="1164617" y="2507615"/>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1" name="Rechteck 140">
            <a:extLst>
              <a:ext uri="{FF2B5EF4-FFF2-40B4-BE49-F238E27FC236}">
                <a16:creationId xmlns:a16="http://schemas.microsoft.com/office/drawing/2014/main" id="{5A971025-C0FB-4256-DD83-D68E231742BB}"/>
              </a:ext>
            </a:extLst>
          </p:cNvPr>
          <p:cNvSpPr/>
          <p:nvPr/>
        </p:nvSpPr>
        <p:spPr>
          <a:xfrm>
            <a:off x="1164617" y="2378225"/>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2" name="Rechteck 141">
            <a:extLst>
              <a:ext uri="{FF2B5EF4-FFF2-40B4-BE49-F238E27FC236}">
                <a16:creationId xmlns:a16="http://schemas.microsoft.com/office/drawing/2014/main" id="{AEA90433-B741-A2E9-830F-3D8ABFDB9980}"/>
              </a:ext>
            </a:extLst>
          </p:cNvPr>
          <p:cNvSpPr/>
          <p:nvPr/>
        </p:nvSpPr>
        <p:spPr>
          <a:xfrm>
            <a:off x="2040730" y="2248835"/>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3" name="Rechteck 142">
            <a:extLst>
              <a:ext uri="{FF2B5EF4-FFF2-40B4-BE49-F238E27FC236}">
                <a16:creationId xmlns:a16="http://schemas.microsoft.com/office/drawing/2014/main" id="{7A6C5F7D-4A4C-BC91-27CF-C4019315F033}"/>
              </a:ext>
            </a:extLst>
          </p:cNvPr>
          <p:cNvSpPr/>
          <p:nvPr/>
        </p:nvSpPr>
        <p:spPr>
          <a:xfrm>
            <a:off x="2040730" y="2119445"/>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4" name="Rechteck 143">
            <a:extLst>
              <a:ext uri="{FF2B5EF4-FFF2-40B4-BE49-F238E27FC236}">
                <a16:creationId xmlns:a16="http://schemas.microsoft.com/office/drawing/2014/main" id="{1124DA54-05D9-F1E7-85A7-49FB9FEF161A}"/>
              </a:ext>
            </a:extLst>
          </p:cNvPr>
          <p:cNvSpPr/>
          <p:nvPr/>
        </p:nvSpPr>
        <p:spPr>
          <a:xfrm>
            <a:off x="1164617" y="2248835"/>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5" name="Rechteck 144">
            <a:extLst>
              <a:ext uri="{FF2B5EF4-FFF2-40B4-BE49-F238E27FC236}">
                <a16:creationId xmlns:a16="http://schemas.microsoft.com/office/drawing/2014/main" id="{023B2496-DC48-260F-8DE4-24A788F806C2}"/>
              </a:ext>
            </a:extLst>
          </p:cNvPr>
          <p:cNvSpPr/>
          <p:nvPr/>
        </p:nvSpPr>
        <p:spPr>
          <a:xfrm>
            <a:off x="1164617" y="2119445"/>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6" name="Rechteck 145">
            <a:extLst>
              <a:ext uri="{FF2B5EF4-FFF2-40B4-BE49-F238E27FC236}">
                <a16:creationId xmlns:a16="http://schemas.microsoft.com/office/drawing/2014/main" id="{09AEF3D3-9C13-6E3F-1E90-A6C6BCDD0EF1}"/>
              </a:ext>
            </a:extLst>
          </p:cNvPr>
          <p:cNvSpPr/>
          <p:nvPr/>
        </p:nvSpPr>
        <p:spPr>
          <a:xfrm>
            <a:off x="2040730" y="1990055"/>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8" name="Rechteck 147">
            <a:extLst>
              <a:ext uri="{FF2B5EF4-FFF2-40B4-BE49-F238E27FC236}">
                <a16:creationId xmlns:a16="http://schemas.microsoft.com/office/drawing/2014/main" id="{764C073C-4D09-06C4-0AB7-CFF4389293CC}"/>
              </a:ext>
            </a:extLst>
          </p:cNvPr>
          <p:cNvSpPr/>
          <p:nvPr/>
        </p:nvSpPr>
        <p:spPr>
          <a:xfrm>
            <a:off x="1164617" y="1990055"/>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56" name="Gruppieren 155">
            <a:extLst>
              <a:ext uri="{FF2B5EF4-FFF2-40B4-BE49-F238E27FC236}">
                <a16:creationId xmlns:a16="http://schemas.microsoft.com/office/drawing/2014/main" id="{BBC31FDF-C615-BD42-5A9B-3A0F1B64110B}"/>
              </a:ext>
            </a:extLst>
          </p:cNvPr>
          <p:cNvGrpSpPr/>
          <p:nvPr/>
        </p:nvGrpSpPr>
        <p:grpSpPr>
          <a:xfrm>
            <a:off x="2040730" y="5610694"/>
            <a:ext cx="104775" cy="104775"/>
            <a:chOff x="2040730" y="5610694"/>
            <a:chExt cx="104775" cy="104775"/>
          </a:xfrm>
        </p:grpSpPr>
        <p:cxnSp>
          <p:nvCxnSpPr>
            <p:cNvPr id="153" name="Gerader Verbinder 152">
              <a:extLst>
                <a:ext uri="{FF2B5EF4-FFF2-40B4-BE49-F238E27FC236}">
                  <a16:creationId xmlns:a16="http://schemas.microsoft.com/office/drawing/2014/main" id="{865ED60E-FB30-A37B-4C89-7DD71A7780D7}"/>
                </a:ext>
              </a:extLst>
            </p:cNvPr>
            <p:cNvCxnSpPr>
              <a:cxnSpLocks/>
            </p:cNvCxnSpPr>
            <p:nvPr/>
          </p:nvCxnSpPr>
          <p:spPr>
            <a:xfrm>
              <a:off x="2040730" y="5610694"/>
              <a:ext cx="104775" cy="1047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Gerader Verbinder 154">
              <a:extLst>
                <a:ext uri="{FF2B5EF4-FFF2-40B4-BE49-F238E27FC236}">
                  <a16:creationId xmlns:a16="http://schemas.microsoft.com/office/drawing/2014/main" id="{9324A057-2ECC-BD0A-33C4-759F14861485}"/>
                </a:ext>
              </a:extLst>
            </p:cNvPr>
            <p:cNvCxnSpPr>
              <a:cxnSpLocks/>
            </p:cNvCxnSpPr>
            <p:nvPr/>
          </p:nvCxnSpPr>
          <p:spPr>
            <a:xfrm flipH="1">
              <a:off x="2040730" y="5610694"/>
              <a:ext cx="104775" cy="1047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7" name="Ellipse 156">
            <a:extLst>
              <a:ext uri="{FF2B5EF4-FFF2-40B4-BE49-F238E27FC236}">
                <a16:creationId xmlns:a16="http://schemas.microsoft.com/office/drawing/2014/main" id="{8174D296-07A6-64C9-B00E-93B1F30A1670}"/>
              </a:ext>
            </a:extLst>
          </p:cNvPr>
          <p:cNvSpPr/>
          <p:nvPr/>
        </p:nvSpPr>
        <p:spPr>
          <a:xfrm>
            <a:off x="2047879" y="2519143"/>
            <a:ext cx="90476" cy="9047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8" name="Ellipse 157">
            <a:extLst>
              <a:ext uri="{FF2B5EF4-FFF2-40B4-BE49-F238E27FC236}">
                <a16:creationId xmlns:a16="http://schemas.microsoft.com/office/drawing/2014/main" id="{0557FABD-E8AF-8FA4-63B3-68B254434A27}"/>
              </a:ext>
            </a:extLst>
          </p:cNvPr>
          <p:cNvSpPr/>
          <p:nvPr/>
        </p:nvSpPr>
        <p:spPr>
          <a:xfrm>
            <a:off x="1169390" y="2519143"/>
            <a:ext cx="90476" cy="9047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5" name="Rechteck 164">
            <a:extLst>
              <a:ext uri="{FF2B5EF4-FFF2-40B4-BE49-F238E27FC236}">
                <a16:creationId xmlns:a16="http://schemas.microsoft.com/office/drawing/2014/main" id="{55EFFDA3-49BA-FB1C-969A-6F60BE14F443}"/>
              </a:ext>
            </a:extLst>
          </p:cNvPr>
          <p:cNvSpPr/>
          <p:nvPr/>
        </p:nvSpPr>
        <p:spPr>
          <a:xfrm>
            <a:off x="2781300" y="5354195"/>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6" name="Rechteck 165">
            <a:extLst>
              <a:ext uri="{FF2B5EF4-FFF2-40B4-BE49-F238E27FC236}">
                <a16:creationId xmlns:a16="http://schemas.microsoft.com/office/drawing/2014/main" id="{3C8AED69-31F6-E20A-BA46-54D251CFF1FB}"/>
              </a:ext>
            </a:extLst>
          </p:cNvPr>
          <p:cNvSpPr/>
          <p:nvPr/>
        </p:nvSpPr>
        <p:spPr>
          <a:xfrm>
            <a:off x="2781300" y="5224805"/>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7" name="Rechteck 166">
            <a:extLst>
              <a:ext uri="{FF2B5EF4-FFF2-40B4-BE49-F238E27FC236}">
                <a16:creationId xmlns:a16="http://schemas.microsoft.com/office/drawing/2014/main" id="{F9216FF9-DA37-20A1-E3F7-A67C5BCB6590}"/>
              </a:ext>
            </a:extLst>
          </p:cNvPr>
          <p:cNvSpPr/>
          <p:nvPr/>
        </p:nvSpPr>
        <p:spPr>
          <a:xfrm>
            <a:off x="3548062" y="5095415"/>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8" name="Rechteck 167">
            <a:extLst>
              <a:ext uri="{FF2B5EF4-FFF2-40B4-BE49-F238E27FC236}">
                <a16:creationId xmlns:a16="http://schemas.microsoft.com/office/drawing/2014/main" id="{D3B4BCFC-3D81-E960-41ED-D1275E680AB1}"/>
              </a:ext>
            </a:extLst>
          </p:cNvPr>
          <p:cNvSpPr/>
          <p:nvPr/>
        </p:nvSpPr>
        <p:spPr>
          <a:xfrm>
            <a:off x="3548062" y="4966025"/>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9" name="Rechteck 168">
            <a:extLst>
              <a:ext uri="{FF2B5EF4-FFF2-40B4-BE49-F238E27FC236}">
                <a16:creationId xmlns:a16="http://schemas.microsoft.com/office/drawing/2014/main" id="{9A4DE0C0-C8B9-E7F9-A86D-824D585D4E08}"/>
              </a:ext>
            </a:extLst>
          </p:cNvPr>
          <p:cNvSpPr/>
          <p:nvPr/>
        </p:nvSpPr>
        <p:spPr>
          <a:xfrm>
            <a:off x="4314812" y="4836635"/>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0" name="Rechteck 169">
            <a:extLst>
              <a:ext uri="{FF2B5EF4-FFF2-40B4-BE49-F238E27FC236}">
                <a16:creationId xmlns:a16="http://schemas.microsoft.com/office/drawing/2014/main" id="{03EF4647-F5AB-6850-1A4F-7BA874740C2E}"/>
              </a:ext>
            </a:extLst>
          </p:cNvPr>
          <p:cNvSpPr/>
          <p:nvPr/>
        </p:nvSpPr>
        <p:spPr>
          <a:xfrm>
            <a:off x="4314812" y="4707245"/>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1" name="Rechteck 170">
            <a:extLst>
              <a:ext uri="{FF2B5EF4-FFF2-40B4-BE49-F238E27FC236}">
                <a16:creationId xmlns:a16="http://schemas.microsoft.com/office/drawing/2014/main" id="{30560244-AC00-34D1-CD42-06652D8F39AF}"/>
              </a:ext>
            </a:extLst>
          </p:cNvPr>
          <p:cNvSpPr/>
          <p:nvPr/>
        </p:nvSpPr>
        <p:spPr>
          <a:xfrm>
            <a:off x="5055390" y="4577855"/>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2" name="Rechteck 171">
            <a:extLst>
              <a:ext uri="{FF2B5EF4-FFF2-40B4-BE49-F238E27FC236}">
                <a16:creationId xmlns:a16="http://schemas.microsoft.com/office/drawing/2014/main" id="{022EB8E3-E23E-89EF-37B5-CD6A42614B2D}"/>
              </a:ext>
            </a:extLst>
          </p:cNvPr>
          <p:cNvSpPr/>
          <p:nvPr/>
        </p:nvSpPr>
        <p:spPr>
          <a:xfrm>
            <a:off x="5055390" y="4448465"/>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3" name="Rechteck 172">
            <a:extLst>
              <a:ext uri="{FF2B5EF4-FFF2-40B4-BE49-F238E27FC236}">
                <a16:creationId xmlns:a16="http://schemas.microsoft.com/office/drawing/2014/main" id="{5D98B5B9-9917-C5EA-41A0-6609C5C4C777}"/>
              </a:ext>
            </a:extLst>
          </p:cNvPr>
          <p:cNvSpPr/>
          <p:nvPr/>
        </p:nvSpPr>
        <p:spPr>
          <a:xfrm>
            <a:off x="5055390" y="4319075"/>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4" name="Rechteck 173">
            <a:extLst>
              <a:ext uri="{FF2B5EF4-FFF2-40B4-BE49-F238E27FC236}">
                <a16:creationId xmlns:a16="http://schemas.microsoft.com/office/drawing/2014/main" id="{982D87BB-6C7A-D7C1-363E-E1A6D5A7B1D4}"/>
              </a:ext>
            </a:extLst>
          </p:cNvPr>
          <p:cNvSpPr/>
          <p:nvPr/>
        </p:nvSpPr>
        <p:spPr>
          <a:xfrm>
            <a:off x="5055390" y="4189685"/>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5" name="Rechteck 174">
            <a:extLst>
              <a:ext uri="{FF2B5EF4-FFF2-40B4-BE49-F238E27FC236}">
                <a16:creationId xmlns:a16="http://schemas.microsoft.com/office/drawing/2014/main" id="{2C10A11A-1087-3559-B2B0-83AA2CA752D0}"/>
              </a:ext>
            </a:extLst>
          </p:cNvPr>
          <p:cNvSpPr/>
          <p:nvPr/>
        </p:nvSpPr>
        <p:spPr>
          <a:xfrm>
            <a:off x="5055390" y="4060295"/>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6" name="Rechteck 175">
            <a:extLst>
              <a:ext uri="{FF2B5EF4-FFF2-40B4-BE49-F238E27FC236}">
                <a16:creationId xmlns:a16="http://schemas.microsoft.com/office/drawing/2014/main" id="{37BDABDC-0F28-E4EF-987F-AE616F4EF6F3}"/>
              </a:ext>
            </a:extLst>
          </p:cNvPr>
          <p:cNvSpPr/>
          <p:nvPr/>
        </p:nvSpPr>
        <p:spPr>
          <a:xfrm>
            <a:off x="5055390" y="3930905"/>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7" name="Rechteck 176">
            <a:extLst>
              <a:ext uri="{FF2B5EF4-FFF2-40B4-BE49-F238E27FC236}">
                <a16:creationId xmlns:a16="http://schemas.microsoft.com/office/drawing/2014/main" id="{9ACAC5B2-DA8C-6615-49CD-5910AA3B31A1}"/>
              </a:ext>
            </a:extLst>
          </p:cNvPr>
          <p:cNvSpPr/>
          <p:nvPr/>
        </p:nvSpPr>
        <p:spPr>
          <a:xfrm>
            <a:off x="5055390" y="3801515"/>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8" name="Rechteck 177">
            <a:extLst>
              <a:ext uri="{FF2B5EF4-FFF2-40B4-BE49-F238E27FC236}">
                <a16:creationId xmlns:a16="http://schemas.microsoft.com/office/drawing/2014/main" id="{C69E2DB4-39FA-B1BE-810A-0FC1D1D0F438}"/>
              </a:ext>
            </a:extLst>
          </p:cNvPr>
          <p:cNvSpPr/>
          <p:nvPr/>
        </p:nvSpPr>
        <p:spPr>
          <a:xfrm>
            <a:off x="5055390" y="3672125"/>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9" name="Rechteck 178">
            <a:extLst>
              <a:ext uri="{FF2B5EF4-FFF2-40B4-BE49-F238E27FC236}">
                <a16:creationId xmlns:a16="http://schemas.microsoft.com/office/drawing/2014/main" id="{A0FF86C9-C0F9-642C-FCB9-6A210F51D461}"/>
              </a:ext>
            </a:extLst>
          </p:cNvPr>
          <p:cNvSpPr/>
          <p:nvPr/>
        </p:nvSpPr>
        <p:spPr>
          <a:xfrm>
            <a:off x="5055390" y="3542735"/>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0" name="Rechteck 179">
            <a:extLst>
              <a:ext uri="{FF2B5EF4-FFF2-40B4-BE49-F238E27FC236}">
                <a16:creationId xmlns:a16="http://schemas.microsoft.com/office/drawing/2014/main" id="{47633FD8-D058-8EC7-9C4B-379417A809D9}"/>
              </a:ext>
            </a:extLst>
          </p:cNvPr>
          <p:cNvSpPr/>
          <p:nvPr/>
        </p:nvSpPr>
        <p:spPr>
          <a:xfrm>
            <a:off x="5055390" y="3413345"/>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1" name="Rechteck 180">
            <a:extLst>
              <a:ext uri="{FF2B5EF4-FFF2-40B4-BE49-F238E27FC236}">
                <a16:creationId xmlns:a16="http://schemas.microsoft.com/office/drawing/2014/main" id="{020F4F70-13F5-381B-D48D-8DE91863739F}"/>
              </a:ext>
            </a:extLst>
          </p:cNvPr>
          <p:cNvSpPr/>
          <p:nvPr/>
        </p:nvSpPr>
        <p:spPr>
          <a:xfrm>
            <a:off x="5055390" y="3283955"/>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2" name="Rechteck 181">
            <a:extLst>
              <a:ext uri="{FF2B5EF4-FFF2-40B4-BE49-F238E27FC236}">
                <a16:creationId xmlns:a16="http://schemas.microsoft.com/office/drawing/2014/main" id="{99D8D720-9EEF-1C6E-1929-DDBC78D5DB44}"/>
              </a:ext>
            </a:extLst>
          </p:cNvPr>
          <p:cNvSpPr/>
          <p:nvPr/>
        </p:nvSpPr>
        <p:spPr>
          <a:xfrm>
            <a:off x="5055390" y="3154565"/>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3" name="Rechteck 182">
            <a:extLst>
              <a:ext uri="{FF2B5EF4-FFF2-40B4-BE49-F238E27FC236}">
                <a16:creationId xmlns:a16="http://schemas.microsoft.com/office/drawing/2014/main" id="{4BE5E944-D7FD-05F9-8C8A-AD7A70B2EE68}"/>
              </a:ext>
            </a:extLst>
          </p:cNvPr>
          <p:cNvSpPr/>
          <p:nvPr/>
        </p:nvSpPr>
        <p:spPr>
          <a:xfrm>
            <a:off x="5055390" y="3025175"/>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4" name="Rechteck 183">
            <a:extLst>
              <a:ext uri="{FF2B5EF4-FFF2-40B4-BE49-F238E27FC236}">
                <a16:creationId xmlns:a16="http://schemas.microsoft.com/office/drawing/2014/main" id="{48BA8E87-D67B-9CF5-DA08-0BD82FDDB236}"/>
              </a:ext>
            </a:extLst>
          </p:cNvPr>
          <p:cNvSpPr/>
          <p:nvPr/>
        </p:nvSpPr>
        <p:spPr>
          <a:xfrm>
            <a:off x="5055390" y="2895785"/>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5" name="Rechteck 184">
            <a:extLst>
              <a:ext uri="{FF2B5EF4-FFF2-40B4-BE49-F238E27FC236}">
                <a16:creationId xmlns:a16="http://schemas.microsoft.com/office/drawing/2014/main" id="{2FD94458-0BEB-DBEF-770C-C7A3486582AA}"/>
              </a:ext>
            </a:extLst>
          </p:cNvPr>
          <p:cNvSpPr/>
          <p:nvPr/>
        </p:nvSpPr>
        <p:spPr>
          <a:xfrm>
            <a:off x="5055390" y="2766395"/>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6" name="Rechteck 185">
            <a:extLst>
              <a:ext uri="{FF2B5EF4-FFF2-40B4-BE49-F238E27FC236}">
                <a16:creationId xmlns:a16="http://schemas.microsoft.com/office/drawing/2014/main" id="{C2F60F68-41DC-3C1F-8DBC-A34E0983F4CB}"/>
              </a:ext>
            </a:extLst>
          </p:cNvPr>
          <p:cNvSpPr/>
          <p:nvPr/>
        </p:nvSpPr>
        <p:spPr>
          <a:xfrm>
            <a:off x="5055390" y="2637005"/>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7" name="Rechteck 186">
            <a:extLst>
              <a:ext uri="{FF2B5EF4-FFF2-40B4-BE49-F238E27FC236}">
                <a16:creationId xmlns:a16="http://schemas.microsoft.com/office/drawing/2014/main" id="{198C08F8-F1DD-887B-18A9-25E2F3D15CCF}"/>
              </a:ext>
            </a:extLst>
          </p:cNvPr>
          <p:cNvSpPr/>
          <p:nvPr/>
        </p:nvSpPr>
        <p:spPr>
          <a:xfrm>
            <a:off x="5055390" y="2507615"/>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8" name="Rechteck 187">
            <a:extLst>
              <a:ext uri="{FF2B5EF4-FFF2-40B4-BE49-F238E27FC236}">
                <a16:creationId xmlns:a16="http://schemas.microsoft.com/office/drawing/2014/main" id="{7273414B-0350-7F8A-0C90-D2239EBDAF50}"/>
              </a:ext>
            </a:extLst>
          </p:cNvPr>
          <p:cNvSpPr/>
          <p:nvPr/>
        </p:nvSpPr>
        <p:spPr>
          <a:xfrm>
            <a:off x="5055390" y="2378225"/>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9" name="Rechteck 188">
            <a:extLst>
              <a:ext uri="{FF2B5EF4-FFF2-40B4-BE49-F238E27FC236}">
                <a16:creationId xmlns:a16="http://schemas.microsoft.com/office/drawing/2014/main" id="{D490EC17-632A-0C59-31E1-81575299885F}"/>
              </a:ext>
            </a:extLst>
          </p:cNvPr>
          <p:cNvSpPr/>
          <p:nvPr/>
        </p:nvSpPr>
        <p:spPr>
          <a:xfrm>
            <a:off x="5055390" y="2248835"/>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0" name="Rechteck 189">
            <a:extLst>
              <a:ext uri="{FF2B5EF4-FFF2-40B4-BE49-F238E27FC236}">
                <a16:creationId xmlns:a16="http://schemas.microsoft.com/office/drawing/2014/main" id="{6FB8DF38-0D89-C17A-AA30-E302AE244827}"/>
              </a:ext>
            </a:extLst>
          </p:cNvPr>
          <p:cNvSpPr/>
          <p:nvPr/>
        </p:nvSpPr>
        <p:spPr>
          <a:xfrm>
            <a:off x="5055390" y="2119445"/>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1" name="Rechteck 190">
            <a:extLst>
              <a:ext uri="{FF2B5EF4-FFF2-40B4-BE49-F238E27FC236}">
                <a16:creationId xmlns:a16="http://schemas.microsoft.com/office/drawing/2014/main" id="{F42A25E9-1314-0080-FDB9-9FFAB89C27E0}"/>
              </a:ext>
            </a:extLst>
          </p:cNvPr>
          <p:cNvSpPr/>
          <p:nvPr/>
        </p:nvSpPr>
        <p:spPr>
          <a:xfrm>
            <a:off x="5055390" y="1990055"/>
            <a:ext cx="104775" cy="1047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59" name="Gruppieren 158">
            <a:extLst>
              <a:ext uri="{FF2B5EF4-FFF2-40B4-BE49-F238E27FC236}">
                <a16:creationId xmlns:a16="http://schemas.microsoft.com/office/drawing/2014/main" id="{899E00D9-512C-44F3-32CF-281222887A16}"/>
              </a:ext>
            </a:extLst>
          </p:cNvPr>
          <p:cNvGrpSpPr/>
          <p:nvPr/>
        </p:nvGrpSpPr>
        <p:grpSpPr>
          <a:xfrm>
            <a:off x="5056126" y="3154564"/>
            <a:ext cx="104775" cy="104775"/>
            <a:chOff x="2040730" y="5610694"/>
            <a:chExt cx="104775" cy="104775"/>
          </a:xfrm>
        </p:grpSpPr>
        <p:cxnSp>
          <p:nvCxnSpPr>
            <p:cNvPr id="160" name="Gerader Verbinder 159">
              <a:extLst>
                <a:ext uri="{FF2B5EF4-FFF2-40B4-BE49-F238E27FC236}">
                  <a16:creationId xmlns:a16="http://schemas.microsoft.com/office/drawing/2014/main" id="{FD9B49EF-93AD-B9A3-2C9A-CFB01C034D94}"/>
                </a:ext>
              </a:extLst>
            </p:cNvPr>
            <p:cNvCxnSpPr>
              <a:cxnSpLocks/>
            </p:cNvCxnSpPr>
            <p:nvPr/>
          </p:nvCxnSpPr>
          <p:spPr>
            <a:xfrm>
              <a:off x="2040730" y="5610694"/>
              <a:ext cx="104775" cy="1047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Gerader Verbinder 160">
              <a:extLst>
                <a:ext uri="{FF2B5EF4-FFF2-40B4-BE49-F238E27FC236}">
                  <a16:creationId xmlns:a16="http://schemas.microsoft.com/office/drawing/2014/main" id="{B9D90B9C-DCA8-BF7B-8CB8-5E9C999DB0F4}"/>
                </a:ext>
              </a:extLst>
            </p:cNvPr>
            <p:cNvCxnSpPr>
              <a:cxnSpLocks/>
            </p:cNvCxnSpPr>
            <p:nvPr/>
          </p:nvCxnSpPr>
          <p:spPr>
            <a:xfrm flipH="1">
              <a:off x="2040730" y="5610694"/>
              <a:ext cx="104775" cy="1047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97" name="Gerade Verbindung mit Pfeil 196">
            <a:extLst>
              <a:ext uri="{FF2B5EF4-FFF2-40B4-BE49-F238E27FC236}">
                <a16:creationId xmlns:a16="http://schemas.microsoft.com/office/drawing/2014/main" id="{72AA4249-CAB6-4495-74FF-760F468B9402}"/>
              </a:ext>
            </a:extLst>
          </p:cNvPr>
          <p:cNvCxnSpPr>
            <a:cxnSpLocks/>
          </p:cNvCxnSpPr>
          <p:nvPr/>
        </p:nvCxnSpPr>
        <p:spPr>
          <a:xfrm>
            <a:off x="5174453" y="2301222"/>
            <a:ext cx="27384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8" name="Gerade Verbindung mit Pfeil 197">
            <a:extLst>
              <a:ext uri="{FF2B5EF4-FFF2-40B4-BE49-F238E27FC236}">
                <a16:creationId xmlns:a16="http://schemas.microsoft.com/office/drawing/2014/main" id="{6D50CE30-A908-F4F9-2C59-DEBDA2AAD466}"/>
              </a:ext>
            </a:extLst>
          </p:cNvPr>
          <p:cNvCxnSpPr>
            <a:cxnSpLocks/>
          </p:cNvCxnSpPr>
          <p:nvPr/>
        </p:nvCxnSpPr>
        <p:spPr>
          <a:xfrm>
            <a:off x="5174453" y="2430612"/>
            <a:ext cx="27384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9" name="Gerade Verbindung mit Pfeil 198">
            <a:extLst>
              <a:ext uri="{FF2B5EF4-FFF2-40B4-BE49-F238E27FC236}">
                <a16:creationId xmlns:a16="http://schemas.microsoft.com/office/drawing/2014/main" id="{5042F80C-B5E0-1914-E3AA-E60A2A4FFB2F}"/>
              </a:ext>
            </a:extLst>
          </p:cNvPr>
          <p:cNvCxnSpPr>
            <a:cxnSpLocks/>
          </p:cNvCxnSpPr>
          <p:nvPr/>
        </p:nvCxnSpPr>
        <p:spPr>
          <a:xfrm>
            <a:off x="5174453" y="2954671"/>
            <a:ext cx="27384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0" name="Gerade Verbindung mit Pfeil 199">
            <a:extLst>
              <a:ext uri="{FF2B5EF4-FFF2-40B4-BE49-F238E27FC236}">
                <a16:creationId xmlns:a16="http://schemas.microsoft.com/office/drawing/2014/main" id="{5E46EA64-C78B-C98E-6A06-9BE2FB733F2D}"/>
              </a:ext>
            </a:extLst>
          </p:cNvPr>
          <p:cNvCxnSpPr>
            <a:cxnSpLocks/>
          </p:cNvCxnSpPr>
          <p:nvPr/>
        </p:nvCxnSpPr>
        <p:spPr>
          <a:xfrm>
            <a:off x="5174453" y="3595122"/>
            <a:ext cx="27384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1" name="Ellipse 200">
            <a:extLst>
              <a:ext uri="{FF2B5EF4-FFF2-40B4-BE49-F238E27FC236}">
                <a16:creationId xmlns:a16="http://schemas.microsoft.com/office/drawing/2014/main" id="{35FD1442-A843-405B-0223-0C63523AFD9A}"/>
              </a:ext>
            </a:extLst>
          </p:cNvPr>
          <p:cNvSpPr/>
          <p:nvPr/>
        </p:nvSpPr>
        <p:spPr>
          <a:xfrm>
            <a:off x="6374526" y="2265943"/>
            <a:ext cx="158750" cy="1587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2" name="Textfeld 201">
            <a:extLst>
              <a:ext uri="{FF2B5EF4-FFF2-40B4-BE49-F238E27FC236}">
                <a16:creationId xmlns:a16="http://schemas.microsoft.com/office/drawing/2014/main" id="{A77A3443-E4E8-29F8-0043-694A25AF1EDD}"/>
              </a:ext>
            </a:extLst>
          </p:cNvPr>
          <p:cNvSpPr txBox="1"/>
          <p:nvPr/>
        </p:nvSpPr>
        <p:spPr>
          <a:xfrm>
            <a:off x="6524277" y="2206819"/>
            <a:ext cx="1312984" cy="276999"/>
          </a:xfrm>
          <a:prstGeom prst="rect">
            <a:avLst/>
          </a:prstGeom>
          <a:noFill/>
        </p:spPr>
        <p:txBody>
          <a:bodyPr wrap="square" lIns="91440" tIns="45720" rIns="91440" bIns="45720" rtlCol="0" anchor="t">
            <a:spAutoFit/>
          </a:bodyPr>
          <a:lstStyle/>
          <a:p>
            <a:r>
              <a:rPr lang="de-DE" sz="1200" i="1"/>
              <a:t>BCL2</a:t>
            </a:r>
            <a:r>
              <a:rPr lang="de-DE" sz="1200" i="1" baseline="30000"/>
              <a:t>mut</a:t>
            </a:r>
            <a:endParaRPr lang="de-DE" sz="1200" baseline="30000">
              <a:cs typeface="Arial"/>
            </a:endParaRPr>
          </a:p>
        </p:txBody>
      </p:sp>
      <p:grpSp>
        <p:nvGrpSpPr>
          <p:cNvPr id="222" name="Gruppieren 221">
            <a:extLst>
              <a:ext uri="{FF2B5EF4-FFF2-40B4-BE49-F238E27FC236}">
                <a16:creationId xmlns:a16="http://schemas.microsoft.com/office/drawing/2014/main" id="{ECC0BF19-231C-E451-7B90-ECA7795B53CD}"/>
              </a:ext>
            </a:extLst>
          </p:cNvPr>
          <p:cNvGrpSpPr/>
          <p:nvPr/>
        </p:nvGrpSpPr>
        <p:grpSpPr>
          <a:xfrm>
            <a:off x="6374526" y="4168326"/>
            <a:ext cx="1477044" cy="276999"/>
            <a:chOff x="6203950" y="3569388"/>
            <a:chExt cx="1477044" cy="276999"/>
          </a:xfrm>
        </p:grpSpPr>
        <p:sp>
          <p:nvSpPr>
            <p:cNvPr id="209" name="Rechteck 208">
              <a:extLst>
                <a:ext uri="{FF2B5EF4-FFF2-40B4-BE49-F238E27FC236}">
                  <a16:creationId xmlns:a16="http://schemas.microsoft.com/office/drawing/2014/main" id="{EEAA12B5-C41A-8714-1FD3-673487E94A3E}"/>
                </a:ext>
              </a:extLst>
            </p:cNvPr>
            <p:cNvSpPr/>
            <p:nvPr/>
          </p:nvSpPr>
          <p:spPr>
            <a:xfrm>
              <a:off x="6203950" y="3631687"/>
              <a:ext cx="152400" cy="1524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2" name="Textfeld 211">
              <a:extLst>
                <a:ext uri="{FF2B5EF4-FFF2-40B4-BE49-F238E27FC236}">
                  <a16:creationId xmlns:a16="http://schemas.microsoft.com/office/drawing/2014/main" id="{261F626D-0C85-7979-30C5-9089BC13DA50}"/>
                </a:ext>
              </a:extLst>
            </p:cNvPr>
            <p:cNvSpPr txBox="1"/>
            <p:nvPr/>
          </p:nvSpPr>
          <p:spPr>
            <a:xfrm>
              <a:off x="6368010" y="3569388"/>
              <a:ext cx="1312984" cy="276999"/>
            </a:xfrm>
            <a:prstGeom prst="rect">
              <a:avLst/>
            </a:prstGeom>
            <a:noFill/>
          </p:spPr>
          <p:txBody>
            <a:bodyPr wrap="square" rtlCol="0">
              <a:spAutoFit/>
            </a:bodyPr>
            <a:lstStyle/>
            <a:p>
              <a:r>
                <a:rPr lang="de-DE" sz="1200" err="1"/>
                <a:t>Ibrutinib</a:t>
              </a:r>
              <a:r>
                <a:rPr lang="de-DE" sz="1200"/>
                <a:t> mono</a:t>
              </a:r>
            </a:p>
          </p:txBody>
        </p:sp>
      </p:grpSp>
      <p:grpSp>
        <p:nvGrpSpPr>
          <p:cNvPr id="221" name="Gruppieren 220">
            <a:extLst>
              <a:ext uri="{FF2B5EF4-FFF2-40B4-BE49-F238E27FC236}">
                <a16:creationId xmlns:a16="http://schemas.microsoft.com/office/drawing/2014/main" id="{5444B97E-A742-1B4C-465D-5DE69BAB611C}"/>
              </a:ext>
            </a:extLst>
          </p:cNvPr>
          <p:cNvGrpSpPr/>
          <p:nvPr/>
        </p:nvGrpSpPr>
        <p:grpSpPr>
          <a:xfrm>
            <a:off x="6374526" y="4414066"/>
            <a:ext cx="1784350" cy="276999"/>
            <a:chOff x="6203950" y="3835683"/>
            <a:chExt cx="1784350" cy="276999"/>
          </a:xfrm>
        </p:grpSpPr>
        <p:sp>
          <p:nvSpPr>
            <p:cNvPr id="210" name="Rechteck 209">
              <a:extLst>
                <a:ext uri="{FF2B5EF4-FFF2-40B4-BE49-F238E27FC236}">
                  <a16:creationId xmlns:a16="http://schemas.microsoft.com/office/drawing/2014/main" id="{D689206F-5387-5614-67A6-A124D58C31A4}"/>
                </a:ext>
              </a:extLst>
            </p:cNvPr>
            <p:cNvSpPr/>
            <p:nvPr/>
          </p:nvSpPr>
          <p:spPr>
            <a:xfrm>
              <a:off x="6203950" y="3897982"/>
              <a:ext cx="152400" cy="152400"/>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3" name="Textfeld 212">
              <a:extLst>
                <a:ext uri="{FF2B5EF4-FFF2-40B4-BE49-F238E27FC236}">
                  <a16:creationId xmlns:a16="http://schemas.microsoft.com/office/drawing/2014/main" id="{F8A06A23-18C1-59D2-B2E3-05ECD897714E}"/>
                </a:ext>
              </a:extLst>
            </p:cNvPr>
            <p:cNvSpPr txBox="1"/>
            <p:nvPr/>
          </p:nvSpPr>
          <p:spPr>
            <a:xfrm>
              <a:off x="6368010" y="3835683"/>
              <a:ext cx="1620290" cy="276999"/>
            </a:xfrm>
            <a:prstGeom prst="rect">
              <a:avLst/>
            </a:prstGeom>
            <a:noFill/>
          </p:spPr>
          <p:txBody>
            <a:bodyPr wrap="square" rtlCol="0">
              <a:spAutoFit/>
            </a:bodyPr>
            <a:lstStyle/>
            <a:p>
              <a:r>
                <a:rPr lang="de-DE" sz="1200" err="1"/>
                <a:t>Ibrutinib+Venetoclax</a:t>
              </a:r>
              <a:endParaRPr lang="de-DE" sz="1200"/>
            </a:p>
          </p:txBody>
        </p:sp>
      </p:grpSp>
      <p:grpSp>
        <p:nvGrpSpPr>
          <p:cNvPr id="220" name="Gruppieren 219">
            <a:extLst>
              <a:ext uri="{FF2B5EF4-FFF2-40B4-BE49-F238E27FC236}">
                <a16:creationId xmlns:a16="http://schemas.microsoft.com/office/drawing/2014/main" id="{C8BD8254-C7C1-74AC-0A2C-46169B30E554}"/>
              </a:ext>
            </a:extLst>
          </p:cNvPr>
          <p:cNvGrpSpPr/>
          <p:nvPr/>
        </p:nvGrpSpPr>
        <p:grpSpPr>
          <a:xfrm>
            <a:off x="6253079" y="4659806"/>
            <a:ext cx="1905797" cy="276999"/>
            <a:chOff x="6082503" y="4060868"/>
            <a:chExt cx="1905797" cy="276999"/>
          </a:xfrm>
        </p:grpSpPr>
        <p:cxnSp>
          <p:nvCxnSpPr>
            <p:cNvPr id="211" name="Gerade Verbindung mit Pfeil 210">
              <a:extLst>
                <a:ext uri="{FF2B5EF4-FFF2-40B4-BE49-F238E27FC236}">
                  <a16:creationId xmlns:a16="http://schemas.microsoft.com/office/drawing/2014/main" id="{6E77F4B4-C98B-ABD3-3C06-7D18CE9C625A}"/>
                </a:ext>
              </a:extLst>
            </p:cNvPr>
            <p:cNvCxnSpPr>
              <a:cxnSpLocks/>
            </p:cNvCxnSpPr>
            <p:nvPr/>
          </p:nvCxnSpPr>
          <p:spPr>
            <a:xfrm>
              <a:off x="6082503" y="4199367"/>
              <a:ext cx="27384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4" name="Textfeld 213">
              <a:extLst>
                <a:ext uri="{FF2B5EF4-FFF2-40B4-BE49-F238E27FC236}">
                  <a16:creationId xmlns:a16="http://schemas.microsoft.com/office/drawing/2014/main" id="{136A4440-09FD-DD4C-6A3B-F3D063EFDB53}"/>
                </a:ext>
              </a:extLst>
            </p:cNvPr>
            <p:cNvSpPr txBox="1"/>
            <p:nvPr/>
          </p:nvSpPr>
          <p:spPr>
            <a:xfrm>
              <a:off x="6368010" y="4060868"/>
              <a:ext cx="1620290" cy="276999"/>
            </a:xfrm>
            <a:prstGeom prst="rect">
              <a:avLst/>
            </a:prstGeom>
            <a:noFill/>
          </p:spPr>
          <p:txBody>
            <a:bodyPr wrap="square" rtlCol="0">
              <a:spAutoFit/>
            </a:bodyPr>
            <a:lstStyle/>
            <a:p>
              <a:r>
                <a:rPr lang="de-DE" sz="1200"/>
                <a:t>Maintenance</a:t>
              </a:r>
            </a:p>
          </p:txBody>
        </p:sp>
      </p:grpSp>
      <p:grpSp>
        <p:nvGrpSpPr>
          <p:cNvPr id="224" name="Gruppieren 223">
            <a:extLst>
              <a:ext uri="{FF2B5EF4-FFF2-40B4-BE49-F238E27FC236}">
                <a16:creationId xmlns:a16="http://schemas.microsoft.com/office/drawing/2014/main" id="{64237B06-0639-2BB0-8C50-B399E6F48864}"/>
              </a:ext>
            </a:extLst>
          </p:cNvPr>
          <p:cNvGrpSpPr/>
          <p:nvPr/>
        </p:nvGrpSpPr>
        <p:grpSpPr>
          <a:xfrm>
            <a:off x="6374526" y="3296698"/>
            <a:ext cx="1477044" cy="276999"/>
            <a:chOff x="6203950" y="2496809"/>
            <a:chExt cx="1477044" cy="276999"/>
          </a:xfrm>
        </p:grpSpPr>
        <p:sp>
          <p:nvSpPr>
            <p:cNvPr id="203" name="Rechteck 202">
              <a:extLst>
                <a:ext uri="{FF2B5EF4-FFF2-40B4-BE49-F238E27FC236}">
                  <a16:creationId xmlns:a16="http://schemas.microsoft.com/office/drawing/2014/main" id="{84127441-A51B-3DF4-3E24-D3CB536E9955}"/>
                </a:ext>
              </a:extLst>
            </p:cNvPr>
            <p:cNvSpPr/>
            <p:nvPr/>
          </p:nvSpPr>
          <p:spPr>
            <a:xfrm>
              <a:off x="6203950" y="2559108"/>
              <a:ext cx="152400" cy="15240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5" name="Textfeld 214">
              <a:extLst>
                <a:ext uri="{FF2B5EF4-FFF2-40B4-BE49-F238E27FC236}">
                  <a16:creationId xmlns:a16="http://schemas.microsoft.com/office/drawing/2014/main" id="{50CB3667-57B8-7713-15F9-9553559AD064}"/>
                </a:ext>
              </a:extLst>
            </p:cNvPr>
            <p:cNvSpPr txBox="1"/>
            <p:nvPr/>
          </p:nvSpPr>
          <p:spPr>
            <a:xfrm>
              <a:off x="6368010" y="2496809"/>
              <a:ext cx="1312984" cy="276999"/>
            </a:xfrm>
            <a:prstGeom prst="rect">
              <a:avLst/>
            </a:prstGeom>
            <a:noFill/>
          </p:spPr>
          <p:txBody>
            <a:bodyPr wrap="square" rtlCol="0">
              <a:spAutoFit/>
            </a:bodyPr>
            <a:lstStyle/>
            <a:p>
              <a:r>
                <a:rPr lang="de-DE" sz="1200" err="1"/>
                <a:t>Alive</a:t>
              </a:r>
              <a:endParaRPr lang="de-DE" sz="1200"/>
            </a:p>
          </p:txBody>
        </p:sp>
      </p:grpSp>
      <p:grpSp>
        <p:nvGrpSpPr>
          <p:cNvPr id="223" name="Gruppieren 222">
            <a:extLst>
              <a:ext uri="{FF2B5EF4-FFF2-40B4-BE49-F238E27FC236}">
                <a16:creationId xmlns:a16="http://schemas.microsoft.com/office/drawing/2014/main" id="{C3ACDFE2-296E-8FF5-AF42-2CDD42191E92}"/>
              </a:ext>
            </a:extLst>
          </p:cNvPr>
          <p:cNvGrpSpPr/>
          <p:nvPr/>
        </p:nvGrpSpPr>
        <p:grpSpPr>
          <a:xfrm>
            <a:off x="6369605" y="3535723"/>
            <a:ext cx="1481965" cy="276999"/>
            <a:chOff x="6199029" y="2799729"/>
            <a:chExt cx="1481965" cy="276999"/>
          </a:xfrm>
        </p:grpSpPr>
        <p:grpSp>
          <p:nvGrpSpPr>
            <p:cNvPr id="208" name="Gruppieren 207">
              <a:extLst>
                <a:ext uri="{FF2B5EF4-FFF2-40B4-BE49-F238E27FC236}">
                  <a16:creationId xmlns:a16="http://schemas.microsoft.com/office/drawing/2014/main" id="{AFFC39FF-5A22-D9AB-BE12-0C1B5AC976EF}"/>
                </a:ext>
              </a:extLst>
            </p:cNvPr>
            <p:cNvGrpSpPr/>
            <p:nvPr/>
          </p:nvGrpSpPr>
          <p:grpSpPr>
            <a:xfrm>
              <a:off x="6199029" y="2854333"/>
              <a:ext cx="167790" cy="167790"/>
              <a:chOff x="6233011" y="2918900"/>
              <a:chExt cx="167790" cy="167790"/>
            </a:xfrm>
          </p:grpSpPr>
          <p:sp>
            <p:nvSpPr>
              <p:cNvPr id="207" name="Rechteck 206">
                <a:extLst>
                  <a:ext uri="{FF2B5EF4-FFF2-40B4-BE49-F238E27FC236}">
                    <a16:creationId xmlns:a16="http://schemas.microsoft.com/office/drawing/2014/main" id="{1A019D79-2D64-6677-7C4B-D6FF536E8D3B}"/>
                  </a:ext>
                </a:extLst>
              </p:cNvPr>
              <p:cNvSpPr/>
              <p:nvPr/>
            </p:nvSpPr>
            <p:spPr>
              <a:xfrm>
                <a:off x="6240705" y="2926594"/>
                <a:ext cx="152400" cy="15240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04" name="Gruppieren 203">
                <a:extLst>
                  <a:ext uri="{FF2B5EF4-FFF2-40B4-BE49-F238E27FC236}">
                    <a16:creationId xmlns:a16="http://schemas.microsoft.com/office/drawing/2014/main" id="{312C3AB9-C796-4FE0-99A3-31A3B186307D}"/>
                  </a:ext>
                </a:extLst>
              </p:cNvPr>
              <p:cNvGrpSpPr/>
              <p:nvPr/>
            </p:nvGrpSpPr>
            <p:grpSpPr>
              <a:xfrm>
                <a:off x="6233011" y="2918900"/>
                <a:ext cx="167790" cy="167790"/>
                <a:chOff x="2040730" y="5610694"/>
                <a:chExt cx="104775" cy="104775"/>
              </a:xfrm>
            </p:grpSpPr>
            <p:cxnSp>
              <p:nvCxnSpPr>
                <p:cNvPr id="205" name="Gerader Verbinder 204">
                  <a:extLst>
                    <a:ext uri="{FF2B5EF4-FFF2-40B4-BE49-F238E27FC236}">
                      <a16:creationId xmlns:a16="http://schemas.microsoft.com/office/drawing/2014/main" id="{64B02DC1-8FA0-7E1B-2652-0FCEAAD6A105}"/>
                    </a:ext>
                  </a:extLst>
                </p:cNvPr>
                <p:cNvCxnSpPr>
                  <a:cxnSpLocks/>
                </p:cNvCxnSpPr>
                <p:nvPr/>
              </p:nvCxnSpPr>
              <p:spPr>
                <a:xfrm>
                  <a:off x="2040730" y="5610694"/>
                  <a:ext cx="104775" cy="1047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 name="Gerader Verbinder 205">
                  <a:extLst>
                    <a:ext uri="{FF2B5EF4-FFF2-40B4-BE49-F238E27FC236}">
                      <a16:creationId xmlns:a16="http://schemas.microsoft.com/office/drawing/2014/main" id="{A55DEE39-CA0E-8CF5-CE77-2A2C22DF5776}"/>
                    </a:ext>
                  </a:extLst>
                </p:cNvPr>
                <p:cNvCxnSpPr>
                  <a:cxnSpLocks/>
                </p:cNvCxnSpPr>
                <p:nvPr/>
              </p:nvCxnSpPr>
              <p:spPr>
                <a:xfrm flipH="1">
                  <a:off x="2040730" y="5610694"/>
                  <a:ext cx="104775" cy="1047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16" name="Textfeld 215">
              <a:extLst>
                <a:ext uri="{FF2B5EF4-FFF2-40B4-BE49-F238E27FC236}">
                  <a16:creationId xmlns:a16="http://schemas.microsoft.com/office/drawing/2014/main" id="{4D0439A9-9BDF-76C5-BB34-445580B65D7E}"/>
                </a:ext>
              </a:extLst>
            </p:cNvPr>
            <p:cNvSpPr txBox="1"/>
            <p:nvPr/>
          </p:nvSpPr>
          <p:spPr>
            <a:xfrm>
              <a:off x="6368010" y="2799729"/>
              <a:ext cx="1312984" cy="276999"/>
            </a:xfrm>
            <a:prstGeom prst="rect">
              <a:avLst/>
            </a:prstGeom>
            <a:noFill/>
          </p:spPr>
          <p:txBody>
            <a:bodyPr wrap="square" rtlCol="0">
              <a:spAutoFit/>
            </a:bodyPr>
            <a:lstStyle/>
            <a:p>
              <a:r>
                <a:rPr lang="de-DE" sz="1200"/>
                <a:t>Dead</a:t>
              </a:r>
            </a:p>
          </p:txBody>
        </p:sp>
      </p:grpSp>
      <p:sp>
        <p:nvSpPr>
          <p:cNvPr id="217" name="Textfeld 216">
            <a:extLst>
              <a:ext uri="{FF2B5EF4-FFF2-40B4-BE49-F238E27FC236}">
                <a16:creationId xmlns:a16="http://schemas.microsoft.com/office/drawing/2014/main" id="{1BE3C828-FC5E-6F06-8939-48AB3DFBE968}"/>
              </a:ext>
            </a:extLst>
          </p:cNvPr>
          <p:cNvSpPr txBox="1"/>
          <p:nvPr/>
        </p:nvSpPr>
        <p:spPr>
          <a:xfrm>
            <a:off x="6276978" y="3937482"/>
            <a:ext cx="1312984" cy="276999"/>
          </a:xfrm>
          <a:prstGeom prst="rect">
            <a:avLst/>
          </a:prstGeom>
          <a:noFill/>
        </p:spPr>
        <p:txBody>
          <a:bodyPr wrap="square" rtlCol="0">
            <a:spAutoFit/>
          </a:bodyPr>
          <a:lstStyle/>
          <a:p>
            <a:r>
              <a:rPr lang="de-DE" sz="1200" b="1"/>
              <a:t>Treatment</a:t>
            </a:r>
          </a:p>
        </p:txBody>
      </p:sp>
      <p:sp>
        <p:nvSpPr>
          <p:cNvPr id="218" name="Textfeld 217">
            <a:extLst>
              <a:ext uri="{FF2B5EF4-FFF2-40B4-BE49-F238E27FC236}">
                <a16:creationId xmlns:a16="http://schemas.microsoft.com/office/drawing/2014/main" id="{EA52E5B7-99E2-E42A-F25A-3E005D7BF090}"/>
              </a:ext>
            </a:extLst>
          </p:cNvPr>
          <p:cNvSpPr txBox="1"/>
          <p:nvPr/>
        </p:nvSpPr>
        <p:spPr>
          <a:xfrm>
            <a:off x="6293995" y="1952957"/>
            <a:ext cx="1606040" cy="276999"/>
          </a:xfrm>
          <a:prstGeom prst="rect">
            <a:avLst/>
          </a:prstGeom>
          <a:noFill/>
        </p:spPr>
        <p:txBody>
          <a:bodyPr wrap="square" rtlCol="0">
            <a:spAutoFit/>
          </a:bodyPr>
          <a:lstStyle/>
          <a:p>
            <a:r>
              <a:rPr lang="de-DE" sz="1200" b="1" err="1"/>
              <a:t>Mutational</a:t>
            </a:r>
            <a:r>
              <a:rPr lang="de-DE" sz="1200" b="1"/>
              <a:t> </a:t>
            </a:r>
            <a:r>
              <a:rPr lang="de-DE" sz="1200" b="1" err="1"/>
              <a:t>status</a:t>
            </a:r>
            <a:endParaRPr lang="de-DE" sz="1200" b="1"/>
          </a:p>
        </p:txBody>
      </p:sp>
      <p:sp>
        <p:nvSpPr>
          <p:cNvPr id="219" name="Textfeld 218">
            <a:extLst>
              <a:ext uri="{FF2B5EF4-FFF2-40B4-BE49-F238E27FC236}">
                <a16:creationId xmlns:a16="http://schemas.microsoft.com/office/drawing/2014/main" id="{F02984D2-EF0B-D0F4-57AF-385CA240CF47}"/>
              </a:ext>
            </a:extLst>
          </p:cNvPr>
          <p:cNvSpPr txBox="1"/>
          <p:nvPr/>
        </p:nvSpPr>
        <p:spPr>
          <a:xfrm>
            <a:off x="6280555" y="3057673"/>
            <a:ext cx="1548360" cy="276999"/>
          </a:xfrm>
          <a:prstGeom prst="rect">
            <a:avLst/>
          </a:prstGeom>
          <a:noFill/>
        </p:spPr>
        <p:txBody>
          <a:bodyPr wrap="square" rtlCol="0">
            <a:spAutoFit/>
          </a:bodyPr>
          <a:lstStyle/>
          <a:p>
            <a:r>
              <a:rPr lang="de-DE" sz="1200" b="1"/>
              <a:t>Event</a:t>
            </a:r>
          </a:p>
        </p:txBody>
      </p:sp>
      <p:sp>
        <p:nvSpPr>
          <p:cNvPr id="2" name="Ellipse 200">
            <a:extLst>
              <a:ext uri="{FF2B5EF4-FFF2-40B4-BE49-F238E27FC236}">
                <a16:creationId xmlns:a16="http://schemas.microsoft.com/office/drawing/2014/main" id="{F9BAE3FF-2A33-D576-50F7-D0686F32B33A}"/>
              </a:ext>
            </a:extLst>
          </p:cNvPr>
          <p:cNvSpPr/>
          <p:nvPr/>
        </p:nvSpPr>
        <p:spPr>
          <a:xfrm>
            <a:off x="6374526" y="2495841"/>
            <a:ext cx="158750" cy="158750"/>
          </a:xfrm>
          <a:prstGeom prst="ellipse">
            <a:avLst/>
          </a:prstGeom>
          <a:solidFill>
            <a:schemeClr val="tx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200">
            <a:extLst>
              <a:ext uri="{FF2B5EF4-FFF2-40B4-BE49-F238E27FC236}">
                <a16:creationId xmlns:a16="http://schemas.microsoft.com/office/drawing/2014/main" id="{320064C4-FD03-93F8-66BB-6C55EF1F6509}"/>
              </a:ext>
            </a:extLst>
          </p:cNvPr>
          <p:cNvSpPr/>
          <p:nvPr/>
        </p:nvSpPr>
        <p:spPr>
          <a:xfrm>
            <a:off x="6374526" y="2737449"/>
            <a:ext cx="158750" cy="15875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feld 201">
            <a:extLst>
              <a:ext uri="{FF2B5EF4-FFF2-40B4-BE49-F238E27FC236}">
                <a16:creationId xmlns:a16="http://schemas.microsoft.com/office/drawing/2014/main" id="{3BA59AC1-6B94-C2F7-02C5-B6B3AFDC46D5}"/>
              </a:ext>
            </a:extLst>
          </p:cNvPr>
          <p:cNvSpPr txBox="1"/>
          <p:nvPr/>
        </p:nvSpPr>
        <p:spPr>
          <a:xfrm>
            <a:off x="6524277" y="2437669"/>
            <a:ext cx="1312984" cy="276999"/>
          </a:xfrm>
          <a:prstGeom prst="rect">
            <a:avLst/>
          </a:prstGeom>
          <a:noFill/>
        </p:spPr>
        <p:txBody>
          <a:bodyPr wrap="square" lIns="91440" tIns="45720" rIns="91440" bIns="45720" rtlCol="0" anchor="t">
            <a:spAutoFit/>
          </a:bodyPr>
          <a:lstStyle/>
          <a:p>
            <a:r>
              <a:rPr lang="de-DE" sz="1200" i="1" err="1"/>
              <a:t>BTK</a:t>
            </a:r>
            <a:r>
              <a:rPr lang="de-DE" sz="1200" i="1" baseline="30000" err="1"/>
              <a:t>mut</a:t>
            </a:r>
            <a:endParaRPr lang="de-DE" sz="1200" baseline="30000">
              <a:cs typeface="Arial"/>
            </a:endParaRPr>
          </a:p>
        </p:txBody>
      </p:sp>
      <p:sp>
        <p:nvSpPr>
          <p:cNvPr id="13" name="Textfeld 201">
            <a:extLst>
              <a:ext uri="{FF2B5EF4-FFF2-40B4-BE49-F238E27FC236}">
                <a16:creationId xmlns:a16="http://schemas.microsoft.com/office/drawing/2014/main" id="{BD4B1E3A-399E-1211-1A46-E959CA1C577D}"/>
              </a:ext>
            </a:extLst>
          </p:cNvPr>
          <p:cNvSpPr txBox="1"/>
          <p:nvPr/>
        </p:nvSpPr>
        <p:spPr>
          <a:xfrm>
            <a:off x="6524277" y="2679277"/>
            <a:ext cx="1312984" cy="276999"/>
          </a:xfrm>
          <a:prstGeom prst="rect">
            <a:avLst/>
          </a:prstGeom>
          <a:noFill/>
        </p:spPr>
        <p:txBody>
          <a:bodyPr wrap="square" lIns="91440" tIns="45720" rIns="91440" bIns="45720" rtlCol="0" anchor="t">
            <a:spAutoFit/>
          </a:bodyPr>
          <a:lstStyle/>
          <a:p>
            <a:r>
              <a:rPr lang="de-DE" sz="1200" i="1"/>
              <a:t>PLCG2</a:t>
            </a:r>
            <a:r>
              <a:rPr lang="de-DE" sz="1200" i="1" baseline="30000"/>
              <a:t>mut</a:t>
            </a:r>
            <a:endParaRPr lang="de-DE" sz="1200" baseline="30000">
              <a:cs typeface="Arial"/>
            </a:endParaRPr>
          </a:p>
        </p:txBody>
      </p:sp>
    </p:spTree>
    <p:extLst>
      <p:ext uri="{BB962C8B-B14F-4D97-AF65-F5344CB8AC3E}">
        <p14:creationId xmlns:p14="http://schemas.microsoft.com/office/powerpoint/2010/main" val="15315961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2202002-A54B-CC77-4C2B-24F06E6B3524}"/>
              </a:ext>
            </a:extLst>
          </p:cNvPr>
          <p:cNvSpPr>
            <a:spLocks noGrp="1"/>
          </p:cNvSpPr>
          <p:nvPr>
            <p:ph type="ftr" sz="quarter" idx="10"/>
          </p:nvPr>
        </p:nvSpPr>
        <p:spPr/>
        <p:txBody>
          <a:bodyPr/>
          <a:lstStyle/>
          <a:p>
            <a:r>
              <a:rPr lang="en-GB"/>
              <a:t>AE, adverse event.</a:t>
            </a:r>
          </a:p>
          <a:p>
            <a:r>
              <a:rPr lang="en-GB" b="1"/>
              <a:t>Rossi et al. Abstract #P667 presented at EHA2024. </a:t>
            </a:r>
          </a:p>
        </p:txBody>
      </p:sp>
      <p:sp>
        <p:nvSpPr>
          <p:cNvPr id="7" name="Title 6">
            <a:extLst>
              <a:ext uri="{FF2B5EF4-FFF2-40B4-BE49-F238E27FC236}">
                <a16:creationId xmlns:a16="http://schemas.microsoft.com/office/drawing/2014/main" id="{04E29856-CF9A-9E80-7B53-CA4864D7A6BB}"/>
              </a:ext>
            </a:extLst>
          </p:cNvPr>
          <p:cNvSpPr>
            <a:spLocks noGrp="1"/>
          </p:cNvSpPr>
          <p:nvPr>
            <p:ph type="title"/>
          </p:nvPr>
        </p:nvSpPr>
        <p:spPr/>
        <p:txBody>
          <a:bodyPr/>
          <a:lstStyle/>
          <a:p>
            <a:r>
              <a:rPr lang="en-US"/>
              <a:t>Adverse events </a:t>
            </a:r>
          </a:p>
        </p:txBody>
      </p:sp>
      <p:graphicFrame>
        <p:nvGraphicFramePr>
          <p:cNvPr id="6" name="Table 5">
            <a:extLst>
              <a:ext uri="{FF2B5EF4-FFF2-40B4-BE49-F238E27FC236}">
                <a16:creationId xmlns:a16="http://schemas.microsoft.com/office/drawing/2014/main" id="{572CB465-C11D-EDA7-6631-B064CE70F105}"/>
              </a:ext>
            </a:extLst>
          </p:cNvPr>
          <p:cNvGraphicFramePr>
            <a:graphicFrameLocks noGrp="1"/>
          </p:cNvGraphicFramePr>
          <p:nvPr>
            <p:extLst>
              <p:ext uri="{D42A27DB-BD31-4B8C-83A1-F6EECF244321}">
                <p14:modId xmlns:p14="http://schemas.microsoft.com/office/powerpoint/2010/main" val="2685784180"/>
              </p:ext>
            </p:extLst>
          </p:nvPr>
        </p:nvGraphicFramePr>
        <p:xfrm>
          <a:off x="407987" y="1665288"/>
          <a:ext cx="8539200" cy="4392612"/>
        </p:xfrm>
        <a:graphic>
          <a:graphicData uri="http://schemas.openxmlformats.org/drawingml/2006/table">
            <a:tbl>
              <a:tblPr firstRow="1" bandRow="1">
                <a:tableStyleId>{5C22544A-7EE6-4342-B048-85BDC9FD1C3A}</a:tableStyleId>
              </a:tblPr>
              <a:tblGrid>
                <a:gridCol w="2304000">
                  <a:extLst>
                    <a:ext uri="{9D8B030D-6E8A-4147-A177-3AD203B41FA5}">
                      <a16:colId xmlns:a16="http://schemas.microsoft.com/office/drawing/2014/main" val="911477214"/>
                    </a:ext>
                  </a:extLst>
                </a:gridCol>
                <a:gridCol w="1247040">
                  <a:extLst>
                    <a:ext uri="{9D8B030D-6E8A-4147-A177-3AD203B41FA5}">
                      <a16:colId xmlns:a16="http://schemas.microsoft.com/office/drawing/2014/main" val="1977569714"/>
                    </a:ext>
                  </a:extLst>
                </a:gridCol>
                <a:gridCol w="1247040">
                  <a:extLst>
                    <a:ext uri="{9D8B030D-6E8A-4147-A177-3AD203B41FA5}">
                      <a16:colId xmlns:a16="http://schemas.microsoft.com/office/drawing/2014/main" val="2604988734"/>
                    </a:ext>
                  </a:extLst>
                </a:gridCol>
                <a:gridCol w="1247040">
                  <a:extLst>
                    <a:ext uri="{9D8B030D-6E8A-4147-A177-3AD203B41FA5}">
                      <a16:colId xmlns:a16="http://schemas.microsoft.com/office/drawing/2014/main" val="3144244165"/>
                    </a:ext>
                  </a:extLst>
                </a:gridCol>
                <a:gridCol w="1247040">
                  <a:extLst>
                    <a:ext uri="{9D8B030D-6E8A-4147-A177-3AD203B41FA5}">
                      <a16:colId xmlns:a16="http://schemas.microsoft.com/office/drawing/2014/main" val="1384471444"/>
                    </a:ext>
                  </a:extLst>
                </a:gridCol>
                <a:gridCol w="1247040">
                  <a:extLst>
                    <a:ext uri="{9D8B030D-6E8A-4147-A177-3AD203B41FA5}">
                      <a16:colId xmlns:a16="http://schemas.microsoft.com/office/drawing/2014/main" val="3976414273"/>
                    </a:ext>
                  </a:extLst>
                </a:gridCol>
              </a:tblGrid>
              <a:tr h="244034">
                <a:tc rowSpan="2">
                  <a:txBody>
                    <a:bodyPr/>
                    <a:lstStyle/>
                    <a:p>
                      <a:pPr algn="l" fontAlgn="b"/>
                      <a:r>
                        <a:rPr lang="en-GB" sz="1100" b="1" i="0" u="none" strike="noStrike">
                          <a:solidFill>
                            <a:schemeClr val="bg1"/>
                          </a:solidFill>
                          <a:effectLst/>
                          <a:latin typeface="+mn-lt"/>
                        </a:rPr>
                        <a:t>AEs, highest grade only</a:t>
                      </a:r>
                    </a:p>
                  </a:txBody>
                  <a:tcPr marT="0" marB="36000" anchor="b">
                    <a:lnB w="38100" cap="flat" cmpd="sng" algn="ctr">
                      <a:solidFill>
                        <a:schemeClr val="bg1"/>
                      </a:solidFill>
                      <a:prstDash val="solid"/>
                      <a:round/>
                      <a:headEnd type="none" w="med" len="med"/>
                      <a:tailEnd type="none" w="med" len="med"/>
                    </a:lnB>
                    <a:solidFill>
                      <a:schemeClr val="accent1"/>
                    </a:solidFill>
                  </a:tcPr>
                </a:tc>
                <a:tc gridSpan="5">
                  <a:txBody>
                    <a:bodyPr/>
                    <a:lstStyle/>
                    <a:p>
                      <a:pPr algn="ctr"/>
                      <a:r>
                        <a:rPr lang="en-US" sz="1100">
                          <a:solidFill>
                            <a:schemeClr val="bg1"/>
                          </a:solidFill>
                          <a:latin typeface="+mn-lt"/>
                        </a:rPr>
                        <a:t>Patients, N=30</a:t>
                      </a:r>
                    </a:p>
                  </a:txBody>
                  <a:tcPr marT="0" marB="0" anchor="ctr">
                    <a:lnB w="12700" cap="flat" cmpd="sng" algn="ctr">
                      <a:solidFill>
                        <a:schemeClr val="bg1"/>
                      </a:solidFill>
                      <a:prstDash val="solid"/>
                      <a:round/>
                      <a:headEnd type="none" w="med" len="med"/>
                      <a:tailEnd type="none" w="med" len="med"/>
                    </a:lnB>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1456551"/>
                  </a:ext>
                </a:extLst>
              </a:tr>
              <a:tr h="244034">
                <a:tc vMerge="1">
                  <a:txBody>
                    <a:bodyPr/>
                    <a:lstStyle/>
                    <a:p>
                      <a:endParaRPr lang="de-DE"/>
                    </a:p>
                  </a:txBody>
                  <a:tcPr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GB" sz="1100" b="1" i="0" u="none" strike="noStrike">
                          <a:solidFill>
                            <a:schemeClr val="bg1"/>
                          </a:solidFill>
                          <a:effectLst/>
                          <a:latin typeface="+mn-lt"/>
                        </a:rPr>
                        <a:t>Grade 1</a:t>
                      </a:r>
                    </a:p>
                  </a:txBody>
                  <a:tcPr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GB" sz="1100" b="1" i="0" u="none" strike="noStrike">
                          <a:solidFill>
                            <a:schemeClr val="bg1"/>
                          </a:solidFill>
                          <a:effectLst/>
                          <a:latin typeface="+mn-lt"/>
                        </a:rPr>
                        <a:t>Grade 2</a:t>
                      </a:r>
                    </a:p>
                  </a:txBody>
                  <a:tcPr marT="0" marB="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alpha val="89790"/>
                      </a:schemeClr>
                    </a:solidFill>
                  </a:tcPr>
                </a:tc>
                <a:tc>
                  <a:txBody>
                    <a:bodyPr/>
                    <a:lstStyle/>
                    <a:p>
                      <a:pPr algn="ctr" fontAlgn="b"/>
                      <a:r>
                        <a:rPr lang="en-GB" sz="1100" b="1" i="0" u="none" strike="noStrike">
                          <a:solidFill>
                            <a:schemeClr val="bg1"/>
                          </a:solidFill>
                          <a:effectLst/>
                          <a:latin typeface="+mn-lt"/>
                        </a:rPr>
                        <a:t>Grade 3</a:t>
                      </a:r>
                    </a:p>
                  </a:txBody>
                  <a:tcPr marT="0" marB="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alpha val="80293"/>
                      </a:schemeClr>
                    </a:solidFill>
                  </a:tcPr>
                </a:tc>
                <a:tc>
                  <a:txBody>
                    <a:bodyPr/>
                    <a:lstStyle/>
                    <a:p>
                      <a:pPr algn="ctr" fontAlgn="b"/>
                      <a:r>
                        <a:rPr lang="en-GB" sz="1100" b="1" i="0" u="none" strike="noStrike">
                          <a:solidFill>
                            <a:schemeClr val="bg1"/>
                          </a:solidFill>
                          <a:effectLst/>
                          <a:latin typeface="+mn-lt"/>
                        </a:rPr>
                        <a:t>Grade 4</a:t>
                      </a:r>
                    </a:p>
                  </a:txBody>
                  <a:tcPr marT="0" marB="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alpha val="70000"/>
                      </a:schemeClr>
                    </a:solidFill>
                  </a:tcPr>
                </a:tc>
                <a:tc>
                  <a:txBody>
                    <a:bodyPr/>
                    <a:lstStyle/>
                    <a:p>
                      <a:pPr algn="ctr" fontAlgn="b"/>
                      <a:r>
                        <a:rPr lang="en-GB" sz="1100" b="1" i="0" u="none" strike="noStrike">
                          <a:solidFill>
                            <a:schemeClr val="bg1"/>
                          </a:solidFill>
                          <a:effectLst/>
                          <a:latin typeface="+mn-lt"/>
                        </a:rPr>
                        <a:t>Grade 5</a:t>
                      </a:r>
                    </a:p>
                  </a:txBody>
                  <a:tcPr marT="0" marB="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alpha val="60000"/>
                      </a:schemeClr>
                    </a:solidFill>
                  </a:tcPr>
                </a:tc>
                <a:extLst>
                  <a:ext uri="{0D108BD9-81ED-4DB2-BD59-A6C34878D82A}">
                    <a16:rowId xmlns:a16="http://schemas.microsoft.com/office/drawing/2014/main" val="3987875282"/>
                  </a:ext>
                </a:extLst>
              </a:tr>
              <a:tr h="244034">
                <a:tc>
                  <a:txBody>
                    <a:bodyPr/>
                    <a:lstStyle/>
                    <a:p>
                      <a:pPr algn="l" fontAlgn="b"/>
                      <a:r>
                        <a:rPr lang="en-GB" sz="1100" b="0" i="0" u="none" strike="noStrike">
                          <a:solidFill>
                            <a:schemeClr val="tx1"/>
                          </a:solidFill>
                          <a:effectLst/>
                          <a:latin typeface="+mn-lt"/>
                        </a:rPr>
                        <a:t>Fatigue</a:t>
                      </a:r>
                    </a:p>
                  </a:txBody>
                  <a:tcPr marT="0" marB="0" anchor="ctr">
                    <a:lnT w="38100" cap="flat" cmpd="sng" algn="ctr">
                      <a:solidFill>
                        <a:schemeClr val="bg1"/>
                      </a:solidFill>
                      <a:prstDash val="solid"/>
                      <a:round/>
                      <a:headEnd type="none" w="med" len="med"/>
                      <a:tailEnd type="none" w="med" len="med"/>
                    </a:lnT>
                  </a:tcPr>
                </a:tc>
                <a:tc>
                  <a:txBody>
                    <a:bodyPr/>
                    <a:lstStyle/>
                    <a:p>
                      <a:pPr algn="ctr" fontAlgn="b"/>
                      <a:r>
                        <a:rPr lang="en-IT" sz="1100" b="0" i="0" u="none" strike="noStrike">
                          <a:solidFill>
                            <a:schemeClr val="tx1"/>
                          </a:solidFill>
                          <a:effectLst/>
                          <a:latin typeface="+mn-lt"/>
                        </a:rPr>
                        <a:t>6 (20.0%)</a:t>
                      </a:r>
                    </a:p>
                  </a:txBody>
                  <a:tcPr marT="0" marB="0" anchor="ctr">
                    <a:lnT w="38100" cap="flat" cmpd="sng" algn="ctr">
                      <a:solidFill>
                        <a:schemeClr val="bg1"/>
                      </a:solidFill>
                      <a:prstDash val="solid"/>
                      <a:round/>
                      <a:headEnd type="none" w="med" len="med"/>
                      <a:tailEnd type="none" w="med" len="med"/>
                    </a:lnT>
                  </a:tcPr>
                </a:tc>
                <a:tc>
                  <a:txBody>
                    <a:bodyPr/>
                    <a:lstStyle/>
                    <a:p>
                      <a:pPr algn="ctr" fontAlgn="b"/>
                      <a:r>
                        <a:rPr lang="en-IT" sz="1100" b="0" i="0" u="none" strike="noStrike">
                          <a:solidFill>
                            <a:schemeClr val="tx1"/>
                          </a:solidFill>
                          <a:effectLst/>
                          <a:latin typeface="+mn-lt"/>
                        </a:rPr>
                        <a:t>4 (13.3%)</a:t>
                      </a:r>
                    </a:p>
                  </a:txBody>
                  <a:tcPr marT="0" marB="0" anchor="ctr">
                    <a:lnT w="38100" cap="flat" cmpd="sng" algn="ctr">
                      <a:solidFill>
                        <a:schemeClr val="bg1"/>
                      </a:solidFill>
                      <a:prstDash val="solid"/>
                      <a:round/>
                      <a:headEnd type="none" w="med" len="med"/>
                      <a:tailEnd type="none" w="med" len="med"/>
                    </a:lnT>
                  </a:tcPr>
                </a:tc>
                <a:tc>
                  <a:txBody>
                    <a:bodyPr/>
                    <a:lstStyle/>
                    <a:p>
                      <a:pPr algn="ctr" fontAlgn="b"/>
                      <a:r>
                        <a:rPr lang="en-IT" sz="1100" b="0" i="0" u="none" strike="noStrike">
                          <a:solidFill>
                            <a:schemeClr val="tx1"/>
                          </a:solidFill>
                          <a:effectLst/>
                          <a:latin typeface="+mn-lt"/>
                        </a:rPr>
                        <a:t>0</a:t>
                      </a:r>
                    </a:p>
                  </a:txBody>
                  <a:tcPr marT="0" marB="0" anchor="ctr">
                    <a:lnT w="38100" cap="flat" cmpd="sng" algn="ctr">
                      <a:solidFill>
                        <a:schemeClr val="bg1"/>
                      </a:solidFill>
                      <a:prstDash val="solid"/>
                      <a:round/>
                      <a:headEnd type="none" w="med" len="med"/>
                      <a:tailEnd type="none" w="med" len="med"/>
                    </a:lnT>
                  </a:tcPr>
                </a:tc>
                <a:tc>
                  <a:txBody>
                    <a:bodyPr/>
                    <a:lstStyle/>
                    <a:p>
                      <a:pPr algn="ctr" fontAlgn="b"/>
                      <a:r>
                        <a:rPr lang="en-IT" sz="1100" b="0" i="0" u="none" strike="noStrike">
                          <a:solidFill>
                            <a:schemeClr val="tx1"/>
                          </a:solidFill>
                          <a:effectLst/>
                          <a:latin typeface="+mn-lt"/>
                        </a:rPr>
                        <a:t>0</a:t>
                      </a:r>
                    </a:p>
                  </a:txBody>
                  <a:tcPr marT="0" marB="0" anchor="ctr">
                    <a:lnT w="38100" cap="flat" cmpd="sng" algn="ctr">
                      <a:solidFill>
                        <a:schemeClr val="bg1"/>
                      </a:solidFill>
                      <a:prstDash val="solid"/>
                      <a:round/>
                      <a:headEnd type="none" w="med" len="med"/>
                      <a:tailEnd type="none" w="med" len="med"/>
                    </a:lnT>
                  </a:tcPr>
                </a:tc>
                <a:tc>
                  <a:txBody>
                    <a:bodyPr/>
                    <a:lstStyle/>
                    <a:p>
                      <a:pPr algn="ctr" fontAlgn="b"/>
                      <a:r>
                        <a:rPr lang="en-IT" sz="1100" b="0" i="0" u="none" strike="noStrike">
                          <a:solidFill>
                            <a:schemeClr val="tx1"/>
                          </a:solidFill>
                          <a:effectLst/>
                          <a:latin typeface="+mn-lt"/>
                        </a:rPr>
                        <a:t>0</a:t>
                      </a:r>
                    </a:p>
                  </a:txBody>
                  <a:tcPr marT="0" marB="0"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483116071"/>
                  </a:ext>
                </a:extLst>
              </a:tr>
              <a:tr h="244034">
                <a:tc>
                  <a:txBody>
                    <a:bodyPr/>
                    <a:lstStyle/>
                    <a:p>
                      <a:pPr algn="l" fontAlgn="b"/>
                      <a:r>
                        <a:rPr lang="en-GB" sz="1100" b="0" i="0" u="none" strike="noStrike">
                          <a:solidFill>
                            <a:schemeClr val="tx1"/>
                          </a:solidFill>
                          <a:effectLst/>
                          <a:latin typeface="+mn-lt"/>
                        </a:rPr>
                        <a:t>Dyspnea</a:t>
                      </a:r>
                    </a:p>
                  </a:txBody>
                  <a:tcPr marT="0" marB="0" anchor="ctr"/>
                </a:tc>
                <a:tc>
                  <a:txBody>
                    <a:bodyPr/>
                    <a:lstStyle/>
                    <a:p>
                      <a:pPr algn="ctr" fontAlgn="b"/>
                      <a:r>
                        <a:rPr lang="en-IT" sz="1100" b="0" i="0" u="none" strike="noStrike">
                          <a:solidFill>
                            <a:schemeClr val="tx1"/>
                          </a:solidFill>
                          <a:effectLst/>
                          <a:latin typeface="+mn-lt"/>
                        </a:rPr>
                        <a:t>2 (6.7%)</a:t>
                      </a:r>
                    </a:p>
                  </a:txBody>
                  <a:tcPr marT="0" marB="0" anchor="ctr"/>
                </a:tc>
                <a:tc>
                  <a:txBody>
                    <a:bodyPr/>
                    <a:lstStyle/>
                    <a:p>
                      <a:pPr algn="ctr" fontAlgn="b"/>
                      <a:r>
                        <a:rPr lang="en-IT" sz="1100" b="0" i="0" u="none" strike="noStrike">
                          <a:solidFill>
                            <a:schemeClr val="tx1"/>
                          </a:solidFill>
                          <a:effectLst/>
                          <a:latin typeface="+mn-lt"/>
                        </a:rPr>
                        <a:t>1 (3.3%)</a:t>
                      </a:r>
                    </a:p>
                  </a:txBody>
                  <a:tcPr marT="0" marB="0" anchor="ctr"/>
                </a:tc>
                <a:tc>
                  <a:txBody>
                    <a:bodyPr/>
                    <a:lstStyle/>
                    <a:p>
                      <a:pPr algn="ctr" fontAlgn="b"/>
                      <a:r>
                        <a:rPr lang="en-IT" sz="1100" b="0" i="0" u="none" strike="noStrike">
                          <a:solidFill>
                            <a:schemeClr val="tx1"/>
                          </a:solidFill>
                          <a:effectLst/>
                          <a:latin typeface="+mn-lt"/>
                        </a:rPr>
                        <a:t>0</a:t>
                      </a:r>
                    </a:p>
                  </a:txBody>
                  <a:tcPr marT="0" marB="0" anchor="ctr"/>
                </a:tc>
                <a:tc>
                  <a:txBody>
                    <a:bodyPr/>
                    <a:lstStyle/>
                    <a:p>
                      <a:pPr algn="ctr" fontAlgn="b"/>
                      <a:r>
                        <a:rPr lang="en-IT" sz="1100" b="0" i="0" u="none" strike="noStrike">
                          <a:solidFill>
                            <a:schemeClr val="tx1"/>
                          </a:solidFill>
                          <a:effectLst/>
                          <a:latin typeface="+mn-lt"/>
                        </a:rPr>
                        <a:t>0</a:t>
                      </a:r>
                    </a:p>
                  </a:txBody>
                  <a:tcPr marT="0" marB="0" anchor="ctr"/>
                </a:tc>
                <a:tc>
                  <a:txBody>
                    <a:bodyPr/>
                    <a:lstStyle/>
                    <a:p>
                      <a:pPr algn="ctr" fontAlgn="b"/>
                      <a:r>
                        <a:rPr lang="en-IT" sz="1100" b="0" i="0" u="none" strike="noStrike">
                          <a:solidFill>
                            <a:schemeClr val="tx1"/>
                          </a:solidFill>
                          <a:effectLst/>
                          <a:latin typeface="+mn-lt"/>
                        </a:rPr>
                        <a:t>0</a:t>
                      </a:r>
                    </a:p>
                  </a:txBody>
                  <a:tcPr marT="0" marB="0" anchor="ctr"/>
                </a:tc>
                <a:extLst>
                  <a:ext uri="{0D108BD9-81ED-4DB2-BD59-A6C34878D82A}">
                    <a16:rowId xmlns:a16="http://schemas.microsoft.com/office/drawing/2014/main" val="3103113045"/>
                  </a:ext>
                </a:extLst>
              </a:tr>
              <a:tr h="244034">
                <a:tc>
                  <a:txBody>
                    <a:bodyPr/>
                    <a:lstStyle/>
                    <a:p>
                      <a:pPr algn="l" fontAlgn="b"/>
                      <a:r>
                        <a:rPr lang="en-GB" sz="1100" b="0" i="0" u="none" strike="noStrike">
                          <a:solidFill>
                            <a:schemeClr val="tx1"/>
                          </a:solidFill>
                          <a:effectLst/>
                          <a:latin typeface="+mn-lt"/>
                        </a:rPr>
                        <a:t>Neutrophil count decreased</a:t>
                      </a:r>
                    </a:p>
                  </a:txBody>
                  <a:tcPr marT="0" marB="0" anchor="ctr"/>
                </a:tc>
                <a:tc>
                  <a:txBody>
                    <a:bodyPr/>
                    <a:lstStyle/>
                    <a:p>
                      <a:pPr algn="ctr" fontAlgn="b"/>
                      <a:r>
                        <a:rPr lang="en-IT" sz="1100" b="0" i="0" u="none" strike="noStrike">
                          <a:solidFill>
                            <a:schemeClr val="tx1"/>
                          </a:solidFill>
                          <a:effectLst/>
                          <a:latin typeface="+mn-lt"/>
                        </a:rPr>
                        <a:t>0</a:t>
                      </a:r>
                    </a:p>
                  </a:txBody>
                  <a:tcPr marT="0" marB="0" anchor="ctr"/>
                </a:tc>
                <a:tc>
                  <a:txBody>
                    <a:bodyPr/>
                    <a:lstStyle/>
                    <a:p>
                      <a:pPr algn="ctr" fontAlgn="b"/>
                      <a:r>
                        <a:rPr lang="en-IT" sz="1100" b="0" i="0" u="none" strike="noStrike">
                          <a:solidFill>
                            <a:schemeClr val="tx1"/>
                          </a:solidFill>
                          <a:effectLst/>
                          <a:latin typeface="+mn-lt"/>
                        </a:rPr>
                        <a:t>2 (6.7%)</a:t>
                      </a:r>
                    </a:p>
                  </a:txBody>
                  <a:tcPr marT="0" marB="0" anchor="ctr"/>
                </a:tc>
                <a:tc>
                  <a:txBody>
                    <a:bodyPr/>
                    <a:lstStyle/>
                    <a:p>
                      <a:pPr algn="ctr" fontAlgn="b"/>
                      <a:r>
                        <a:rPr lang="en-IT" sz="1100" b="0" i="0" u="none" strike="noStrike">
                          <a:solidFill>
                            <a:schemeClr val="tx1"/>
                          </a:solidFill>
                          <a:effectLst/>
                          <a:latin typeface="+mn-lt"/>
                        </a:rPr>
                        <a:t>6 (20.0%)</a:t>
                      </a:r>
                    </a:p>
                  </a:txBody>
                  <a:tcPr marT="0" marB="0" anchor="ctr"/>
                </a:tc>
                <a:tc>
                  <a:txBody>
                    <a:bodyPr/>
                    <a:lstStyle/>
                    <a:p>
                      <a:pPr algn="ctr" fontAlgn="b"/>
                      <a:r>
                        <a:rPr lang="en-IT" sz="1100" b="0" i="0" u="none" strike="noStrike">
                          <a:solidFill>
                            <a:schemeClr val="tx1"/>
                          </a:solidFill>
                          <a:effectLst/>
                          <a:latin typeface="+mn-lt"/>
                        </a:rPr>
                        <a:t>3 (10.0%)</a:t>
                      </a:r>
                    </a:p>
                  </a:txBody>
                  <a:tcPr marT="0" marB="0" anchor="ctr"/>
                </a:tc>
                <a:tc>
                  <a:txBody>
                    <a:bodyPr/>
                    <a:lstStyle/>
                    <a:p>
                      <a:pPr algn="ctr" fontAlgn="b"/>
                      <a:r>
                        <a:rPr lang="en-IT" sz="1100" b="0" i="0" u="none" strike="noStrike">
                          <a:solidFill>
                            <a:schemeClr val="tx1"/>
                          </a:solidFill>
                          <a:effectLst/>
                          <a:latin typeface="+mn-lt"/>
                        </a:rPr>
                        <a:t>0</a:t>
                      </a:r>
                    </a:p>
                  </a:txBody>
                  <a:tcPr marT="0" marB="0" anchor="ctr"/>
                </a:tc>
                <a:extLst>
                  <a:ext uri="{0D108BD9-81ED-4DB2-BD59-A6C34878D82A}">
                    <a16:rowId xmlns:a16="http://schemas.microsoft.com/office/drawing/2014/main" val="526467369"/>
                  </a:ext>
                </a:extLst>
              </a:tr>
              <a:tr h="244034">
                <a:tc>
                  <a:txBody>
                    <a:bodyPr/>
                    <a:lstStyle/>
                    <a:p>
                      <a:pPr algn="l" fontAlgn="b"/>
                      <a:r>
                        <a:rPr lang="en-GB" sz="1100" b="0" i="0" u="none" strike="noStrike">
                          <a:solidFill>
                            <a:schemeClr val="tx1"/>
                          </a:solidFill>
                          <a:effectLst/>
                          <a:latin typeface="+mn-lt"/>
                        </a:rPr>
                        <a:t>Anemia</a:t>
                      </a:r>
                    </a:p>
                  </a:txBody>
                  <a:tcPr marT="0" marB="0" anchor="ctr"/>
                </a:tc>
                <a:tc>
                  <a:txBody>
                    <a:bodyPr/>
                    <a:lstStyle/>
                    <a:p>
                      <a:pPr algn="ctr" fontAlgn="b"/>
                      <a:r>
                        <a:rPr lang="en-IT" sz="1100" b="0" i="0" u="none" strike="noStrike">
                          <a:solidFill>
                            <a:schemeClr val="tx1"/>
                          </a:solidFill>
                          <a:effectLst/>
                          <a:latin typeface="+mn-lt"/>
                        </a:rPr>
                        <a:t>1 (3.3%)</a:t>
                      </a:r>
                    </a:p>
                  </a:txBody>
                  <a:tcPr marT="0" marB="0" anchor="ctr"/>
                </a:tc>
                <a:tc>
                  <a:txBody>
                    <a:bodyPr/>
                    <a:lstStyle/>
                    <a:p>
                      <a:pPr algn="ctr" fontAlgn="b"/>
                      <a:r>
                        <a:rPr lang="en-IT" sz="1100" b="0" i="0" u="none" strike="noStrike">
                          <a:solidFill>
                            <a:schemeClr val="tx1"/>
                          </a:solidFill>
                          <a:effectLst/>
                          <a:latin typeface="+mn-lt"/>
                        </a:rPr>
                        <a:t>3 (10.0%)</a:t>
                      </a:r>
                    </a:p>
                  </a:txBody>
                  <a:tcPr marT="0" marB="0" anchor="ctr"/>
                </a:tc>
                <a:tc>
                  <a:txBody>
                    <a:bodyPr/>
                    <a:lstStyle/>
                    <a:p>
                      <a:pPr algn="ctr" fontAlgn="b"/>
                      <a:r>
                        <a:rPr lang="en-IT" sz="1100" b="0" i="0" u="none" strike="noStrike">
                          <a:solidFill>
                            <a:schemeClr val="tx1"/>
                          </a:solidFill>
                          <a:effectLst/>
                          <a:latin typeface="+mn-lt"/>
                        </a:rPr>
                        <a:t>0</a:t>
                      </a:r>
                    </a:p>
                  </a:txBody>
                  <a:tcPr marT="0" marB="0" anchor="ctr"/>
                </a:tc>
                <a:tc>
                  <a:txBody>
                    <a:bodyPr/>
                    <a:lstStyle/>
                    <a:p>
                      <a:pPr algn="ctr" fontAlgn="b"/>
                      <a:r>
                        <a:rPr lang="en-IT" sz="1100" b="0" i="0" u="none" strike="noStrike">
                          <a:solidFill>
                            <a:schemeClr val="tx1"/>
                          </a:solidFill>
                          <a:effectLst/>
                          <a:latin typeface="+mn-lt"/>
                        </a:rPr>
                        <a:t>1 (3.3%)</a:t>
                      </a:r>
                    </a:p>
                  </a:txBody>
                  <a:tcPr marT="0" marB="0" anchor="ctr"/>
                </a:tc>
                <a:tc>
                  <a:txBody>
                    <a:bodyPr/>
                    <a:lstStyle/>
                    <a:p>
                      <a:pPr algn="ctr" fontAlgn="b"/>
                      <a:r>
                        <a:rPr lang="en-IT" sz="1100" b="0" i="0" u="none" strike="noStrike">
                          <a:solidFill>
                            <a:schemeClr val="tx1"/>
                          </a:solidFill>
                          <a:effectLst/>
                          <a:latin typeface="+mn-lt"/>
                        </a:rPr>
                        <a:t>0</a:t>
                      </a:r>
                    </a:p>
                  </a:txBody>
                  <a:tcPr marT="0" marB="0" anchor="ctr"/>
                </a:tc>
                <a:extLst>
                  <a:ext uri="{0D108BD9-81ED-4DB2-BD59-A6C34878D82A}">
                    <a16:rowId xmlns:a16="http://schemas.microsoft.com/office/drawing/2014/main" val="3462671055"/>
                  </a:ext>
                </a:extLst>
              </a:tr>
              <a:tr h="244034">
                <a:tc>
                  <a:txBody>
                    <a:bodyPr/>
                    <a:lstStyle/>
                    <a:p>
                      <a:pPr algn="l" fontAlgn="b"/>
                      <a:r>
                        <a:rPr lang="en-GB" sz="1100" b="0" i="0" u="none" strike="noStrike">
                          <a:solidFill>
                            <a:schemeClr val="tx1"/>
                          </a:solidFill>
                          <a:effectLst/>
                          <a:latin typeface="+mn-lt"/>
                        </a:rPr>
                        <a:t>Platelet count decreased</a:t>
                      </a:r>
                    </a:p>
                  </a:txBody>
                  <a:tcPr marT="0" marB="0" anchor="ctr"/>
                </a:tc>
                <a:tc>
                  <a:txBody>
                    <a:bodyPr/>
                    <a:lstStyle/>
                    <a:p>
                      <a:pPr algn="ctr" fontAlgn="b"/>
                      <a:r>
                        <a:rPr lang="en-IT" sz="1100" b="0" i="0" u="none" strike="noStrike">
                          <a:solidFill>
                            <a:schemeClr val="tx1"/>
                          </a:solidFill>
                          <a:effectLst/>
                          <a:latin typeface="+mn-lt"/>
                        </a:rPr>
                        <a:t>2 (6.7%)</a:t>
                      </a:r>
                    </a:p>
                  </a:txBody>
                  <a:tcPr marT="0" marB="0" anchor="ctr"/>
                </a:tc>
                <a:tc>
                  <a:txBody>
                    <a:bodyPr/>
                    <a:lstStyle/>
                    <a:p>
                      <a:pPr algn="ctr" fontAlgn="b"/>
                      <a:r>
                        <a:rPr lang="en-IT" sz="1100" b="0" i="0" u="none" strike="noStrike">
                          <a:solidFill>
                            <a:schemeClr val="tx1"/>
                          </a:solidFill>
                          <a:effectLst/>
                          <a:latin typeface="+mn-lt"/>
                        </a:rPr>
                        <a:t>1 (3.3%)</a:t>
                      </a:r>
                    </a:p>
                  </a:txBody>
                  <a:tcPr marT="0" marB="0" anchor="ctr"/>
                </a:tc>
                <a:tc>
                  <a:txBody>
                    <a:bodyPr/>
                    <a:lstStyle/>
                    <a:p>
                      <a:pPr algn="ctr" fontAlgn="b"/>
                      <a:r>
                        <a:rPr lang="en-IT" sz="1100" b="0" i="0" u="none" strike="noStrike">
                          <a:solidFill>
                            <a:schemeClr val="tx1"/>
                          </a:solidFill>
                          <a:effectLst/>
                          <a:latin typeface="+mn-lt"/>
                        </a:rPr>
                        <a:t>0</a:t>
                      </a:r>
                    </a:p>
                  </a:txBody>
                  <a:tcPr marT="0" marB="0" anchor="ctr"/>
                </a:tc>
                <a:tc>
                  <a:txBody>
                    <a:bodyPr/>
                    <a:lstStyle/>
                    <a:p>
                      <a:pPr algn="ctr" fontAlgn="b"/>
                      <a:r>
                        <a:rPr lang="en-IT" sz="1100" b="0" i="0" u="none" strike="noStrike">
                          <a:solidFill>
                            <a:schemeClr val="tx1"/>
                          </a:solidFill>
                          <a:effectLst/>
                          <a:latin typeface="+mn-lt"/>
                        </a:rPr>
                        <a:t>1 (3.3%)</a:t>
                      </a:r>
                    </a:p>
                  </a:txBody>
                  <a:tcPr marT="0" marB="0" anchor="ctr"/>
                </a:tc>
                <a:tc>
                  <a:txBody>
                    <a:bodyPr/>
                    <a:lstStyle/>
                    <a:p>
                      <a:pPr algn="ctr" fontAlgn="b"/>
                      <a:r>
                        <a:rPr lang="en-IT" sz="1100" b="0" i="0" u="none" strike="noStrike">
                          <a:solidFill>
                            <a:schemeClr val="tx1"/>
                          </a:solidFill>
                          <a:effectLst/>
                          <a:latin typeface="+mn-lt"/>
                        </a:rPr>
                        <a:t>0</a:t>
                      </a:r>
                    </a:p>
                  </a:txBody>
                  <a:tcPr marT="0" marB="0" anchor="ctr"/>
                </a:tc>
                <a:extLst>
                  <a:ext uri="{0D108BD9-81ED-4DB2-BD59-A6C34878D82A}">
                    <a16:rowId xmlns:a16="http://schemas.microsoft.com/office/drawing/2014/main" val="1479618071"/>
                  </a:ext>
                </a:extLst>
              </a:tr>
              <a:tr h="244034">
                <a:tc>
                  <a:txBody>
                    <a:bodyPr/>
                    <a:lstStyle/>
                    <a:p>
                      <a:pPr algn="l" fontAlgn="b"/>
                      <a:r>
                        <a:rPr lang="en-GB" sz="1100" b="0" i="0" u="none" strike="noStrike">
                          <a:solidFill>
                            <a:schemeClr val="tx1"/>
                          </a:solidFill>
                          <a:effectLst/>
                          <a:latin typeface="+mn-lt"/>
                        </a:rPr>
                        <a:t>Diarrhea</a:t>
                      </a:r>
                    </a:p>
                  </a:txBody>
                  <a:tcPr marT="0" marB="0" anchor="ctr"/>
                </a:tc>
                <a:tc>
                  <a:txBody>
                    <a:bodyPr/>
                    <a:lstStyle/>
                    <a:p>
                      <a:pPr algn="ctr" fontAlgn="b"/>
                      <a:r>
                        <a:rPr lang="en-IT" sz="1100" b="0" i="0" u="none" strike="noStrike">
                          <a:solidFill>
                            <a:schemeClr val="tx1"/>
                          </a:solidFill>
                          <a:effectLst/>
                          <a:latin typeface="+mn-lt"/>
                        </a:rPr>
                        <a:t>8 (26.7%)</a:t>
                      </a:r>
                    </a:p>
                  </a:txBody>
                  <a:tcPr marT="0" marB="0" anchor="ctr"/>
                </a:tc>
                <a:tc>
                  <a:txBody>
                    <a:bodyPr/>
                    <a:lstStyle/>
                    <a:p>
                      <a:pPr algn="ctr" fontAlgn="b"/>
                      <a:r>
                        <a:rPr lang="en-IT" sz="1100" b="0" i="0" u="none" strike="noStrike">
                          <a:solidFill>
                            <a:schemeClr val="tx1"/>
                          </a:solidFill>
                          <a:effectLst/>
                          <a:latin typeface="+mn-lt"/>
                        </a:rPr>
                        <a:t>2 (6.7%)</a:t>
                      </a:r>
                    </a:p>
                  </a:txBody>
                  <a:tcPr marT="0" marB="0" anchor="ctr"/>
                </a:tc>
                <a:tc>
                  <a:txBody>
                    <a:bodyPr/>
                    <a:lstStyle/>
                    <a:p>
                      <a:pPr algn="ctr" fontAlgn="b"/>
                      <a:r>
                        <a:rPr lang="en-IT" sz="1100" b="0" i="0" u="none" strike="noStrike">
                          <a:solidFill>
                            <a:schemeClr val="tx1"/>
                          </a:solidFill>
                          <a:effectLst/>
                          <a:latin typeface="+mn-lt"/>
                        </a:rPr>
                        <a:t>3 (10.0%)</a:t>
                      </a:r>
                    </a:p>
                  </a:txBody>
                  <a:tcPr marT="0" marB="0" anchor="ctr"/>
                </a:tc>
                <a:tc>
                  <a:txBody>
                    <a:bodyPr/>
                    <a:lstStyle/>
                    <a:p>
                      <a:pPr algn="ctr" fontAlgn="b"/>
                      <a:r>
                        <a:rPr lang="en-IT" sz="1100" b="0" i="0" u="none" strike="noStrike">
                          <a:solidFill>
                            <a:schemeClr val="tx1"/>
                          </a:solidFill>
                          <a:effectLst/>
                          <a:latin typeface="+mn-lt"/>
                        </a:rPr>
                        <a:t>0</a:t>
                      </a:r>
                    </a:p>
                  </a:txBody>
                  <a:tcPr marT="0" marB="0" anchor="ctr"/>
                </a:tc>
                <a:tc>
                  <a:txBody>
                    <a:bodyPr/>
                    <a:lstStyle/>
                    <a:p>
                      <a:pPr algn="ctr" fontAlgn="b"/>
                      <a:r>
                        <a:rPr lang="en-IT" sz="1100" b="0" i="0" u="none" strike="noStrike">
                          <a:solidFill>
                            <a:schemeClr val="tx1"/>
                          </a:solidFill>
                          <a:effectLst/>
                          <a:latin typeface="+mn-lt"/>
                        </a:rPr>
                        <a:t>0</a:t>
                      </a:r>
                    </a:p>
                  </a:txBody>
                  <a:tcPr marT="0" marB="0" anchor="ctr"/>
                </a:tc>
                <a:extLst>
                  <a:ext uri="{0D108BD9-81ED-4DB2-BD59-A6C34878D82A}">
                    <a16:rowId xmlns:a16="http://schemas.microsoft.com/office/drawing/2014/main" val="1130184981"/>
                  </a:ext>
                </a:extLst>
              </a:tr>
              <a:tr h="244034">
                <a:tc>
                  <a:txBody>
                    <a:bodyPr/>
                    <a:lstStyle/>
                    <a:p>
                      <a:pPr algn="l" fontAlgn="b"/>
                      <a:r>
                        <a:rPr lang="en-GB" sz="1100" b="0" i="0" u="none" strike="noStrike">
                          <a:solidFill>
                            <a:schemeClr val="tx1"/>
                          </a:solidFill>
                          <a:effectLst/>
                          <a:latin typeface="+mn-lt"/>
                        </a:rPr>
                        <a:t>Abdominal pain</a:t>
                      </a:r>
                    </a:p>
                  </a:txBody>
                  <a:tcPr marT="0" marB="0" anchor="ctr"/>
                </a:tc>
                <a:tc>
                  <a:txBody>
                    <a:bodyPr/>
                    <a:lstStyle/>
                    <a:p>
                      <a:pPr algn="ctr" fontAlgn="b"/>
                      <a:r>
                        <a:rPr lang="en-IT" sz="1100" b="0" i="0" u="none" strike="noStrike">
                          <a:solidFill>
                            <a:schemeClr val="tx1"/>
                          </a:solidFill>
                          <a:effectLst/>
                          <a:latin typeface="+mn-lt"/>
                        </a:rPr>
                        <a:t>2 (6.7%)</a:t>
                      </a:r>
                    </a:p>
                  </a:txBody>
                  <a:tcPr marT="0" marB="0" anchor="ctr"/>
                </a:tc>
                <a:tc>
                  <a:txBody>
                    <a:bodyPr/>
                    <a:lstStyle/>
                    <a:p>
                      <a:pPr algn="ctr" fontAlgn="b"/>
                      <a:r>
                        <a:rPr lang="en-IT" sz="1100" b="0" i="0" u="none" strike="noStrike">
                          <a:solidFill>
                            <a:schemeClr val="tx1"/>
                          </a:solidFill>
                          <a:effectLst/>
                          <a:latin typeface="+mn-lt"/>
                        </a:rPr>
                        <a:t>2 (6.7%)</a:t>
                      </a:r>
                    </a:p>
                  </a:txBody>
                  <a:tcPr marT="0" marB="0" anchor="ctr"/>
                </a:tc>
                <a:tc>
                  <a:txBody>
                    <a:bodyPr/>
                    <a:lstStyle/>
                    <a:p>
                      <a:pPr algn="ctr" fontAlgn="b"/>
                      <a:r>
                        <a:rPr lang="en-IT" sz="1100" b="0" i="0" u="none" strike="noStrike">
                          <a:solidFill>
                            <a:schemeClr val="tx1"/>
                          </a:solidFill>
                          <a:effectLst/>
                          <a:latin typeface="+mn-lt"/>
                        </a:rPr>
                        <a:t>0</a:t>
                      </a:r>
                    </a:p>
                  </a:txBody>
                  <a:tcPr marT="0" marB="0" anchor="ctr"/>
                </a:tc>
                <a:tc>
                  <a:txBody>
                    <a:bodyPr/>
                    <a:lstStyle/>
                    <a:p>
                      <a:pPr algn="ctr" fontAlgn="b"/>
                      <a:r>
                        <a:rPr lang="en-IT" sz="1100" b="0" i="0" u="none" strike="noStrike">
                          <a:solidFill>
                            <a:schemeClr val="tx1"/>
                          </a:solidFill>
                          <a:effectLst/>
                          <a:latin typeface="+mn-lt"/>
                        </a:rPr>
                        <a:t>0</a:t>
                      </a:r>
                    </a:p>
                  </a:txBody>
                  <a:tcPr marT="0" marB="0" anchor="ctr"/>
                </a:tc>
                <a:tc>
                  <a:txBody>
                    <a:bodyPr/>
                    <a:lstStyle/>
                    <a:p>
                      <a:pPr algn="ctr" fontAlgn="b"/>
                      <a:r>
                        <a:rPr lang="en-IT" sz="1100" b="0" i="0" u="none" strike="noStrike">
                          <a:solidFill>
                            <a:schemeClr val="tx1"/>
                          </a:solidFill>
                          <a:effectLst/>
                          <a:latin typeface="+mn-lt"/>
                        </a:rPr>
                        <a:t>0</a:t>
                      </a:r>
                    </a:p>
                  </a:txBody>
                  <a:tcPr marT="0" marB="0" anchor="ctr"/>
                </a:tc>
                <a:extLst>
                  <a:ext uri="{0D108BD9-81ED-4DB2-BD59-A6C34878D82A}">
                    <a16:rowId xmlns:a16="http://schemas.microsoft.com/office/drawing/2014/main" val="445894679"/>
                  </a:ext>
                </a:extLst>
              </a:tr>
              <a:tr h="244034">
                <a:tc>
                  <a:txBody>
                    <a:bodyPr/>
                    <a:lstStyle/>
                    <a:p>
                      <a:pPr algn="l" fontAlgn="b"/>
                      <a:r>
                        <a:rPr lang="en-GB" sz="1100" b="0" i="0" u="none" strike="noStrike">
                          <a:solidFill>
                            <a:schemeClr val="tx1"/>
                          </a:solidFill>
                          <a:effectLst/>
                          <a:latin typeface="+mn-lt"/>
                        </a:rPr>
                        <a:t>Nausea</a:t>
                      </a:r>
                    </a:p>
                  </a:txBody>
                  <a:tcPr marT="0" marB="0" anchor="ctr"/>
                </a:tc>
                <a:tc>
                  <a:txBody>
                    <a:bodyPr/>
                    <a:lstStyle/>
                    <a:p>
                      <a:pPr algn="ctr" fontAlgn="b"/>
                      <a:r>
                        <a:rPr lang="en-IT" sz="1100" b="0" i="0" u="none" strike="noStrike">
                          <a:solidFill>
                            <a:schemeClr val="tx1"/>
                          </a:solidFill>
                          <a:effectLst/>
                          <a:latin typeface="+mn-lt"/>
                        </a:rPr>
                        <a:t>6 (20.0%)</a:t>
                      </a:r>
                    </a:p>
                  </a:txBody>
                  <a:tcPr marT="0" marB="0" anchor="ctr"/>
                </a:tc>
                <a:tc>
                  <a:txBody>
                    <a:bodyPr/>
                    <a:lstStyle/>
                    <a:p>
                      <a:pPr algn="ctr" fontAlgn="b"/>
                      <a:r>
                        <a:rPr lang="en-IT" sz="1100" b="0" i="0" u="none" strike="noStrike">
                          <a:solidFill>
                            <a:schemeClr val="tx1"/>
                          </a:solidFill>
                          <a:effectLst/>
                          <a:latin typeface="+mn-lt"/>
                        </a:rPr>
                        <a:t>2 (6.7%)</a:t>
                      </a:r>
                    </a:p>
                  </a:txBody>
                  <a:tcPr marT="0" marB="0" anchor="ctr"/>
                </a:tc>
                <a:tc>
                  <a:txBody>
                    <a:bodyPr/>
                    <a:lstStyle/>
                    <a:p>
                      <a:pPr algn="ctr" fontAlgn="b"/>
                      <a:r>
                        <a:rPr lang="en-IT" sz="1100" b="0" i="0" u="none" strike="noStrike">
                          <a:solidFill>
                            <a:schemeClr val="tx1"/>
                          </a:solidFill>
                          <a:effectLst/>
                          <a:latin typeface="+mn-lt"/>
                        </a:rPr>
                        <a:t>0</a:t>
                      </a:r>
                    </a:p>
                  </a:txBody>
                  <a:tcPr marT="0" marB="0" anchor="ctr"/>
                </a:tc>
                <a:tc>
                  <a:txBody>
                    <a:bodyPr/>
                    <a:lstStyle/>
                    <a:p>
                      <a:pPr algn="ctr" fontAlgn="b"/>
                      <a:r>
                        <a:rPr lang="en-IT" sz="1100" b="0" i="0" u="none" strike="noStrike">
                          <a:solidFill>
                            <a:schemeClr val="tx1"/>
                          </a:solidFill>
                          <a:effectLst/>
                          <a:latin typeface="+mn-lt"/>
                        </a:rPr>
                        <a:t>0</a:t>
                      </a:r>
                    </a:p>
                  </a:txBody>
                  <a:tcPr marT="0" marB="0" anchor="ctr"/>
                </a:tc>
                <a:tc>
                  <a:txBody>
                    <a:bodyPr/>
                    <a:lstStyle/>
                    <a:p>
                      <a:pPr algn="ctr" fontAlgn="b"/>
                      <a:r>
                        <a:rPr lang="en-IT" sz="1100" b="0" i="0" u="none" strike="noStrike">
                          <a:solidFill>
                            <a:schemeClr val="tx1"/>
                          </a:solidFill>
                          <a:effectLst/>
                          <a:latin typeface="+mn-lt"/>
                        </a:rPr>
                        <a:t>0</a:t>
                      </a:r>
                    </a:p>
                  </a:txBody>
                  <a:tcPr marT="0" marB="0" anchor="ctr"/>
                </a:tc>
                <a:extLst>
                  <a:ext uri="{0D108BD9-81ED-4DB2-BD59-A6C34878D82A}">
                    <a16:rowId xmlns:a16="http://schemas.microsoft.com/office/drawing/2014/main" val="259088376"/>
                  </a:ext>
                </a:extLst>
              </a:tr>
              <a:tr h="244034">
                <a:tc>
                  <a:txBody>
                    <a:bodyPr/>
                    <a:lstStyle/>
                    <a:p>
                      <a:pPr algn="l" fontAlgn="b"/>
                      <a:r>
                        <a:rPr lang="en-GB" sz="1100" b="0" i="0" u="none" strike="noStrike">
                          <a:solidFill>
                            <a:schemeClr val="tx1"/>
                          </a:solidFill>
                          <a:effectLst/>
                          <a:latin typeface="+mn-lt"/>
                        </a:rPr>
                        <a:t>Atrial fibrillation/flutter</a:t>
                      </a:r>
                    </a:p>
                  </a:txBody>
                  <a:tcPr marT="0" marB="0" anchor="ctr"/>
                </a:tc>
                <a:tc>
                  <a:txBody>
                    <a:bodyPr/>
                    <a:lstStyle/>
                    <a:p>
                      <a:pPr algn="ctr" fontAlgn="b"/>
                      <a:r>
                        <a:rPr lang="en-IT" sz="1100" b="0" i="0" u="none" strike="noStrike">
                          <a:solidFill>
                            <a:schemeClr val="tx1"/>
                          </a:solidFill>
                          <a:effectLst/>
                          <a:latin typeface="+mn-lt"/>
                        </a:rPr>
                        <a:t>0</a:t>
                      </a:r>
                    </a:p>
                  </a:txBody>
                  <a:tcPr marT="0" marB="0" anchor="ctr"/>
                </a:tc>
                <a:tc>
                  <a:txBody>
                    <a:bodyPr/>
                    <a:lstStyle/>
                    <a:p>
                      <a:pPr algn="ctr" fontAlgn="b"/>
                      <a:r>
                        <a:rPr lang="en-IT" sz="1100" b="0" i="0" u="none" strike="noStrike">
                          <a:solidFill>
                            <a:schemeClr val="tx1"/>
                          </a:solidFill>
                          <a:effectLst/>
                          <a:latin typeface="+mn-lt"/>
                        </a:rPr>
                        <a:t>1 (3.3%)</a:t>
                      </a:r>
                    </a:p>
                  </a:txBody>
                  <a:tcPr marT="0" marB="0" anchor="ctr"/>
                </a:tc>
                <a:tc>
                  <a:txBody>
                    <a:bodyPr/>
                    <a:lstStyle/>
                    <a:p>
                      <a:pPr algn="ctr" fontAlgn="b"/>
                      <a:r>
                        <a:rPr lang="en-IT" sz="1100" b="0" i="0" u="none" strike="noStrike">
                          <a:solidFill>
                            <a:schemeClr val="tx1"/>
                          </a:solidFill>
                          <a:effectLst/>
                          <a:latin typeface="+mn-lt"/>
                        </a:rPr>
                        <a:t>3 (10.0%)</a:t>
                      </a:r>
                    </a:p>
                  </a:txBody>
                  <a:tcPr marT="0" marB="0" anchor="ctr"/>
                </a:tc>
                <a:tc>
                  <a:txBody>
                    <a:bodyPr/>
                    <a:lstStyle/>
                    <a:p>
                      <a:pPr algn="ctr" fontAlgn="b"/>
                      <a:r>
                        <a:rPr lang="en-IT" sz="1100" b="0" i="0" u="none" strike="noStrike">
                          <a:solidFill>
                            <a:schemeClr val="tx1"/>
                          </a:solidFill>
                          <a:effectLst/>
                          <a:latin typeface="+mn-lt"/>
                        </a:rPr>
                        <a:t>0</a:t>
                      </a:r>
                    </a:p>
                  </a:txBody>
                  <a:tcPr marT="0" marB="0" anchor="ctr"/>
                </a:tc>
                <a:tc>
                  <a:txBody>
                    <a:bodyPr/>
                    <a:lstStyle/>
                    <a:p>
                      <a:pPr algn="ctr" fontAlgn="b"/>
                      <a:r>
                        <a:rPr lang="en-IT" sz="1100" b="0" i="0" u="none" strike="noStrike">
                          <a:solidFill>
                            <a:schemeClr val="tx1"/>
                          </a:solidFill>
                          <a:effectLst/>
                          <a:latin typeface="+mn-lt"/>
                        </a:rPr>
                        <a:t>0</a:t>
                      </a:r>
                    </a:p>
                  </a:txBody>
                  <a:tcPr marT="0" marB="0" anchor="ctr"/>
                </a:tc>
                <a:extLst>
                  <a:ext uri="{0D108BD9-81ED-4DB2-BD59-A6C34878D82A}">
                    <a16:rowId xmlns:a16="http://schemas.microsoft.com/office/drawing/2014/main" val="569687490"/>
                  </a:ext>
                </a:extLst>
              </a:tr>
              <a:tr h="244034">
                <a:tc>
                  <a:txBody>
                    <a:bodyPr/>
                    <a:lstStyle/>
                    <a:p>
                      <a:pPr algn="l" fontAlgn="b"/>
                      <a:r>
                        <a:rPr lang="en-GB" sz="1100" b="0" i="0" u="none" strike="noStrike">
                          <a:solidFill>
                            <a:schemeClr val="tx1"/>
                          </a:solidFill>
                          <a:effectLst/>
                          <a:latin typeface="+mn-lt"/>
                        </a:rPr>
                        <a:t>Hypertension</a:t>
                      </a:r>
                    </a:p>
                  </a:txBody>
                  <a:tcPr marT="0" marB="0" anchor="ctr"/>
                </a:tc>
                <a:tc>
                  <a:txBody>
                    <a:bodyPr/>
                    <a:lstStyle/>
                    <a:p>
                      <a:pPr algn="ctr" fontAlgn="b"/>
                      <a:r>
                        <a:rPr lang="en-IT" sz="1100" b="0" i="0" u="none" strike="noStrike">
                          <a:solidFill>
                            <a:schemeClr val="tx1"/>
                          </a:solidFill>
                          <a:effectLst/>
                          <a:latin typeface="+mn-lt"/>
                        </a:rPr>
                        <a:t>0</a:t>
                      </a:r>
                    </a:p>
                  </a:txBody>
                  <a:tcPr marT="0" marB="0" anchor="ctr"/>
                </a:tc>
                <a:tc>
                  <a:txBody>
                    <a:bodyPr/>
                    <a:lstStyle/>
                    <a:p>
                      <a:pPr algn="ctr" fontAlgn="b"/>
                      <a:r>
                        <a:rPr lang="en-IT" sz="1100" b="0" i="0" u="none" strike="noStrike">
                          <a:solidFill>
                            <a:schemeClr val="tx1"/>
                          </a:solidFill>
                          <a:effectLst/>
                          <a:latin typeface="+mn-lt"/>
                        </a:rPr>
                        <a:t>5 (16.7%)</a:t>
                      </a:r>
                    </a:p>
                  </a:txBody>
                  <a:tcPr marT="0" marB="0" anchor="ctr"/>
                </a:tc>
                <a:tc>
                  <a:txBody>
                    <a:bodyPr/>
                    <a:lstStyle/>
                    <a:p>
                      <a:pPr algn="ctr" fontAlgn="b"/>
                      <a:r>
                        <a:rPr lang="en-IT" sz="1100" b="0" i="0" u="none" strike="noStrike">
                          <a:solidFill>
                            <a:schemeClr val="tx1"/>
                          </a:solidFill>
                          <a:effectLst/>
                          <a:latin typeface="+mn-lt"/>
                        </a:rPr>
                        <a:t>13 (43.3%)</a:t>
                      </a:r>
                    </a:p>
                  </a:txBody>
                  <a:tcPr marT="0" marB="0" anchor="ctr"/>
                </a:tc>
                <a:tc>
                  <a:txBody>
                    <a:bodyPr/>
                    <a:lstStyle/>
                    <a:p>
                      <a:pPr algn="ctr" fontAlgn="b"/>
                      <a:r>
                        <a:rPr lang="en-IT" sz="1100" b="0" i="0" u="none" strike="noStrike">
                          <a:solidFill>
                            <a:schemeClr val="tx1"/>
                          </a:solidFill>
                          <a:effectLst/>
                          <a:latin typeface="+mn-lt"/>
                        </a:rPr>
                        <a:t>0</a:t>
                      </a:r>
                    </a:p>
                  </a:txBody>
                  <a:tcPr marT="0" marB="0" anchor="ctr"/>
                </a:tc>
                <a:tc>
                  <a:txBody>
                    <a:bodyPr/>
                    <a:lstStyle/>
                    <a:p>
                      <a:pPr algn="ctr" fontAlgn="b"/>
                      <a:r>
                        <a:rPr lang="en-IT" sz="1100" b="0" i="0" u="none" strike="noStrike">
                          <a:solidFill>
                            <a:schemeClr val="tx1"/>
                          </a:solidFill>
                          <a:effectLst/>
                          <a:latin typeface="+mn-lt"/>
                        </a:rPr>
                        <a:t>0</a:t>
                      </a:r>
                    </a:p>
                  </a:txBody>
                  <a:tcPr marT="0" marB="0" anchor="ctr"/>
                </a:tc>
                <a:extLst>
                  <a:ext uri="{0D108BD9-81ED-4DB2-BD59-A6C34878D82A}">
                    <a16:rowId xmlns:a16="http://schemas.microsoft.com/office/drawing/2014/main" val="214588194"/>
                  </a:ext>
                </a:extLst>
              </a:tr>
              <a:tr h="244034">
                <a:tc>
                  <a:txBody>
                    <a:bodyPr/>
                    <a:lstStyle/>
                    <a:p>
                      <a:pPr algn="l" fontAlgn="b"/>
                      <a:r>
                        <a:rPr lang="en-GB" sz="1100" b="0" i="0" u="none" strike="noStrike">
                          <a:solidFill>
                            <a:schemeClr val="tx1"/>
                          </a:solidFill>
                          <a:effectLst/>
                          <a:latin typeface="+mn-lt"/>
                        </a:rPr>
                        <a:t>Epistaxis</a:t>
                      </a:r>
                    </a:p>
                  </a:txBody>
                  <a:tcPr marT="0" marB="0" anchor="ctr"/>
                </a:tc>
                <a:tc>
                  <a:txBody>
                    <a:bodyPr/>
                    <a:lstStyle/>
                    <a:p>
                      <a:pPr algn="ctr" fontAlgn="b"/>
                      <a:r>
                        <a:rPr lang="en-IT" sz="1100" b="0" i="0" u="none" strike="noStrike">
                          <a:solidFill>
                            <a:schemeClr val="tx1"/>
                          </a:solidFill>
                          <a:effectLst/>
                          <a:latin typeface="+mn-lt"/>
                        </a:rPr>
                        <a:t>6 (20.0%)</a:t>
                      </a:r>
                    </a:p>
                  </a:txBody>
                  <a:tcPr marT="0" marB="0" anchor="ctr"/>
                </a:tc>
                <a:tc>
                  <a:txBody>
                    <a:bodyPr/>
                    <a:lstStyle/>
                    <a:p>
                      <a:pPr algn="ctr" fontAlgn="b"/>
                      <a:r>
                        <a:rPr lang="en-IT" sz="1100" b="0" i="0" u="none" strike="noStrike">
                          <a:solidFill>
                            <a:schemeClr val="tx1"/>
                          </a:solidFill>
                          <a:effectLst/>
                          <a:latin typeface="+mn-lt"/>
                        </a:rPr>
                        <a:t>0</a:t>
                      </a:r>
                    </a:p>
                  </a:txBody>
                  <a:tcPr marT="0" marB="0" anchor="ctr"/>
                </a:tc>
                <a:tc>
                  <a:txBody>
                    <a:bodyPr/>
                    <a:lstStyle/>
                    <a:p>
                      <a:pPr algn="ctr" fontAlgn="b"/>
                      <a:r>
                        <a:rPr lang="en-IT" sz="1100" b="0" i="0" u="none" strike="noStrike">
                          <a:solidFill>
                            <a:schemeClr val="tx1"/>
                          </a:solidFill>
                          <a:effectLst/>
                          <a:latin typeface="+mn-lt"/>
                        </a:rPr>
                        <a:t>0</a:t>
                      </a:r>
                    </a:p>
                  </a:txBody>
                  <a:tcPr marT="0" marB="0" anchor="ctr"/>
                </a:tc>
                <a:tc>
                  <a:txBody>
                    <a:bodyPr/>
                    <a:lstStyle/>
                    <a:p>
                      <a:pPr algn="ctr" fontAlgn="b"/>
                      <a:r>
                        <a:rPr lang="en-IT" sz="1100" b="0" i="0" u="none" strike="noStrike">
                          <a:solidFill>
                            <a:schemeClr val="tx1"/>
                          </a:solidFill>
                          <a:effectLst/>
                          <a:latin typeface="+mn-lt"/>
                        </a:rPr>
                        <a:t>0</a:t>
                      </a:r>
                    </a:p>
                  </a:txBody>
                  <a:tcPr marT="0" marB="0" anchor="ctr"/>
                </a:tc>
                <a:tc>
                  <a:txBody>
                    <a:bodyPr/>
                    <a:lstStyle/>
                    <a:p>
                      <a:pPr algn="ctr" fontAlgn="b"/>
                      <a:r>
                        <a:rPr lang="en-IT" sz="1100" b="0" i="0" u="none" strike="noStrike">
                          <a:solidFill>
                            <a:schemeClr val="tx1"/>
                          </a:solidFill>
                          <a:effectLst/>
                          <a:latin typeface="+mn-lt"/>
                        </a:rPr>
                        <a:t>0</a:t>
                      </a:r>
                    </a:p>
                  </a:txBody>
                  <a:tcPr marT="0" marB="0" anchor="ctr"/>
                </a:tc>
                <a:extLst>
                  <a:ext uri="{0D108BD9-81ED-4DB2-BD59-A6C34878D82A}">
                    <a16:rowId xmlns:a16="http://schemas.microsoft.com/office/drawing/2014/main" val="2573659374"/>
                  </a:ext>
                </a:extLst>
              </a:tr>
              <a:tr h="244034">
                <a:tc>
                  <a:txBody>
                    <a:bodyPr/>
                    <a:lstStyle/>
                    <a:p>
                      <a:pPr algn="l" fontAlgn="b"/>
                      <a:r>
                        <a:rPr lang="en-GB" sz="1100" b="0" i="0" u="none" strike="noStrike">
                          <a:solidFill>
                            <a:schemeClr val="tx1"/>
                          </a:solidFill>
                          <a:effectLst/>
                          <a:latin typeface="+mn-lt"/>
                        </a:rPr>
                        <a:t>COVID-19 infection/pneumonia</a:t>
                      </a:r>
                    </a:p>
                  </a:txBody>
                  <a:tcPr marT="0" marB="0" anchor="ctr"/>
                </a:tc>
                <a:tc>
                  <a:txBody>
                    <a:bodyPr/>
                    <a:lstStyle/>
                    <a:p>
                      <a:pPr algn="ctr" fontAlgn="b"/>
                      <a:r>
                        <a:rPr lang="en-IT" sz="1100" b="0" i="0" u="none" strike="noStrike">
                          <a:solidFill>
                            <a:schemeClr val="tx1"/>
                          </a:solidFill>
                          <a:effectLst/>
                          <a:latin typeface="+mn-lt"/>
                        </a:rPr>
                        <a:t>0</a:t>
                      </a:r>
                    </a:p>
                  </a:txBody>
                  <a:tcPr marT="0" marB="0" anchor="ctr"/>
                </a:tc>
                <a:tc>
                  <a:txBody>
                    <a:bodyPr/>
                    <a:lstStyle/>
                    <a:p>
                      <a:pPr algn="ctr" fontAlgn="b"/>
                      <a:r>
                        <a:rPr lang="en-IT" sz="1100" b="0" i="0" u="none" strike="noStrike">
                          <a:solidFill>
                            <a:schemeClr val="tx1"/>
                          </a:solidFill>
                          <a:effectLst/>
                          <a:latin typeface="+mn-lt"/>
                        </a:rPr>
                        <a:t>1 (3.3%)</a:t>
                      </a:r>
                    </a:p>
                  </a:txBody>
                  <a:tcPr marT="0" marB="0" anchor="ctr"/>
                </a:tc>
                <a:tc>
                  <a:txBody>
                    <a:bodyPr/>
                    <a:lstStyle/>
                    <a:p>
                      <a:pPr algn="ctr" fontAlgn="b"/>
                      <a:r>
                        <a:rPr lang="en-IT" sz="1100" b="0" i="0" u="none" strike="noStrike">
                          <a:solidFill>
                            <a:schemeClr val="tx1"/>
                          </a:solidFill>
                          <a:effectLst/>
                          <a:latin typeface="+mn-lt"/>
                        </a:rPr>
                        <a:t>3 (10.0%)</a:t>
                      </a:r>
                    </a:p>
                  </a:txBody>
                  <a:tcPr marT="0" marB="0" anchor="ctr"/>
                </a:tc>
                <a:tc>
                  <a:txBody>
                    <a:bodyPr/>
                    <a:lstStyle/>
                    <a:p>
                      <a:pPr algn="ctr" fontAlgn="b"/>
                      <a:r>
                        <a:rPr lang="en-IT" sz="1100" b="0" i="0" u="none" strike="noStrike">
                          <a:solidFill>
                            <a:schemeClr val="tx1"/>
                          </a:solidFill>
                          <a:effectLst/>
                          <a:latin typeface="+mn-lt"/>
                        </a:rPr>
                        <a:t>0</a:t>
                      </a:r>
                    </a:p>
                  </a:txBody>
                  <a:tcPr marT="0" marB="0" anchor="ctr"/>
                </a:tc>
                <a:tc>
                  <a:txBody>
                    <a:bodyPr/>
                    <a:lstStyle/>
                    <a:p>
                      <a:pPr algn="ctr" fontAlgn="b"/>
                      <a:r>
                        <a:rPr lang="en-IT" sz="1100" b="0" i="0" u="none" strike="noStrike">
                          <a:solidFill>
                            <a:schemeClr val="tx1"/>
                          </a:solidFill>
                          <a:effectLst/>
                          <a:latin typeface="+mn-lt"/>
                        </a:rPr>
                        <a:t>0</a:t>
                      </a:r>
                    </a:p>
                  </a:txBody>
                  <a:tcPr marT="0" marB="0" anchor="ctr"/>
                </a:tc>
                <a:extLst>
                  <a:ext uri="{0D108BD9-81ED-4DB2-BD59-A6C34878D82A}">
                    <a16:rowId xmlns:a16="http://schemas.microsoft.com/office/drawing/2014/main" val="587278958"/>
                  </a:ext>
                </a:extLst>
              </a:tr>
              <a:tr h="244034">
                <a:tc>
                  <a:txBody>
                    <a:bodyPr/>
                    <a:lstStyle/>
                    <a:p>
                      <a:pPr algn="l" fontAlgn="b"/>
                      <a:r>
                        <a:rPr lang="en-GB" sz="1100" b="0" i="0" u="none" strike="noStrike">
                          <a:solidFill>
                            <a:schemeClr val="tx1"/>
                          </a:solidFill>
                          <a:effectLst/>
                          <a:latin typeface="+mn-lt"/>
                        </a:rPr>
                        <a:t>Infections (other than COVID-19)</a:t>
                      </a:r>
                    </a:p>
                  </a:txBody>
                  <a:tcPr marT="0" marB="0" anchor="ctr"/>
                </a:tc>
                <a:tc>
                  <a:txBody>
                    <a:bodyPr/>
                    <a:lstStyle/>
                    <a:p>
                      <a:pPr algn="ctr" fontAlgn="b"/>
                      <a:r>
                        <a:rPr lang="en-IT" sz="1100" b="0" i="0" u="none" strike="noStrike">
                          <a:solidFill>
                            <a:schemeClr val="tx1"/>
                          </a:solidFill>
                          <a:effectLst/>
                          <a:latin typeface="+mn-lt"/>
                        </a:rPr>
                        <a:t>5 (16.7%)</a:t>
                      </a:r>
                    </a:p>
                  </a:txBody>
                  <a:tcPr marT="0" marB="0" anchor="ctr"/>
                </a:tc>
                <a:tc>
                  <a:txBody>
                    <a:bodyPr/>
                    <a:lstStyle/>
                    <a:p>
                      <a:pPr algn="ctr" fontAlgn="b"/>
                      <a:r>
                        <a:rPr lang="en-IT" sz="1100" b="0" i="0" u="none" strike="noStrike">
                          <a:solidFill>
                            <a:schemeClr val="tx1"/>
                          </a:solidFill>
                          <a:effectLst/>
                          <a:latin typeface="+mn-lt"/>
                        </a:rPr>
                        <a:t>5 (16.7%)</a:t>
                      </a:r>
                    </a:p>
                  </a:txBody>
                  <a:tcPr marT="0" marB="0" anchor="ctr"/>
                </a:tc>
                <a:tc>
                  <a:txBody>
                    <a:bodyPr/>
                    <a:lstStyle/>
                    <a:p>
                      <a:pPr algn="ctr" fontAlgn="b"/>
                      <a:r>
                        <a:rPr lang="en-IT" sz="1100" b="0" i="0" u="none" strike="noStrike">
                          <a:solidFill>
                            <a:schemeClr val="tx1"/>
                          </a:solidFill>
                          <a:effectLst/>
                          <a:latin typeface="+mn-lt"/>
                        </a:rPr>
                        <a:t>2 (6.7%)</a:t>
                      </a:r>
                    </a:p>
                  </a:txBody>
                  <a:tcPr marT="0" marB="0" anchor="ctr"/>
                </a:tc>
                <a:tc>
                  <a:txBody>
                    <a:bodyPr/>
                    <a:lstStyle/>
                    <a:p>
                      <a:pPr algn="ctr" fontAlgn="b"/>
                      <a:r>
                        <a:rPr lang="en-IT" sz="1100" b="0" i="0" u="none" strike="noStrike">
                          <a:solidFill>
                            <a:schemeClr val="tx1"/>
                          </a:solidFill>
                          <a:effectLst/>
                          <a:latin typeface="+mn-lt"/>
                        </a:rPr>
                        <a:t>0</a:t>
                      </a:r>
                    </a:p>
                  </a:txBody>
                  <a:tcPr marT="0" marB="0" anchor="ctr"/>
                </a:tc>
                <a:tc>
                  <a:txBody>
                    <a:bodyPr/>
                    <a:lstStyle/>
                    <a:p>
                      <a:pPr algn="ctr" fontAlgn="b"/>
                      <a:r>
                        <a:rPr lang="en-IT" sz="1100" b="0" i="0" u="none" strike="noStrike">
                          <a:solidFill>
                            <a:schemeClr val="tx1"/>
                          </a:solidFill>
                          <a:effectLst/>
                          <a:latin typeface="+mn-lt"/>
                        </a:rPr>
                        <a:t>0</a:t>
                      </a:r>
                    </a:p>
                  </a:txBody>
                  <a:tcPr marT="0" marB="0" anchor="ctr"/>
                </a:tc>
                <a:extLst>
                  <a:ext uri="{0D108BD9-81ED-4DB2-BD59-A6C34878D82A}">
                    <a16:rowId xmlns:a16="http://schemas.microsoft.com/office/drawing/2014/main" val="3733219381"/>
                  </a:ext>
                </a:extLst>
              </a:tr>
              <a:tr h="244034">
                <a:tc>
                  <a:txBody>
                    <a:bodyPr/>
                    <a:lstStyle/>
                    <a:p>
                      <a:pPr algn="l" fontAlgn="b"/>
                      <a:r>
                        <a:rPr lang="en-GB" sz="1100" b="0" i="0" u="none" strike="noStrike">
                          <a:solidFill>
                            <a:schemeClr val="tx1"/>
                          </a:solidFill>
                          <a:effectLst/>
                          <a:latin typeface="+mn-lt"/>
                        </a:rPr>
                        <a:t>Rash maculo-papular</a:t>
                      </a:r>
                    </a:p>
                  </a:txBody>
                  <a:tcPr marT="0" marB="0" anchor="ctr"/>
                </a:tc>
                <a:tc>
                  <a:txBody>
                    <a:bodyPr/>
                    <a:lstStyle/>
                    <a:p>
                      <a:pPr algn="ctr" fontAlgn="b"/>
                      <a:r>
                        <a:rPr lang="en-IT" sz="1100" b="0" i="0" u="none" strike="noStrike">
                          <a:solidFill>
                            <a:schemeClr val="tx1"/>
                          </a:solidFill>
                          <a:effectLst/>
                          <a:latin typeface="+mn-lt"/>
                        </a:rPr>
                        <a:t>5 (16.7%)</a:t>
                      </a:r>
                    </a:p>
                  </a:txBody>
                  <a:tcPr marT="0" marB="0" anchor="ctr"/>
                </a:tc>
                <a:tc>
                  <a:txBody>
                    <a:bodyPr/>
                    <a:lstStyle/>
                    <a:p>
                      <a:pPr algn="ctr" fontAlgn="b"/>
                      <a:r>
                        <a:rPr lang="en-IT" sz="1100" b="0" i="0" u="none" strike="noStrike">
                          <a:solidFill>
                            <a:schemeClr val="tx1"/>
                          </a:solidFill>
                          <a:effectLst/>
                          <a:latin typeface="+mn-lt"/>
                        </a:rPr>
                        <a:t>1 (3.3%)</a:t>
                      </a:r>
                    </a:p>
                  </a:txBody>
                  <a:tcPr marT="0" marB="0" anchor="ctr"/>
                </a:tc>
                <a:tc>
                  <a:txBody>
                    <a:bodyPr/>
                    <a:lstStyle/>
                    <a:p>
                      <a:pPr algn="ctr" fontAlgn="b"/>
                      <a:r>
                        <a:rPr lang="en-IT" sz="1100" b="0" i="0" u="none" strike="noStrike">
                          <a:solidFill>
                            <a:schemeClr val="tx1"/>
                          </a:solidFill>
                          <a:effectLst/>
                          <a:latin typeface="+mn-lt"/>
                        </a:rPr>
                        <a:t>0</a:t>
                      </a:r>
                    </a:p>
                  </a:txBody>
                  <a:tcPr marT="0" marB="0" anchor="ctr"/>
                </a:tc>
                <a:tc>
                  <a:txBody>
                    <a:bodyPr/>
                    <a:lstStyle/>
                    <a:p>
                      <a:pPr algn="ctr" fontAlgn="b"/>
                      <a:r>
                        <a:rPr lang="en-IT" sz="1100" b="0" i="0" u="none" strike="noStrike">
                          <a:solidFill>
                            <a:schemeClr val="tx1"/>
                          </a:solidFill>
                          <a:effectLst/>
                          <a:latin typeface="+mn-lt"/>
                        </a:rPr>
                        <a:t>0</a:t>
                      </a:r>
                    </a:p>
                  </a:txBody>
                  <a:tcPr marT="0" marB="0" anchor="ctr"/>
                </a:tc>
                <a:tc>
                  <a:txBody>
                    <a:bodyPr/>
                    <a:lstStyle/>
                    <a:p>
                      <a:pPr algn="ctr" fontAlgn="b"/>
                      <a:r>
                        <a:rPr lang="en-IT" sz="1100" b="0" i="0" u="none" strike="noStrike">
                          <a:solidFill>
                            <a:schemeClr val="tx1"/>
                          </a:solidFill>
                          <a:effectLst/>
                          <a:latin typeface="+mn-lt"/>
                        </a:rPr>
                        <a:t>0</a:t>
                      </a:r>
                    </a:p>
                  </a:txBody>
                  <a:tcPr marT="0" marB="0" anchor="ctr"/>
                </a:tc>
                <a:extLst>
                  <a:ext uri="{0D108BD9-81ED-4DB2-BD59-A6C34878D82A}">
                    <a16:rowId xmlns:a16="http://schemas.microsoft.com/office/drawing/2014/main" val="735801647"/>
                  </a:ext>
                </a:extLst>
              </a:tr>
              <a:tr h="244034">
                <a:tc>
                  <a:txBody>
                    <a:bodyPr/>
                    <a:lstStyle/>
                    <a:p>
                      <a:pPr algn="l" fontAlgn="b"/>
                      <a:r>
                        <a:rPr lang="en-GB" sz="1100" b="0" i="0" u="none" strike="noStrike">
                          <a:solidFill>
                            <a:schemeClr val="tx1"/>
                          </a:solidFill>
                          <a:effectLst/>
                          <a:latin typeface="+mn-lt"/>
                        </a:rPr>
                        <a:t>Stroke</a:t>
                      </a:r>
                    </a:p>
                  </a:txBody>
                  <a:tcPr marT="0" marB="0" anchor="ctr"/>
                </a:tc>
                <a:tc>
                  <a:txBody>
                    <a:bodyPr/>
                    <a:lstStyle/>
                    <a:p>
                      <a:pPr algn="ctr" fontAlgn="b"/>
                      <a:r>
                        <a:rPr lang="en-IT" sz="1100" b="0" i="0" u="none" strike="noStrike">
                          <a:solidFill>
                            <a:schemeClr val="tx1"/>
                          </a:solidFill>
                          <a:effectLst/>
                          <a:latin typeface="+mn-lt"/>
                        </a:rPr>
                        <a:t>0</a:t>
                      </a:r>
                    </a:p>
                  </a:txBody>
                  <a:tcPr marT="0" marB="0" anchor="ctr"/>
                </a:tc>
                <a:tc>
                  <a:txBody>
                    <a:bodyPr/>
                    <a:lstStyle/>
                    <a:p>
                      <a:pPr algn="ctr" fontAlgn="b"/>
                      <a:r>
                        <a:rPr lang="en-IT" sz="1100" b="0" i="0" u="none" strike="noStrike">
                          <a:solidFill>
                            <a:schemeClr val="tx1"/>
                          </a:solidFill>
                          <a:effectLst/>
                          <a:latin typeface="+mn-lt"/>
                        </a:rPr>
                        <a:t>0</a:t>
                      </a:r>
                    </a:p>
                  </a:txBody>
                  <a:tcPr marT="0" marB="0" anchor="ctr"/>
                </a:tc>
                <a:tc>
                  <a:txBody>
                    <a:bodyPr/>
                    <a:lstStyle/>
                    <a:p>
                      <a:pPr algn="ctr" fontAlgn="b"/>
                      <a:r>
                        <a:rPr lang="en-IT" sz="1100" b="0" i="0" u="none" strike="noStrike">
                          <a:solidFill>
                            <a:schemeClr val="tx1"/>
                          </a:solidFill>
                          <a:effectLst/>
                          <a:latin typeface="+mn-lt"/>
                        </a:rPr>
                        <a:t>0</a:t>
                      </a:r>
                    </a:p>
                  </a:txBody>
                  <a:tcPr marT="0" marB="0" anchor="ctr"/>
                </a:tc>
                <a:tc>
                  <a:txBody>
                    <a:bodyPr/>
                    <a:lstStyle/>
                    <a:p>
                      <a:pPr algn="ctr" fontAlgn="b"/>
                      <a:r>
                        <a:rPr lang="en-IT" sz="1100" b="0" i="0" u="none" strike="noStrike">
                          <a:solidFill>
                            <a:schemeClr val="tx1"/>
                          </a:solidFill>
                          <a:effectLst/>
                          <a:latin typeface="+mn-lt"/>
                        </a:rPr>
                        <a:t>0</a:t>
                      </a:r>
                    </a:p>
                  </a:txBody>
                  <a:tcPr marT="0" marB="0" anchor="ctr"/>
                </a:tc>
                <a:tc>
                  <a:txBody>
                    <a:bodyPr/>
                    <a:lstStyle/>
                    <a:p>
                      <a:pPr algn="ctr" fontAlgn="b"/>
                      <a:r>
                        <a:rPr lang="en-IT" sz="1100" b="0" i="0" u="none" strike="noStrike">
                          <a:solidFill>
                            <a:schemeClr val="tx1"/>
                          </a:solidFill>
                          <a:effectLst/>
                          <a:latin typeface="+mn-lt"/>
                        </a:rPr>
                        <a:t>1 (3.3%)</a:t>
                      </a:r>
                    </a:p>
                  </a:txBody>
                  <a:tcPr marT="0" marB="0" anchor="ctr"/>
                </a:tc>
                <a:extLst>
                  <a:ext uri="{0D108BD9-81ED-4DB2-BD59-A6C34878D82A}">
                    <a16:rowId xmlns:a16="http://schemas.microsoft.com/office/drawing/2014/main" val="2895077111"/>
                  </a:ext>
                </a:extLst>
              </a:tr>
              <a:tr h="244034">
                <a:tc>
                  <a:txBody>
                    <a:bodyPr/>
                    <a:lstStyle/>
                    <a:p>
                      <a:pPr algn="l" fontAlgn="b"/>
                      <a:r>
                        <a:rPr lang="en-GB" sz="1100" b="0" i="0" u="none" strike="noStrike">
                          <a:solidFill>
                            <a:schemeClr val="tx1"/>
                          </a:solidFill>
                          <a:effectLst/>
                          <a:latin typeface="+mn-lt"/>
                        </a:rPr>
                        <a:t>Tumor lysis syndrome</a:t>
                      </a:r>
                    </a:p>
                  </a:txBody>
                  <a:tcPr marT="0" marB="0" anchor="ctr"/>
                </a:tc>
                <a:tc>
                  <a:txBody>
                    <a:bodyPr/>
                    <a:lstStyle/>
                    <a:p>
                      <a:pPr algn="ctr" fontAlgn="b"/>
                      <a:r>
                        <a:rPr lang="en-IT" sz="1100" b="0" i="0" u="none" strike="noStrike">
                          <a:solidFill>
                            <a:schemeClr val="tx1"/>
                          </a:solidFill>
                          <a:effectLst/>
                          <a:latin typeface="+mn-lt"/>
                        </a:rPr>
                        <a:t>0</a:t>
                      </a:r>
                    </a:p>
                  </a:txBody>
                  <a:tcPr marT="0" marB="0" anchor="ctr"/>
                </a:tc>
                <a:tc>
                  <a:txBody>
                    <a:bodyPr/>
                    <a:lstStyle/>
                    <a:p>
                      <a:pPr algn="ctr" fontAlgn="b"/>
                      <a:r>
                        <a:rPr lang="en-IT" sz="1100" b="0" i="0" u="none" strike="noStrike">
                          <a:solidFill>
                            <a:schemeClr val="tx1"/>
                          </a:solidFill>
                          <a:effectLst/>
                          <a:latin typeface="+mn-lt"/>
                        </a:rPr>
                        <a:t>0</a:t>
                      </a:r>
                    </a:p>
                  </a:txBody>
                  <a:tcPr marT="0" marB="0" anchor="ctr"/>
                </a:tc>
                <a:tc>
                  <a:txBody>
                    <a:bodyPr/>
                    <a:lstStyle/>
                    <a:p>
                      <a:pPr algn="ctr" fontAlgn="b"/>
                      <a:r>
                        <a:rPr lang="en-IT" sz="1100" b="0" i="0" u="none" strike="noStrike">
                          <a:solidFill>
                            <a:schemeClr val="tx1"/>
                          </a:solidFill>
                          <a:effectLst/>
                          <a:latin typeface="+mn-lt"/>
                        </a:rPr>
                        <a:t>1 (3.3%)</a:t>
                      </a:r>
                    </a:p>
                  </a:txBody>
                  <a:tcPr marT="0" marB="0" anchor="ctr"/>
                </a:tc>
                <a:tc>
                  <a:txBody>
                    <a:bodyPr/>
                    <a:lstStyle/>
                    <a:p>
                      <a:pPr algn="ctr" fontAlgn="b"/>
                      <a:r>
                        <a:rPr lang="en-IT" sz="1100" b="0" i="0" u="none" strike="noStrike">
                          <a:solidFill>
                            <a:schemeClr val="tx1"/>
                          </a:solidFill>
                          <a:effectLst/>
                          <a:latin typeface="+mn-lt"/>
                        </a:rPr>
                        <a:t>0</a:t>
                      </a:r>
                    </a:p>
                  </a:txBody>
                  <a:tcPr marT="0" marB="0" anchor="ctr"/>
                </a:tc>
                <a:tc>
                  <a:txBody>
                    <a:bodyPr/>
                    <a:lstStyle/>
                    <a:p>
                      <a:pPr algn="ctr" fontAlgn="b"/>
                      <a:r>
                        <a:rPr lang="en-IT" sz="1100" b="0" i="0" u="none" strike="noStrike">
                          <a:solidFill>
                            <a:schemeClr val="tx1"/>
                          </a:solidFill>
                          <a:effectLst/>
                          <a:latin typeface="+mn-lt"/>
                        </a:rPr>
                        <a:t>0</a:t>
                      </a:r>
                    </a:p>
                  </a:txBody>
                  <a:tcPr marT="0" marB="0" anchor="ctr"/>
                </a:tc>
                <a:extLst>
                  <a:ext uri="{0D108BD9-81ED-4DB2-BD59-A6C34878D82A}">
                    <a16:rowId xmlns:a16="http://schemas.microsoft.com/office/drawing/2014/main" val="274676273"/>
                  </a:ext>
                </a:extLst>
              </a:tr>
            </a:tbl>
          </a:graphicData>
        </a:graphic>
      </p:graphicFrame>
    </p:spTree>
    <p:extLst>
      <p:ext uri="{BB962C8B-B14F-4D97-AF65-F5344CB8AC3E}">
        <p14:creationId xmlns:p14="http://schemas.microsoft.com/office/powerpoint/2010/main" val="14127610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35DCA7E-0C17-BB89-3A54-8723374B1AAD}"/>
              </a:ext>
            </a:extLst>
          </p:cNvPr>
          <p:cNvSpPr>
            <a:spLocks noGrp="1"/>
          </p:cNvSpPr>
          <p:nvPr>
            <p:ph type="body" sz="quarter" idx="12"/>
          </p:nvPr>
        </p:nvSpPr>
        <p:spPr>
          <a:xfrm>
            <a:off x="416533" y="1396800"/>
            <a:ext cx="11367480" cy="647700"/>
          </a:xfrm>
        </p:spPr>
        <p:txBody>
          <a:bodyPr>
            <a:normAutofit/>
          </a:bodyPr>
          <a:lstStyle/>
          <a:p>
            <a:r>
              <a:rPr lang="en-US"/>
              <a:t>An international, Phase 3, open-label, randomized study of BGB-3111 compared with </a:t>
            </a:r>
            <a:r>
              <a:rPr lang="en-US" err="1"/>
              <a:t>bendamustine</a:t>
            </a:r>
            <a:r>
              <a:rPr lang="en-US"/>
              <a:t> plus rituximab in patients with previously untreated CLL/SLL</a:t>
            </a:r>
          </a:p>
        </p:txBody>
      </p:sp>
      <p:sp>
        <p:nvSpPr>
          <p:cNvPr id="5" name="Title 4">
            <a:extLst>
              <a:ext uri="{FF2B5EF4-FFF2-40B4-BE49-F238E27FC236}">
                <a16:creationId xmlns:a16="http://schemas.microsoft.com/office/drawing/2014/main" id="{AB178107-3982-1974-792C-9B48990F241B}"/>
              </a:ext>
            </a:extLst>
          </p:cNvPr>
          <p:cNvSpPr>
            <a:spLocks noGrp="1"/>
          </p:cNvSpPr>
          <p:nvPr>
            <p:ph type="title"/>
          </p:nvPr>
        </p:nvSpPr>
        <p:spPr/>
        <p:txBody>
          <a:bodyPr/>
          <a:lstStyle/>
          <a:p>
            <a:r>
              <a:rPr lang="en-US"/>
              <a:t>SEQUOIA: Study design</a:t>
            </a:r>
          </a:p>
        </p:txBody>
      </p:sp>
      <p:sp>
        <p:nvSpPr>
          <p:cNvPr id="2" name="Footer Placeholder 1">
            <a:extLst>
              <a:ext uri="{FF2B5EF4-FFF2-40B4-BE49-F238E27FC236}">
                <a16:creationId xmlns:a16="http://schemas.microsoft.com/office/drawing/2014/main" id="{C9C6BCCE-7A0B-3D53-2CA1-4AB5A0106148}"/>
              </a:ext>
            </a:extLst>
          </p:cNvPr>
          <p:cNvSpPr>
            <a:spLocks noGrp="1"/>
          </p:cNvSpPr>
          <p:nvPr>
            <p:ph type="ftr" sz="quarter" idx="13"/>
          </p:nvPr>
        </p:nvSpPr>
        <p:spPr>
          <a:xfrm>
            <a:off x="407989" y="5985088"/>
            <a:ext cx="8532812" cy="684000"/>
          </a:xfrm>
        </p:spPr>
        <p:txBody>
          <a:bodyPr/>
          <a:lstStyle/>
          <a:p>
            <a:r>
              <a:rPr lang="en-GB" baseline="30000" err="1"/>
              <a:t>a</a:t>
            </a:r>
            <a:r>
              <a:rPr lang="en-GB" err="1"/>
              <a:t>Responses</a:t>
            </a:r>
            <a:r>
              <a:rPr lang="en-GB"/>
              <a:t> assessed per modified </a:t>
            </a:r>
            <a:r>
              <a:rPr lang="en-GB" err="1"/>
              <a:t>iwCLL</a:t>
            </a:r>
            <a:r>
              <a:rPr lang="en-GB"/>
              <a:t> criteria for CLL and Lugano criteria for SLL.</a:t>
            </a:r>
          </a:p>
          <a:p>
            <a:r>
              <a:rPr lang="en-GB"/>
              <a:t>CLL, chronic lymphocytic </a:t>
            </a:r>
            <a:r>
              <a:rPr lang="en-GB" err="1"/>
              <a:t>leukemia</a:t>
            </a:r>
            <a:r>
              <a:rPr lang="en-GB"/>
              <a:t>; CT, computed tomography; CTCAE, Common Terminology Criteria for Adverse Events; del, deletion; FISH, fluorescence</a:t>
            </a:r>
            <a:r>
              <a:rPr lang="en-GB" i="1"/>
              <a:t> in situ </a:t>
            </a:r>
            <a:r>
              <a:rPr lang="en-GB"/>
              <a:t>hybridization; INV, investigator; </a:t>
            </a:r>
            <a:r>
              <a:rPr lang="en-GB" err="1"/>
              <a:t>iwCLL</a:t>
            </a:r>
            <a:r>
              <a:rPr lang="en-GB"/>
              <a:t>, international workshop on CLL; MRI, magnetic resonance imaging; ORR, overall response rate; PFS, progression-free survival; R, randomization; SLL, small lymphocytic lymphoma; TP53, </a:t>
            </a:r>
            <a:r>
              <a:rPr lang="en-GB" err="1"/>
              <a:t>tumor</a:t>
            </a:r>
            <a:r>
              <a:rPr lang="en-GB"/>
              <a:t> protein p53; uMRD4, undetectable minimal residual disease.</a:t>
            </a:r>
          </a:p>
          <a:p>
            <a:r>
              <a:rPr lang="en-GB" b="1"/>
              <a:t>Ghia et al. Abstract #S160 presented at EHA2024. </a:t>
            </a:r>
          </a:p>
        </p:txBody>
      </p:sp>
      <p:sp>
        <p:nvSpPr>
          <p:cNvPr id="8" name="Rectangle 7">
            <a:extLst>
              <a:ext uri="{FF2B5EF4-FFF2-40B4-BE49-F238E27FC236}">
                <a16:creationId xmlns:a16="http://schemas.microsoft.com/office/drawing/2014/main" id="{3E84E506-3C88-7515-F97B-577886B0E439}"/>
              </a:ext>
            </a:extLst>
          </p:cNvPr>
          <p:cNvSpPr/>
          <p:nvPr/>
        </p:nvSpPr>
        <p:spPr>
          <a:xfrm>
            <a:off x="409612" y="2196000"/>
            <a:ext cx="2021867" cy="295878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t>Key eligibility criteria</a:t>
            </a:r>
          </a:p>
          <a:p>
            <a:pPr algn="ctr"/>
            <a:endParaRPr lang="en-US"/>
          </a:p>
          <a:p>
            <a:pPr marL="171450" indent="-171450">
              <a:buFont typeface="Arial" panose="020B0604020202020204" pitchFamily="34" charset="0"/>
              <a:buChar char="•"/>
            </a:pPr>
            <a:r>
              <a:rPr lang="en-US" sz="1200"/>
              <a:t>Untreated CLL/SLL</a:t>
            </a:r>
          </a:p>
          <a:p>
            <a:pPr marL="171450" indent="-171450">
              <a:buFont typeface="Arial" panose="020B0604020202020204" pitchFamily="34" charset="0"/>
              <a:buChar char="•"/>
            </a:pPr>
            <a:r>
              <a:rPr lang="en-US" sz="1200"/>
              <a:t>Met </a:t>
            </a:r>
            <a:r>
              <a:rPr lang="en-US" sz="1200" err="1"/>
              <a:t>iwCLL</a:t>
            </a:r>
            <a:r>
              <a:rPr lang="en-US" sz="1200"/>
              <a:t> criteria for treatment</a:t>
            </a:r>
          </a:p>
          <a:p>
            <a:pPr marL="171450" indent="-171450">
              <a:buFont typeface="Arial" panose="020B0604020202020204" pitchFamily="34" charset="0"/>
              <a:buChar char="•"/>
            </a:pPr>
            <a:r>
              <a:rPr lang="en-US" sz="1200"/>
              <a:t>Measurable disease by CT/MRI</a:t>
            </a:r>
          </a:p>
          <a:p>
            <a:pPr marL="171450" indent="-171450">
              <a:buFont typeface="Arial" panose="020B0604020202020204" pitchFamily="34" charset="0"/>
              <a:buChar char="•"/>
            </a:pPr>
            <a:r>
              <a:rPr lang="en-US" sz="1200"/>
              <a:t>For Arm D: central confirmation of del(17p) by FISH and/or local </a:t>
            </a:r>
            <a:r>
              <a:rPr lang="en-US" sz="1200" i="1"/>
              <a:t>TP53 </a:t>
            </a:r>
            <a:r>
              <a:rPr lang="en-US" sz="1200"/>
              <a:t>mutation</a:t>
            </a:r>
          </a:p>
          <a:p>
            <a:pPr algn="ctr"/>
            <a:endParaRPr lang="en-US"/>
          </a:p>
        </p:txBody>
      </p:sp>
      <p:sp>
        <p:nvSpPr>
          <p:cNvPr id="9" name="Rectangle 8">
            <a:extLst>
              <a:ext uri="{FF2B5EF4-FFF2-40B4-BE49-F238E27FC236}">
                <a16:creationId xmlns:a16="http://schemas.microsoft.com/office/drawing/2014/main" id="{841E897A-D36A-4B3F-2E0F-C94E7F5CF342}"/>
              </a:ext>
            </a:extLst>
          </p:cNvPr>
          <p:cNvSpPr/>
          <p:nvPr/>
        </p:nvSpPr>
        <p:spPr>
          <a:xfrm>
            <a:off x="2510752" y="2192507"/>
            <a:ext cx="2124000" cy="684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t>Arm A and B</a:t>
            </a:r>
          </a:p>
          <a:p>
            <a:pPr algn="ctr"/>
            <a:r>
              <a:rPr lang="en-US" sz="1200"/>
              <a:t>without del(17p)</a:t>
            </a:r>
          </a:p>
        </p:txBody>
      </p:sp>
      <p:sp>
        <p:nvSpPr>
          <p:cNvPr id="10" name="Rectangle 9">
            <a:extLst>
              <a:ext uri="{FF2B5EF4-FFF2-40B4-BE49-F238E27FC236}">
                <a16:creationId xmlns:a16="http://schemas.microsoft.com/office/drawing/2014/main" id="{DD16C7FA-4D54-EDE8-9F4E-D160155BEC87}"/>
              </a:ext>
            </a:extLst>
          </p:cNvPr>
          <p:cNvSpPr/>
          <p:nvPr/>
        </p:nvSpPr>
        <p:spPr>
          <a:xfrm>
            <a:off x="2510752" y="2916985"/>
            <a:ext cx="2124000" cy="50338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t>Arm C</a:t>
            </a:r>
          </a:p>
          <a:p>
            <a:pPr algn="ctr"/>
            <a:r>
              <a:rPr lang="en-US" sz="1200"/>
              <a:t>with del(17p)</a:t>
            </a:r>
          </a:p>
        </p:txBody>
      </p:sp>
      <p:sp>
        <p:nvSpPr>
          <p:cNvPr id="11" name="Rectangle 10">
            <a:extLst>
              <a:ext uri="{FF2B5EF4-FFF2-40B4-BE49-F238E27FC236}">
                <a16:creationId xmlns:a16="http://schemas.microsoft.com/office/drawing/2014/main" id="{43E63F88-F2DA-AD8B-3797-0FDEDAC965F2}"/>
              </a:ext>
            </a:extLst>
          </p:cNvPr>
          <p:cNvSpPr/>
          <p:nvPr/>
        </p:nvSpPr>
        <p:spPr>
          <a:xfrm>
            <a:off x="2602526" y="4055845"/>
            <a:ext cx="2124000" cy="50400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t>Arm D</a:t>
            </a:r>
          </a:p>
          <a:p>
            <a:pPr algn="ctr"/>
            <a:r>
              <a:rPr lang="en-US" sz="1200"/>
              <a:t>(N=114)</a:t>
            </a:r>
          </a:p>
        </p:txBody>
      </p:sp>
      <p:sp>
        <p:nvSpPr>
          <p:cNvPr id="12" name="Rectangle 11">
            <a:extLst>
              <a:ext uri="{FF2B5EF4-FFF2-40B4-BE49-F238E27FC236}">
                <a16:creationId xmlns:a16="http://schemas.microsoft.com/office/drawing/2014/main" id="{DF058384-6537-49B8-734C-4635E86634DF}"/>
              </a:ext>
            </a:extLst>
          </p:cNvPr>
          <p:cNvSpPr/>
          <p:nvPr/>
        </p:nvSpPr>
        <p:spPr>
          <a:xfrm>
            <a:off x="7811661" y="2221155"/>
            <a:ext cx="2124000" cy="32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t>Zanubrutinib</a:t>
            </a:r>
          </a:p>
        </p:txBody>
      </p:sp>
      <p:sp>
        <p:nvSpPr>
          <p:cNvPr id="13" name="Rectangle 12">
            <a:extLst>
              <a:ext uri="{FF2B5EF4-FFF2-40B4-BE49-F238E27FC236}">
                <a16:creationId xmlns:a16="http://schemas.microsoft.com/office/drawing/2014/main" id="{00F05B98-3126-BF58-AFF8-D5B5BEF39075}"/>
              </a:ext>
            </a:extLst>
          </p:cNvPr>
          <p:cNvSpPr/>
          <p:nvPr/>
        </p:nvSpPr>
        <p:spPr>
          <a:xfrm>
            <a:off x="7811661" y="2581155"/>
            <a:ext cx="2124000" cy="324000"/>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err="1"/>
              <a:t>Bendamustine</a:t>
            </a:r>
            <a:r>
              <a:rPr lang="en-US" sz="1200" b="1"/>
              <a:t> + rituximab</a:t>
            </a:r>
          </a:p>
        </p:txBody>
      </p:sp>
      <p:sp>
        <p:nvSpPr>
          <p:cNvPr id="14" name="Rectangle 13">
            <a:extLst>
              <a:ext uri="{FF2B5EF4-FFF2-40B4-BE49-F238E27FC236}">
                <a16:creationId xmlns:a16="http://schemas.microsoft.com/office/drawing/2014/main" id="{C4AB2373-F7D4-5094-AFB1-4CF4FB8D5E14}"/>
              </a:ext>
            </a:extLst>
          </p:cNvPr>
          <p:cNvSpPr/>
          <p:nvPr/>
        </p:nvSpPr>
        <p:spPr>
          <a:xfrm>
            <a:off x="7811661" y="3012979"/>
            <a:ext cx="2124000" cy="324000"/>
          </a:xfrm>
          <a:prstGeom prst="rect">
            <a:avLst/>
          </a:prstGeom>
          <a:solidFill>
            <a:schemeClr val="accent3"/>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t>Zanubrutinib</a:t>
            </a:r>
          </a:p>
        </p:txBody>
      </p:sp>
      <p:sp>
        <p:nvSpPr>
          <p:cNvPr id="15" name="Rectangle 14">
            <a:extLst>
              <a:ext uri="{FF2B5EF4-FFF2-40B4-BE49-F238E27FC236}">
                <a16:creationId xmlns:a16="http://schemas.microsoft.com/office/drawing/2014/main" id="{983F2627-CDA9-911F-2DA1-28B0624A2243}"/>
              </a:ext>
            </a:extLst>
          </p:cNvPr>
          <p:cNvSpPr/>
          <p:nvPr/>
        </p:nvSpPr>
        <p:spPr>
          <a:xfrm>
            <a:off x="5100892" y="3538833"/>
            <a:ext cx="2124000" cy="7560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t>With del(17p)/</a:t>
            </a:r>
            <a:r>
              <a:rPr lang="en-US" sz="1200" b="1" i="1"/>
              <a:t>TP53</a:t>
            </a:r>
            <a:r>
              <a:rPr lang="en-US" sz="1200" b="1" baseline="30000"/>
              <a:t>mut</a:t>
            </a:r>
          </a:p>
          <a:p>
            <a:pPr algn="ctr"/>
            <a:r>
              <a:rPr lang="en-US" sz="1200" b="1"/>
              <a:t>n=66</a:t>
            </a:r>
          </a:p>
          <a:p>
            <a:pPr algn="ctr"/>
            <a:r>
              <a:rPr lang="en-US" sz="1200" i="1"/>
              <a:t>Enrollment start date: Nov 2019</a:t>
            </a:r>
          </a:p>
        </p:txBody>
      </p:sp>
      <p:sp>
        <p:nvSpPr>
          <p:cNvPr id="16" name="Rectangle 15">
            <a:extLst>
              <a:ext uri="{FF2B5EF4-FFF2-40B4-BE49-F238E27FC236}">
                <a16:creationId xmlns:a16="http://schemas.microsoft.com/office/drawing/2014/main" id="{C4EFA2D8-8463-51A8-57DB-AFEEF9C457CD}"/>
              </a:ext>
            </a:extLst>
          </p:cNvPr>
          <p:cNvSpPr/>
          <p:nvPr/>
        </p:nvSpPr>
        <p:spPr>
          <a:xfrm>
            <a:off x="5100892" y="4320857"/>
            <a:ext cx="2124000" cy="756000"/>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tx1"/>
                </a:solidFill>
              </a:rPr>
              <a:t>Without del(17p)</a:t>
            </a:r>
          </a:p>
          <a:p>
            <a:pPr algn="ctr"/>
            <a:r>
              <a:rPr lang="en-GB" sz="1200" b="1">
                <a:solidFill>
                  <a:schemeClr val="tx1"/>
                </a:solidFill>
              </a:rPr>
              <a:t>n=48</a:t>
            </a:r>
          </a:p>
          <a:p>
            <a:pPr algn="ctr"/>
            <a:r>
              <a:rPr lang="en-GB" sz="1200" i="1" err="1">
                <a:solidFill>
                  <a:schemeClr val="tx1"/>
                </a:solidFill>
              </a:rPr>
              <a:t>Enrollment</a:t>
            </a:r>
            <a:r>
              <a:rPr lang="en-GB" sz="1200" i="1">
                <a:solidFill>
                  <a:schemeClr val="tx1"/>
                </a:solidFill>
              </a:rPr>
              <a:t> start date: </a:t>
            </a:r>
            <a:br>
              <a:rPr lang="en-GB" sz="1200" i="1">
                <a:solidFill>
                  <a:schemeClr val="tx1"/>
                </a:solidFill>
              </a:rPr>
            </a:br>
            <a:r>
              <a:rPr lang="en-GB" sz="1200" i="1">
                <a:solidFill>
                  <a:schemeClr val="tx1"/>
                </a:solidFill>
              </a:rPr>
              <a:t>Jan 2022</a:t>
            </a:r>
          </a:p>
        </p:txBody>
      </p:sp>
      <p:sp>
        <p:nvSpPr>
          <p:cNvPr id="18" name="Rectangle 17">
            <a:extLst>
              <a:ext uri="{FF2B5EF4-FFF2-40B4-BE49-F238E27FC236}">
                <a16:creationId xmlns:a16="http://schemas.microsoft.com/office/drawing/2014/main" id="{1FD88892-213A-75AF-460F-63BFDBC3BDD6}"/>
              </a:ext>
            </a:extLst>
          </p:cNvPr>
          <p:cNvSpPr/>
          <p:nvPr/>
        </p:nvSpPr>
        <p:spPr>
          <a:xfrm>
            <a:off x="7599258" y="4168192"/>
            <a:ext cx="2124000" cy="324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t>Zanubrutinib + </a:t>
            </a:r>
            <a:r>
              <a:rPr lang="en-US" sz="1200" b="1" err="1"/>
              <a:t>venetoclax</a:t>
            </a:r>
            <a:endParaRPr lang="en-US" sz="1200" b="1"/>
          </a:p>
        </p:txBody>
      </p:sp>
      <p:cxnSp>
        <p:nvCxnSpPr>
          <p:cNvPr id="23" name="Elbow Connector 22">
            <a:extLst>
              <a:ext uri="{FF2B5EF4-FFF2-40B4-BE49-F238E27FC236}">
                <a16:creationId xmlns:a16="http://schemas.microsoft.com/office/drawing/2014/main" id="{8C9028DC-0E75-A5E8-3B23-A6E9E36FCD5E}"/>
              </a:ext>
            </a:extLst>
          </p:cNvPr>
          <p:cNvCxnSpPr>
            <a:cxnSpLocks/>
            <a:stCxn id="15" idx="3"/>
            <a:endCxn id="18" idx="1"/>
          </p:cNvCxnSpPr>
          <p:nvPr/>
        </p:nvCxnSpPr>
        <p:spPr>
          <a:xfrm>
            <a:off x="7224892" y="3916833"/>
            <a:ext cx="374366" cy="413359"/>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a:extLst>
              <a:ext uri="{FF2B5EF4-FFF2-40B4-BE49-F238E27FC236}">
                <a16:creationId xmlns:a16="http://schemas.microsoft.com/office/drawing/2014/main" id="{F9358B47-D8DA-5E53-C1DA-F6C221D6EA82}"/>
              </a:ext>
            </a:extLst>
          </p:cNvPr>
          <p:cNvCxnSpPr>
            <a:cxnSpLocks/>
            <a:stCxn id="16" idx="3"/>
            <a:endCxn id="18" idx="1"/>
          </p:cNvCxnSpPr>
          <p:nvPr/>
        </p:nvCxnSpPr>
        <p:spPr>
          <a:xfrm flipV="1">
            <a:off x="7224892" y="4330192"/>
            <a:ext cx="374366" cy="368665"/>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7B482FF6-3865-10E3-EFD9-3E11210CB7D3}"/>
              </a:ext>
            </a:extLst>
          </p:cNvPr>
          <p:cNvSpPr txBox="1"/>
          <p:nvPr/>
        </p:nvSpPr>
        <p:spPr>
          <a:xfrm>
            <a:off x="5717442" y="1967785"/>
            <a:ext cx="973015" cy="276999"/>
          </a:xfrm>
          <a:prstGeom prst="rect">
            <a:avLst/>
          </a:prstGeom>
          <a:noFill/>
        </p:spPr>
        <p:txBody>
          <a:bodyPr wrap="square" rtlCol="0">
            <a:spAutoFit/>
          </a:bodyPr>
          <a:lstStyle/>
          <a:p>
            <a:r>
              <a:rPr lang="en-US" sz="1200"/>
              <a:t>Open label</a:t>
            </a:r>
          </a:p>
        </p:txBody>
      </p:sp>
      <p:sp>
        <p:nvSpPr>
          <p:cNvPr id="36" name="Rectangle 35">
            <a:extLst>
              <a:ext uri="{FF2B5EF4-FFF2-40B4-BE49-F238E27FC236}">
                <a16:creationId xmlns:a16="http://schemas.microsoft.com/office/drawing/2014/main" id="{6ADA1B94-8D3D-D190-53EE-6D633617563D}"/>
              </a:ext>
            </a:extLst>
          </p:cNvPr>
          <p:cNvSpPr/>
          <p:nvPr/>
        </p:nvSpPr>
        <p:spPr>
          <a:xfrm>
            <a:off x="9941363" y="3467150"/>
            <a:ext cx="1810085" cy="1682409"/>
          </a:xfrm>
          <a:prstGeom prst="rect">
            <a:avLst/>
          </a:prstGeom>
          <a:solidFill>
            <a:schemeClr val="accent5">
              <a:lumMod val="75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t>Endpoints for Arm D</a:t>
            </a:r>
          </a:p>
          <a:p>
            <a:pPr algn="ctr"/>
            <a:endParaRPr lang="en-US" sz="1200" b="1"/>
          </a:p>
          <a:p>
            <a:pPr marL="171450" indent="-171450">
              <a:buFont typeface="Arial" panose="020B0604020202020204" pitchFamily="34" charset="0"/>
              <a:buChar char="•"/>
            </a:pPr>
            <a:r>
              <a:rPr lang="en-US" sz="1200"/>
              <a:t>ORR (INV)</a:t>
            </a:r>
            <a:r>
              <a:rPr lang="en-US" sz="1200" baseline="30000"/>
              <a:t>a</a:t>
            </a:r>
          </a:p>
          <a:p>
            <a:pPr marL="171450" indent="-171450">
              <a:buFont typeface="Arial" panose="020B0604020202020204" pitchFamily="34" charset="0"/>
              <a:buChar char="•"/>
            </a:pPr>
            <a:r>
              <a:rPr lang="en-US" sz="1200"/>
              <a:t>PFS (INV)</a:t>
            </a:r>
          </a:p>
          <a:p>
            <a:pPr marL="171450" indent="-171450">
              <a:buFont typeface="Arial" panose="020B0604020202020204" pitchFamily="34" charset="0"/>
              <a:buChar char="•"/>
            </a:pPr>
            <a:r>
              <a:rPr lang="en-US" sz="1200"/>
              <a:t>uMRD4 rate </a:t>
            </a:r>
            <a:br>
              <a:rPr lang="en-US" sz="1200"/>
            </a:br>
            <a:r>
              <a:rPr lang="en-US" sz="1200"/>
              <a:t>(&lt;10</a:t>
            </a:r>
            <a:r>
              <a:rPr lang="en-US" sz="1200" baseline="30000"/>
              <a:t>-4</a:t>
            </a:r>
            <a:r>
              <a:rPr lang="en-US" sz="1200"/>
              <a:t> sensitivity)</a:t>
            </a:r>
          </a:p>
          <a:p>
            <a:pPr marL="171450" indent="-171450">
              <a:buFont typeface="Arial" panose="020B0604020202020204" pitchFamily="34" charset="0"/>
              <a:buChar char="•"/>
            </a:pPr>
            <a:r>
              <a:rPr lang="en-US" sz="1200"/>
              <a:t>Safety per CTCAE</a:t>
            </a:r>
          </a:p>
        </p:txBody>
      </p:sp>
      <p:sp>
        <p:nvSpPr>
          <p:cNvPr id="38" name="Rectangle 37">
            <a:extLst>
              <a:ext uri="{FF2B5EF4-FFF2-40B4-BE49-F238E27FC236}">
                <a16:creationId xmlns:a16="http://schemas.microsoft.com/office/drawing/2014/main" id="{D4E02E8C-6EC3-7172-054B-E9F6E3261415}"/>
              </a:ext>
            </a:extLst>
          </p:cNvPr>
          <p:cNvSpPr/>
          <p:nvPr/>
        </p:nvSpPr>
        <p:spPr>
          <a:xfrm>
            <a:off x="2520462" y="3467150"/>
            <a:ext cx="9230986" cy="1682400"/>
          </a:xfrm>
          <a:prstGeom prst="rect">
            <a:avLst/>
          </a:prstGeom>
          <a:noFill/>
          <a:ln w="28575">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a:extLst>
              <a:ext uri="{FF2B5EF4-FFF2-40B4-BE49-F238E27FC236}">
                <a16:creationId xmlns:a16="http://schemas.microsoft.com/office/drawing/2014/main" id="{022E44CA-70A6-1CC1-1F85-F81B986513DD}"/>
              </a:ext>
            </a:extLst>
          </p:cNvPr>
          <p:cNvCxnSpPr>
            <a:cxnSpLocks/>
            <a:stCxn id="10" idx="3"/>
            <a:endCxn id="14" idx="1"/>
          </p:cNvCxnSpPr>
          <p:nvPr/>
        </p:nvCxnSpPr>
        <p:spPr>
          <a:xfrm>
            <a:off x="4634752" y="3168678"/>
            <a:ext cx="3176909" cy="630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Verbinder: gewinkelt 32">
            <a:extLst>
              <a:ext uri="{FF2B5EF4-FFF2-40B4-BE49-F238E27FC236}">
                <a16:creationId xmlns:a16="http://schemas.microsoft.com/office/drawing/2014/main" id="{750E1A79-4593-0CCB-3CF8-D863D092F1A2}"/>
              </a:ext>
            </a:extLst>
          </p:cNvPr>
          <p:cNvCxnSpPr>
            <a:cxnSpLocks/>
            <a:stCxn id="9" idx="3"/>
            <a:endCxn id="12" idx="1"/>
          </p:cNvCxnSpPr>
          <p:nvPr/>
        </p:nvCxnSpPr>
        <p:spPr>
          <a:xfrm flipV="1">
            <a:off x="4634752" y="2383155"/>
            <a:ext cx="3176909" cy="151352"/>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Verbinder: gewinkelt 38">
            <a:extLst>
              <a:ext uri="{FF2B5EF4-FFF2-40B4-BE49-F238E27FC236}">
                <a16:creationId xmlns:a16="http://schemas.microsoft.com/office/drawing/2014/main" id="{FAB40B7C-D589-272F-D493-48C63BC29B5D}"/>
              </a:ext>
            </a:extLst>
          </p:cNvPr>
          <p:cNvCxnSpPr>
            <a:cxnSpLocks/>
            <a:stCxn id="9" idx="3"/>
            <a:endCxn id="13" idx="1"/>
          </p:cNvCxnSpPr>
          <p:nvPr/>
        </p:nvCxnSpPr>
        <p:spPr>
          <a:xfrm>
            <a:off x="4634752" y="2534507"/>
            <a:ext cx="3176909" cy="208648"/>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Verbinder: gewinkelt 42">
            <a:extLst>
              <a:ext uri="{FF2B5EF4-FFF2-40B4-BE49-F238E27FC236}">
                <a16:creationId xmlns:a16="http://schemas.microsoft.com/office/drawing/2014/main" id="{D1A7E556-ABB5-DFC4-DDDD-BEB4DACD479B}"/>
              </a:ext>
            </a:extLst>
          </p:cNvPr>
          <p:cNvCxnSpPr>
            <a:stCxn id="11" idx="3"/>
            <a:endCxn id="15" idx="1"/>
          </p:cNvCxnSpPr>
          <p:nvPr/>
        </p:nvCxnSpPr>
        <p:spPr>
          <a:xfrm flipV="1">
            <a:off x="4726526" y="3916833"/>
            <a:ext cx="374366" cy="391012"/>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Verbinder: gewinkelt 44">
            <a:extLst>
              <a:ext uri="{FF2B5EF4-FFF2-40B4-BE49-F238E27FC236}">
                <a16:creationId xmlns:a16="http://schemas.microsoft.com/office/drawing/2014/main" id="{B6EDE63B-7031-4D71-FCCF-F0D4C47ECFB4}"/>
              </a:ext>
            </a:extLst>
          </p:cNvPr>
          <p:cNvCxnSpPr>
            <a:stCxn id="11" idx="3"/>
            <a:endCxn id="16" idx="1"/>
          </p:cNvCxnSpPr>
          <p:nvPr/>
        </p:nvCxnSpPr>
        <p:spPr>
          <a:xfrm>
            <a:off x="4726526" y="4307845"/>
            <a:ext cx="374366" cy="391012"/>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A14B46B8-3AC8-8295-3DE4-0E953105ACA9}"/>
              </a:ext>
            </a:extLst>
          </p:cNvPr>
          <p:cNvSpPr/>
          <p:nvPr/>
        </p:nvSpPr>
        <p:spPr>
          <a:xfrm>
            <a:off x="5892892" y="2270808"/>
            <a:ext cx="540000" cy="540000"/>
          </a:xfrm>
          <a:prstGeom prst="ellipse">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b="1"/>
              <a:t>R</a:t>
            </a:r>
          </a:p>
          <a:p>
            <a:pPr algn="ctr"/>
            <a:r>
              <a:rPr lang="en-US" sz="1000" b="1"/>
              <a:t>1:1</a:t>
            </a:r>
          </a:p>
        </p:txBody>
      </p:sp>
    </p:spTree>
    <p:extLst>
      <p:ext uri="{BB962C8B-B14F-4D97-AF65-F5344CB8AC3E}">
        <p14:creationId xmlns:p14="http://schemas.microsoft.com/office/powerpoint/2010/main" val="32663089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FBCB371-5A91-EE9B-A87F-C6D4B6BB34B4}"/>
              </a:ext>
            </a:extLst>
          </p:cNvPr>
          <p:cNvSpPr>
            <a:spLocks noGrp="1"/>
          </p:cNvSpPr>
          <p:nvPr>
            <p:ph type="ftr" sz="quarter" idx="10"/>
          </p:nvPr>
        </p:nvSpPr>
        <p:spPr/>
        <p:txBody>
          <a:bodyPr/>
          <a:lstStyle/>
          <a:p>
            <a:r>
              <a:rPr lang="en-GB"/>
              <a:t>cfDNA; cell-free DNA, CLL, chronic lymphocytic </a:t>
            </a:r>
            <a:r>
              <a:rPr lang="en-GB" err="1"/>
              <a:t>leukemia</a:t>
            </a:r>
            <a:r>
              <a:rPr lang="en-GB"/>
              <a:t>; CR, complete response; </a:t>
            </a:r>
            <a:r>
              <a:rPr lang="en-GB" err="1"/>
              <a:t>CRi</a:t>
            </a:r>
            <a:r>
              <a:rPr lang="en-GB"/>
              <a:t>, CR with incomplete marrow recovery; Ig HTS, immunoglobulin high-throughput sequencing; I+V, ibrutinib plus </a:t>
            </a:r>
            <a:r>
              <a:rPr lang="en-GB" err="1"/>
              <a:t>venetoclax</a:t>
            </a:r>
            <a:r>
              <a:rPr lang="en-GB"/>
              <a:t>; MRD, minimal residual disease; TLS, </a:t>
            </a:r>
            <a:r>
              <a:rPr lang="en-GB" err="1"/>
              <a:t>tumor</a:t>
            </a:r>
            <a:r>
              <a:rPr lang="en-GB"/>
              <a:t> lysis syndrome.</a:t>
            </a:r>
          </a:p>
          <a:p>
            <a:r>
              <a:rPr lang="en-GB" b="1"/>
              <a:t>Rossi et al. Abstract #P667 presented at EHA2024. </a:t>
            </a:r>
          </a:p>
        </p:txBody>
      </p:sp>
      <p:sp>
        <p:nvSpPr>
          <p:cNvPr id="5" name="Title 4">
            <a:extLst>
              <a:ext uri="{FF2B5EF4-FFF2-40B4-BE49-F238E27FC236}">
                <a16:creationId xmlns:a16="http://schemas.microsoft.com/office/drawing/2014/main" id="{57626F0E-95A2-0253-A317-F6DCA3CB8BE4}"/>
              </a:ext>
            </a:extLst>
          </p:cNvPr>
          <p:cNvSpPr>
            <a:spLocks noGrp="1"/>
          </p:cNvSpPr>
          <p:nvPr>
            <p:ph type="title"/>
          </p:nvPr>
        </p:nvSpPr>
        <p:spPr/>
        <p:txBody>
          <a:bodyPr/>
          <a:lstStyle/>
          <a:p>
            <a:r>
              <a:rPr lang="en-US"/>
              <a:t>Conclusions</a:t>
            </a:r>
          </a:p>
        </p:txBody>
      </p:sp>
      <p:sp>
        <p:nvSpPr>
          <p:cNvPr id="6" name="Content Placeholder 5">
            <a:extLst>
              <a:ext uri="{FF2B5EF4-FFF2-40B4-BE49-F238E27FC236}">
                <a16:creationId xmlns:a16="http://schemas.microsoft.com/office/drawing/2014/main" id="{89D02BFE-EC7B-3FBB-015C-868D5339995E}"/>
              </a:ext>
            </a:extLst>
          </p:cNvPr>
          <p:cNvSpPr>
            <a:spLocks noGrp="1"/>
          </p:cNvSpPr>
          <p:nvPr>
            <p:ph idx="1"/>
          </p:nvPr>
        </p:nvSpPr>
        <p:spPr/>
        <p:txBody>
          <a:bodyPr>
            <a:normAutofit/>
          </a:bodyPr>
          <a:lstStyle/>
          <a:p>
            <a:pPr marL="0" indent="0">
              <a:buNone/>
            </a:pPr>
            <a:r>
              <a:rPr lang="en-US" b="1"/>
              <a:t>Clinical results:</a:t>
            </a:r>
          </a:p>
          <a:p>
            <a:pPr marL="182563" indent="-182563"/>
            <a:r>
              <a:rPr lang="en-US"/>
              <a:t>SAKK 34/17 trial achieved the primary endpoint (</a:t>
            </a:r>
            <a:r>
              <a:rPr lang="en-US" err="1"/>
              <a:t>uMRD</a:t>
            </a:r>
            <a:r>
              <a:rPr lang="en-US"/>
              <a:t> CR/</a:t>
            </a:r>
            <a:r>
              <a:rPr lang="en-US" err="1"/>
              <a:t>CRi</a:t>
            </a:r>
            <a:r>
              <a:rPr lang="en-US"/>
              <a:t>: 40%)</a:t>
            </a:r>
          </a:p>
          <a:p>
            <a:pPr marL="182563" indent="-182563"/>
            <a:r>
              <a:rPr lang="en-US" err="1"/>
              <a:t>uMRD</a:t>
            </a:r>
            <a:r>
              <a:rPr lang="en-US"/>
              <a:t> rate after two years of I+V combination was higher than that reported in trials with one year I+V exposure, despite a higher discontinuation rate was recorded (37%), indicating a trade-off in longer exposure treatment</a:t>
            </a:r>
          </a:p>
          <a:p>
            <a:pPr marL="182563" indent="-182563"/>
            <a:r>
              <a:rPr lang="en-US"/>
              <a:t>After 6 cycles of ibrutinib lead-in, the proportion of patients at low TLS risk increased from 33% at baseline to 50%</a:t>
            </a:r>
          </a:p>
          <a:p>
            <a:pPr marL="0" indent="0">
              <a:buNone/>
            </a:pPr>
            <a:r>
              <a:rPr lang="en-US" b="1"/>
              <a:t>MRD considerations:</a:t>
            </a:r>
          </a:p>
          <a:p>
            <a:pPr marL="182563" indent="-176213"/>
            <a:r>
              <a:rPr lang="en-US"/>
              <a:t>MRD measurement in cfDNA did not add information to Ig HTS</a:t>
            </a:r>
          </a:p>
          <a:p>
            <a:pPr marL="182563" indent="-176213"/>
            <a:r>
              <a:rPr lang="en-US"/>
              <a:t>Resistance mutations were not detected early in cfDNA</a:t>
            </a:r>
          </a:p>
        </p:txBody>
      </p:sp>
    </p:spTree>
    <p:extLst>
      <p:ext uri="{BB962C8B-B14F-4D97-AF65-F5344CB8AC3E}">
        <p14:creationId xmlns:p14="http://schemas.microsoft.com/office/powerpoint/2010/main" val="42485167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519F5-6719-94FB-2DA1-1AB052281914}"/>
              </a:ext>
            </a:extLst>
          </p:cNvPr>
          <p:cNvSpPr>
            <a:spLocks noGrp="1"/>
          </p:cNvSpPr>
          <p:nvPr>
            <p:ph type="title"/>
          </p:nvPr>
        </p:nvSpPr>
        <p:spPr/>
        <p:txBody>
          <a:bodyPr/>
          <a:lstStyle/>
          <a:p>
            <a:r>
              <a:rPr lang="en-US"/>
              <a:t>Pooled analysis from ELEVATE-TN, ELEVATE-RR, </a:t>
            </a:r>
            <a:br>
              <a:rPr lang="en-US"/>
            </a:br>
            <a:r>
              <a:rPr lang="en-US"/>
              <a:t>and ASCEND</a:t>
            </a:r>
          </a:p>
        </p:txBody>
      </p:sp>
      <p:sp>
        <p:nvSpPr>
          <p:cNvPr id="3" name="Text Placeholder 2">
            <a:extLst>
              <a:ext uri="{FF2B5EF4-FFF2-40B4-BE49-F238E27FC236}">
                <a16:creationId xmlns:a16="http://schemas.microsoft.com/office/drawing/2014/main" id="{79F571D6-AEDB-1CD1-54BB-56CA1A672DF5}"/>
              </a:ext>
            </a:extLst>
          </p:cNvPr>
          <p:cNvSpPr>
            <a:spLocks noGrp="1"/>
          </p:cNvSpPr>
          <p:nvPr>
            <p:ph type="body" idx="1"/>
          </p:nvPr>
        </p:nvSpPr>
        <p:spPr/>
        <p:txBody>
          <a:bodyPr/>
          <a:lstStyle/>
          <a:p>
            <a:r>
              <a:rPr lang="en-US"/>
              <a:t>Acalabrutinib by line of treatment in patients with CLL</a:t>
            </a:r>
          </a:p>
        </p:txBody>
      </p:sp>
    </p:spTree>
    <p:extLst>
      <p:ext uri="{BB962C8B-B14F-4D97-AF65-F5344CB8AC3E}">
        <p14:creationId xmlns:p14="http://schemas.microsoft.com/office/powerpoint/2010/main" val="42381655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E37C5B6-B7D7-E9AF-6448-36CE635865FE}"/>
              </a:ext>
            </a:extLst>
          </p:cNvPr>
          <p:cNvSpPr>
            <a:spLocks noGrp="1"/>
          </p:cNvSpPr>
          <p:nvPr>
            <p:ph type="body" sz="quarter" idx="12"/>
          </p:nvPr>
        </p:nvSpPr>
        <p:spPr>
          <a:xfrm>
            <a:off x="416533" y="1389600"/>
            <a:ext cx="11367480" cy="647700"/>
          </a:xfrm>
        </p:spPr>
        <p:txBody>
          <a:bodyPr>
            <a:normAutofit fontScale="92500"/>
          </a:bodyPr>
          <a:lstStyle/>
          <a:p>
            <a:r>
              <a:rPr lang="en-US"/>
              <a:t>Pooled analysis from the Phase 3 trials ELEVATE-TN</a:t>
            </a:r>
            <a:r>
              <a:rPr lang="en-US" baseline="30000"/>
              <a:t>1</a:t>
            </a:r>
            <a:r>
              <a:rPr lang="en-US"/>
              <a:t>, ELEVATE-RR</a:t>
            </a:r>
            <a:r>
              <a:rPr lang="en-US" baseline="30000"/>
              <a:t>2</a:t>
            </a:r>
            <a:r>
              <a:rPr lang="en-US"/>
              <a:t> and ASCEND</a:t>
            </a:r>
            <a:r>
              <a:rPr lang="en-US" baseline="30000"/>
              <a:t>3 </a:t>
            </a:r>
            <a:r>
              <a:rPr lang="en-US"/>
              <a:t>evaluating the impact of acalabrutinib by number of prior LOT in patients with TN or R/R CLL, overall and by del(17p) status</a:t>
            </a:r>
            <a:endParaRPr lang="en-DE" baseline="30000"/>
          </a:p>
        </p:txBody>
      </p:sp>
      <p:sp>
        <p:nvSpPr>
          <p:cNvPr id="3" name="Title 2">
            <a:extLst>
              <a:ext uri="{FF2B5EF4-FFF2-40B4-BE49-F238E27FC236}">
                <a16:creationId xmlns:a16="http://schemas.microsoft.com/office/drawing/2014/main" id="{8CDA191F-9D25-2237-D620-2A130019FB9A}"/>
              </a:ext>
            </a:extLst>
          </p:cNvPr>
          <p:cNvSpPr>
            <a:spLocks noGrp="1"/>
          </p:cNvSpPr>
          <p:nvPr>
            <p:ph type="title"/>
          </p:nvPr>
        </p:nvSpPr>
        <p:spPr/>
        <p:txBody>
          <a:bodyPr/>
          <a:lstStyle/>
          <a:p>
            <a:r>
              <a:rPr lang="en-US"/>
              <a:t>Methods</a:t>
            </a:r>
          </a:p>
        </p:txBody>
      </p:sp>
      <p:sp>
        <p:nvSpPr>
          <p:cNvPr id="2" name="Footer Placeholder 1">
            <a:extLst>
              <a:ext uri="{FF2B5EF4-FFF2-40B4-BE49-F238E27FC236}">
                <a16:creationId xmlns:a16="http://schemas.microsoft.com/office/drawing/2014/main" id="{8797F540-7CA8-1B74-B79D-B248CAA7AE6D}"/>
              </a:ext>
            </a:extLst>
          </p:cNvPr>
          <p:cNvSpPr>
            <a:spLocks noGrp="1"/>
          </p:cNvSpPr>
          <p:nvPr>
            <p:ph type="ftr" sz="quarter" idx="13"/>
          </p:nvPr>
        </p:nvSpPr>
        <p:spPr/>
        <p:txBody>
          <a:bodyPr/>
          <a:lstStyle/>
          <a:p>
            <a:r>
              <a:rPr lang="en-GB" baseline="30000" err="1"/>
              <a:t>a</a:t>
            </a:r>
            <a:r>
              <a:rPr lang="en-GB" err="1"/>
              <a:t>Only</a:t>
            </a:r>
            <a:r>
              <a:rPr lang="en-GB"/>
              <a:t> patients in the acalabrutinib monotherapy Arm were included in this pooled analysis.</a:t>
            </a:r>
          </a:p>
          <a:p>
            <a:r>
              <a:rPr lang="en-GB"/>
              <a:t>CLL, chronic lymphocytic </a:t>
            </a:r>
            <a:r>
              <a:rPr lang="en-GB" err="1"/>
              <a:t>leukemia</a:t>
            </a:r>
            <a:r>
              <a:rPr lang="en-GB"/>
              <a:t>; del, deletion; F/U, follow-up; HR, hazard ratio; LOT, line of therapy; OS, overall survival; PFS, progression-free survival; R/R, relapsed/refractory; TN, treatment-naïve; TTNT, time to next treatment.</a:t>
            </a:r>
          </a:p>
          <a:p>
            <a:r>
              <a:rPr lang="en-GB"/>
              <a:t>1. Sharman JP, et al. Lancet. 2020;395:1278-1291. 2. Byrd JC, et al. J Clin Oncol. 2021;39(31):3441-3452. 3. Ghia P, et al. </a:t>
            </a:r>
            <a:r>
              <a:rPr lang="en-GB" err="1"/>
              <a:t>HemaSphere</a:t>
            </a:r>
            <a:r>
              <a:rPr lang="en-GB"/>
              <a:t>. 2022;6(12):e801.</a:t>
            </a:r>
          </a:p>
          <a:p>
            <a:r>
              <a:rPr lang="en-GB" b="1"/>
              <a:t>Ghia et al. Abstract #P703 presented at EHA2024. </a:t>
            </a:r>
          </a:p>
        </p:txBody>
      </p:sp>
      <p:sp>
        <p:nvSpPr>
          <p:cNvPr id="6" name="TextBox 5">
            <a:extLst>
              <a:ext uri="{FF2B5EF4-FFF2-40B4-BE49-F238E27FC236}">
                <a16:creationId xmlns:a16="http://schemas.microsoft.com/office/drawing/2014/main" id="{3957787F-EB78-E769-145C-8DCAFB798B30}"/>
              </a:ext>
            </a:extLst>
          </p:cNvPr>
          <p:cNvSpPr txBox="1"/>
          <p:nvPr/>
        </p:nvSpPr>
        <p:spPr>
          <a:xfrm>
            <a:off x="416533" y="3780657"/>
            <a:ext cx="2340000" cy="276999"/>
          </a:xfrm>
          <a:prstGeom prst="rect">
            <a:avLst/>
          </a:prstGeom>
          <a:solidFill>
            <a:schemeClr val="tx1"/>
          </a:solidFill>
        </p:spPr>
        <p:txBody>
          <a:bodyPr wrap="square" rtlCol="0" anchor="ctr">
            <a:spAutoFit/>
          </a:bodyPr>
          <a:lstStyle/>
          <a:p>
            <a:pPr algn="ctr"/>
            <a:r>
              <a:rPr lang="en-US" sz="1200" b="1">
                <a:solidFill>
                  <a:schemeClr val="bg1"/>
                </a:solidFill>
              </a:rPr>
              <a:t>Clinical trial database</a:t>
            </a:r>
          </a:p>
        </p:txBody>
      </p:sp>
      <p:sp>
        <p:nvSpPr>
          <p:cNvPr id="10" name="TextBox 9">
            <a:extLst>
              <a:ext uri="{FF2B5EF4-FFF2-40B4-BE49-F238E27FC236}">
                <a16:creationId xmlns:a16="http://schemas.microsoft.com/office/drawing/2014/main" id="{F3338D04-E768-56F3-BA09-A5FA799BB407}"/>
              </a:ext>
            </a:extLst>
          </p:cNvPr>
          <p:cNvSpPr txBox="1"/>
          <p:nvPr/>
        </p:nvSpPr>
        <p:spPr>
          <a:xfrm>
            <a:off x="3426324" y="2084473"/>
            <a:ext cx="2340000" cy="338554"/>
          </a:xfrm>
          <a:prstGeom prst="rect">
            <a:avLst/>
          </a:prstGeom>
          <a:noFill/>
        </p:spPr>
        <p:txBody>
          <a:bodyPr wrap="square" rtlCol="0">
            <a:spAutoFit/>
          </a:bodyPr>
          <a:lstStyle/>
          <a:p>
            <a:pPr algn="ctr"/>
            <a:r>
              <a:rPr lang="en-US" sz="1600" b="1"/>
              <a:t>Data </a:t>
            </a:r>
            <a:r>
              <a:rPr lang="en-US" sz="1600" b="1" err="1"/>
              <a:t>source</a:t>
            </a:r>
            <a:r>
              <a:rPr lang="en-US" sz="1600" b="1" baseline="30000" err="1"/>
              <a:t>a</a:t>
            </a:r>
            <a:endParaRPr lang="en-US" sz="1600" b="1" baseline="30000"/>
          </a:p>
        </p:txBody>
      </p:sp>
      <p:sp>
        <p:nvSpPr>
          <p:cNvPr id="11" name="TextBox 10">
            <a:extLst>
              <a:ext uri="{FF2B5EF4-FFF2-40B4-BE49-F238E27FC236}">
                <a16:creationId xmlns:a16="http://schemas.microsoft.com/office/drawing/2014/main" id="{8C050852-A444-871B-4B11-BB2F78EF89EE}"/>
              </a:ext>
            </a:extLst>
          </p:cNvPr>
          <p:cNvSpPr txBox="1"/>
          <p:nvPr/>
        </p:nvSpPr>
        <p:spPr>
          <a:xfrm>
            <a:off x="407987" y="2084473"/>
            <a:ext cx="2348546" cy="338554"/>
          </a:xfrm>
          <a:prstGeom prst="rect">
            <a:avLst/>
          </a:prstGeom>
          <a:noFill/>
        </p:spPr>
        <p:txBody>
          <a:bodyPr wrap="square" rtlCol="0">
            <a:spAutoFit/>
          </a:bodyPr>
          <a:lstStyle/>
          <a:p>
            <a:pPr algn="ctr"/>
            <a:r>
              <a:rPr lang="en-US" sz="1600" b="1"/>
              <a:t>Database</a:t>
            </a:r>
            <a:endParaRPr lang="en-US" sz="1600" b="1" baseline="30000"/>
          </a:p>
        </p:txBody>
      </p:sp>
      <p:sp>
        <p:nvSpPr>
          <p:cNvPr id="12" name="TextBox 11">
            <a:extLst>
              <a:ext uri="{FF2B5EF4-FFF2-40B4-BE49-F238E27FC236}">
                <a16:creationId xmlns:a16="http://schemas.microsoft.com/office/drawing/2014/main" id="{45BF61D2-84E0-D531-975C-AC684D42494C}"/>
              </a:ext>
            </a:extLst>
          </p:cNvPr>
          <p:cNvSpPr txBox="1"/>
          <p:nvPr/>
        </p:nvSpPr>
        <p:spPr>
          <a:xfrm>
            <a:off x="6436115" y="2083109"/>
            <a:ext cx="2340000" cy="338554"/>
          </a:xfrm>
          <a:prstGeom prst="rect">
            <a:avLst/>
          </a:prstGeom>
          <a:noFill/>
        </p:spPr>
        <p:txBody>
          <a:bodyPr wrap="square" rtlCol="0">
            <a:spAutoFit/>
          </a:bodyPr>
          <a:lstStyle/>
          <a:p>
            <a:pPr algn="ctr"/>
            <a:r>
              <a:rPr lang="en-US" sz="1600" b="1"/>
              <a:t>Cohorts</a:t>
            </a:r>
            <a:r>
              <a:rPr lang="en-US" sz="1600"/>
              <a:t> </a:t>
            </a:r>
            <a:endParaRPr lang="en-US" sz="1600" baseline="30000"/>
          </a:p>
        </p:txBody>
      </p:sp>
      <p:sp>
        <p:nvSpPr>
          <p:cNvPr id="13" name="TextBox 12">
            <a:extLst>
              <a:ext uri="{FF2B5EF4-FFF2-40B4-BE49-F238E27FC236}">
                <a16:creationId xmlns:a16="http://schemas.microsoft.com/office/drawing/2014/main" id="{F1408946-26C6-BCFA-5784-26EA5B583E21}"/>
              </a:ext>
            </a:extLst>
          </p:cNvPr>
          <p:cNvSpPr txBox="1"/>
          <p:nvPr/>
        </p:nvSpPr>
        <p:spPr>
          <a:xfrm>
            <a:off x="9444013" y="2083108"/>
            <a:ext cx="2340000" cy="338554"/>
          </a:xfrm>
          <a:prstGeom prst="rect">
            <a:avLst/>
          </a:prstGeom>
          <a:noFill/>
        </p:spPr>
        <p:txBody>
          <a:bodyPr wrap="square" rtlCol="0">
            <a:spAutoFit/>
          </a:bodyPr>
          <a:lstStyle/>
          <a:p>
            <a:pPr algn="ctr"/>
            <a:r>
              <a:rPr lang="en-US" sz="1600" b="1"/>
              <a:t>Outcomes</a:t>
            </a:r>
          </a:p>
        </p:txBody>
      </p:sp>
      <p:sp>
        <p:nvSpPr>
          <p:cNvPr id="14" name="TextBox 13">
            <a:extLst>
              <a:ext uri="{FF2B5EF4-FFF2-40B4-BE49-F238E27FC236}">
                <a16:creationId xmlns:a16="http://schemas.microsoft.com/office/drawing/2014/main" id="{E241F7E6-5464-B5C6-1D04-728AC604B5E2}"/>
              </a:ext>
            </a:extLst>
          </p:cNvPr>
          <p:cNvSpPr txBox="1"/>
          <p:nvPr/>
        </p:nvSpPr>
        <p:spPr>
          <a:xfrm>
            <a:off x="6437089" y="2806211"/>
            <a:ext cx="2340000" cy="276999"/>
          </a:xfrm>
          <a:prstGeom prst="rect">
            <a:avLst/>
          </a:prstGeom>
          <a:solidFill>
            <a:schemeClr val="accent1"/>
          </a:solidFill>
        </p:spPr>
        <p:txBody>
          <a:bodyPr wrap="square" rtlCol="0">
            <a:spAutoFit/>
          </a:bodyPr>
          <a:lstStyle/>
          <a:p>
            <a:pPr algn="ctr"/>
            <a:r>
              <a:rPr lang="en-US" sz="1200" b="1">
                <a:solidFill>
                  <a:schemeClr val="bg1"/>
                </a:solidFill>
              </a:rPr>
              <a:t>0 prior LOT (n=197)</a:t>
            </a:r>
          </a:p>
        </p:txBody>
      </p:sp>
      <p:sp>
        <p:nvSpPr>
          <p:cNvPr id="15" name="TextBox 14">
            <a:extLst>
              <a:ext uri="{FF2B5EF4-FFF2-40B4-BE49-F238E27FC236}">
                <a16:creationId xmlns:a16="http://schemas.microsoft.com/office/drawing/2014/main" id="{DFB392F8-DEB9-2722-3311-FFC4F356B398}"/>
              </a:ext>
            </a:extLst>
          </p:cNvPr>
          <p:cNvSpPr txBox="1"/>
          <p:nvPr/>
        </p:nvSpPr>
        <p:spPr>
          <a:xfrm>
            <a:off x="6436115" y="3927524"/>
            <a:ext cx="2340000" cy="646331"/>
          </a:xfrm>
          <a:prstGeom prst="rect">
            <a:avLst/>
          </a:prstGeom>
          <a:solidFill>
            <a:schemeClr val="accent2"/>
          </a:solidFill>
        </p:spPr>
        <p:txBody>
          <a:bodyPr wrap="square" rtlCol="0">
            <a:spAutoFit/>
          </a:bodyPr>
          <a:lstStyle/>
          <a:p>
            <a:pPr algn="ctr"/>
            <a:r>
              <a:rPr lang="en-US" sz="1200" b="1">
                <a:solidFill>
                  <a:schemeClr val="bg1"/>
                </a:solidFill>
              </a:rPr>
              <a:t>1 prior LOT (n=214)</a:t>
            </a:r>
          </a:p>
          <a:p>
            <a:pPr algn="ctr"/>
            <a:r>
              <a:rPr lang="en-US" sz="1200">
                <a:solidFill>
                  <a:schemeClr val="bg1"/>
                </a:solidFill>
              </a:rPr>
              <a:t>ELEVATE-RR (n=132)</a:t>
            </a:r>
          </a:p>
          <a:p>
            <a:pPr algn="ctr"/>
            <a:r>
              <a:rPr lang="en-US" sz="1200">
                <a:solidFill>
                  <a:schemeClr val="bg1"/>
                </a:solidFill>
              </a:rPr>
              <a:t>ASCEND (n=82)</a:t>
            </a:r>
          </a:p>
        </p:txBody>
      </p:sp>
      <p:sp>
        <p:nvSpPr>
          <p:cNvPr id="16" name="TextBox 15">
            <a:extLst>
              <a:ext uri="{FF2B5EF4-FFF2-40B4-BE49-F238E27FC236}">
                <a16:creationId xmlns:a16="http://schemas.microsoft.com/office/drawing/2014/main" id="{D1184311-C061-DE53-116A-09E126D3E0B7}"/>
              </a:ext>
            </a:extLst>
          </p:cNvPr>
          <p:cNvSpPr txBox="1"/>
          <p:nvPr/>
        </p:nvSpPr>
        <p:spPr>
          <a:xfrm>
            <a:off x="6436115" y="4694701"/>
            <a:ext cx="2340000" cy="646331"/>
          </a:xfrm>
          <a:prstGeom prst="rect">
            <a:avLst/>
          </a:prstGeom>
          <a:solidFill>
            <a:schemeClr val="accent3"/>
          </a:solidFill>
        </p:spPr>
        <p:txBody>
          <a:bodyPr wrap="square" rtlCol="0">
            <a:spAutoFit/>
          </a:bodyPr>
          <a:lstStyle/>
          <a:p>
            <a:pPr algn="ctr"/>
            <a:r>
              <a:rPr lang="en-US" sz="1200" b="1">
                <a:solidFill>
                  <a:schemeClr val="bg1"/>
                </a:solidFill>
              </a:rPr>
              <a:t>2+ prior LOTs (n=208)</a:t>
            </a:r>
          </a:p>
          <a:p>
            <a:pPr algn="ctr"/>
            <a:r>
              <a:rPr lang="en-US" sz="1200">
                <a:solidFill>
                  <a:schemeClr val="bg1"/>
                </a:solidFill>
              </a:rPr>
              <a:t>ELEVATE-RR (n=135)</a:t>
            </a:r>
          </a:p>
          <a:p>
            <a:pPr algn="ctr"/>
            <a:r>
              <a:rPr lang="en-US" sz="1200">
                <a:solidFill>
                  <a:schemeClr val="bg1"/>
                </a:solidFill>
              </a:rPr>
              <a:t>ASCEND (n=73)</a:t>
            </a:r>
          </a:p>
        </p:txBody>
      </p:sp>
      <p:sp>
        <p:nvSpPr>
          <p:cNvPr id="17" name="TextBox 16">
            <a:extLst>
              <a:ext uri="{FF2B5EF4-FFF2-40B4-BE49-F238E27FC236}">
                <a16:creationId xmlns:a16="http://schemas.microsoft.com/office/drawing/2014/main" id="{564E6A8F-A271-74A2-8FC6-56A9EC2F4D34}"/>
              </a:ext>
            </a:extLst>
          </p:cNvPr>
          <p:cNvSpPr txBox="1"/>
          <p:nvPr/>
        </p:nvSpPr>
        <p:spPr>
          <a:xfrm>
            <a:off x="9445907" y="3318992"/>
            <a:ext cx="2340000" cy="1200329"/>
          </a:xfrm>
          <a:prstGeom prst="rect">
            <a:avLst/>
          </a:prstGeom>
          <a:solidFill>
            <a:schemeClr val="bg2"/>
          </a:solidFill>
        </p:spPr>
        <p:txBody>
          <a:bodyPr wrap="square" rtlCol="0">
            <a:spAutoFit/>
          </a:bodyPr>
          <a:lstStyle/>
          <a:p>
            <a:pPr marL="171450" indent="-171450">
              <a:buClr>
                <a:schemeClr val="accent2"/>
              </a:buClr>
              <a:buFont typeface="Arial" panose="020B0604020202020204" pitchFamily="34" charset="0"/>
              <a:buChar char="•"/>
            </a:pPr>
            <a:r>
              <a:rPr lang="en-US" sz="1200"/>
              <a:t>Kaplan-Meier analysis for OS, PFS, and TTNT</a:t>
            </a:r>
          </a:p>
          <a:p>
            <a:pPr marL="171450" indent="-171450">
              <a:buClr>
                <a:schemeClr val="accent2"/>
              </a:buClr>
              <a:buFont typeface="Arial" panose="020B0604020202020204" pitchFamily="34" charset="0"/>
              <a:buChar char="•"/>
            </a:pPr>
            <a:r>
              <a:rPr lang="en-US" sz="1200"/>
              <a:t>HR and log-rank </a:t>
            </a:r>
            <a:r>
              <a:rPr lang="en-US" sz="1200" i="1"/>
              <a:t>P</a:t>
            </a:r>
            <a:r>
              <a:rPr lang="en-US" sz="1200"/>
              <a:t>-values to compare: </a:t>
            </a:r>
          </a:p>
          <a:p>
            <a:pPr marL="627063" lvl="1" indent="-169863">
              <a:buClr>
                <a:schemeClr val="accent2"/>
              </a:buClr>
              <a:buFont typeface="Arial" panose="020B0604020202020204" pitchFamily="34" charset="0"/>
              <a:buChar char="•"/>
            </a:pPr>
            <a:r>
              <a:rPr lang="en-US" sz="1200"/>
              <a:t>1 vs 0 prior LOTs</a:t>
            </a:r>
          </a:p>
          <a:p>
            <a:pPr marL="627063" lvl="1" indent="-169863">
              <a:buClr>
                <a:schemeClr val="accent2"/>
              </a:buClr>
              <a:buFont typeface="Arial" panose="020B0604020202020204" pitchFamily="34" charset="0"/>
              <a:buChar char="•"/>
            </a:pPr>
            <a:r>
              <a:rPr lang="en-US" sz="1200"/>
              <a:t>2+ vs 1 prior LOTs</a:t>
            </a:r>
          </a:p>
        </p:txBody>
      </p:sp>
      <p:cxnSp>
        <p:nvCxnSpPr>
          <p:cNvPr id="25" name="Straight Arrow Connector 24">
            <a:extLst>
              <a:ext uri="{FF2B5EF4-FFF2-40B4-BE49-F238E27FC236}">
                <a16:creationId xmlns:a16="http://schemas.microsoft.com/office/drawing/2014/main" id="{086FE934-2EEB-ECFD-4B29-ECCBB5D8A4EF}"/>
              </a:ext>
            </a:extLst>
          </p:cNvPr>
          <p:cNvCxnSpPr>
            <a:cxnSpLocks/>
            <a:stCxn id="7" idx="3"/>
            <a:endCxn id="14" idx="1"/>
          </p:cNvCxnSpPr>
          <p:nvPr/>
        </p:nvCxnSpPr>
        <p:spPr>
          <a:xfrm>
            <a:off x="5766324" y="2944711"/>
            <a:ext cx="67076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6" name="Gruppieren 25">
            <a:extLst>
              <a:ext uri="{FF2B5EF4-FFF2-40B4-BE49-F238E27FC236}">
                <a16:creationId xmlns:a16="http://schemas.microsoft.com/office/drawing/2014/main" id="{9AC1B691-0588-DDCC-1CF3-8EB6E374AC6A}"/>
              </a:ext>
            </a:extLst>
          </p:cNvPr>
          <p:cNvGrpSpPr/>
          <p:nvPr/>
        </p:nvGrpSpPr>
        <p:grpSpPr>
          <a:xfrm>
            <a:off x="3426324" y="2497280"/>
            <a:ext cx="2340000" cy="894861"/>
            <a:chOff x="2547809" y="2330319"/>
            <a:chExt cx="2351314" cy="894861"/>
          </a:xfrm>
        </p:grpSpPr>
        <p:sp>
          <p:nvSpPr>
            <p:cNvPr id="7" name="Rectangle 6">
              <a:extLst>
                <a:ext uri="{FF2B5EF4-FFF2-40B4-BE49-F238E27FC236}">
                  <a16:creationId xmlns:a16="http://schemas.microsoft.com/office/drawing/2014/main" id="{AFCCDA95-297A-656E-7946-A001A1961C75}"/>
                </a:ext>
              </a:extLst>
            </p:cNvPr>
            <p:cNvSpPr/>
            <p:nvPr/>
          </p:nvSpPr>
          <p:spPr>
            <a:xfrm>
              <a:off x="2547809" y="2330319"/>
              <a:ext cx="2351314" cy="894861"/>
            </a:xfrm>
            <a:prstGeom prst="rect">
              <a:avLst/>
            </a:prstGeom>
            <a:solidFill>
              <a:schemeClr val="accent1">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t>TN CLL</a:t>
              </a:r>
            </a:p>
            <a:p>
              <a:pPr algn="ctr"/>
              <a:endParaRPr lang="en-US" sz="1200" b="1"/>
            </a:p>
            <a:p>
              <a:pPr algn="ctr"/>
              <a:r>
                <a:rPr lang="en-US" sz="1200" b="1"/>
                <a:t>ELEVATE-TN</a:t>
              </a:r>
              <a:r>
                <a:rPr lang="en-US" sz="1200" baseline="30000"/>
                <a:t> </a:t>
              </a:r>
              <a:r>
                <a:rPr lang="en-US" sz="1200"/>
                <a:t>(NCT02475681)</a:t>
              </a:r>
            </a:p>
            <a:p>
              <a:pPr algn="ctr"/>
              <a:r>
                <a:rPr lang="en-US" sz="1200"/>
                <a:t>Median F/U: 74.5 </a:t>
              </a:r>
              <a:r>
                <a:rPr lang="en-US" sz="1200" err="1"/>
                <a:t>mo</a:t>
              </a:r>
              <a:endParaRPr lang="en-US" sz="1200"/>
            </a:p>
          </p:txBody>
        </p:sp>
        <p:sp>
          <p:nvSpPr>
            <p:cNvPr id="24" name="Rechteck 23">
              <a:extLst>
                <a:ext uri="{FF2B5EF4-FFF2-40B4-BE49-F238E27FC236}">
                  <a16:creationId xmlns:a16="http://schemas.microsoft.com/office/drawing/2014/main" id="{ECAC6B32-E68B-2267-D9E7-83C671119601}"/>
                </a:ext>
              </a:extLst>
            </p:cNvPr>
            <p:cNvSpPr/>
            <p:nvPr/>
          </p:nvSpPr>
          <p:spPr>
            <a:xfrm>
              <a:off x="2619619" y="2751722"/>
              <a:ext cx="2207695" cy="3835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tx1"/>
                  </a:solidFill>
                </a:rPr>
                <a:t>ELEVATE-TN</a:t>
              </a:r>
              <a:r>
                <a:rPr lang="en-US" sz="1100" baseline="30000">
                  <a:solidFill>
                    <a:schemeClr val="tx1"/>
                  </a:solidFill>
                </a:rPr>
                <a:t> </a:t>
              </a:r>
              <a:r>
                <a:rPr lang="en-US" sz="1100">
                  <a:solidFill>
                    <a:schemeClr val="tx1"/>
                  </a:solidFill>
                </a:rPr>
                <a:t>(NCT02475681)</a:t>
              </a:r>
            </a:p>
            <a:p>
              <a:pPr algn="ctr"/>
              <a:r>
                <a:rPr lang="en-US" sz="1100">
                  <a:solidFill>
                    <a:schemeClr val="tx1"/>
                  </a:solidFill>
                </a:rPr>
                <a:t>Median F/U: 74.5 </a:t>
              </a:r>
              <a:r>
                <a:rPr lang="en-US" sz="1100" err="1">
                  <a:solidFill>
                    <a:schemeClr val="tx1"/>
                  </a:solidFill>
                </a:rPr>
                <a:t>mo</a:t>
              </a:r>
              <a:endParaRPr lang="en-US" sz="1100">
                <a:solidFill>
                  <a:schemeClr val="tx1"/>
                </a:solidFill>
              </a:endParaRPr>
            </a:p>
          </p:txBody>
        </p:sp>
      </p:grpSp>
      <p:grpSp>
        <p:nvGrpSpPr>
          <p:cNvPr id="30" name="Gruppieren 29">
            <a:extLst>
              <a:ext uri="{FF2B5EF4-FFF2-40B4-BE49-F238E27FC236}">
                <a16:creationId xmlns:a16="http://schemas.microsoft.com/office/drawing/2014/main" id="{A7760349-A3EB-54D3-0F0C-98779BDBB85C}"/>
              </a:ext>
            </a:extLst>
          </p:cNvPr>
          <p:cNvGrpSpPr/>
          <p:nvPr/>
        </p:nvGrpSpPr>
        <p:grpSpPr>
          <a:xfrm>
            <a:off x="3426324" y="3927524"/>
            <a:ext cx="2340000" cy="1413508"/>
            <a:chOff x="2547809" y="3760563"/>
            <a:chExt cx="2351314" cy="1413508"/>
          </a:xfrm>
        </p:grpSpPr>
        <p:sp>
          <p:nvSpPr>
            <p:cNvPr id="8" name="Rectangle 7">
              <a:extLst>
                <a:ext uri="{FF2B5EF4-FFF2-40B4-BE49-F238E27FC236}">
                  <a16:creationId xmlns:a16="http://schemas.microsoft.com/office/drawing/2014/main" id="{2793EDB2-5AE5-950B-FDFA-8F04D1BD1D23}"/>
                </a:ext>
              </a:extLst>
            </p:cNvPr>
            <p:cNvSpPr/>
            <p:nvPr/>
          </p:nvSpPr>
          <p:spPr>
            <a:xfrm>
              <a:off x="2547809" y="3760563"/>
              <a:ext cx="2351314" cy="1413508"/>
            </a:xfrm>
            <a:prstGeom prst="rect">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t>R/R CLL</a:t>
              </a:r>
            </a:p>
            <a:p>
              <a:pPr algn="ctr"/>
              <a:endParaRPr lang="en-US" sz="1200" b="1"/>
            </a:p>
            <a:p>
              <a:pPr algn="ctr"/>
              <a:r>
                <a:rPr lang="en-US" sz="1200" b="1"/>
                <a:t>ELEVATE-RR</a:t>
              </a:r>
              <a:r>
                <a:rPr lang="en-US" sz="1200" baseline="30000"/>
                <a:t> </a:t>
              </a:r>
              <a:r>
                <a:rPr lang="en-US" sz="1200"/>
                <a:t>(NCT02477696)</a:t>
              </a:r>
            </a:p>
            <a:p>
              <a:pPr algn="ctr"/>
              <a:r>
                <a:rPr lang="en-US" sz="1200"/>
                <a:t>Median F/U: 40.9 </a:t>
              </a:r>
              <a:r>
                <a:rPr lang="en-US" sz="1200" err="1"/>
                <a:t>mo</a:t>
              </a:r>
              <a:endParaRPr lang="en-US" sz="1200"/>
            </a:p>
            <a:p>
              <a:pPr algn="ctr"/>
              <a:endParaRPr lang="en-US" sz="1200"/>
            </a:p>
            <a:p>
              <a:pPr algn="ctr"/>
              <a:r>
                <a:rPr lang="en-US" sz="1200" b="1"/>
                <a:t>ASCEND </a:t>
              </a:r>
              <a:r>
                <a:rPr lang="en-US" sz="1200"/>
                <a:t> (NCT02970318)</a:t>
              </a:r>
            </a:p>
            <a:p>
              <a:pPr algn="ctr"/>
              <a:r>
                <a:rPr lang="en-US" sz="1200"/>
                <a:t>Median F/U: 46.5 </a:t>
              </a:r>
              <a:r>
                <a:rPr lang="en-US" sz="1200" err="1"/>
                <a:t>mo</a:t>
              </a:r>
              <a:endParaRPr lang="en-US" sz="1200"/>
            </a:p>
          </p:txBody>
        </p:sp>
        <p:sp>
          <p:nvSpPr>
            <p:cNvPr id="27" name="Rechteck 26">
              <a:extLst>
                <a:ext uri="{FF2B5EF4-FFF2-40B4-BE49-F238E27FC236}">
                  <a16:creationId xmlns:a16="http://schemas.microsoft.com/office/drawing/2014/main" id="{6A811ABF-8CCE-2D9A-CBBF-3ED8A64FBB0E}"/>
                </a:ext>
              </a:extLst>
            </p:cNvPr>
            <p:cNvSpPr/>
            <p:nvPr/>
          </p:nvSpPr>
          <p:spPr>
            <a:xfrm>
              <a:off x="2619619" y="4184704"/>
              <a:ext cx="2207695" cy="3835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tx1"/>
                  </a:solidFill>
                </a:rPr>
                <a:t>ELEVATE-RR </a:t>
              </a:r>
              <a:r>
                <a:rPr lang="en-US" sz="1100">
                  <a:solidFill>
                    <a:schemeClr val="tx1"/>
                  </a:solidFill>
                </a:rPr>
                <a:t>(NCT02477696)</a:t>
              </a:r>
            </a:p>
            <a:p>
              <a:pPr algn="ctr"/>
              <a:r>
                <a:rPr lang="en-US" sz="1100">
                  <a:solidFill>
                    <a:schemeClr val="tx1"/>
                  </a:solidFill>
                </a:rPr>
                <a:t>Median F/U: 40.9 </a:t>
              </a:r>
              <a:r>
                <a:rPr lang="en-US" sz="1100" err="1">
                  <a:solidFill>
                    <a:schemeClr val="tx1"/>
                  </a:solidFill>
                </a:rPr>
                <a:t>mo</a:t>
              </a:r>
              <a:endParaRPr lang="en-US" sz="1100">
                <a:solidFill>
                  <a:schemeClr val="tx1"/>
                </a:solidFill>
              </a:endParaRPr>
            </a:p>
          </p:txBody>
        </p:sp>
        <p:sp>
          <p:nvSpPr>
            <p:cNvPr id="29" name="Rechteck 28">
              <a:extLst>
                <a:ext uri="{FF2B5EF4-FFF2-40B4-BE49-F238E27FC236}">
                  <a16:creationId xmlns:a16="http://schemas.microsoft.com/office/drawing/2014/main" id="{6944AC5D-DA3D-68B9-3813-C0ACE463119B}"/>
                </a:ext>
              </a:extLst>
            </p:cNvPr>
            <p:cNvSpPr/>
            <p:nvPr/>
          </p:nvSpPr>
          <p:spPr>
            <a:xfrm>
              <a:off x="2619619" y="4735348"/>
              <a:ext cx="2207695" cy="3835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tx1"/>
                  </a:solidFill>
                </a:rPr>
                <a:t>ASCEND </a:t>
              </a:r>
              <a:r>
                <a:rPr lang="en-US" sz="1100">
                  <a:solidFill>
                    <a:schemeClr val="tx1"/>
                  </a:solidFill>
                </a:rPr>
                <a:t> (NCT02970318)</a:t>
              </a:r>
            </a:p>
            <a:p>
              <a:pPr algn="ctr"/>
              <a:r>
                <a:rPr lang="en-US" sz="1100">
                  <a:solidFill>
                    <a:schemeClr val="tx1"/>
                  </a:solidFill>
                </a:rPr>
                <a:t>Median F/U: 46.5 </a:t>
              </a:r>
              <a:r>
                <a:rPr lang="en-US" sz="1100" err="1">
                  <a:solidFill>
                    <a:schemeClr val="tx1"/>
                  </a:solidFill>
                </a:rPr>
                <a:t>mo</a:t>
              </a:r>
              <a:endParaRPr lang="en-US" sz="1100">
                <a:solidFill>
                  <a:schemeClr val="tx1"/>
                </a:solidFill>
              </a:endParaRPr>
            </a:p>
          </p:txBody>
        </p:sp>
      </p:grpSp>
      <p:cxnSp>
        <p:nvCxnSpPr>
          <p:cNvPr id="43" name="Verbinder: gewinkelt 42">
            <a:extLst>
              <a:ext uri="{FF2B5EF4-FFF2-40B4-BE49-F238E27FC236}">
                <a16:creationId xmlns:a16="http://schemas.microsoft.com/office/drawing/2014/main" id="{DC9E1F58-D33C-E5FD-BDF6-5663DD234983}"/>
              </a:ext>
            </a:extLst>
          </p:cNvPr>
          <p:cNvCxnSpPr>
            <a:cxnSpLocks/>
            <a:stCxn id="6" idx="3"/>
            <a:endCxn id="8" idx="1"/>
          </p:cNvCxnSpPr>
          <p:nvPr/>
        </p:nvCxnSpPr>
        <p:spPr>
          <a:xfrm>
            <a:off x="2756533" y="3919157"/>
            <a:ext cx="669791" cy="715121"/>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Verbinder: gewinkelt 45">
            <a:extLst>
              <a:ext uri="{FF2B5EF4-FFF2-40B4-BE49-F238E27FC236}">
                <a16:creationId xmlns:a16="http://schemas.microsoft.com/office/drawing/2014/main" id="{D1E2855F-D93C-5F71-FF73-5B2AE57995E0}"/>
              </a:ext>
            </a:extLst>
          </p:cNvPr>
          <p:cNvCxnSpPr>
            <a:cxnSpLocks/>
            <a:stCxn id="6" idx="3"/>
            <a:endCxn id="7" idx="1"/>
          </p:cNvCxnSpPr>
          <p:nvPr/>
        </p:nvCxnSpPr>
        <p:spPr>
          <a:xfrm flipV="1">
            <a:off x="2756533" y="2944711"/>
            <a:ext cx="669791" cy="974446"/>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Verbinder: gewinkelt 47">
            <a:extLst>
              <a:ext uri="{FF2B5EF4-FFF2-40B4-BE49-F238E27FC236}">
                <a16:creationId xmlns:a16="http://schemas.microsoft.com/office/drawing/2014/main" id="{4DD17FF3-5A9C-2ACD-77EE-3F8FFB5E1697}"/>
              </a:ext>
            </a:extLst>
          </p:cNvPr>
          <p:cNvCxnSpPr>
            <a:cxnSpLocks/>
            <a:stCxn id="8" idx="3"/>
            <a:endCxn id="15" idx="1"/>
          </p:cNvCxnSpPr>
          <p:nvPr/>
        </p:nvCxnSpPr>
        <p:spPr>
          <a:xfrm flipV="1">
            <a:off x="5766324" y="4250690"/>
            <a:ext cx="669791" cy="383588"/>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Verbinder: gewinkelt 49">
            <a:extLst>
              <a:ext uri="{FF2B5EF4-FFF2-40B4-BE49-F238E27FC236}">
                <a16:creationId xmlns:a16="http://schemas.microsoft.com/office/drawing/2014/main" id="{917064BF-E173-4E69-5883-5EB3E2BA510D}"/>
              </a:ext>
            </a:extLst>
          </p:cNvPr>
          <p:cNvCxnSpPr>
            <a:cxnSpLocks/>
            <a:stCxn id="8" idx="3"/>
            <a:endCxn id="16" idx="1"/>
          </p:cNvCxnSpPr>
          <p:nvPr/>
        </p:nvCxnSpPr>
        <p:spPr>
          <a:xfrm>
            <a:off x="5766324" y="4634278"/>
            <a:ext cx="669791" cy="383589"/>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Verbinder: gewinkelt 51">
            <a:extLst>
              <a:ext uri="{FF2B5EF4-FFF2-40B4-BE49-F238E27FC236}">
                <a16:creationId xmlns:a16="http://schemas.microsoft.com/office/drawing/2014/main" id="{23F2BF6E-C705-E84D-7446-3C1F69D191F6}"/>
              </a:ext>
            </a:extLst>
          </p:cNvPr>
          <p:cNvCxnSpPr>
            <a:stCxn id="16" idx="3"/>
            <a:endCxn id="17" idx="1"/>
          </p:cNvCxnSpPr>
          <p:nvPr/>
        </p:nvCxnSpPr>
        <p:spPr>
          <a:xfrm flipV="1">
            <a:off x="8776115" y="3919157"/>
            <a:ext cx="669792" cy="1098710"/>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Verbinder: gewinkelt 53">
            <a:extLst>
              <a:ext uri="{FF2B5EF4-FFF2-40B4-BE49-F238E27FC236}">
                <a16:creationId xmlns:a16="http://schemas.microsoft.com/office/drawing/2014/main" id="{0AD326A2-F60E-B332-151F-4AF0C593D8A5}"/>
              </a:ext>
            </a:extLst>
          </p:cNvPr>
          <p:cNvCxnSpPr>
            <a:stCxn id="15" idx="3"/>
            <a:endCxn id="17" idx="1"/>
          </p:cNvCxnSpPr>
          <p:nvPr/>
        </p:nvCxnSpPr>
        <p:spPr>
          <a:xfrm flipV="1">
            <a:off x="8776115" y="3919157"/>
            <a:ext cx="669792" cy="331533"/>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Verbinder: gewinkelt 55">
            <a:extLst>
              <a:ext uri="{FF2B5EF4-FFF2-40B4-BE49-F238E27FC236}">
                <a16:creationId xmlns:a16="http://schemas.microsoft.com/office/drawing/2014/main" id="{50BCCE4D-4A1C-373B-9BA8-B81DC82C0AC1}"/>
              </a:ext>
            </a:extLst>
          </p:cNvPr>
          <p:cNvCxnSpPr>
            <a:stCxn id="14" idx="3"/>
            <a:endCxn id="17" idx="1"/>
          </p:cNvCxnSpPr>
          <p:nvPr/>
        </p:nvCxnSpPr>
        <p:spPr>
          <a:xfrm>
            <a:off x="8777089" y="2944711"/>
            <a:ext cx="668818" cy="974446"/>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79390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71C9095-1CDF-F4CB-6446-5420F1E941C0}"/>
              </a:ext>
            </a:extLst>
          </p:cNvPr>
          <p:cNvSpPr>
            <a:spLocks noGrp="1"/>
          </p:cNvSpPr>
          <p:nvPr>
            <p:ph type="ftr" sz="quarter" idx="10"/>
          </p:nvPr>
        </p:nvSpPr>
        <p:spPr/>
        <p:txBody>
          <a:bodyPr/>
          <a:lstStyle/>
          <a:p>
            <a:r>
              <a:rPr lang="en-GB"/>
              <a:t>LOT, line of therapy.</a:t>
            </a:r>
          </a:p>
          <a:p>
            <a:r>
              <a:rPr lang="en-GB" b="1"/>
              <a:t>Ghia et al. Abstract #P703 presented at EHA2024. </a:t>
            </a:r>
          </a:p>
        </p:txBody>
      </p:sp>
      <p:sp>
        <p:nvSpPr>
          <p:cNvPr id="8" name="Title 7">
            <a:extLst>
              <a:ext uri="{FF2B5EF4-FFF2-40B4-BE49-F238E27FC236}">
                <a16:creationId xmlns:a16="http://schemas.microsoft.com/office/drawing/2014/main" id="{2F7F89E9-9321-123E-32C5-AB5AFE3EAFDE}"/>
              </a:ext>
            </a:extLst>
          </p:cNvPr>
          <p:cNvSpPr>
            <a:spLocks noGrp="1"/>
          </p:cNvSpPr>
          <p:nvPr>
            <p:ph type="title"/>
          </p:nvPr>
        </p:nvSpPr>
        <p:spPr/>
        <p:txBody>
          <a:bodyPr/>
          <a:lstStyle/>
          <a:p>
            <a:r>
              <a:rPr lang="en-US"/>
              <a:t>Exposure duration and treatment discontinuations</a:t>
            </a:r>
          </a:p>
        </p:txBody>
      </p:sp>
      <p:graphicFrame>
        <p:nvGraphicFramePr>
          <p:cNvPr id="2" name="Table 1">
            <a:extLst>
              <a:ext uri="{FF2B5EF4-FFF2-40B4-BE49-F238E27FC236}">
                <a16:creationId xmlns:a16="http://schemas.microsoft.com/office/drawing/2014/main" id="{0A1B295B-731F-6E86-023C-24BDA1B7CCFE}"/>
              </a:ext>
            </a:extLst>
          </p:cNvPr>
          <p:cNvGraphicFramePr>
            <a:graphicFrameLocks noGrp="1"/>
          </p:cNvGraphicFramePr>
          <p:nvPr>
            <p:extLst>
              <p:ext uri="{D42A27DB-BD31-4B8C-83A1-F6EECF244321}">
                <p14:modId xmlns:p14="http://schemas.microsoft.com/office/powerpoint/2010/main" val="810258402"/>
              </p:ext>
            </p:extLst>
          </p:nvPr>
        </p:nvGraphicFramePr>
        <p:xfrm>
          <a:off x="416534" y="1662294"/>
          <a:ext cx="8344551" cy="4395600"/>
        </p:xfrm>
        <a:graphic>
          <a:graphicData uri="http://schemas.openxmlformats.org/drawingml/2006/table">
            <a:tbl>
              <a:tblPr firstRow="1" bandRow="1">
                <a:tableStyleId>{5C22544A-7EE6-4342-B048-85BDC9FD1C3A}</a:tableStyleId>
              </a:tblPr>
              <a:tblGrid>
                <a:gridCol w="3240000">
                  <a:extLst>
                    <a:ext uri="{9D8B030D-6E8A-4147-A177-3AD203B41FA5}">
                      <a16:colId xmlns:a16="http://schemas.microsoft.com/office/drawing/2014/main" val="2891251022"/>
                    </a:ext>
                  </a:extLst>
                </a:gridCol>
                <a:gridCol w="1701517">
                  <a:extLst>
                    <a:ext uri="{9D8B030D-6E8A-4147-A177-3AD203B41FA5}">
                      <a16:colId xmlns:a16="http://schemas.microsoft.com/office/drawing/2014/main" val="2157440009"/>
                    </a:ext>
                  </a:extLst>
                </a:gridCol>
                <a:gridCol w="1701517">
                  <a:extLst>
                    <a:ext uri="{9D8B030D-6E8A-4147-A177-3AD203B41FA5}">
                      <a16:colId xmlns:a16="http://schemas.microsoft.com/office/drawing/2014/main" val="1546470716"/>
                    </a:ext>
                  </a:extLst>
                </a:gridCol>
                <a:gridCol w="1701517">
                  <a:extLst>
                    <a:ext uri="{9D8B030D-6E8A-4147-A177-3AD203B41FA5}">
                      <a16:colId xmlns:a16="http://schemas.microsoft.com/office/drawing/2014/main" val="1823965862"/>
                    </a:ext>
                  </a:extLst>
                </a:gridCol>
              </a:tblGrid>
              <a:tr h="578369">
                <a:tc>
                  <a:txBody>
                    <a:bodyPr/>
                    <a:lstStyle/>
                    <a:p>
                      <a:endParaRPr lang="en-DE" sz="1200"/>
                    </a:p>
                  </a:txBody>
                  <a:tcPr anchor="ctr"/>
                </a:tc>
                <a:tc>
                  <a:txBody>
                    <a:bodyPr/>
                    <a:lstStyle/>
                    <a:p>
                      <a:pPr algn="ctr"/>
                      <a:r>
                        <a:rPr lang="en-US" sz="1200"/>
                        <a:t>0 prior LOTs</a:t>
                      </a:r>
                    </a:p>
                    <a:p>
                      <a:pPr algn="ctr"/>
                      <a:r>
                        <a:rPr lang="en-US" sz="1200"/>
                        <a:t> (n=179)</a:t>
                      </a:r>
                      <a:endParaRPr lang="en-DE" sz="1200"/>
                    </a:p>
                  </a:txBody>
                  <a:tcPr anchor="ctr"/>
                </a:tc>
                <a:tc>
                  <a:txBody>
                    <a:bodyPr/>
                    <a:lstStyle/>
                    <a:p>
                      <a:pPr algn="ctr"/>
                      <a:r>
                        <a:rPr lang="en-US" sz="1200"/>
                        <a:t>1 prior LOT </a:t>
                      </a:r>
                    </a:p>
                    <a:p>
                      <a:pPr algn="ctr"/>
                      <a:r>
                        <a:rPr lang="en-US" sz="1200"/>
                        <a:t>(n=214)</a:t>
                      </a:r>
                      <a:endParaRPr lang="en-DE" sz="1200"/>
                    </a:p>
                  </a:txBody>
                  <a:tcPr anchor="ctr">
                    <a:solidFill>
                      <a:schemeClr val="accent2"/>
                    </a:solidFill>
                  </a:tcPr>
                </a:tc>
                <a:tc>
                  <a:txBody>
                    <a:bodyPr/>
                    <a:lstStyle/>
                    <a:p>
                      <a:pPr algn="ctr"/>
                      <a:r>
                        <a:rPr lang="en-US" sz="1200"/>
                        <a:t>2+ prior LOTs (n=208)</a:t>
                      </a:r>
                      <a:endParaRPr lang="en-DE" sz="1200"/>
                    </a:p>
                  </a:txBody>
                  <a:tcPr anchor="ctr">
                    <a:solidFill>
                      <a:schemeClr val="accent3"/>
                    </a:solidFill>
                  </a:tcPr>
                </a:tc>
                <a:extLst>
                  <a:ext uri="{0D108BD9-81ED-4DB2-BD59-A6C34878D82A}">
                    <a16:rowId xmlns:a16="http://schemas.microsoft.com/office/drawing/2014/main" val="4143727383"/>
                  </a:ext>
                </a:extLst>
              </a:tr>
              <a:tr h="347021">
                <a:tc>
                  <a:txBody>
                    <a:bodyPr/>
                    <a:lstStyle/>
                    <a:p>
                      <a:r>
                        <a:rPr lang="en-US" sz="1200"/>
                        <a:t>Median duration of exposure, months (range)</a:t>
                      </a:r>
                      <a:endParaRPr lang="en-DE" sz="1200"/>
                    </a:p>
                  </a:txBody>
                  <a:tcPr anchor="ctr"/>
                </a:tc>
                <a:tc>
                  <a:txBody>
                    <a:bodyPr/>
                    <a:lstStyle/>
                    <a:p>
                      <a:pPr algn="ctr"/>
                      <a:r>
                        <a:rPr lang="en-US" sz="1200"/>
                        <a:t>72.0 (0.4-88.7)</a:t>
                      </a:r>
                      <a:endParaRPr lang="en-DE" sz="1200"/>
                    </a:p>
                  </a:txBody>
                  <a:tcPr anchor="ctr"/>
                </a:tc>
                <a:tc>
                  <a:txBody>
                    <a:bodyPr/>
                    <a:lstStyle/>
                    <a:p>
                      <a:pPr algn="ctr"/>
                      <a:r>
                        <a:rPr lang="en-US" sz="1200"/>
                        <a:t>41.2 (0.3-55.0)</a:t>
                      </a:r>
                      <a:endParaRPr lang="en-DE" sz="1200"/>
                    </a:p>
                  </a:txBody>
                  <a:tcPr anchor="ctr"/>
                </a:tc>
                <a:tc>
                  <a:txBody>
                    <a:bodyPr/>
                    <a:lstStyle/>
                    <a:p>
                      <a:pPr algn="ctr"/>
                      <a:r>
                        <a:rPr lang="en-US" sz="1200"/>
                        <a:t>35.5 (0.4-55.9)</a:t>
                      </a:r>
                      <a:endParaRPr lang="en-DE" sz="1200"/>
                    </a:p>
                  </a:txBody>
                  <a:tcPr anchor="ctr"/>
                </a:tc>
                <a:extLst>
                  <a:ext uri="{0D108BD9-81ED-4DB2-BD59-A6C34878D82A}">
                    <a16:rowId xmlns:a16="http://schemas.microsoft.com/office/drawing/2014/main" val="2202344312"/>
                  </a:ext>
                </a:extLst>
              </a:tr>
              <a:tr h="347021">
                <a:tc>
                  <a:txBody>
                    <a:bodyPr/>
                    <a:lstStyle/>
                    <a:p>
                      <a:r>
                        <a:rPr lang="en-US" sz="1200"/>
                        <a:t>Not treated, n (%)</a:t>
                      </a:r>
                      <a:endParaRPr lang="en-DE" sz="1200"/>
                    </a:p>
                  </a:txBody>
                  <a:tcPr anchor="ctr"/>
                </a:tc>
                <a:tc>
                  <a:txBody>
                    <a:bodyPr/>
                    <a:lstStyle/>
                    <a:p>
                      <a:pPr algn="ctr"/>
                      <a:r>
                        <a:rPr lang="en-US" sz="1200"/>
                        <a:t>1 (0.6)</a:t>
                      </a:r>
                      <a:endParaRPr lang="en-DE" sz="1200"/>
                    </a:p>
                  </a:txBody>
                  <a:tcPr anchor="ctr"/>
                </a:tc>
                <a:tc>
                  <a:txBody>
                    <a:bodyPr/>
                    <a:lstStyle/>
                    <a:p>
                      <a:pPr algn="ctr"/>
                      <a:r>
                        <a:rPr lang="en-US" sz="1200"/>
                        <a:t>1 (0.5)</a:t>
                      </a:r>
                      <a:endParaRPr lang="en-DE" sz="1200"/>
                    </a:p>
                  </a:txBody>
                  <a:tcPr anchor="ctr"/>
                </a:tc>
                <a:tc>
                  <a:txBody>
                    <a:bodyPr/>
                    <a:lstStyle/>
                    <a:p>
                      <a:pPr algn="ctr"/>
                      <a:r>
                        <a:rPr lang="en-US" sz="1200"/>
                        <a:t>1 (0.5)</a:t>
                      </a:r>
                      <a:endParaRPr lang="en-DE" sz="1200"/>
                    </a:p>
                  </a:txBody>
                  <a:tcPr anchor="ctr"/>
                </a:tc>
                <a:extLst>
                  <a:ext uri="{0D108BD9-81ED-4DB2-BD59-A6C34878D82A}">
                    <a16:rowId xmlns:a16="http://schemas.microsoft.com/office/drawing/2014/main" val="3977346192"/>
                  </a:ext>
                </a:extLst>
              </a:tr>
              <a:tr h="347021">
                <a:tc>
                  <a:txBody>
                    <a:bodyPr/>
                    <a:lstStyle/>
                    <a:p>
                      <a:r>
                        <a:rPr lang="en-US" sz="1200"/>
                        <a:t>Reason for treatment discontinuation, n (%)</a:t>
                      </a:r>
                      <a:endParaRPr lang="en-DE" sz="1200"/>
                    </a:p>
                  </a:txBody>
                  <a:tcPr anchor="ctr"/>
                </a:tc>
                <a:tc>
                  <a:txBody>
                    <a:bodyPr/>
                    <a:lstStyle/>
                    <a:p>
                      <a:pPr algn="ctr"/>
                      <a:endParaRPr lang="en-DE" sz="1200"/>
                    </a:p>
                  </a:txBody>
                  <a:tcPr anchor="ctr"/>
                </a:tc>
                <a:tc>
                  <a:txBody>
                    <a:bodyPr/>
                    <a:lstStyle/>
                    <a:p>
                      <a:pPr algn="ctr"/>
                      <a:endParaRPr lang="en-DE" sz="1200"/>
                    </a:p>
                  </a:txBody>
                  <a:tcPr anchor="ctr"/>
                </a:tc>
                <a:tc>
                  <a:txBody>
                    <a:bodyPr/>
                    <a:lstStyle/>
                    <a:p>
                      <a:pPr algn="ctr"/>
                      <a:endParaRPr lang="en-DE" sz="1200"/>
                    </a:p>
                  </a:txBody>
                  <a:tcPr anchor="ctr"/>
                </a:tc>
                <a:extLst>
                  <a:ext uri="{0D108BD9-81ED-4DB2-BD59-A6C34878D82A}">
                    <a16:rowId xmlns:a16="http://schemas.microsoft.com/office/drawing/2014/main" val="4081052631"/>
                  </a:ext>
                </a:extLst>
              </a:tr>
              <a:tr h="347021">
                <a:tc>
                  <a:txBody>
                    <a:bodyPr/>
                    <a:lstStyle/>
                    <a:p>
                      <a:pPr lvl="1"/>
                      <a:r>
                        <a:rPr lang="en-US" sz="1200"/>
                        <a:t>Adverse event</a:t>
                      </a:r>
                      <a:endParaRPr lang="en-DE" sz="1200"/>
                    </a:p>
                  </a:txBody>
                  <a:tcPr anchor="ctr"/>
                </a:tc>
                <a:tc>
                  <a:txBody>
                    <a:bodyPr/>
                    <a:lstStyle/>
                    <a:p>
                      <a:pPr algn="ctr"/>
                      <a:r>
                        <a:rPr lang="en-US" sz="1200"/>
                        <a:t>32 (17.9)</a:t>
                      </a:r>
                      <a:endParaRPr lang="en-DE" sz="1200"/>
                    </a:p>
                  </a:txBody>
                  <a:tcPr anchor="ctr"/>
                </a:tc>
                <a:tc>
                  <a:txBody>
                    <a:bodyPr/>
                    <a:lstStyle/>
                    <a:p>
                      <a:pPr algn="ctr"/>
                      <a:r>
                        <a:rPr lang="en-US" sz="1200"/>
                        <a:t>28 (13.1)</a:t>
                      </a:r>
                      <a:endParaRPr lang="en-DE" sz="1200"/>
                    </a:p>
                  </a:txBody>
                  <a:tcPr anchor="ctr"/>
                </a:tc>
                <a:tc>
                  <a:txBody>
                    <a:bodyPr/>
                    <a:lstStyle/>
                    <a:p>
                      <a:pPr algn="ctr"/>
                      <a:r>
                        <a:rPr lang="en-US" sz="1200"/>
                        <a:t>47 (22.6)</a:t>
                      </a:r>
                      <a:endParaRPr lang="en-DE" sz="1200"/>
                    </a:p>
                  </a:txBody>
                  <a:tcPr anchor="ctr"/>
                </a:tc>
                <a:extLst>
                  <a:ext uri="{0D108BD9-81ED-4DB2-BD59-A6C34878D82A}">
                    <a16:rowId xmlns:a16="http://schemas.microsoft.com/office/drawing/2014/main" val="109445783"/>
                  </a:ext>
                </a:extLst>
              </a:tr>
              <a:tr h="347021">
                <a:tc>
                  <a:txBody>
                    <a:bodyPr/>
                    <a:lstStyle/>
                    <a:p>
                      <a:pPr lvl="1"/>
                      <a:r>
                        <a:rPr lang="en-US" sz="1200"/>
                        <a:t>Progressive disease</a:t>
                      </a:r>
                      <a:endParaRPr lang="en-DE" sz="1200"/>
                    </a:p>
                  </a:txBody>
                  <a:tcPr anchor="ctr"/>
                </a:tc>
                <a:tc>
                  <a:txBody>
                    <a:bodyPr/>
                    <a:lstStyle/>
                    <a:p>
                      <a:pPr algn="ctr"/>
                      <a:r>
                        <a:rPr lang="en-US" sz="1200"/>
                        <a:t>25 (14.0)</a:t>
                      </a:r>
                      <a:endParaRPr lang="en-DE" sz="1200"/>
                    </a:p>
                  </a:txBody>
                  <a:tcPr anchor="ctr"/>
                </a:tc>
                <a:tc>
                  <a:txBody>
                    <a:bodyPr/>
                    <a:lstStyle/>
                    <a:p>
                      <a:pPr algn="ctr"/>
                      <a:r>
                        <a:rPr lang="en-US" sz="1200"/>
                        <a:t>50 (23.4)</a:t>
                      </a:r>
                      <a:endParaRPr lang="en-DE" sz="1200"/>
                    </a:p>
                  </a:txBody>
                  <a:tcPr anchor="ctr"/>
                </a:tc>
                <a:tc>
                  <a:txBody>
                    <a:bodyPr/>
                    <a:lstStyle/>
                    <a:p>
                      <a:pPr algn="ctr"/>
                      <a:r>
                        <a:rPr lang="en-US" sz="1200"/>
                        <a:t>66 (31.7)</a:t>
                      </a:r>
                      <a:endParaRPr lang="en-DE" sz="1200"/>
                    </a:p>
                  </a:txBody>
                  <a:tcPr anchor="ctr"/>
                </a:tc>
                <a:extLst>
                  <a:ext uri="{0D108BD9-81ED-4DB2-BD59-A6C34878D82A}">
                    <a16:rowId xmlns:a16="http://schemas.microsoft.com/office/drawing/2014/main" val="3396545933"/>
                  </a:ext>
                </a:extLst>
              </a:tr>
              <a:tr h="347021">
                <a:tc>
                  <a:txBody>
                    <a:bodyPr/>
                    <a:lstStyle/>
                    <a:p>
                      <a:pPr lvl="1"/>
                      <a:r>
                        <a:rPr lang="en-US" sz="1200"/>
                        <a:t>Death</a:t>
                      </a:r>
                      <a:endParaRPr lang="en-DE" sz="1200"/>
                    </a:p>
                  </a:txBody>
                  <a:tcPr anchor="ctr"/>
                </a:tc>
                <a:tc>
                  <a:txBody>
                    <a:bodyPr/>
                    <a:lstStyle/>
                    <a:p>
                      <a:pPr algn="ctr"/>
                      <a:r>
                        <a:rPr lang="en-US" sz="1200"/>
                        <a:t>16 (8.9)</a:t>
                      </a:r>
                      <a:endParaRPr lang="en-DE" sz="1200"/>
                    </a:p>
                  </a:txBody>
                  <a:tcPr anchor="ctr"/>
                </a:tc>
                <a:tc>
                  <a:txBody>
                    <a:bodyPr/>
                    <a:lstStyle/>
                    <a:p>
                      <a:pPr algn="ctr"/>
                      <a:r>
                        <a:rPr lang="en-US" sz="1200"/>
                        <a:t>6 (2.8)</a:t>
                      </a:r>
                      <a:endParaRPr lang="en-DE" sz="1200"/>
                    </a:p>
                  </a:txBody>
                  <a:tcPr anchor="ctr"/>
                </a:tc>
                <a:tc>
                  <a:txBody>
                    <a:bodyPr/>
                    <a:lstStyle/>
                    <a:p>
                      <a:pPr algn="ctr"/>
                      <a:r>
                        <a:rPr lang="en-US" sz="1200"/>
                        <a:t>5 (2.4)</a:t>
                      </a:r>
                      <a:endParaRPr lang="en-DE" sz="1200"/>
                    </a:p>
                  </a:txBody>
                  <a:tcPr anchor="ctr"/>
                </a:tc>
                <a:extLst>
                  <a:ext uri="{0D108BD9-81ED-4DB2-BD59-A6C34878D82A}">
                    <a16:rowId xmlns:a16="http://schemas.microsoft.com/office/drawing/2014/main" val="3604838165"/>
                  </a:ext>
                </a:extLst>
              </a:tr>
              <a:tr h="347021">
                <a:tc>
                  <a:txBody>
                    <a:bodyPr/>
                    <a:lstStyle/>
                    <a:p>
                      <a:pPr lvl="1"/>
                      <a:r>
                        <a:rPr lang="en-US" sz="1200"/>
                        <a:t>Study terminated by sponsor</a:t>
                      </a:r>
                      <a:endParaRPr lang="en-DE" sz="1200"/>
                    </a:p>
                  </a:txBody>
                  <a:tcPr anchor="ctr"/>
                </a:tc>
                <a:tc>
                  <a:txBody>
                    <a:bodyPr/>
                    <a:lstStyle/>
                    <a:p>
                      <a:pPr algn="ctr"/>
                      <a:r>
                        <a:rPr lang="en-US" sz="1200"/>
                        <a:t>- </a:t>
                      </a:r>
                      <a:endParaRPr lang="en-DE" sz="1200"/>
                    </a:p>
                  </a:txBody>
                  <a:tcPr anchor="ctr"/>
                </a:tc>
                <a:tc>
                  <a:txBody>
                    <a:bodyPr/>
                    <a:lstStyle/>
                    <a:p>
                      <a:pPr algn="ctr"/>
                      <a:r>
                        <a:rPr lang="en-US" sz="1200"/>
                        <a:t>48 (22.4)</a:t>
                      </a:r>
                      <a:endParaRPr lang="en-DE" sz="1200"/>
                    </a:p>
                  </a:txBody>
                  <a:tcPr anchor="ctr"/>
                </a:tc>
                <a:tc>
                  <a:txBody>
                    <a:bodyPr/>
                    <a:lstStyle/>
                    <a:p>
                      <a:pPr algn="ctr"/>
                      <a:r>
                        <a:rPr lang="en-US" sz="1200"/>
                        <a:t>26 (12.5)</a:t>
                      </a:r>
                      <a:endParaRPr lang="en-DE" sz="1200"/>
                    </a:p>
                  </a:txBody>
                  <a:tcPr anchor="ctr"/>
                </a:tc>
                <a:extLst>
                  <a:ext uri="{0D108BD9-81ED-4DB2-BD59-A6C34878D82A}">
                    <a16:rowId xmlns:a16="http://schemas.microsoft.com/office/drawing/2014/main" val="1669499108"/>
                  </a:ext>
                </a:extLst>
              </a:tr>
              <a:tr h="347021">
                <a:tc>
                  <a:txBody>
                    <a:bodyPr/>
                    <a:lstStyle/>
                    <a:p>
                      <a:pPr lvl="1"/>
                      <a:r>
                        <a:rPr lang="en-US" sz="1200"/>
                        <a:t>Withdrawal of consent</a:t>
                      </a:r>
                      <a:endParaRPr lang="en-DE" sz="1200"/>
                    </a:p>
                  </a:txBody>
                  <a:tcPr anchor="ctr"/>
                </a:tc>
                <a:tc>
                  <a:txBody>
                    <a:bodyPr/>
                    <a:lstStyle/>
                    <a:p>
                      <a:pPr algn="ctr"/>
                      <a:r>
                        <a:rPr lang="en-US" sz="1200"/>
                        <a:t>3 (1.7)</a:t>
                      </a:r>
                      <a:endParaRPr lang="en-DE" sz="1200"/>
                    </a:p>
                  </a:txBody>
                  <a:tcPr anchor="ctr"/>
                </a:tc>
                <a:tc>
                  <a:txBody>
                    <a:bodyPr/>
                    <a:lstStyle/>
                    <a:p>
                      <a:pPr algn="ctr"/>
                      <a:r>
                        <a:rPr lang="en-US" sz="1200"/>
                        <a:t>4 (1.9)</a:t>
                      </a:r>
                      <a:endParaRPr lang="en-DE" sz="1200"/>
                    </a:p>
                  </a:txBody>
                  <a:tcPr anchor="ctr"/>
                </a:tc>
                <a:tc>
                  <a:txBody>
                    <a:bodyPr/>
                    <a:lstStyle/>
                    <a:p>
                      <a:pPr algn="ctr"/>
                      <a:r>
                        <a:rPr lang="en-US" sz="1200"/>
                        <a:t>4 (1.9)</a:t>
                      </a:r>
                      <a:endParaRPr lang="en-DE" sz="1200"/>
                    </a:p>
                  </a:txBody>
                  <a:tcPr anchor="ctr"/>
                </a:tc>
                <a:extLst>
                  <a:ext uri="{0D108BD9-81ED-4DB2-BD59-A6C34878D82A}">
                    <a16:rowId xmlns:a16="http://schemas.microsoft.com/office/drawing/2014/main" val="3091877433"/>
                  </a:ext>
                </a:extLst>
              </a:tr>
              <a:tr h="347021">
                <a:tc>
                  <a:txBody>
                    <a:bodyPr/>
                    <a:lstStyle/>
                    <a:p>
                      <a:pPr lvl="1"/>
                      <a:r>
                        <a:rPr lang="en-US" sz="1200"/>
                        <a:t>Investigator discretion</a:t>
                      </a:r>
                      <a:endParaRPr lang="en-DE" sz="1200"/>
                    </a:p>
                  </a:txBody>
                  <a:tcPr anchor="ctr"/>
                </a:tc>
                <a:tc>
                  <a:txBody>
                    <a:bodyPr/>
                    <a:lstStyle/>
                    <a:p>
                      <a:pPr algn="ctr"/>
                      <a:r>
                        <a:rPr lang="en-US" sz="1200"/>
                        <a:t>13 (7.3)</a:t>
                      </a:r>
                      <a:endParaRPr lang="en-DE" sz="1200"/>
                    </a:p>
                  </a:txBody>
                  <a:tcPr anchor="ctr"/>
                </a:tc>
                <a:tc>
                  <a:txBody>
                    <a:bodyPr/>
                    <a:lstStyle/>
                    <a:p>
                      <a:pPr algn="ctr"/>
                      <a:r>
                        <a:rPr lang="en-US" sz="1200"/>
                        <a:t>3 (1.4)</a:t>
                      </a:r>
                      <a:endParaRPr lang="en-DE" sz="1200"/>
                    </a:p>
                  </a:txBody>
                  <a:tcPr anchor="ctr"/>
                </a:tc>
                <a:tc>
                  <a:txBody>
                    <a:bodyPr/>
                    <a:lstStyle/>
                    <a:p>
                      <a:pPr algn="ctr"/>
                      <a:r>
                        <a:rPr lang="en-US" sz="1200"/>
                        <a:t>3 (1.4)</a:t>
                      </a:r>
                      <a:endParaRPr lang="en-DE" sz="1200"/>
                    </a:p>
                  </a:txBody>
                  <a:tcPr anchor="ctr"/>
                </a:tc>
                <a:extLst>
                  <a:ext uri="{0D108BD9-81ED-4DB2-BD59-A6C34878D82A}">
                    <a16:rowId xmlns:a16="http://schemas.microsoft.com/office/drawing/2014/main" val="461342692"/>
                  </a:ext>
                </a:extLst>
              </a:tr>
              <a:tr h="347021">
                <a:tc>
                  <a:txBody>
                    <a:bodyPr/>
                    <a:lstStyle/>
                    <a:p>
                      <a:pPr lvl="1"/>
                      <a:r>
                        <a:rPr lang="en-US" sz="1200"/>
                        <a:t>Lost to follow-up</a:t>
                      </a:r>
                      <a:endParaRPr lang="en-DE" sz="1200"/>
                    </a:p>
                  </a:txBody>
                  <a:tcPr anchor="ctr"/>
                </a:tc>
                <a:tc>
                  <a:txBody>
                    <a:bodyPr/>
                    <a:lstStyle/>
                    <a:p>
                      <a:pPr algn="ctr"/>
                      <a:r>
                        <a:rPr lang="en-US" sz="1200"/>
                        <a:t>1 (0.6)</a:t>
                      </a:r>
                      <a:endParaRPr lang="en-DE" sz="1200"/>
                    </a:p>
                  </a:txBody>
                  <a:tcPr anchor="ctr"/>
                </a:tc>
                <a:tc>
                  <a:txBody>
                    <a:bodyPr/>
                    <a:lstStyle/>
                    <a:p>
                      <a:pPr algn="ctr"/>
                      <a:r>
                        <a:rPr lang="en-US" sz="1200"/>
                        <a:t>0</a:t>
                      </a:r>
                      <a:endParaRPr lang="en-DE" sz="1200"/>
                    </a:p>
                  </a:txBody>
                  <a:tcPr anchor="ctr"/>
                </a:tc>
                <a:tc>
                  <a:txBody>
                    <a:bodyPr/>
                    <a:lstStyle/>
                    <a:p>
                      <a:pPr algn="ctr"/>
                      <a:r>
                        <a:rPr lang="en-US" sz="1200"/>
                        <a:t>1 (0.5)</a:t>
                      </a:r>
                      <a:endParaRPr lang="en-DE" sz="1200"/>
                    </a:p>
                  </a:txBody>
                  <a:tcPr anchor="ctr"/>
                </a:tc>
                <a:extLst>
                  <a:ext uri="{0D108BD9-81ED-4DB2-BD59-A6C34878D82A}">
                    <a16:rowId xmlns:a16="http://schemas.microsoft.com/office/drawing/2014/main" val="4272040601"/>
                  </a:ext>
                </a:extLst>
              </a:tr>
              <a:tr h="347021">
                <a:tc>
                  <a:txBody>
                    <a:bodyPr/>
                    <a:lstStyle/>
                    <a:p>
                      <a:pPr lvl="1"/>
                      <a:r>
                        <a:rPr lang="en-US" sz="1200"/>
                        <a:t>Other</a:t>
                      </a:r>
                      <a:endParaRPr lang="en-DE" sz="1200"/>
                    </a:p>
                  </a:txBody>
                  <a:tcPr anchor="ctr"/>
                </a:tc>
                <a:tc>
                  <a:txBody>
                    <a:bodyPr/>
                    <a:lstStyle/>
                    <a:p>
                      <a:pPr algn="ctr"/>
                      <a:r>
                        <a:rPr lang="en-US" sz="1200"/>
                        <a:t>5 (2.8)</a:t>
                      </a:r>
                      <a:endParaRPr lang="en-DE" sz="1200"/>
                    </a:p>
                  </a:txBody>
                  <a:tcPr anchor="ctr"/>
                </a:tc>
                <a:tc>
                  <a:txBody>
                    <a:bodyPr/>
                    <a:lstStyle/>
                    <a:p>
                      <a:pPr algn="ctr"/>
                      <a:r>
                        <a:rPr lang="en-US" sz="1200"/>
                        <a:t>3 (1.4)</a:t>
                      </a:r>
                      <a:endParaRPr lang="en-DE" sz="1200"/>
                    </a:p>
                  </a:txBody>
                  <a:tcPr anchor="ctr"/>
                </a:tc>
                <a:tc>
                  <a:txBody>
                    <a:bodyPr/>
                    <a:lstStyle/>
                    <a:p>
                      <a:pPr algn="ctr"/>
                      <a:r>
                        <a:rPr lang="en-US" sz="1200"/>
                        <a:t>2 (1.0)</a:t>
                      </a:r>
                      <a:endParaRPr lang="en-DE" sz="1200"/>
                    </a:p>
                  </a:txBody>
                  <a:tcPr anchor="ctr"/>
                </a:tc>
                <a:extLst>
                  <a:ext uri="{0D108BD9-81ED-4DB2-BD59-A6C34878D82A}">
                    <a16:rowId xmlns:a16="http://schemas.microsoft.com/office/drawing/2014/main" val="4294095573"/>
                  </a:ext>
                </a:extLst>
              </a:tr>
            </a:tbl>
          </a:graphicData>
        </a:graphic>
      </p:graphicFrame>
      <p:sp>
        <p:nvSpPr>
          <p:cNvPr id="4" name="TextBox 3">
            <a:extLst>
              <a:ext uri="{FF2B5EF4-FFF2-40B4-BE49-F238E27FC236}">
                <a16:creationId xmlns:a16="http://schemas.microsoft.com/office/drawing/2014/main" id="{CA0E78A3-0501-5625-C823-0C939D2C910F}"/>
              </a:ext>
            </a:extLst>
          </p:cNvPr>
          <p:cNvSpPr txBox="1"/>
          <p:nvPr/>
        </p:nvSpPr>
        <p:spPr>
          <a:xfrm>
            <a:off x="9120187" y="1665288"/>
            <a:ext cx="2663825" cy="1446303"/>
          </a:xfrm>
          <a:prstGeom prst="rect">
            <a:avLst/>
          </a:prstGeom>
          <a:solidFill>
            <a:schemeClr val="bg2"/>
          </a:solidFill>
        </p:spPr>
        <p:txBody>
          <a:bodyPr wrap="square" tIns="108000" rtlCol="0">
            <a:noAutofit/>
          </a:bodyPr>
          <a:lstStyle/>
          <a:p>
            <a:pPr marL="177800" indent="-177800">
              <a:buClr>
                <a:schemeClr val="accent2"/>
              </a:buClr>
              <a:buFont typeface="Arial" panose="020B0604020202020204" pitchFamily="34" charset="0"/>
              <a:buChar char="•"/>
            </a:pPr>
            <a:r>
              <a:rPr lang="en-US" sz="1600"/>
              <a:t>The most common reasons for treatment discontinuation were adverse events and disease progression</a:t>
            </a:r>
          </a:p>
        </p:txBody>
      </p:sp>
    </p:spTree>
    <p:extLst>
      <p:ext uri="{BB962C8B-B14F-4D97-AF65-F5344CB8AC3E}">
        <p14:creationId xmlns:p14="http://schemas.microsoft.com/office/powerpoint/2010/main" val="34427820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Diagramm 33">
            <a:extLst>
              <a:ext uri="{FF2B5EF4-FFF2-40B4-BE49-F238E27FC236}">
                <a16:creationId xmlns:a16="http://schemas.microsoft.com/office/drawing/2014/main" id="{D3231B22-AFA8-1107-3D75-6E72A618D3A2}"/>
              </a:ext>
            </a:extLst>
          </p:cNvPr>
          <p:cNvGraphicFramePr/>
          <p:nvPr>
            <p:extLst>
              <p:ext uri="{D42A27DB-BD31-4B8C-83A1-F6EECF244321}">
                <p14:modId xmlns:p14="http://schemas.microsoft.com/office/powerpoint/2010/main" val="2049507673"/>
              </p:ext>
            </p:extLst>
          </p:nvPr>
        </p:nvGraphicFramePr>
        <p:xfrm>
          <a:off x="6236704" y="2840452"/>
          <a:ext cx="5666767" cy="2427508"/>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 Placeholder 5">
            <a:extLst>
              <a:ext uri="{FF2B5EF4-FFF2-40B4-BE49-F238E27FC236}">
                <a16:creationId xmlns:a16="http://schemas.microsoft.com/office/drawing/2014/main" id="{98AA7930-2F8F-BD4C-EB44-189945B2E765}"/>
              </a:ext>
            </a:extLst>
          </p:cNvPr>
          <p:cNvSpPr>
            <a:spLocks noGrp="1"/>
          </p:cNvSpPr>
          <p:nvPr>
            <p:ph type="body" sz="quarter" idx="12"/>
          </p:nvPr>
        </p:nvSpPr>
        <p:spPr/>
        <p:txBody>
          <a:bodyPr/>
          <a:lstStyle/>
          <a:p>
            <a:r>
              <a:rPr lang="en-US"/>
              <a:t>Overall population</a:t>
            </a:r>
          </a:p>
        </p:txBody>
      </p:sp>
      <p:sp>
        <p:nvSpPr>
          <p:cNvPr id="3" name="Title 2">
            <a:extLst>
              <a:ext uri="{FF2B5EF4-FFF2-40B4-BE49-F238E27FC236}">
                <a16:creationId xmlns:a16="http://schemas.microsoft.com/office/drawing/2014/main" id="{DDE0A71F-8F3B-4EC5-CDE3-7D77B682FA77}"/>
              </a:ext>
            </a:extLst>
          </p:cNvPr>
          <p:cNvSpPr>
            <a:spLocks noGrp="1"/>
          </p:cNvSpPr>
          <p:nvPr>
            <p:ph type="title"/>
          </p:nvPr>
        </p:nvSpPr>
        <p:spPr/>
        <p:txBody>
          <a:bodyPr/>
          <a:lstStyle/>
          <a:p>
            <a:r>
              <a:rPr lang="en-US"/>
              <a:t>Overall survival</a:t>
            </a:r>
          </a:p>
        </p:txBody>
      </p:sp>
      <p:sp>
        <p:nvSpPr>
          <p:cNvPr id="2" name="Footer Placeholder 1">
            <a:extLst>
              <a:ext uri="{FF2B5EF4-FFF2-40B4-BE49-F238E27FC236}">
                <a16:creationId xmlns:a16="http://schemas.microsoft.com/office/drawing/2014/main" id="{A286D503-781D-B10D-FFFB-F44C9B167DED}"/>
              </a:ext>
            </a:extLst>
          </p:cNvPr>
          <p:cNvSpPr>
            <a:spLocks noGrp="1"/>
          </p:cNvSpPr>
          <p:nvPr>
            <p:ph type="ftr" sz="quarter" idx="13"/>
          </p:nvPr>
        </p:nvSpPr>
        <p:spPr/>
        <p:txBody>
          <a:bodyPr/>
          <a:lstStyle/>
          <a:p>
            <a:r>
              <a:rPr lang="en-GB"/>
              <a:t>CI, confidence interval; del, deletion; HR, hazard ratio; LOT, line of therapy; NE, not evaluable; NR, not reached; OS, overall survival.</a:t>
            </a:r>
          </a:p>
          <a:p>
            <a:r>
              <a:rPr lang="en-GB" b="1"/>
              <a:t>Ghia et al. Abstract #P703 presented at EHA2024. </a:t>
            </a:r>
          </a:p>
        </p:txBody>
      </p:sp>
      <p:sp>
        <p:nvSpPr>
          <p:cNvPr id="7" name="Text Placeholder 6">
            <a:extLst>
              <a:ext uri="{FF2B5EF4-FFF2-40B4-BE49-F238E27FC236}">
                <a16:creationId xmlns:a16="http://schemas.microsoft.com/office/drawing/2014/main" id="{9585842A-551E-E0C5-DB1F-AAE90E7652FA}"/>
              </a:ext>
            </a:extLst>
          </p:cNvPr>
          <p:cNvSpPr>
            <a:spLocks noGrp="1"/>
          </p:cNvSpPr>
          <p:nvPr>
            <p:ph type="body" sz="quarter" idx="14"/>
          </p:nvPr>
        </p:nvSpPr>
        <p:spPr/>
        <p:txBody>
          <a:bodyPr/>
          <a:lstStyle/>
          <a:p>
            <a:r>
              <a:rPr lang="en-US"/>
              <a:t>Del(17p) population</a:t>
            </a:r>
          </a:p>
        </p:txBody>
      </p:sp>
      <p:graphicFrame>
        <p:nvGraphicFramePr>
          <p:cNvPr id="5" name="Diagramm 4">
            <a:extLst>
              <a:ext uri="{FF2B5EF4-FFF2-40B4-BE49-F238E27FC236}">
                <a16:creationId xmlns:a16="http://schemas.microsoft.com/office/drawing/2014/main" id="{BF7DB573-16F4-7213-B8E8-EEEE74CC64A2}"/>
              </a:ext>
            </a:extLst>
          </p:cNvPr>
          <p:cNvGraphicFramePr/>
          <p:nvPr>
            <p:extLst>
              <p:ext uri="{D42A27DB-BD31-4B8C-83A1-F6EECF244321}">
                <p14:modId xmlns:p14="http://schemas.microsoft.com/office/powerpoint/2010/main" val="2195786320"/>
              </p:ext>
            </p:extLst>
          </p:nvPr>
        </p:nvGraphicFramePr>
        <p:xfrm>
          <a:off x="416533" y="2840452"/>
          <a:ext cx="5666767" cy="242750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Tabelle 7">
            <a:extLst>
              <a:ext uri="{FF2B5EF4-FFF2-40B4-BE49-F238E27FC236}">
                <a16:creationId xmlns:a16="http://schemas.microsoft.com/office/drawing/2014/main" id="{F4DF5428-6CEB-A5C1-C2AE-FAF998B6B93A}"/>
              </a:ext>
            </a:extLst>
          </p:cNvPr>
          <p:cNvGraphicFramePr>
            <a:graphicFrameLocks noGrp="1"/>
          </p:cNvGraphicFramePr>
          <p:nvPr>
            <p:extLst>
              <p:ext uri="{D42A27DB-BD31-4B8C-83A1-F6EECF244321}">
                <p14:modId xmlns:p14="http://schemas.microsoft.com/office/powerpoint/2010/main" val="3976688060"/>
              </p:ext>
            </p:extLst>
          </p:nvPr>
        </p:nvGraphicFramePr>
        <p:xfrm>
          <a:off x="407989" y="5267960"/>
          <a:ext cx="5576911" cy="731520"/>
        </p:xfrm>
        <a:graphic>
          <a:graphicData uri="http://schemas.openxmlformats.org/drawingml/2006/table">
            <a:tbl>
              <a:tblPr firstRow="1" bandRow="1">
                <a:tableStyleId>{5C22544A-7EE6-4342-B048-85BDC9FD1C3A}</a:tableStyleId>
              </a:tblPr>
              <a:tblGrid>
                <a:gridCol w="540000">
                  <a:extLst>
                    <a:ext uri="{9D8B030D-6E8A-4147-A177-3AD203B41FA5}">
                      <a16:colId xmlns:a16="http://schemas.microsoft.com/office/drawing/2014/main" val="619206354"/>
                    </a:ext>
                  </a:extLst>
                </a:gridCol>
                <a:gridCol w="162481">
                  <a:extLst>
                    <a:ext uri="{9D8B030D-6E8A-4147-A177-3AD203B41FA5}">
                      <a16:colId xmlns:a16="http://schemas.microsoft.com/office/drawing/2014/main" val="174075662"/>
                    </a:ext>
                  </a:extLst>
                </a:gridCol>
                <a:gridCol w="162481">
                  <a:extLst>
                    <a:ext uri="{9D8B030D-6E8A-4147-A177-3AD203B41FA5}">
                      <a16:colId xmlns:a16="http://schemas.microsoft.com/office/drawing/2014/main" val="4247300208"/>
                    </a:ext>
                  </a:extLst>
                </a:gridCol>
                <a:gridCol w="162481">
                  <a:extLst>
                    <a:ext uri="{9D8B030D-6E8A-4147-A177-3AD203B41FA5}">
                      <a16:colId xmlns:a16="http://schemas.microsoft.com/office/drawing/2014/main" val="1392249542"/>
                    </a:ext>
                  </a:extLst>
                </a:gridCol>
                <a:gridCol w="162481">
                  <a:extLst>
                    <a:ext uri="{9D8B030D-6E8A-4147-A177-3AD203B41FA5}">
                      <a16:colId xmlns:a16="http://schemas.microsoft.com/office/drawing/2014/main" val="2058550711"/>
                    </a:ext>
                  </a:extLst>
                </a:gridCol>
                <a:gridCol w="162481">
                  <a:extLst>
                    <a:ext uri="{9D8B030D-6E8A-4147-A177-3AD203B41FA5}">
                      <a16:colId xmlns:a16="http://schemas.microsoft.com/office/drawing/2014/main" val="2021821706"/>
                    </a:ext>
                  </a:extLst>
                </a:gridCol>
                <a:gridCol w="162481">
                  <a:extLst>
                    <a:ext uri="{9D8B030D-6E8A-4147-A177-3AD203B41FA5}">
                      <a16:colId xmlns:a16="http://schemas.microsoft.com/office/drawing/2014/main" val="1927379860"/>
                    </a:ext>
                  </a:extLst>
                </a:gridCol>
                <a:gridCol w="162481">
                  <a:extLst>
                    <a:ext uri="{9D8B030D-6E8A-4147-A177-3AD203B41FA5}">
                      <a16:colId xmlns:a16="http://schemas.microsoft.com/office/drawing/2014/main" val="251996669"/>
                    </a:ext>
                  </a:extLst>
                </a:gridCol>
                <a:gridCol w="162481">
                  <a:extLst>
                    <a:ext uri="{9D8B030D-6E8A-4147-A177-3AD203B41FA5}">
                      <a16:colId xmlns:a16="http://schemas.microsoft.com/office/drawing/2014/main" val="1793459080"/>
                    </a:ext>
                  </a:extLst>
                </a:gridCol>
                <a:gridCol w="162481">
                  <a:extLst>
                    <a:ext uri="{9D8B030D-6E8A-4147-A177-3AD203B41FA5}">
                      <a16:colId xmlns:a16="http://schemas.microsoft.com/office/drawing/2014/main" val="3248877473"/>
                    </a:ext>
                  </a:extLst>
                </a:gridCol>
                <a:gridCol w="162481">
                  <a:extLst>
                    <a:ext uri="{9D8B030D-6E8A-4147-A177-3AD203B41FA5}">
                      <a16:colId xmlns:a16="http://schemas.microsoft.com/office/drawing/2014/main" val="4077763369"/>
                    </a:ext>
                  </a:extLst>
                </a:gridCol>
                <a:gridCol w="162481">
                  <a:extLst>
                    <a:ext uri="{9D8B030D-6E8A-4147-A177-3AD203B41FA5}">
                      <a16:colId xmlns:a16="http://schemas.microsoft.com/office/drawing/2014/main" val="4196434074"/>
                    </a:ext>
                  </a:extLst>
                </a:gridCol>
                <a:gridCol w="162481">
                  <a:extLst>
                    <a:ext uri="{9D8B030D-6E8A-4147-A177-3AD203B41FA5}">
                      <a16:colId xmlns:a16="http://schemas.microsoft.com/office/drawing/2014/main" val="342755423"/>
                    </a:ext>
                  </a:extLst>
                </a:gridCol>
                <a:gridCol w="162481">
                  <a:extLst>
                    <a:ext uri="{9D8B030D-6E8A-4147-A177-3AD203B41FA5}">
                      <a16:colId xmlns:a16="http://schemas.microsoft.com/office/drawing/2014/main" val="2342300222"/>
                    </a:ext>
                  </a:extLst>
                </a:gridCol>
                <a:gridCol w="162481">
                  <a:extLst>
                    <a:ext uri="{9D8B030D-6E8A-4147-A177-3AD203B41FA5}">
                      <a16:colId xmlns:a16="http://schemas.microsoft.com/office/drawing/2014/main" val="906970079"/>
                    </a:ext>
                  </a:extLst>
                </a:gridCol>
                <a:gridCol w="162481">
                  <a:extLst>
                    <a:ext uri="{9D8B030D-6E8A-4147-A177-3AD203B41FA5}">
                      <a16:colId xmlns:a16="http://schemas.microsoft.com/office/drawing/2014/main" val="2174001787"/>
                    </a:ext>
                  </a:extLst>
                </a:gridCol>
                <a:gridCol w="162481">
                  <a:extLst>
                    <a:ext uri="{9D8B030D-6E8A-4147-A177-3AD203B41FA5}">
                      <a16:colId xmlns:a16="http://schemas.microsoft.com/office/drawing/2014/main" val="2141563860"/>
                    </a:ext>
                  </a:extLst>
                </a:gridCol>
                <a:gridCol w="162481">
                  <a:extLst>
                    <a:ext uri="{9D8B030D-6E8A-4147-A177-3AD203B41FA5}">
                      <a16:colId xmlns:a16="http://schemas.microsoft.com/office/drawing/2014/main" val="2503119662"/>
                    </a:ext>
                  </a:extLst>
                </a:gridCol>
                <a:gridCol w="162481">
                  <a:extLst>
                    <a:ext uri="{9D8B030D-6E8A-4147-A177-3AD203B41FA5}">
                      <a16:colId xmlns:a16="http://schemas.microsoft.com/office/drawing/2014/main" val="148141236"/>
                    </a:ext>
                  </a:extLst>
                </a:gridCol>
                <a:gridCol w="162481">
                  <a:extLst>
                    <a:ext uri="{9D8B030D-6E8A-4147-A177-3AD203B41FA5}">
                      <a16:colId xmlns:a16="http://schemas.microsoft.com/office/drawing/2014/main" val="4175678526"/>
                    </a:ext>
                  </a:extLst>
                </a:gridCol>
                <a:gridCol w="162481">
                  <a:extLst>
                    <a:ext uri="{9D8B030D-6E8A-4147-A177-3AD203B41FA5}">
                      <a16:colId xmlns:a16="http://schemas.microsoft.com/office/drawing/2014/main" val="523891869"/>
                    </a:ext>
                  </a:extLst>
                </a:gridCol>
                <a:gridCol w="162481">
                  <a:extLst>
                    <a:ext uri="{9D8B030D-6E8A-4147-A177-3AD203B41FA5}">
                      <a16:colId xmlns:a16="http://schemas.microsoft.com/office/drawing/2014/main" val="3804541351"/>
                    </a:ext>
                  </a:extLst>
                </a:gridCol>
                <a:gridCol w="162481">
                  <a:extLst>
                    <a:ext uri="{9D8B030D-6E8A-4147-A177-3AD203B41FA5}">
                      <a16:colId xmlns:a16="http://schemas.microsoft.com/office/drawing/2014/main" val="3614198170"/>
                    </a:ext>
                  </a:extLst>
                </a:gridCol>
                <a:gridCol w="162481">
                  <a:extLst>
                    <a:ext uri="{9D8B030D-6E8A-4147-A177-3AD203B41FA5}">
                      <a16:colId xmlns:a16="http://schemas.microsoft.com/office/drawing/2014/main" val="915939963"/>
                    </a:ext>
                  </a:extLst>
                </a:gridCol>
                <a:gridCol w="162481">
                  <a:extLst>
                    <a:ext uri="{9D8B030D-6E8A-4147-A177-3AD203B41FA5}">
                      <a16:colId xmlns:a16="http://schemas.microsoft.com/office/drawing/2014/main" val="3231267447"/>
                    </a:ext>
                  </a:extLst>
                </a:gridCol>
                <a:gridCol w="162481">
                  <a:extLst>
                    <a:ext uri="{9D8B030D-6E8A-4147-A177-3AD203B41FA5}">
                      <a16:colId xmlns:a16="http://schemas.microsoft.com/office/drawing/2014/main" val="1284127939"/>
                    </a:ext>
                  </a:extLst>
                </a:gridCol>
                <a:gridCol w="162481">
                  <a:extLst>
                    <a:ext uri="{9D8B030D-6E8A-4147-A177-3AD203B41FA5}">
                      <a16:colId xmlns:a16="http://schemas.microsoft.com/office/drawing/2014/main" val="3469868943"/>
                    </a:ext>
                  </a:extLst>
                </a:gridCol>
                <a:gridCol w="162481">
                  <a:extLst>
                    <a:ext uri="{9D8B030D-6E8A-4147-A177-3AD203B41FA5}">
                      <a16:colId xmlns:a16="http://schemas.microsoft.com/office/drawing/2014/main" val="2311495514"/>
                    </a:ext>
                  </a:extLst>
                </a:gridCol>
                <a:gridCol w="162481">
                  <a:extLst>
                    <a:ext uri="{9D8B030D-6E8A-4147-A177-3AD203B41FA5}">
                      <a16:colId xmlns:a16="http://schemas.microsoft.com/office/drawing/2014/main" val="1562343356"/>
                    </a:ext>
                  </a:extLst>
                </a:gridCol>
                <a:gridCol w="162481">
                  <a:extLst>
                    <a:ext uri="{9D8B030D-6E8A-4147-A177-3AD203B41FA5}">
                      <a16:colId xmlns:a16="http://schemas.microsoft.com/office/drawing/2014/main" val="189715489"/>
                    </a:ext>
                  </a:extLst>
                </a:gridCol>
                <a:gridCol w="162481">
                  <a:extLst>
                    <a:ext uri="{9D8B030D-6E8A-4147-A177-3AD203B41FA5}">
                      <a16:colId xmlns:a16="http://schemas.microsoft.com/office/drawing/2014/main" val="4278733710"/>
                    </a:ext>
                  </a:extLst>
                </a:gridCol>
                <a:gridCol w="162481">
                  <a:extLst>
                    <a:ext uri="{9D8B030D-6E8A-4147-A177-3AD203B41FA5}">
                      <a16:colId xmlns:a16="http://schemas.microsoft.com/office/drawing/2014/main" val="4049024626"/>
                    </a:ext>
                  </a:extLst>
                </a:gridCol>
              </a:tblGrid>
              <a:tr h="162241">
                <a:tc gridSpan="32">
                  <a:txBody>
                    <a:bodyPr/>
                    <a:lstStyle/>
                    <a:p>
                      <a:r>
                        <a:rPr lang="de-DE" sz="600" err="1"/>
                        <a:t>No</a:t>
                      </a:r>
                      <a:r>
                        <a:rPr lang="de-DE" sz="600"/>
                        <a:t>. at </a:t>
                      </a:r>
                      <a:r>
                        <a:rPr lang="de-DE" sz="600" err="1"/>
                        <a:t>risk</a:t>
                      </a:r>
                      <a:endParaRPr lang="de-DE" sz="600"/>
                    </a:p>
                  </a:txBody>
                  <a:tcPr marL="36000" marR="0" anchor="ct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extLst>
                  <a:ext uri="{0D108BD9-81ED-4DB2-BD59-A6C34878D82A}">
                    <a16:rowId xmlns:a16="http://schemas.microsoft.com/office/drawing/2014/main" val="513556464"/>
                  </a:ext>
                </a:extLst>
              </a:tr>
              <a:tr h="162241">
                <a:tc>
                  <a:txBody>
                    <a:bodyPr/>
                    <a:lstStyle/>
                    <a:p>
                      <a:r>
                        <a:rPr lang="de-DE" sz="600">
                          <a:solidFill>
                            <a:schemeClr val="bg1"/>
                          </a:solidFill>
                        </a:rPr>
                        <a:t>0 </a:t>
                      </a:r>
                      <a:r>
                        <a:rPr lang="de-DE" sz="600" err="1">
                          <a:solidFill>
                            <a:schemeClr val="bg1"/>
                          </a:solidFill>
                        </a:rPr>
                        <a:t>prior</a:t>
                      </a:r>
                      <a:r>
                        <a:rPr lang="de-DE" sz="600">
                          <a:solidFill>
                            <a:schemeClr val="bg1"/>
                          </a:solidFill>
                        </a:rPr>
                        <a:t> LOTs</a:t>
                      </a:r>
                    </a:p>
                  </a:txBody>
                  <a:tcPr marL="36000" marR="0" anchor="ctr">
                    <a:solidFill>
                      <a:schemeClr val="accent1"/>
                    </a:solidFill>
                  </a:tcPr>
                </a:tc>
                <a:tc>
                  <a:txBody>
                    <a:bodyPr/>
                    <a:lstStyle/>
                    <a:p>
                      <a:pPr algn="ctr"/>
                      <a:r>
                        <a:rPr lang="de-DE" sz="600"/>
                        <a:t>179</a:t>
                      </a:r>
                    </a:p>
                  </a:txBody>
                  <a:tcPr marL="0" marR="0" anchor="ctr"/>
                </a:tc>
                <a:tc>
                  <a:txBody>
                    <a:bodyPr/>
                    <a:lstStyle/>
                    <a:p>
                      <a:pPr algn="ctr"/>
                      <a:r>
                        <a:rPr lang="de-DE" sz="600"/>
                        <a:t>175</a:t>
                      </a:r>
                    </a:p>
                  </a:txBody>
                  <a:tcPr marL="0" marR="0" anchor="ctr"/>
                </a:tc>
                <a:tc>
                  <a:txBody>
                    <a:bodyPr/>
                    <a:lstStyle/>
                    <a:p>
                      <a:pPr algn="ctr"/>
                      <a:r>
                        <a:rPr lang="de-DE" sz="600"/>
                        <a:t>173</a:t>
                      </a:r>
                    </a:p>
                  </a:txBody>
                  <a:tcPr marL="0" marR="0" anchor="ctr"/>
                </a:tc>
                <a:tc>
                  <a:txBody>
                    <a:bodyPr/>
                    <a:lstStyle/>
                    <a:p>
                      <a:pPr algn="ctr"/>
                      <a:r>
                        <a:rPr lang="de-DE" sz="600"/>
                        <a:t>171</a:t>
                      </a:r>
                    </a:p>
                  </a:txBody>
                  <a:tcPr marL="0" marR="0" anchor="ctr"/>
                </a:tc>
                <a:tc>
                  <a:txBody>
                    <a:bodyPr/>
                    <a:lstStyle/>
                    <a:p>
                      <a:pPr algn="ctr"/>
                      <a:r>
                        <a:rPr lang="de-DE" sz="600"/>
                        <a:t>169</a:t>
                      </a:r>
                    </a:p>
                  </a:txBody>
                  <a:tcPr marL="0" marR="0" anchor="ctr"/>
                </a:tc>
                <a:tc>
                  <a:txBody>
                    <a:bodyPr/>
                    <a:lstStyle/>
                    <a:p>
                      <a:pPr algn="ctr"/>
                      <a:r>
                        <a:rPr lang="de-DE" sz="600"/>
                        <a:t>167</a:t>
                      </a:r>
                    </a:p>
                  </a:txBody>
                  <a:tcPr marL="0" marR="0" anchor="ctr"/>
                </a:tc>
                <a:tc>
                  <a:txBody>
                    <a:bodyPr/>
                    <a:lstStyle/>
                    <a:p>
                      <a:pPr algn="ctr"/>
                      <a:r>
                        <a:rPr lang="de-DE" sz="600"/>
                        <a:t>166</a:t>
                      </a:r>
                    </a:p>
                  </a:txBody>
                  <a:tcPr marL="0" marR="0" anchor="ctr"/>
                </a:tc>
                <a:tc>
                  <a:txBody>
                    <a:bodyPr/>
                    <a:lstStyle/>
                    <a:p>
                      <a:pPr algn="ctr"/>
                      <a:r>
                        <a:rPr lang="de-DE" sz="600"/>
                        <a:t>163</a:t>
                      </a:r>
                    </a:p>
                  </a:txBody>
                  <a:tcPr marL="0" marR="0" anchor="ctr"/>
                </a:tc>
                <a:tc>
                  <a:txBody>
                    <a:bodyPr/>
                    <a:lstStyle/>
                    <a:p>
                      <a:pPr algn="ctr"/>
                      <a:r>
                        <a:rPr lang="de-DE" sz="600"/>
                        <a:t>159</a:t>
                      </a:r>
                    </a:p>
                  </a:txBody>
                  <a:tcPr marL="0" marR="0" anchor="ctr"/>
                </a:tc>
                <a:tc>
                  <a:txBody>
                    <a:bodyPr/>
                    <a:lstStyle/>
                    <a:p>
                      <a:pPr algn="ctr"/>
                      <a:r>
                        <a:rPr lang="de-DE" sz="600"/>
                        <a:t>157</a:t>
                      </a:r>
                    </a:p>
                  </a:txBody>
                  <a:tcPr marL="0" marR="0" anchor="ctr"/>
                </a:tc>
                <a:tc>
                  <a:txBody>
                    <a:bodyPr/>
                    <a:lstStyle/>
                    <a:p>
                      <a:pPr algn="ctr"/>
                      <a:r>
                        <a:rPr lang="de-DE" sz="600"/>
                        <a:t>156</a:t>
                      </a:r>
                    </a:p>
                  </a:txBody>
                  <a:tcPr marL="0" marR="0" anchor="ctr"/>
                </a:tc>
                <a:tc>
                  <a:txBody>
                    <a:bodyPr/>
                    <a:lstStyle/>
                    <a:p>
                      <a:pPr algn="ctr"/>
                      <a:r>
                        <a:rPr lang="de-DE" sz="600"/>
                        <a:t>155</a:t>
                      </a:r>
                    </a:p>
                  </a:txBody>
                  <a:tcPr marL="0" marR="0" anchor="ctr"/>
                </a:tc>
                <a:tc>
                  <a:txBody>
                    <a:bodyPr/>
                    <a:lstStyle/>
                    <a:p>
                      <a:pPr algn="ctr"/>
                      <a:r>
                        <a:rPr lang="de-DE" sz="600"/>
                        <a:t>154</a:t>
                      </a:r>
                    </a:p>
                  </a:txBody>
                  <a:tcPr marL="0" marR="0" anchor="ctr"/>
                </a:tc>
                <a:tc>
                  <a:txBody>
                    <a:bodyPr/>
                    <a:lstStyle/>
                    <a:p>
                      <a:pPr algn="ctr"/>
                      <a:r>
                        <a:rPr lang="de-DE" sz="600"/>
                        <a:t>151</a:t>
                      </a:r>
                    </a:p>
                  </a:txBody>
                  <a:tcPr marL="0" marR="0" anchor="ctr"/>
                </a:tc>
                <a:tc>
                  <a:txBody>
                    <a:bodyPr/>
                    <a:lstStyle/>
                    <a:p>
                      <a:pPr algn="ctr"/>
                      <a:r>
                        <a:rPr lang="de-DE" sz="600"/>
                        <a:t>148</a:t>
                      </a:r>
                    </a:p>
                  </a:txBody>
                  <a:tcPr marL="0" marR="0" anchor="ctr"/>
                </a:tc>
                <a:tc>
                  <a:txBody>
                    <a:bodyPr/>
                    <a:lstStyle/>
                    <a:p>
                      <a:pPr algn="ctr"/>
                      <a:r>
                        <a:rPr lang="de-DE" sz="600"/>
                        <a:t>147</a:t>
                      </a:r>
                    </a:p>
                  </a:txBody>
                  <a:tcPr marL="0" marR="0" anchor="ctr"/>
                </a:tc>
                <a:tc>
                  <a:txBody>
                    <a:bodyPr/>
                    <a:lstStyle/>
                    <a:p>
                      <a:pPr algn="ctr"/>
                      <a:r>
                        <a:rPr lang="de-DE" sz="600"/>
                        <a:t>146</a:t>
                      </a:r>
                    </a:p>
                  </a:txBody>
                  <a:tcPr marL="0" marR="0" anchor="ctr"/>
                </a:tc>
                <a:tc>
                  <a:txBody>
                    <a:bodyPr/>
                    <a:lstStyle/>
                    <a:p>
                      <a:pPr algn="ctr"/>
                      <a:r>
                        <a:rPr lang="de-DE" sz="600"/>
                        <a:t>143</a:t>
                      </a:r>
                    </a:p>
                  </a:txBody>
                  <a:tcPr marL="0" marR="0" anchor="ctr"/>
                </a:tc>
                <a:tc>
                  <a:txBody>
                    <a:bodyPr/>
                    <a:lstStyle/>
                    <a:p>
                      <a:pPr algn="ctr"/>
                      <a:r>
                        <a:rPr lang="de-DE" sz="600"/>
                        <a:t>140</a:t>
                      </a:r>
                    </a:p>
                  </a:txBody>
                  <a:tcPr marL="0" marR="0" anchor="ctr"/>
                </a:tc>
                <a:tc>
                  <a:txBody>
                    <a:bodyPr/>
                    <a:lstStyle/>
                    <a:p>
                      <a:pPr algn="ctr"/>
                      <a:r>
                        <a:rPr lang="de-DE" sz="600"/>
                        <a:t>135</a:t>
                      </a:r>
                    </a:p>
                  </a:txBody>
                  <a:tcPr marL="0" marR="0" anchor="ctr"/>
                </a:tc>
                <a:tc>
                  <a:txBody>
                    <a:bodyPr/>
                    <a:lstStyle/>
                    <a:p>
                      <a:pPr algn="ctr"/>
                      <a:r>
                        <a:rPr lang="de-DE" sz="600"/>
                        <a:t>134</a:t>
                      </a:r>
                    </a:p>
                  </a:txBody>
                  <a:tcPr marL="0" marR="0" anchor="ctr"/>
                </a:tc>
                <a:tc>
                  <a:txBody>
                    <a:bodyPr/>
                    <a:lstStyle/>
                    <a:p>
                      <a:pPr algn="ctr"/>
                      <a:r>
                        <a:rPr lang="de-DE" sz="600"/>
                        <a:t>128</a:t>
                      </a:r>
                    </a:p>
                  </a:txBody>
                  <a:tcPr marL="0" marR="0" anchor="ctr"/>
                </a:tc>
                <a:tc>
                  <a:txBody>
                    <a:bodyPr/>
                    <a:lstStyle/>
                    <a:p>
                      <a:pPr algn="ctr"/>
                      <a:r>
                        <a:rPr lang="de-DE" sz="600"/>
                        <a:t>122</a:t>
                      </a:r>
                    </a:p>
                  </a:txBody>
                  <a:tcPr marL="0" marR="0" anchor="ctr"/>
                </a:tc>
                <a:tc>
                  <a:txBody>
                    <a:bodyPr/>
                    <a:lstStyle/>
                    <a:p>
                      <a:pPr algn="ctr"/>
                      <a:r>
                        <a:rPr lang="de-DE" sz="600"/>
                        <a:t>119</a:t>
                      </a:r>
                    </a:p>
                  </a:txBody>
                  <a:tcPr marL="0" marR="0" anchor="ctr"/>
                </a:tc>
                <a:tc>
                  <a:txBody>
                    <a:bodyPr/>
                    <a:lstStyle/>
                    <a:p>
                      <a:pPr algn="ctr"/>
                      <a:r>
                        <a:rPr lang="de-DE" sz="600"/>
                        <a:t>116</a:t>
                      </a:r>
                    </a:p>
                  </a:txBody>
                  <a:tcPr marL="0" marR="0" anchor="ctr"/>
                </a:tc>
                <a:tc>
                  <a:txBody>
                    <a:bodyPr/>
                    <a:lstStyle/>
                    <a:p>
                      <a:pPr algn="ctr"/>
                      <a:r>
                        <a:rPr lang="de-DE" sz="600"/>
                        <a:t>91</a:t>
                      </a:r>
                    </a:p>
                  </a:txBody>
                  <a:tcPr marL="0" marR="0" anchor="ctr"/>
                </a:tc>
                <a:tc>
                  <a:txBody>
                    <a:bodyPr/>
                    <a:lstStyle/>
                    <a:p>
                      <a:pPr algn="ctr"/>
                      <a:r>
                        <a:rPr lang="de-DE" sz="600"/>
                        <a:t>61</a:t>
                      </a:r>
                    </a:p>
                  </a:txBody>
                  <a:tcPr marL="0" marR="0" anchor="ctr"/>
                </a:tc>
                <a:tc>
                  <a:txBody>
                    <a:bodyPr/>
                    <a:lstStyle/>
                    <a:p>
                      <a:pPr algn="ctr"/>
                      <a:r>
                        <a:rPr lang="de-DE" sz="600"/>
                        <a:t>42</a:t>
                      </a:r>
                    </a:p>
                  </a:txBody>
                  <a:tcPr marL="0" marR="0" anchor="ctr"/>
                </a:tc>
                <a:tc>
                  <a:txBody>
                    <a:bodyPr/>
                    <a:lstStyle/>
                    <a:p>
                      <a:pPr algn="ctr"/>
                      <a:r>
                        <a:rPr lang="de-DE" sz="600"/>
                        <a:t>19</a:t>
                      </a:r>
                    </a:p>
                  </a:txBody>
                  <a:tcPr marL="0" marR="0" anchor="ctr"/>
                </a:tc>
                <a:tc>
                  <a:txBody>
                    <a:bodyPr/>
                    <a:lstStyle/>
                    <a:p>
                      <a:pPr algn="ctr"/>
                      <a:r>
                        <a:rPr lang="de-DE" sz="600"/>
                        <a:t>5</a:t>
                      </a:r>
                    </a:p>
                  </a:txBody>
                  <a:tcPr marL="0" marR="0" anchor="ctr"/>
                </a:tc>
                <a:tc>
                  <a:txBody>
                    <a:bodyPr/>
                    <a:lstStyle/>
                    <a:p>
                      <a:pPr algn="ctr"/>
                      <a:r>
                        <a:rPr lang="de-DE" sz="600"/>
                        <a:t>0</a:t>
                      </a:r>
                    </a:p>
                  </a:txBody>
                  <a:tcPr marL="0" marR="0" anchor="ctr"/>
                </a:tc>
                <a:extLst>
                  <a:ext uri="{0D108BD9-81ED-4DB2-BD59-A6C34878D82A}">
                    <a16:rowId xmlns:a16="http://schemas.microsoft.com/office/drawing/2014/main" val="2216105311"/>
                  </a:ext>
                </a:extLst>
              </a:tr>
              <a:tr h="162241">
                <a:tc>
                  <a:txBody>
                    <a:bodyPr/>
                    <a:lstStyle/>
                    <a:p>
                      <a:r>
                        <a:rPr lang="de-DE" sz="600">
                          <a:solidFill>
                            <a:schemeClr val="bg1"/>
                          </a:solidFill>
                        </a:rPr>
                        <a:t>1 </a:t>
                      </a:r>
                      <a:r>
                        <a:rPr lang="de-DE" sz="600" err="1">
                          <a:solidFill>
                            <a:schemeClr val="bg1"/>
                          </a:solidFill>
                        </a:rPr>
                        <a:t>prior</a:t>
                      </a:r>
                      <a:r>
                        <a:rPr lang="de-DE" sz="600">
                          <a:solidFill>
                            <a:schemeClr val="bg1"/>
                          </a:solidFill>
                        </a:rPr>
                        <a:t> LOT</a:t>
                      </a:r>
                    </a:p>
                  </a:txBody>
                  <a:tcPr marL="36000" marR="0" anchor="ctr">
                    <a:solidFill>
                      <a:schemeClr val="accent2"/>
                    </a:solidFill>
                  </a:tcPr>
                </a:tc>
                <a:tc>
                  <a:txBody>
                    <a:bodyPr/>
                    <a:lstStyle/>
                    <a:p>
                      <a:pPr algn="ctr"/>
                      <a:r>
                        <a:rPr lang="de-DE" sz="600"/>
                        <a:t>214</a:t>
                      </a:r>
                    </a:p>
                  </a:txBody>
                  <a:tcPr marL="0" marR="0" anchor="ctr"/>
                </a:tc>
                <a:tc>
                  <a:txBody>
                    <a:bodyPr/>
                    <a:lstStyle/>
                    <a:p>
                      <a:pPr algn="ctr"/>
                      <a:r>
                        <a:rPr lang="de-DE" sz="600"/>
                        <a:t>209</a:t>
                      </a:r>
                    </a:p>
                  </a:txBody>
                  <a:tcPr marL="0" marR="0" anchor="ctr"/>
                </a:tc>
                <a:tc>
                  <a:txBody>
                    <a:bodyPr/>
                    <a:lstStyle/>
                    <a:p>
                      <a:pPr algn="ctr"/>
                      <a:r>
                        <a:rPr lang="de-DE" sz="600"/>
                        <a:t>206</a:t>
                      </a:r>
                    </a:p>
                  </a:txBody>
                  <a:tcPr marL="0" marR="0" anchor="ctr"/>
                </a:tc>
                <a:tc>
                  <a:txBody>
                    <a:bodyPr/>
                    <a:lstStyle/>
                    <a:p>
                      <a:pPr algn="ctr"/>
                      <a:r>
                        <a:rPr lang="de-DE" sz="600"/>
                        <a:t>201</a:t>
                      </a:r>
                    </a:p>
                  </a:txBody>
                  <a:tcPr marL="0" marR="0" anchor="ctr"/>
                </a:tc>
                <a:tc>
                  <a:txBody>
                    <a:bodyPr/>
                    <a:lstStyle/>
                    <a:p>
                      <a:pPr algn="ctr"/>
                      <a:r>
                        <a:rPr lang="de-DE" sz="600"/>
                        <a:t>198</a:t>
                      </a:r>
                    </a:p>
                  </a:txBody>
                  <a:tcPr marL="0" marR="0" anchor="ctr"/>
                </a:tc>
                <a:tc>
                  <a:txBody>
                    <a:bodyPr/>
                    <a:lstStyle/>
                    <a:p>
                      <a:pPr algn="ctr"/>
                      <a:r>
                        <a:rPr lang="de-DE" sz="600"/>
                        <a:t>194</a:t>
                      </a:r>
                    </a:p>
                  </a:txBody>
                  <a:tcPr marL="0" marR="0" anchor="ctr"/>
                </a:tc>
                <a:tc>
                  <a:txBody>
                    <a:bodyPr/>
                    <a:lstStyle/>
                    <a:p>
                      <a:pPr algn="ctr"/>
                      <a:r>
                        <a:rPr lang="de-DE" sz="600"/>
                        <a:t>190</a:t>
                      </a:r>
                    </a:p>
                  </a:txBody>
                  <a:tcPr marL="0" marR="0" anchor="ctr"/>
                </a:tc>
                <a:tc>
                  <a:txBody>
                    <a:bodyPr/>
                    <a:lstStyle/>
                    <a:p>
                      <a:pPr algn="ctr"/>
                      <a:r>
                        <a:rPr lang="de-DE" sz="600"/>
                        <a:t>189</a:t>
                      </a:r>
                    </a:p>
                  </a:txBody>
                  <a:tcPr marL="0" marR="0" anchor="ctr"/>
                </a:tc>
                <a:tc>
                  <a:txBody>
                    <a:bodyPr/>
                    <a:lstStyle/>
                    <a:p>
                      <a:pPr algn="ctr"/>
                      <a:r>
                        <a:rPr lang="de-DE" sz="600"/>
                        <a:t>186</a:t>
                      </a:r>
                    </a:p>
                  </a:txBody>
                  <a:tcPr marL="0" marR="0" anchor="ctr"/>
                </a:tc>
                <a:tc>
                  <a:txBody>
                    <a:bodyPr/>
                    <a:lstStyle/>
                    <a:p>
                      <a:pPr algn="ctr"/>
                      <a:r>
                        <a:rPr lang="de-DE" sz="600"/>
                        <a:t>183</a:t>
                      </a:r>
                    </a:p>
                  </a:txBody>
                  <a:tcPr marL="0" marR="0" anchor="ctr"/>
                </a:tc>
                <a:tc>
                  <a:txBody>
                    <a:bodyPr/>
                    <a:lstStyle/>
                    <a:p>
                      <a:pPr algn="ctr"/>
                      <a:r>
                        <a:rPr lang="de-DE" sz="600"/>
                        <a:t>178</a:t>
                      </a:r>
                    </a:p>
                  </a:txBody>
                  <a:tcPr marL="0" marR="0" anchor="ctr"/>
                </a:tc>
                <a:tc>
                  <a:txBody>
                    <a:bodyPr/>
                    <a:lstStyle/>
                    <a:p>
                      <a:pPr algn="ctr"/>
                      <a:r>
                        <a:rPr lang="de-DE" sz="600"/>
                        <a:t>171</a:t>
                      </a:r>
                    </a:p>
                  </a:txBody>
                  <a:tcPr marL="0" marR="0" anchor="ctr"/>
                </a:tc>
                <a:tc>
                  <a:txBody>
                    <a:bodyPr/>
                    <a:lstStyle/>
                    <a:p>
                      <a:pPr algn="ctr"/>
                      <a:r>
                        <a:rPr lang="de-DE" sz="600"/>
                        <a:t>164</a:t>
                      </a:r>
                    </a:p>
                  </a:txBody>
                  <a:tcPr marL="0" marR="0" anchor="ctr"/>
                </a:tc>
                <a:tc>
                  <a:txBody>
                    <a:bodyPr/>
                    <a:lstStyle/>
                    <a:p>
                      <a:pPr algn="ctr"/>
                      <a:r>
                        <a:rPr lang="de-DE" sz="600"/>
                        <a:t>146</a:t>
                      </a:r>
                    </a:p>
                  </a:txBody>
                  <a:tcPr marL="0" marR="0" anchor="ctr"/>
                </a:tc>
                <a:tc>
                  <a:txBody>
                    <a:bodyPr/>
                    <a:lstStyle/>
                    <a:p>
                      <a:pPr algn="ctr"/>
                      <a:r>
                        <a:rPr lang="de-DE" sz="600"/>
                        <a:t>132</a:t>
                      </a:r>
                    </a:p>
                  </a:txBody>
                  <a:tcPr marL="0" marR="0" anchor="ctr"/>
                </a:tc>
                <a:tc>
                  <a:txBody>
                    <a:bodyPr/>
                    <a:lstStyle/>
                    <a:p>
                      <a:pPr algn="ctr"/>
                      <a:r>
                        <a:rPr lang="de-DE" sz="600"/>
                        <a:t>114</a:t>
                      </a:r>
                    </a:p>
                  </a:txBody>
                  <a:tcPr marL="0" marR="0" anchor="ctr"/>
                </a:tc>
                <a:tc>
                  <a:txBody>
                    <a:bodyPr/>
                    <a:lstStyle/>
                    <a:p>
                      <a:pPr algn="ctr"/>
                      <a:r>
                        <a:rPr lang="de-DE" sz="600"/>
                        <a:t>63</a:t>
                      </a:r>
                    </a:p>
                  </a:txBody>
                  <a:tcPr marL="0" marR="0" anchor="ctr"/>
                </a:tc>
                <a:tc>
                  <a:txBody>
                    <a:bodyPr/>
                    <a:lstStyle/>
                    <a:p>
                      <a:pPr algn="ctr"/>
                      <a:r>
                        <a:rPr lang="de-DE" sz="600"/>
                        <a:t>24</a:t>
                      </a:r>
                    </a:p>
                  </a:txBody>
                  <a:tcPr marL="0" marR="0" anchor="ctr"/>
                </a:tc>
                <a:tc>
                  <a:txBody>
                    <a:bodyPr/>
                    <a:lstStyle/>
                    <a:p>
                      <a:pPr algn="ctr"/>
                      <a:r>
                        <a:rPr lang="de-DE" sz="600"/>
                        <a:t>10</a:t>
                      </a:r>
                    </a:p>
                  </a:txBody>
                  <a:tcPr marL="0" marR="0" anchor="ctr"/>
                </a:tc>
                <a:tc>
                  <a:txBody>
                    <a:bodyPr/>
                    <a:lstStyle/>
                    <a:p>
                      <a:pPr algn="ctr"/>
                      <a:r>
                        <a:rPr lang="de-DE" sz="600"/>
                        <a:t>0</a:t>
                      </a:r>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extLst>
                  <a:ext uri="{0D108BD9-81ED-4DB2-BD59-A6C34878D82A}">
                    <a16:rowId xmlns:a16="http://schemas.microsoft.com/office/drawing/2014/main" val="3262368492"/>
                  </a:ext>
                </a:extLst>
              </a:tr>
              <a:tr h="162241">
                <a:tc>
                  <a:txBody>
                    <a:bodyPr/>
                    <a:lstStyle/>
                    <a:p>
                      <a:r>
                        <a:rPr lang="de-DE" sz="600">
                          <a:solidFill>
                            <a:schemeClr val="bg1"/>
                          </a:solidFill>
                        </a:rPr>
                        <a:t>2+ </a:t>
                      </a:r>
                      <a:r>
                        <a:rPr lang="de-DE" sz="600" err="1">
                          <a:solidFill>
                            <a:schemeClr val="bg1"/>
                          </a:solidFill>
                        </a:rPr>
                        <a:t>prior</a:t>
                      </a:r>
                      <a:r>
                        <a:rPr lang="de-DE" sz="600">
                          <a:solidFill>
                            <a:schemeClr val="bg1"/>
                          </a:solidFill>
                        </a:rPr>
                        <a:t> LOTs</a:t>
                      </a:r>
                    </a:p>
                  </a:txBody>
                  <a:tcPr marL="36000" marR="0" anchor="ctr">
                    <a:solidFill>
                      <a:schemeClr val="accent3"/>
                    </a:solidFill>
                  </a:tcPr>
                </a:tc>
                <a:tc>
                  <a:txBody>
                    <a:bodyPr/>
                    <a:lstStyle/>
                    <a:p>
                      <a:pPr algn="ctr"/>
                      <a:r>
                        <a:rPr lang="de-DE" sz="600"/>
                        <a:t>208</a:t>
                      </a:r>
                    </a:p>
                  </a:txBody>
                  <a:tcPr marL="0" marR="0" anchor="ctr"/>
                </a:tc>
                <a:tc>
                  <a:txBody>
                    <a:bodyPr/>
                    <a:lstStyle/>
                    <a:p>
                      <a:pPr algn="ctr"/>
                      <a:r>
                        <a:rPr lang="de-DE" sz="600"/>
                        <a:t>203</a:t>
                      </a:r>
                    </a:p>
                  </a:txBody>
                  <a:tcPr marL="0" marR="0" anchor="ctr"/>
                </a:tc>
                <a:tc>
                  <a:txBody>
                    <a:bodyPr/>
                    <a:lstStyle/>
                    <a:p>
                      <a:pPr algn="ctr"/>
                      <a:r>
                        <a:rPr lang="de-DE" sz="600"/>
                        <a:t>192</a:t>
                      </a:r>
                    </a:p>
                  </a:txBody>
                  <a:tcPr marL="0" marR="0" anchor="ctr"/>
                </a:tc>
                <a:tc>
                  <a:txBody>
                    <a:bodyPr/>
                    <a:lstStyle/>
                    <a:p>
                      <a:pPr algn="ctr"/>
                      <a:r>
                        <a:rPr lang="de-DE" sz="600"/>
                        <a:t>188</a:t>
                      </a:r>
                    </a:p>
                  </a:txBody>
                  <a:tcPr marL="0" marR="0" anchor="ctr"/>
                </a:tc>
                <a:tc>
                  <a:txBody>
                    <a:bodyPr/>
                    <a:lstStyle/>
                    <a:p>
                      <a:pPr algn="ctr"/>
                      <a:r>
                        <a:rPr lang="de-DE" sz="600"/>
                        <a:t>182</a:t>
                      </a:r>
                    </a:p>
                  </a:txBody>
                  <a:tcPr marL="0" marR="0" anchor="ctr"/>
                </a:tc>
                <a:tc>
                  <a:txBody>
                    <a:bodyPr/>
                    <a:lstStyle/>
                    <a:p>
                      <a:pPr algn="ctr"/>
                      <a:r>
                        <a:rPr lang="de-DE" sz="600"/>
                        <a:t>176</a:t>
                      </a:r>
                    </a:p>
                  </a:txBody>
                  <a:tcPr marL="0" marR="0" anchor="ctr"/>
                </a:tc>
                <a:tc>
                  <a:txBody>
                    <a:bodyPr/>
                    <a:lstStyle/>
                    <a:p>
                      <a:pPr algn="ctr"/>
                      <a:r>
                        <a:rPr lang="de-DE" sz="600"/>
                        <a:t>166</a:t>
                      </a:r>
                    </a:p>
                  </a:txBody>
                  <a:tcPr marL="0" marR="0" anchor="ctr"/>
                </a:tc>
                <a:tc>
                  <a:txBody>
                    <a:bodyPr/>
                    <a:lstStyle/>
                    <a:p>
                      <a:pPr algn="ctr"/>
                      <a:r>
                        <a:rPr lang="de-DE" sz="600"/>
                        <a:t>161</a:t>
                      </a:r>
                    </a:p>
                  </a:txBody>
                  <a:tcPr marL="0" marR="0" anchor="ctr"/>
                </a:tc>
                <a:tc>
                  <a:txBody>
                    <a:bodyPr/>
                    <a:lstStyle/>
                    <a:p>
                      <a:pPr algn="ctr"/>
                      <a:r>
                        <a:rPr lang="de-DE" sz="600"/>
                        <a:t>151</a:t>
                      </a:r>
                    </a:p>
                  </a:txBody>
                  <a:tcPr marL="0" marR="0" anchor="ctr"/>
                </a:tc>
                <a:tc>
                  <a:txBody>
                    <a:bodyPr/>
                    <a:lstStyle/>
                    <a:p>
                      <a:pPr algn="ctr"/>
                      <a:r>
                        <a:rPr lang="de-DE" sz="600"/>
                        <a:t>149</a:t>
                      </a:r>
                    </a:p>
                  </a:txBody>
                  <a:tcPr marL="0" marR="0" anchor="ctr"/>
                </a:tc>
                <a:tc>
                  <a:txBody>
                    <a:bodyPr/>
                    <a:lstStyle/>
                    <a:p>
                      <a:pPr algn="ctr"/>
                      <a:r>
                        <a:rPr lang="de-DE" sz="600"/>
                        <a:t>145</a:t>
                      </a:r>
                    </a:p>
                  </a:txBody>
                  <a:tcPr marL="0" marR="0" anchor="ctr"/>
                </a:tc>
                <a:tc>
                  <a:txBody>
                    <a:bodyPr/>
                    <a:lstStyle/>
                    <a:p>
                      <a:pPr algn="ctr"/>
                      <a:r>
                        <a:rPr lang="de-DE" sz="600"/>
                        <a:t>140</a:t>
                      </a:r>
                    </a:p>
                  </a:txBody>
                  <a:tcPr marL="0" marR="0" anchor="ctr"/>
                </a:tc>
                <a:tc>
                  <a:txBody>
                    <a:bodyPr/>
                    <a:lstStyle/>
                    <a:p>
                      <a:pPr algn="ctr"/>
                      <a:r>
                        <a:rPr lang="de-DE" sz="600"/>
                        <a:t>131</a:t>
                      </a:r>
                    </a:p>
                  </a:txBody>
                  <a:tcPr marL="0" marR="0" anchor="ctr"/>
                </a:tc>
                <a:tc>
                  <a:txBody>
                    <a:bodyPr/>
                    <a:lstStyle/>
                    <a:p>
                      <a:pPr algn="ctr"/>
                      <a:r>
                        <a:rPr lang="de-DE" sz="600"/>
                        <a:t>119</a:t>
                      </a:r>
                    </a:p>
                  </a:txBody>
                  <a:tcPr marL="0" marR="0" anchor="ctr"/>
                </a:tc>
                <a:tc>
                  <a:txBody>
                    <a:bodyPr/>
                    <a:lstStyle/>
                    <a:p>
                      <a:pPr algn="ctr"/>
                      <a:r>
                        <a:rPr lang="de-DE" sz="600"/>
                        <a:t>104</a:t>
                      </a:r>
                    </a:p>
                  </a:txBody>
                  <a:tcPr marL="0" marR="0" anchor="ctr"/>
                </a:tc>
                <a:tc>
                  <a:txBody>
                    <a:bodyPr/>
                    <a:lstStyle/>
                    <a:p>
                      <a:pPr algn="ctr"/>
                      <a:r>
                        <a:rPr lang="de-DE" sz="600"/>
                        <a:t>81</a:t>
                      </a:r>
                    </a:p>
                  </a:txBody>
                  <a:tcPr marL="0" marR="0" anchor="ctr"/>
                </a:tc>
                <a:tc>
                  <a:txBody>
                    <a:bodyPr/>
                    <a:lstStyle/>
                    <a:p>
                      <a:pPr algn="ctr"/>
                      <a:r>
                        <a:rPr lang="de-DE" sz="600"/>
                        <a:t>48</a:t>
                      </a:r>
                    </a:p>
                  </a:txBody>
                  <a:tcPr marL="0" marR="0" anchor="ctr"/>
                </a:tc>
                <a:tc>
                  <a:txBody>
                    <a:bodyPr/>
                    <a:lstStyle/>
                    <a:p>
                      <a:pPr algn="ctr"/>
                      <a:r>
                        <a:rPr lang="de-DE" sz="600"/>
                        <a:t>23</a:t>
                      </a:r>
                    </a:p>
                  </a:txBody>
                  <a:tcPr marL="0" marR="0" anchor="ctr"/>
                </a:tc>
                <a:tc>
                  <a:txBody>
                    <a:bodyPr/>
                    <a:lstStyle/>
                    <a:p>
                      <a:pPr algn="ctr"/>
                      <a:r>
                        <a:rPr lang="de-DE" sz="600"/>
                        <a:t>9</a:t>
                      </a:r>
                    </a:p>
                  </a:txBody>
                  <a:tcPr marL="0" marR="0" anchor="ctr"/>
                </a:tc>
                <a:tc>
                  <a:txBody>
                    <a:bodyPr/>
                    <a:lstStyle/>
                    <a:p>
                      <a:pPr algn="ctr"/>
                      <a:r>
                        <a:rPr lang="de-DE" sz="600"/>
                        <a:t>4</a:t>
                      </a:r>
                    </a:p>
                  </a:txBody>
                  <a:tcPr marL="0" marR="0" anchor="ctr"/>
                </a:tc>
                <a:tc>
                  <a:txBody>
                    <a:bodyPr/>
                    <a:lstStyle/>
                    <a:p>
                      <a:pPr algn="ctr"/>
                      <a:r>
                        <a:rPr lang="de-DE" sz="600"/>
                        <a:t>0</a:t>
                      </a:r>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extLst>
                  <a:ext uri="{0D108BD9-81ED-4DB2-BD59-A6C34878D82A}">
                    <a16:rowId xmlns:a16="http://schemas.microsoft.com/office/drawing/2014/main" val="1817664319"/>
                  </a:ext>
                </a:extLst>
              </a:tr>
            </a:tbl>
          </a:graphicData>
        </a:graphic>
      </p:graphicFrame>
      <p:graphicFrame>
        <p:nvGraphicFramePr>
          <p:cNvPr id="9" name="Tabelle 8">
            <a:extLst>
              <a:ext uri="{FF2B5EF4-FFF2-40B4-BE49-F238E27FC236}">
                <a16:creationId xmlns:a16="http://schemas.microsoft.com/office/drawing/2014/main" id="{443F17FC-1799-F97B-E675-1D2574BB88FA}"/>
              </a:ext>
            </a:extLst>
          </p:cNvPr>
          <p:cNvGraphicFramePr>
            <a:graphicFrameLocks noGrp="1"/>
          </p:cNvGraphicFramePr>
          <p:nvPr>
            <p:extLst>
              <p:ext uri="{D42A27DB-BD31-4B8C-83A1-F6EECF244321}">
                <p14:modId xmlns:p14="http://schemas.microsoft.com/office/powerpoint/2010/main" val="3855091124"/>
              </p:ext>
            </p:extLst>
          </p:nvPr>
        </p:nvGraphicFramePr>
        <p:xfrm>
          <a:off x="1200050" y="1991140"/>
          <a:ext cx="4788000" cy="853440"/>
        </p:xfrm>
        <a:graphic>
          <a:graphicData uri="http://schemas.openxmlformats.org/drawingml/2006/table">
            <a:tbl>
              <a:tblPr firstRow="1" bandRow="1">
                <a:tableStyleId>{5C22544A-7EE6-4342-B048-85BDC9FD1C3A}</a:tableStyleId>
              </a:tblPr>
              <a:tblGrid>
                <a:gridCol w="1224000">
                  <a:extLst>
                    <a:ext uri="{9D8B030D-6E8A-4147-A177-3AD203B41FA5}">
                      <a16:colId xmlns:a16="http://schemas.microsoft.com/office/drawing/2014/main" val="2820801768"/>
                    </a:ext>
                  </a:extLst>
                </a:gridCol>
                <a:gridCol w="972000">
                  <a:extLst>
                    <a:ext uri="{9D8B030D-6E8A-4147-A177-3AD203B41FA5}">
                      <a16:colId xmlns:a16="http://schemas.microsoft.com/office/drawing/2014/main" val="618725896"/>
                    </a:ext>
                  </a:extLst>
                </a:gridCol>
                <a:gridCol w="1152000">
                  <a:extLst>
                    <a:ext uri="{9D8B030D-6E8A-4147-A177-3AD203B41FA5}">
                      <a16:colId xmlns:a16="http://schemas.microsoft.com/office/drawing/2014/main" val="2733767411"/>
                    </a:ext>
                  </a:extLst>
                </a:gridCol>
                <a:gridCol w="1440000">
                  <a:extLst>
                    <a:ext uri="{9D8B030D-6E8A-4147-A177-3AD203B41FA5}">
                      <a16:colId xmlns:a16="http://schemas.microsoft.com/office/drawing/2014/main" val="2080665911"/>
                    </a:ext>
                  </a:extLst>
                </a:gridCol>
              </a:tblGrid>
              <a:tr h="0">
                <a:tc>
                  <a:txBody>
                    <a:bodyPr/>
                    <a:lstStyle/>
                    <a:p>
                      <a:endParaRPr lang="de-DE" sz="800"/>
                    </a:p>
                  </a:txBody>
                  <a:tcPr/>
                </a:tc>
                <a:tc>
                  <a:txBody>
                    <a:bodyPr/>
                    <a:lstStyle/>
                    <a:p>
                      <a:pPr algn="ctr"/>
                      <a:r>
                        <a:rPr lang="de-DE" sz="800"/>
                        <a:t>Median (95% CI)</a:t>
                      </a:r>
                    </a:p>
                  </a:txBody>
                  <a:tcPr/>
                </a:tc>
                <a:tc>
                  <a:txBody>
                    <a:bodyPr/>
                    <a:lstStyle/>
                    <a:p>
                      <a:pPr algn="ctr"/>
                      <a:r>
                        <a:rPr lang="de-DE" sz="800"/>
                        <a:t>36 months (95% CI)</a:t>
                      </a:r>
                    </a:p>
                  </a:txBody>
                  <a:tcPr/>
                </a:tc>
                <a:tc>
                  <a:txBody>
                    <a:bodyPr/>
                    <a:lstStyle/>
                    <a:p>
                      <a:pPr algn="ctr"/>
                      <a:r>
                        <a:rPr lang="de-DE" sz="800"/>
                        <a:t>HR (95% CI): log-rank </a:t>
                      </a:r>
                      <a:r>
                        <a:rPr lang="de-DE" sz="800" err="1"/>
                        <a:t>test</a:t>
                      </a:r>
                      <a:endParaRPr lang="de-DE" sz="800"/>
                    </a:p>
                  </a:txBody>
                  <a:tcPr/>
                </a:tc>
                <a:extLst>
                  <a:ext uri="{0D108BD9-81ED-4DB2-BD59-A6C34878D82A}">
                    <a16:rowId xmlns:a16="http://schemas.microsoft.com/office/drawing/2014/main" val="1380963173"/>
                  </a:ext>
                </a:extLst>
              </a:tr>
              <a:tr h="0">
                <a:tc>
                  <a:txBody>
                    <a:bodyPr/>
                    <a:lstStyle/>
                    <a:p>
                      <a:r>
                        <a:rPr lang="de-DE" sz="800">
                          <a:solidFill>
                            <a:schemeClr val="bg1"/>
                          </a:solidFill>
                        </a:rPr>
                        <a:t>0 </a:t>
                      </a:r>
                      <a:r>
                        <a:rPr lang="de-DE" sz="800" err="1">
                          <a:solidFill>
                            <a:schemeClr val="bg1"/>
                          </a:solidFill>
                        </a:rPr>
                        <a:t>prior</a:t>
                      </a:r>
                      <a:r>
                        <a:rPr lang="de-DE" sz="800">
                          <a:solidFill>
                            <a:schemeClr val="bg1"/>
                          </a:solidFill>
                        </a:rPr>
                        <a:t> LOTs (n=179)</a:t>
                      </a:r>
                    </a:p>
                  </a:txBody>
                  <a:tcPr>
                    <a:solidFill>
                      <a:srgbClr val="002A5C"/>
                    </a:solidFill>
                  </a:tcPr>
                </a:tc>
                <a:tc>
                  <a:txBody>
                    <a:bodyPr/>
                    <a:lstStyle/>
                    <a:p>
                      <a:pPr algn="ctr"/>
                      <a:r>
                        <a:rPr lang="de-DE" sz="800"/>
                        <a:t>NR (NE-NE)</a:t>
                      </a:r>
                    </a:p>
                  </a:txBody>
                  <a:tcPr/>
                </a:tc>
                <a:tc>
                  <a:txBody>
                    <a:bodyPr/>
                    <a:lstStyle/>
                    <a:p>
                      <a:pPr algn="ctr"/>
                      <a:r>
                        <a:rPr lang="de-DE" sz="800"/>
                        <a:t>0.92 (0.87-0.95)</a:t>
                      </a:r>
                    </a:p>
                  </a:txBody>
                  <a:tcPr/>
                </a:tc>
                <a:tc>
                  <a:txBody>
                    <a:bodyPr/>
                    <a:lstStyle/>
                    <a:p>
                      <a:pPr algn="ctr"/>
                      <a:endParaRPr lang="de-DE" sz="800"/>
                    </a:p>
                  </a:txBody>
                  <a:tcPr/>
                </a:tc>
                <a:extLst>
                  <a:ext uri="{0D108BD9-81ED-4DB2-BD59-A6C34878D82A}">
                    <a16:rowId xmlns:a16="http://schemas.microsoft.com/office/drawing/2014/main" val="4193339075"/>
                  </a:ext>
                </a:extLst>
              </a:tr>
              <a:tr h="0">
                <a:tc>
                  <a:txBody>
                    <a:bodyPr/>
                    <a:lstStyle/>
                    <a:p>
                      <a:r>
                        <a:rPr lang="de-DE" sz="800">
                          <a:solidFill>
                            <a:schemeClr val="bg1"/>
                          </a:solidFill>
                        </a:rPr>
                        <a:t>1 </a:t>
                      </a:r>
                      <a:r>
                        <a:rPr lang="de-DE" sz="800" err="1">
                          <a:solidFill>
                            <a:schemeClr val="bg1"/>
                          </a:solidFill>
                        </a:rPr>
                        <a:t>prior</a:t>
                      </a:r>
                      <a:r>
                        <a:rPr lang="de-DE" sz="800">
                          <a:solidFill>
                            <a:schemeClr val="bg1"/>
                          </a:solidFill>
                        </a:rPr>
                        <a:t> LOT (n=214)</a:t>
                      </a:r>
                    </a:p>
                  </a:txBody>
                  <a:tcPr>
                    <a:solidFill>
                      <a:srgbClr val="F3792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a:ln>
                            <a:noFill/>
                          </a:ln>
                          <a:solidFill>
                            <a:srgbClr val="4E4F4E"/>
                          </a:solidFill>
                          <a:effectLst/>
                          <a:uLnTx/>
                          <a:uFillTx/>
                          <a:latin typeface="Arial" panose="020B0604020202020204"/>
                          <a:ea typeface="+mn-ea"/>
                          <a:cs typeface="+mn-cs"/>
                        </a:rPr>
                        <a:t>NR (NE-NE)</a:t>
                      </a:r>
                    </a:p>
                  </a:txBody>
                  <a:tcPr/>
                </a:tc>
                <a:tc>
                  <a:txBody>
                    <a:bodyPr/>
                    <a:lstStyle/>
                    <a:p>
                      <a:pPr algn="ctr"/>
                      <a:r>
                        <a:rPr lang="de-DE" sz="800"/>
                        <a:t>0.85 (0.79-0.89)</a:t>
                      </a:r>
                    </a:p>
                  </a:txBody>
                  <a:tcPr/>
                </a:tc>
                <a:tc>
                  <a:txBody>
                    <a:bodyPr/>
                    <a:lstStyle/>
                    <a:p>
                      <a:pPr algn="ctr"/>
                      <a:r>
                        <a:rPr lang="de-DE" sz="800"/>
                        <a:t>0.55 (0.33-0.93); </a:t>
                      </a:r>
                      <a:r>
                        <a:rPr lang="de-DE" sz="800" i="1"/>
                        <a:t>P</a:t>
                      </a:r>
                      <a:r>
                        <a:rPr lang="de-DE" sz="800"/>
                        <a:t>=0.0185</a:t>
                      </a:r>
                    </a:p>
                  </a:txBody>
                  <a:tcPr/>
                </a:tc>
                <a:extLst>
                  <a:ext uri="{0D108BD9-81ED-4DB2-BD59-A6C34878D82A}">
                    <a16:rowId xmlns:a16="http://schemas.microsoft.com/office/drawing/2014/main" val="3057204526"/>
                  </a:ext>
                </a:extLst>
              </a:tr>
              <a:tr h="0">
                <a:tc>
                  <a:txBody>
                    <a:bodyPr/>
                    <a:lstStyle/>
                    <a:p>
                      <a:r>
                        <a:rPr lang="de-DE" sz="800">
                          <a:solidFill>
                            <a:schemeClr val="bg1"/>
                          </a:solidFill>
                        </a:rPr>
                        <a:t>2+ </a:t>
                      </a:r>
                      <a:r>
                        <a:rPr lang="de-DE" sz="800" err="1">
                          <a:solidFill>
                            <a:schemeClr val="bg1"/>
                          </a:solidFill>
                        </a:rPr>
                        <a:t>prior</a:t>
                      </a:r>
                      <a:r>
                        <a:rPr lang="de-DE" sz="800">
                          <a:solidFill>
                            <a:schemeClr val="bg1"/>
                          </a:solidFill>
                        </a:rPr>
                        <a:t> LOTs (n=208)</a:t>
                      </a:r>
                    </a:p>
                  </a:txBody>
                  <a:tcPr>
                    <a:solidFill>
                      <a:srgbClr val="E3000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a:ln>
                            <a:noFill/>
                          </a:ln>
                          <a:solidFill>
                            <a:srgbClr val="4E4F4E"/>
                          </a:solidFill>
                          <a:effectLst/>
                          <a:uLnTx/>
                          <a:uFillTx/>
                          <a:latin typeface="Arial" panose="020B0604020202020204"/>
                          <a:ea typeface="+mn-ea"/>
                          <a:cs typeface="+mn-cs"/>
                        </a:rPr>
                        <a:t>NR (NE-NE)</a:t>
                      </a:r>
                    </a:p>
                  </a:txBody>
                  <a:tcPr/>
                </a:tc>
                <a:tc>
                  <a:txBody>
                    <a:bodyPr/>
                    <a:lstStyle/>
                    <a:p>
                      <a:pPr algn="ctr"/>
                      <a:r>
                        <a:rPr lang="de-DE" sz="800"/>
                        <a:t>0.76 (0.69-0.81)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800"/>
                        <a:t>0.54 (0.36-0.79); </a:t>
                      </a:r>
                      <a:r>
                        <a:rPr lang="de-DE" sz="800" i="1"/>
                        <a:t>P</a:t>
                      </a:r>
                      <a:r>
                        <a:rPr lang="de-DE" sz="800"/>
                        <a:t>=0.0016</a:t>
                      </a:r>
                    </a:p>
                  </a:txBody>
                  <a:tcPr/>
                </a:tc>
                <a:extLst>
                  <a:ext uri="{0D108BD9-81ED-4DB2-BD59-A6C34878D82A}">
                    <a16:rowId xmlns:a16="http://schemas.microsoft.com/office/drawing/2014/main" val="368979406"/>
                  </a:ext>
                </a:extLst>
              </a:tr>
            </a:tbl>
          </a:graphicData>
        </a:graphic>
      </p:graphicFrame>
      <p:graphicFrame>
        <p:nvGraphicFramePr>
          <p:cNvPr id="16" name="Tabelle 15">
            <a:extLst>
              <a:ext uri="{FF2B5EF4-FFF2-40B4-BE49-F238E27FC236}">
                <a16:creationId xmlns:a16="http://schemas.microsoft.com/office/drawing/2014/main" id="{097A277E-AD19-F28A-5320-23BC61851029}"/>
              </a:ext>
            </a:extLst>
          </p:cNvPr>
          <p:cNvGraphicFramePr>
            <a:graphicFrameLocks noGrp="1"/>
          </p:cNvGraphicFramePr>
          <p:nvPr>
            <p:extLst>
              <p:ext uri="{D42A27DB-BD31-4B8C-83A1-F6EECF244321}">
                <p14:modId xmlns:p14="http://schemas.microsoft.com/office/powerpoint/2010/main" val="2008666547"/>
              </p:ext>
            </p:extLst>
          </p:nvPr>
        </p:nvGraphicFramePr>
        <p:xfrm>
          <a:off x="6220779" y="5267960"/>
          <a:ext cx="5576911" cy="731520"/>
        </p:xfrm>
        <a:graphic>
          <a:graphicData uri="http://schemas.openxmlformats.org/drawingml/2006/table">
            <a:tbl>
              <a:tblPr firstRow="1" bandRow="1">
                <a:tableStyleId>{5C22544A-7EE6-4342-B048-85BDC9FD1C3A}</a:tableStyleId>
              </a:tblPr>
              <a:tblGrid>
                <a:gridCol w="540000">
                  <a:extLst>
                    <a:ext uri="{9D8B030D-6E8A-4147-A177-3AD203B41FA5}">
                      <a16:colId xmlns:a16="http://schemas.microsoft.com/office/drawing/2014/main" val="619206354"/>
                    </a:ext>
                  </a:extLst>
                </a:gridCol>
                <a:gridCol w="162481">
                  <a:extLst>
                    <a:ext uri="{9D8B030D-6E8A-4147-A177-3AD203B41FA5}">
                      <a16:colId xmlns:a16="http://schemas.microsoft.com/office/drawing/2014/main" val="174075662"/>
                    </a:ext>
                  </a:extLst>
                </a:gridCol>
                <a:gridCol w="162481">
                  <a:extLst>
                    <a:ext uri="{9D8B030D-6E8A-4147-A177-3AD203B41FA5}">
                      <a16:colId xmlns:a16="http://schemas.microsoft.com/office/drawing/2014/main" val="4247300208"/>
                    </a:ext>
                  </a:extLst>
                </a:gridCol>
                <a:gridCol w="162481">
                  <a:extLst>
                    <a:ext uri="{9D8B030D-6E8A-4147-A177-3AD203B41FA5}">
                      <a16:colId xmlns:a16="http://schemas.microsoft.com/office/drawing/2014/main" val="1392249542"/>
                    </a:ext>
                  </a:extLst>
                </a:gridCol>
                <a:gridCol w="162481">
                  <a:extLst>
                    <a:ext uri="{9D8B030D-6E8A-4147-A177-3AD203B41FA5}">
                      <a16:colId xmlns:a16="http://schemas.microsoft.com/office/drawing/2014/main" val="2058550711"/>
                    </a:ext>
                  </a:extLst>
                </a:gridCol>
                <a:gridCol w="162481">
                  <a:extLst>
                    <a:ext uri="{9D8B030D-6E8A-4147-A177-3AD203B41FA5}">
                      <a16:colId xmlns:a16="http://schemas.microsoft.com/office/drawing/2014/main" val="2021821706"/>
                    </a:ext>
                  </a:extLst>
                </a:gridCol>
                <a:gridCol w="162481">
                  <a:extLst>
                    <a:ext uri="{9D8B030D-6E8A-4147-A177-3AD203B41FA5}">
                      <a16:colId xmlns:a16="http://schemas.microsoft.com/office/drawing/2014/main" val="1927379860"/>
                    </a:ext>
                  </a:extLst>
                </a:gridCol>
                <a:gridCol w="162481">
                  <a:extLst>
                    <a:ext uri="{9D8B030D-6E8A-4147-A177-3AD203B41FA5}">
                      <a16:colId xmlns:a16="http://schemas.microsoft.com/office/drawing/2014/main" val="251996669"/>
                    </a:ext>
                  </a:extLst>
                </a:gridCol>
                <a:gridCol w="162481">
                  <a:extLst>
                    <a:ext uri="{9D8B030D-6E8A-4147-A177-3AD203B41FA5}">
                      <a16:colId xmlns:a16="http://schemas.microsoft.com/office/drawing/2014/main" val="1793459080"/>
                    </a:ext>
                  </a:extLst>
                </a:gridCol>
                <a:gridCol w="162481">
                  <a:extLst>
                    <a:ext uri="{9D8B030D-6E8A-4147-A177-3AD203B41FA5}">
                      <a16:colId xmlns:a16="http://schemas.microsoft.com/office/drawing/2014/main" val="3248877473"/>
                    </a:ext>
                  </a:extLst>
                </a:gridCol>
                <a:gridCol w="162481">
                  <a:extLst>
                    <a:ext uri="{9D8B030D-6E8A-4147-A177-3AD203B41FA5}">
                      <a16:colId xmlns:a16="http://schemas.microsoft.com/office/drawing/2014/main" val="4077763369"/>
                    </a:ext>
                  </a:extLst>
                </a:gridCol>
                <a:gridCol w="162481">
                  <a:extLst>
                    <a:ext uri="{9D8B030D-6E8A-4147-A177-3AD203B41FA5}">
                      <a16:colId xmlns:a16="http://schemas.microsoft.com/office/drawing/2014/main" val="4196434074"/>
                    </a:ext>
                  </a:extLst>
                </a:gridCol>
                <a:gridCol w="162481">
                  <a:extLst>
                    <a:ext uri="{9D8B030D-6E8A-4147-A177-3AD203B41FA5}">
                      <a16:colId xmlns:a16="http://schemas.microsoft.com/office/drawing/2014/main" val="342755423"/>
                    </a:ext>
                  </a:extLst>
                </a:gridCol>
                <a:gridCol w="162481">
                  <a:extLst>
                    <a:ext uri="{9D8B030D-6E8A-4147-A177-3AD203B41FA5}">
                      <a16:colId xmlns:a16="http://schemas.microsoft.com/office/drawing/2014/main" val="2342300222"/>
                    </a:ext>
                  </a:extLst>
                </a:gridCol>
                <a:gridCol w="162481">
                  <a:extLst>
                    <a:ext uri="{9D8B030D-6E8A-4147-A177-3AD203B41FA5}">
                      <a16:colId xmlns:a16="http://schemas.microsoft.com/office/drawing/2014/main" val="906970079"/>
                    </a:ext>
                  </a:extLst>
                </a:gridCol>
                <a:gridCol w="162481">
                  <a:extLst>
                    <a:ext uri="{9D8B030D-6E8A-4147-A177-3AD203B41FA5}">
                      <a16:colId xmlns:a16="http://schemas.microsoft.com/office/drawing/2014/main" val="2174001787"/>
                    </a:ext>
                  </a:extLst>
                </a:gridCol>
                <a:gridCol w="162481">
                  <a:extLst>
                    <a:ext uri="{9D8B030D-6E8A-4147-A177-3AD203B41FA5}">
                      <a16:colId xmlns:a16="http://schemas.microsoft.com/office/drawing/2014/main" val="2141563860"/>
                    </a:ext>
                  </a:extLst>
                </a:gridCol>
                <a:gridCol w="162481">
                  <a:extLst>
                    <a:ext uri="{9D8B030D-6E8A-4147-A177-3AD203B41FA5}">
                      <a16:colId xmlns:a16="http://schemas.microsoft.com/office/drawing/2014/main" val="2503119662"/>
                    </a:ext>
                  </a:extLst>
                </a:gridCol>
                <a:gridCol w="162481">
                  <a:extLst>
                    <a:ext uri="{9D8B030D-6E8A-4147-A177-3AD203B41FA5}">
                      <a16:colId xmlns:a16="http://schemas.microsoft.com/office/drawing/2014/main" val="148141236"/>
                    </a:ext>
                  </a:extLst>
                </a:gridCol>
                <a:gridCol w="162481">
                  <a:extLst>
                    <a:ext uri="{9D8B030D-6E8A-4147-A177-3AD203B41FA5}">
                      <a16:colId xmlns:a16="http://schemas.microsoft.com/office/drawing/2014/main" val="4175678526"/>
                    </a:ext>
                  </a:extLst>
                </a:gridCol>
                <a:gridCol w="162481">
                  <a:extLst>
                    <a:ext uri="{9D8B030D-6E8A-4147-A177-3AD203B41FA5}">
                      <a16:colId xmlns:a16="http://schemas.microsoft.com/office/drawing/2014/main" val="523891869"/>
                    </a:ext>
                  </a:extLst>
                </a:gridCol>
                <a:gridCol w="162481">
                  <a:extLst>
                    <a:ext uri="{9D8B030D-6E8A-4147-A177-3AD203B41FA5}">
                      <a16:colId xmlns:a16="http://schemas.microsoft.com/office/drawing/2014/main" val="3804541351"/>
                    </a:ext>
                  </a:extLst>
                </a:gridCol>
                <a:gridCol w="162481">
                  <a:extLst>
                    <a:ext uri="{9D8B030D-6E8A-4147-A177-3AD203B41FA5}">
                      <a16:colId xmlns:a16="http://schemas.microsoft.com/office/drawing/2014/main" val="3614198170"/>
                    </a:ext>
                  </a:extLst>
                </a:gridCol>
                <a:gridCol w="162481">
                  <a:extLst>
                    <a:ext uri="{9D8B030D-6E8A-4147-A177-3AD203B41FA5}">
                      <a16:colId xmlns:a16="http://schemas.microsoft.com/office/drawing/2014/main" val="915939963"/>
                    </a:ext>
                  </a:extLst>
                </a:gridCol>
                <a:gridCol w="162481">
                  <a:extLst>
                    <a:ext uri="{9D8B030D-6E8A-4147-A177-3AD203B41FA5}">
                      <a16:colId xmlns:a16="http://schemas.microsoft.com/office/drawing/2014/main" val="3231267447"/>
                    </a:ext>
                  </a:extLst>
                </a:gridCol>
                <a:gridCol w="162481">
                  <a:extLst>
                    <a:ext uri="{9D8B030D-6E8A-4147-A177-3AD203B41FA5}">
                      <a16:colId xmlns:a16="http://schemas.microsoft.com/office/drawing/2014/main" val="1284127939"/>
                    </a:ext>
                  </a:extLst>
                </a:gridCol>
                <a:gridCol w="162481">
                  <a:extLst>
                    <a:ext uri="{9D8B030D-6E8A-4147-A177-3AD203B41FA5}">
                      <a16:colId xmlns:a16="http://schemas.microsoft.com/office/drawing/2014/main" val="3469868943"/>
                    </a:ext>
                  </a:extLst>
                </a:gridCol>
                <a:gridCol w="162481">
                  <a:extLst>
                    <a:ext uri="{9D8B030D-6E8A-4147-A177-3AD203B41FA5}">
                      <a16:colId xmlns:a16="http://schemas.microsoft.com/office/drawing/2014/main" val="2311495514"/>
                    </a:ext>
                  </a:extLst>
                </a:gridCol>
                <a:gridCol w="162481">
                  <a:extLst>
                    <a:ext uri="{9D8B030D-6E8A-4147-A177-3AD203B41FA5}">
                      <a16:colId xmlns:a16="http://schemas.microsoft.com/office/drawing/2014/main" val="1562343356"/>
                    </a:ext>
                  </a:extLst>
                </a:gridCol>
                <a:gridCol w="162481">
                  <a:extLst>
                    <a:ext uri="{9D8B030D-6E8A-4147-A177-3AD203B41FA5}">
                      <a16:colId xmlns:a16="http://schemas.microsoft.com/office/drawing/2014/main" val="189715489"/>
                    </a:ext>
                  </a:extLst>
                </a:gridCol>
                <a:gridCol w="162481">
                  <a:extLst>
                    <a:ext uri="{9D8B030D-6E8A-4147-A177-3AD203B41FA5}">
                      <a16:colId xmlns:a16="http://schemas.microsoft.com/office/drawing/2014/main" val="4278733710"/>
                    </a:ext>
                  </a:extLst>
                </a:gridCol>
                <a:gridCol w="162481">
                  <a:extLst>
                    <a:ext uri="{9D8B030D-6E8A-4147-A177-3AD203B41FA5}">
                      <a16:colId xmlns:a16="http://schemas.microsoft.com/office/drawing/2014/main" val="4049024626"/>
                    </a:ext>
                  </a:extLst>
                </a:gridCol>
              </a:tblGrid>
              <a:tr h="162241">
                <a:tc gridSpan="32">
                  <a:txBody>
                    <a:bodyPr/>
                    <a:lstStyle/>
                    <a:p>
                      <a:r>
                        <a:rPr lang="de-DE" sz="600" err="1"/>
                        <a:t>No</a:t>
                      </a:r>
                      <a:r>
                        <a:rPr lang="de-DE" sz="600"/>
                        <a:t>. at </a:t>
                      </a:r>
                      <a:r>
                        <a:rPr lang="de-DE" sz="600" err="1"/>
                        <a:t>risk</a:t>
                      </a:r>
                      <a:endParaRPr lang="de-DE" sz="600"/>
                    </a:p>
                  </a:txBody>
                  <a:tcPr marL="36000" marR="0" anchor="ct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extLst>
                  <a:ext uri="{0D108BD9-81ED-4DB2-BD59-A6C34878D82A}">
                    <a16:rowId xmlns:a16="http://schemas.microsoft.com/office/drawing/2014/main" val="513556464"/>
                  </a:ext>
                </a:extLst>
              </a:tr>
              <a:tr h="162241">
                <a:tc>
                  <a:txBody>
                    <a:bodyPr/>
                    <a:lstStyle/>
                    <a:p>
                      <a:r>
                        <a:rPr lang="de-DE" sz="600">
                          <a:solidFill>
                            <a:schemeClr val="bg1"/>
                          </a:solidFill>
                        </a:rPr>
                        <a:t>0 </a:t>
                      </a:r>
                      <a:r>
                        <a:rPr lang="de-DE" sz="600" err="1">
                          <a:solidFill>
                            <a:schemeClr val="bg1"/>
                          </a:solidFill>
                        </a:rPr>
                        <a:t>prior</a:t>
                      </a:r>
                      <a:r>
                        <a:rPr lang="de-DE" sz="600">
                          <a:solidFill>
                            <a:schemeClr val="bg1"/>
                          </a:solidFill>
                        </a:rPr>
                        <a:t> LOTs</a:t>
                      </a:r>
                    </a:p>
                  </a:txBody>
                  <a:tcPr marL="36000" marR="0" anchor="ctr">
                    <a:solidFill>
                      <a:schemeClr val="accent1"/>
                    </a:solidFill>
                  </a:tcPr>
                </a:tc>
                <a:tc>
                  <a:txBody>
                    <a:bodyPr/>
                    <a:lstStyle/>
                    <a:p>
                      <a:pPr algn="ctr"/>
                      <a:r>
                        <a:rPr lang="de-DE" sz="600"/>
                        <a:t>16</a:t>
                      </a:r>
                    </a:p>
                  </a:txBody>
                  <a:tcPr marL="0" marR="0" anchor="ctr"/>
                </a:tc>
                <a:tc>
                  <a:txBody>
                    <a:bodyPr/>
                    <a:lstStyle/>
                    <a:p>
                      <a:pPr algn="ctr"/>
                      <a:r>
                        <a:rPr lang="de-DE" sz="600"/>
                        <a:t>16</a:t>
                      </a:r>
                    </a:p>
                  </a:txBody>
                  <a:tcPr marL="0" marR="0" anchor="ctr"/>
                </a:tc>
                <a:tc>
                  <a:txBody>
                    <a:bodyPr/>
                    <a:lstStyle/>
                    <a:p>
                      <a:pPr algn="ctr"/>
                      <a:r>
                        <a:rPr lang="de-DE" sz="600"/>
                        <a:t>15</a:t>
                      </a:r>
                    </a:p>
                  </a:txBody>
                  <a:tcPr marL="0" marR="0" anchor="ctr"/>
                </a:tc>
                <a:tc>
                  <a:txBody>
                    <a:bodyPr/>
                    <a:lstStyle/>
                    <a:p>
                      <a:pPr algn="ctr"/>
                      <a:r>
                        <a:rPr lang="de-DE" sz="600"/>
                        <a:t>15</a:t>
                      </a:r>
                    </a:p>
                  </a:txBody>
                  <a:tcPr marL="0" marR="0" anchor="ctr"/>
                </a:tc>
                <a:tc>
                  <a:txBody>
                    <a:bodyPr/>
                    <a:lstStyle/>
                    <a:p>
                      <a:pPr algn="ctr"/>
                      <a:r>
                        <a:rPr lang="de-DE" sz="600"/>
                        <a:t>14</a:t>
                      </a:r>
                    </a:p>
                  </a:txBody>
                  <a:tcPr marL="0" marR="0" anchor="ctr"/>
                </a:tc>
                <a:tc>
                  <a:txBody>
                    <a:bodyPr/>
                    <a:lstStyle/>
                    <a:p>
                      <a:pPr algn="ctr"/>
                      <a:r>
                        <a:rPr lang="de-DE" sz="600"/>
                        <a:t>13</a:t>
                      </a:r>
                    </a:p>
                  </a:txBody>
                  <a:tcPr marL="0" marR="0" anchor="ctr"/>
                </a:tc>
                <a:tc>
                  <a:txBody>
                    <a:bodyPr/>
                    <a:lstStyle/>
                    <a:p>
                      <a:pPr algn="ctr"/>
                      <a:r>
                        <a:rPr lang="de-DE" sz="600"/>
                        <a:t>13</a:t>
                      </a:r>
                    </a:p>
                  </a:txBody>
                  <a:tcPr marL="0" marR="0" anchor="ctr"/>
                </a:tc>
                <a:tc>
                  <a:txBody>
                    <a:bodyPr/>
                    <a:lstStyle/>
                    <a:p>
                      <a:pPr algn="ctr"/>
                      <a:r>
                        <a:rPr lang="de-DE" sz="600"/>
                        <a:t>13</a:t>
                      </a:r>
                    </a:p>
                  </a:txBody>
                  <a:tcPr marL="0" marR="0" anchor="ctr"/>
                </a:tc>
                <a:tc>
                  <a:txBody>
                    <a:bodyPr/>
                    <a:lstStyle/>
                    <a:p>
                      <a:pPr algn="ctr"/>
                      <a:r>
                        <a:rPr lang="de-DE" sz="600"/>
                        <a:t>12</a:t>
                      </a:r>
                    </a:p>
                  </a:txBody>
                  <a:tcPr marL="0" marR="0" anchor="ctr"/>
                </a:tc>
                <a:tc>
                  <a:txBody>
                    <a:bodyPr/>
                    <a:lstStyle/>
                    <a:p>
                      <a:pPr algn="ctr"/>
                      <a:r>
                        <a:rPr lang="de-DE" sz="600"/>
                        <a:t>12</a:t>
                      </a:r>
                    </a:p>
                  </a:txBody>
                  <a:tcPr marL="0" marR="0" anchor="ctr"/>
                </a:tc>
                <a:tc>
                  <a:txBody>
                    <a:bodyPr/>
                    <a:lstStyle/>
                    <a:p>
                      <a:pPr algn="ctr"/>
                      <a:r>
                        <a:rPr lang="de-DE" sz="600"/>
                        <a:t>12</a:t>
                      </a:r>
                    </a:p>
                  </a:txBody>
                  <a:tcPr marL="0" marR="0" anchor="ctr"/>
                </a:tc>
                <a:tc>
                  <a:txBody>
                    <a:bodyPr/>
                    <a:lstStyle/>
                    <a:p>
                      <a:pPr algn="ctr"/>
                      <a:r>
                        <a:rPr lang="de-DE" sz="600"/>
                        <a:t>12</a:t>
                      </a:r>
                    </a:p>
                  </a:txBody>
                  <a:tcPr marL="0" marR="0" anchor="ctr"/>
                </a:tc>
                <a:tc>
                  <a:txBody>
                    <a:bodyPr/>
                    <a:lstStyle/>
                    <a:p>
                      <a:pPr algn="ctr"/>
                      <a:r>
                        <a:rPr lang="de-DE" sz="600"/>
                        <a:t>12</a:t>
                      </a:r>
                    </a:p>
                  </a:txBody>
                  <a:tcPr marL="0" marR="0" anchor="ctr"/>
                </a:tc>
                <a:tc>
                  <a:txBody>
                    <a:bodyPr/>
                    <a:lstStyle/>
                    <a:p>
                      <a:pPr algn="ctr"/>
                      <a:r>
                        <a:rPr lang="de-DE" sz="600"/>
                        <a:t>12</a:t>
                      </a:r>
                    </a:p>
                  </a:txBody>
                  <a:tcPr marL="0" marR="0" anchor="ctr"/>
                </a:tc>
                <a:tc>
                  <a:txBody>
                    <a:bodyPr/>
                    <a:lstStyle/>
                    <a:p>
                      <a:pPr algn="ctr"/>
                      <a:r>
                        <a:rPr lang="de-DE" sz="600"/>
                        <a:t>12</a:t>
                      </a:r>
                    </a:p>
                  </a:txBody>
                  <a:tcPr marL="0" marR="0" anchor="ctr"/>
                </a:tc>
                <a:tc>
                  <a:txBody>
                    <a:bodyPr/>
                    <a:lstStyle/>
                    <a:p>
                      <a:pPr algn="ctr"/>
                      <a:r>
                        <a:rPr lang="de-DE" sz="600"/>
                        <a:t>12</a:t>
                      </a:r>
                    </a:p>
                  </a:txBody>
                  <a:tcPr marL="0" marR="0" anchor="ctr"/>
                </a:tc>
                <a:tc>
                  <a:txBody>
                    <a:bodyPr/>
                    <a:lstStyle/>
                    <a:p>
                      <a:pPr algn="ctr"/>
                      <a:r>
                        <a:rPr lang="de-DE" sz="600"/>
                        <a:t>12</a:t>
                      </a:r>
                    </a:p>
                  </a:txBody>
                  <a:tcPr marL="0" marR="0" anchor="ctr"/>
                </a:tc>
                <a:tc>
                  <a:txBody>
                    <a:bodyPr/>
                    <a:lstStyle/>
                    <a:p>
                      <a:pPr algn="ctr"/>
                      <a:r>
                        <a:rPr lang="de-DE" sz="600"/>
                        <a:t>12</a:t>
                      </a:r>
                    </a:p>
                  </a:txBody>
                  <a:tcPr marL="0" marR="0" anchor="ctr"/>
                </a:tc>
                <a:tc>
                  <a:txBody>
                    <a:bodyPr/>
                    <a:lstStyle/>
                    <a:p>
                      <a:pPr algn="ctr"/>
                      <a:r>
                        <a:rPr lang="de-DE" sz="600"/>
                        <a:t>11</a:t>
                      </a:r>
                    </a:p>
                  </a:txBody>
                  <a:tcPr marL="0" marR="0" anchor="ctr"/>
                </a:tc>
                <a:tc>
                  <a:txBody>
                    <a:bodyPr/>
                    <a:lstStyle/>
                    <a:p>
                      <a:pPr algn="ctr"/>
                      <a:r>
                        <a:rPr lang="de-DE" sz="600"/>
                        <a:t>10</a:t>
                      </a:r>
                    </a:p>
                  </a:txBody>
                  <a:tcPr marL="0" marR="0" anchor="ctr"/>
                </a:tc>
                <a:tc>
                  <a:txBody>
                    <a:bodyPr/>
                    <a:lstStyle/>
                    <a:p>
                      <a:pPr algn="ctr"/>
                      <a:r>
                        <a:rPr lang="de-DE" sz="600"/>
                        <a:t>10</a:t>
                      </a:r>
                    </a:p>
                  </a:txBody>
                  <a:tcPr marL="0" marR="0" anchor="ctr"/>
                </a:tc>
                <a:tc>
                  <a:txBody>
                    <a:bodyPr/>
                    <a:lstStyle/>
                    <a:p>
                      <a:pPr algn="ctr"/>
                      <a:r>
                        <a:rPr lang="de-DE" sz="600"/>
                        <a:t>10</a:t>
                      </a:r>
                    </a:p>
                  </a:txBody>
                  <a:tcPr marL="0" marR="0" anchor="ctr"/>
                </a:tc>
                <a:tc>
                  <a:txBody>
                    <a:bodyPr/>
                    <a:lstStyle/>
                    <a:p>
                      <a:pPr algn="ctr"/>
                      <a:r>
                        <a:rPr lang="de-DE" sz="600"/>
                        <a:t>9</a:t>
                      </a:r>
                    </a:p>
                  </a:txBody>
                  <a:tcPr marL="0" marR="0" anchor="ctr"/>
                </a:tc>
                <a:tc>
                  <a:txBody>
                    <a:bodyPr/>
                    <a:lstStyle/>
                    <a:p>
                      <a:pPr algn="ctr"/>
                      <a:r>
                        <a:rPr lang="de-DE" sz="600"/>
                        <a:t>8</a:t>
                      </a:r>
                    </a:p>
                  </a:txBody>
                  <a:tcPr marL="0" marR="0" anchor="ctr"/>
                </a:tc>
                <a:tc>
                  <a:txBody>
                    <a:bodyPr/>
                    <a:lstStyle/>
                    <a:p>
                      <a:pPr algn="ctr"/>
                      <a:r>
                        <a:rPr lang="de-DE" sz="600"/>
                        <a:t>8</a:t>
                      </a:r>
                    </a:p>
                  </a:txBody>
                  <a:tcPr marL="0" marR="0" anchor="ctr"/>
                </a:tc>
                <a:tc>
                  <a:txBody>
                    <a:bodyPr/>
                    <a:lstStyle/>
                    <a:p>
                      <a:pPr algn="ctr"/>
                      <a:r>
                        <a:rPr lang="de-DE" sz="600"/>
                        <a:t>6</a:t>
                      </a:r>
                    </a:p>
                  </a:txBody>
                  <a:tcPr marL="0" marR="0" anchor="ctr"/>
                </a:tc>
                <a:tc>
                  <a:txBody>
                    <a:bodyPr/>
                    <a:lstStyle/>
                    <a:p>
                      <a:pPr algn="ctr"/>
                      <a:r>
                        <a:rPr lang="de-DE" sz="600"/>
                        <a:t>4</a:t>
                      </a:r>
                    </a:p>
                  </a:txBody>
                  <a:tcPr marL="0" marR="0" anchor="ctr"/>
                </a:tc>
                <a:tc>
                  <a:txBody>
                    <a:bodyPr/>
                    <a:lstStyle/>
                    <a:p>
                      <a:pPr algn="ctr"/>
                      <a:r>
                        <a:rPr lang="de-DE" sz="600"/>
                        <a:t>4</a:t>
                      </a:r>
                    </a:p>
                  </a:txBody>
                  <a:tcPr marL="0" marR="0" anchor="ctr"/>
                </a:tc>
                <a:tc>
                  <a:txBody>
                    <a:bodyPr/>
                    <a:lstStyle/>
                    <a:p>
                      <a:pPr algn="ctr"/>
                      <a:r>
                        <a:rPr lang="de-DE" sz="600"/>
                        <a:t>1</a:t>
                      </a:r>
                    </a:p>
                  </a:txBody>
                  <a:tcPr marL="0" marR="0" anchor="ctr"/>
                </a:tc>
                <a:tc>
                  <a:txBody>
                    <a:bodyPr/>
                    <a:lstStyle/>
                    <a:p>
                      <a:pPr algn="ctr"/>
                      <a:r>
                        <a:rPr lang="de-DE" sz="600"/>
                        <a:t>1</a:t>
                      </a:r>
                    </a:p>
                  </a:txBody>
                  <a:tcPr marL="0" marR="0" anchor="ctr"/>
                </a:tc>
                <a:tc>
                  <a:txBody>
                    <a:bodyPr/>
                    <a:lstStyle/>
                    <a:p>
                      <a:pPr algn="ctr"/>
                      <a:r>
                        <a:rPr lang="de-DE" sz="600"/>
                        <a:t>0</a:t>
                      </a:r>
                    </a:p>
                  </a:txBody>
                  <a:tcPr marL="0" marR="0" anchor="ctr"/>
                </a:tc>
                <a:extLst>
                  <a:ext uri="{0D108BD9-81ED-4DB2-BD59-A6C34878D82A}">
                    <a16:rowId xmlns:a16="http://schemas.microsoft.com/office/drawing/2014/main" val="2216105311"/>
                  </a:ext>
                </a:extLst>
              </a:tr>
              <a:tr h="162241">
                <a:tc>
                  <a:txBody>
                    <a:bodyPr/>
                    <a:lstStyle/>
                    <a:p>
                      <a:r>
                        <a:rPr lang="de-DE" sz="600">
                          <a:solidFill>
                            <a:schemeClr val="bg1"/>
                          </a:solidFill>
                        </a:rPr>
                        <a:t>1 </a:t>
                      </a:r>
                      <a:r>
                        <a:rPr lang="de-DE" sz="600" err="1">
                          <a:solidFill>
                            <a:schemeClr val="bg1"/>
                          </a:solidFill>
                        </a:rPr>
                        <a:t>prior</a:t>
                      </a:r>
                      <a:r>
                        <a:rPr lang="de-DE" sz="600">
                          <a:solidFill>
                            <a:schemeClr val="bg1"/>
                          </a:solidFill>
                        </a:rPr>
                        <a:t> LOT</a:t>
                      </a:r>
                    </a:p>
                  </a:txBody>
                  <a:tcPr marL="36000" marR="0" anchor="ctr">
                    <a:solidFill>
                      <a:schemeClr val="accent2"/>
                    </a:solidFill>
                  </a:tcPr>
                </a:tc>
                <a:tc>
                  <a:txBody>
                    <a:bodyPr/>
                    <a:lstStyle/>
                    <a:p>
                      <a:pPr algn="ctr"/>
                      <a:r>
                        <a:rPr lang="de-DE" sz="600"/>
                        <a:t>71</a:t>
                      </a:r>
                    </a:p>
                  </a:txBody>
                  <a:tcPr marL="0" marR="0" anchor="ctr"/>
                </a:tc>
                <a:tc>
                  <a:txBody>
                    <a:bodyPr/>
                    <a:lstStyle/>
                    <a:p>
                      <a:pPr algn="ctr"/>
                      <a:r>
                        <a:rPr lang="de-DE" sz="600"/>
                        <a:t>69</a:t>
                      </a:r>
                    </a:p>
                  </a:txBody>
                  <a:tcPr marL="0" marR="0" anchor="ctr"/>
                </a:tc>
                <a:tc>
                  <a:txBody>
                    <a:bodyPr/>
                    <a:lstStyle/>
                    <a:p>
                      <a:pPr algn="ctr"/>
                      <a:r>
                        <a:rPr lang="de-DE" sz="600"/>
                        <a:t>67</a:t>
                      </a:r>
                    </a:p>
                  </a:txBody>
                  <a:tcPr marL="0" marR="0" anchor="ctr"/>
                </a:tc>
                <a:tc>
                  <a:txBody>
                    <a:bodyPr/>
                    <a:lstStyle/>
                    <a:p>
                      <a:pPr algn="ctr"/>
                      <a:r>
                        <a:rPr lang="de-DE" sz="600"/>
                        <a:t>66</a:t>
                      </a:r>
                    </a:p>
                  </a:txBody>
                  <a:tcPr marL="0" marR="0" anchor="ctr"/>
                </a:tc>
                <a:tc>
                  <a:txBody>
                    <a:bodyPr/>
                    <a:lstStyle/>
                    <a:p>
                      <a:pPr algn="ctr"/>
                      <a:r>
                        <a:rPr lang="de-DE" sz="600"/>
                        <a:t>66</a:t>
                      </a:r>
                    </a:p>
                  </a:txBody>
                  <a:tcPr marL="0" marR="0" anchor="ctr"/>
                </a:tc>
                <a:tc>
                  <a:txBody>
                    <a:bodyPr/>
                    <a:lstStyle/>
                    <a:p>
                      <a:pPr algn="ctr"/>
                      <a:r>
                        <a:rPr lang="de-DE" sz="600"/>
                        <a:t>64</a:t>
                      </a:r>
                    </a:p>
                  </a:txBody>
                  <a:tcPr marL="0" marR="0" anchor="ctr"/>
                </a:tc>
                <a:tc>
                  <a:txBody>
                    <a:bodyPr/>
                    <a:lstStyle/>
                    <a:p>
                      <a:pPr algn="ctr"/>
                      <a:r>
                        <a:rPr lang="de-DE" sz="600"/>
                        <a:t>63</a:t>
                      </a:r>
                    </a:p>
                  </a:txBody>
                  <a:tcPr marL="0" marR="0" anchor="ctr"/>
                </a:tc>
                <a:tc>
                  <a:txBody>
                    <a:bodyPr/>
                    <a:lstStyle/>
                    <a:p>
                      <a:pPr algn="ctr"/>
                      <a:r>
                        <a:rPr lang="de-DE" sz="600"/>
                        <a:t>63</a:t>
                      </a:r>
                    </a:p>
                  </a:txBody>
                  <a:tcPr marL="0" marR="0" anchor="ctr"/>
                </a:tc>
                <a:tc>
                  <a:txBody>
                    <a:bodyPr/>
                    <a:lstStyle/>
                    <a:p>
                      <a:pPr algn="ctr"/>
                      <a:r>
                        <a:rPr lang="de-DE" sz="600"/>
                        <a:t>61</a:t>
                      </a:r>
                    </a:p>
                  </a:txBody>
                  <a:tcPr marL="0" marR="0" anchor="ctr"/>
                </a:tc>
                <a:tc>
                  <a:txBody>
                    <a:bodyPr/>
                    <a:lstStyle/>
                    <a:p>
                      <a:pPr algn="ctr"/>
                      <a:r>
                        <a:rPr lang="de-DE" sz="600"/>
                        <a:t>60</a:t>
                      </a:r>
                    </a:p>
                  </a:txBody>
                  <a:tcPr marL="0" marR="0" anchor="ctr"/>
                </a:tc>
                <a:tc>
                  <a:txBody>
                    <a:bodyPr/>
                    <a:lstStyle/>
                    <a:p>
                      <a:pPr algn="ctr"/>
                      <a:r>
                        <a:rPr lang="de-DE" sz="600"/>
                        <a:t>59</a:t>
                      </a:r>
                    </a:p>
                  </a:txBody>
                  <a:tcPr marL="0" marR="0" anchor="ctr"/>
                </a:tc>
                <a:tc>
                  <a:txBody>
                    <a:bodyPr/>
                    <a:lstStyle/>
                    <a:p>
                      <a:pPr algn="ctr"/>
                      <a:r>
                        <a:rPr lang="de-DE" sz="600"/>
                        <a:t>57</a:t>
                      </a:r>
                    </a:p>
                  </a:txBody>
                  <a:tcPr marL="0" marR="0" anchor="ctr"/>
                </a:tc>
                <a:tc>
                  <a:txBody>
                    <a:bodyPr/>
                    <a:lstStyle/>
                    <a:p>
                      <a:pPr algn="ctr"/>
                      <a:r>
                        <a:rPr lang="de-DE" sz="600"/>
                        <a:t>52</a:t>
                      </a:r>
                    </a:p>
                  </a:txBody>
                  <a:tcPr marL="0" marR="0" anchor="ctr"/>
                </a:tc>
                <a:tc>
                  <a:txBody>
                    <a:bodyPr/>
                    <a:lstStyle/>
                    <a:p>
                      <a:pPr algn="ctr"/>
                      <a:r>
                        <a:rPr lang="de-DE" sz="600"/>
                        <a:t>43</a:t>
                      </a:r>
                    </a:p>
                  </a:txBody>
                  <a:tcPr marL="0" marR="0" anchor="ctr"/>
                </a:tc>
                <a:tc>
                  <a:txBody>
                    <a:bodyPr/>
                    <a:lstStyle/>
                    <a:p>
                      <a:pPr algn="ctr"/>
                      <a:r>
                        <a:rPr lang="de-DE" sz="600"/>
                        <a:t>35</a:t>
                      </a:r>
                    </a:p>
                  </a:txBody>
                  <a:tcPr marL="0" marR="0" anchor="ctr"/>
                </a:tc>
                <a:tc>
                  <a:txBody>
                    <a:bodyPr/>
                    <a:lstStyle/>
                    <a:p>
                      <a:pPr algn="ctr"/>
                      <a:r>
                        <a:rPr lang="de-DE" sz="600"/>
                        <a:t>30</a:t>
                      </a:r>
                    </a:p>
                  </a:txBody>
                  <a:tcPr marL="0" marR="0" anchor="ctr"/>
                </a:tc>
                <a:tc>
                  <a:txBody>
                    <a:bodyPr/>
                    <a:lstStyle/>
                    <a:p>
                      <a:pPr algn="ctr"/>
                      <a:r>
                        <a:rPr lang="de-DE" sz="600"/>
                        <a:t>15</a:t>
                      </a:r>
                    </a:p>
                  </a:txBody>
                  <a:tcPr marL="0" marR="0" anchor="ctr"/>
                </a:tc>
                <a:tc>
                  <a:txBody>
                    <a:bodyPr/>
                    <a:lstStyle/>
                    <a:p>
                      <a:pPr algn="ctr"/>
                      <a:r>
                        <a:rPr lang="de-DE" sz="600"/>
                        <a:t>6</a:t>
                      </a:r>
                    </a:p>
                  </a:txBody>
                  <a:tcPr marL="0" marR="0" anchor="ctr"/>
                </a:tc>
                <a:tc>
                  <a:txBody>
                    <a:bodyPr/>
                    <a:lstStyle/>
                    <a:p>
                      <a:pPr algn="ctr"/>
                      <a:r>
                        <a:rPr lang="de-DE" sz="600"/>
                        <a:t>3</a:t>
                      </a:r>
                    </a:p>
                  </a:txBody>
                  <a:tcPr marL="0" marR="0" anchor="ctr"/>
                </a:tc>
                <a:tc>
                  <a:txBody>
                    <a:bodyPr/>
                    <a:lstStyle/>
                    <a:p>
                      <a:pPr algn="ctr"/>
                      <a:r>
                        <a:rPr lang="de-DE" sz="600"/>
                        <a:t>0</a:t>
                      </a:r>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extLst>
                  <a:ext uri="{0D108BD9-81ED-4DB2-BD59-A6C34878D82A}">
                    <a16:rowId xmlns:a16="http://schemas.microsoft.com/office/drawing/2014/main" val="3262368492"/>
                  </a:ext>
                </a:extLst>
              </a:tr>
              <a:tr h="162241">
                <a:tc>
                  <a:txBody>
                    <a:bodyPr/>
                    <a:lstStyle/>
                    <a:p>
                      <a:r>
                        <a:rPr lang="de-DE" sz="600">
                          <a:solidFill>
                            <a:schemeClr val="bg1"/>
                          </a:solidFill>
                        </a:rPr>
                        <a:t>2+ </a:t>
                      </a:r>
                      <a:r>
                        <a:rPr lang="de-DE" sz="600" err="1">
                          <a:solidFill>
                            <a:schemeClr val="bg1"/>
                          </a:solidFill>
                        </a:rPr>
                        <a:t>prior</a:t>
                      </a:r>
                      <a:r>
                        <a:rPr lang="de-DE" sz="600">
                          <a:solidFill>
                            <a:schemeClr val="bg1"/>
                          </a:solidFill>
                        </a:rPr>
                        <a:t> LOTs</a:t>
                      </a:r>
                    </a:p>
                  </a:txBody>
                  <a:tcPr marL="36000" marR="0" anchor="ctr">
                    <a:solidFill>
                      <a:schemeClr val="accent3"/>
                    </a:solidFill>
                  </a:tcPr>
                </a:tc>
                <a:tc>
                  <a:txBody>
                    <a:bodyPr/>
                    <a:lstStyle/>
                    <a:p>
                      <a:pPr algn="ctr"/>
                      <a:r>
                        <a:rPr lang="de-DE" sz="600"/>
                        <a:t>77</a:t>
                      </a:r>
                    </a:p>
                  </a:txBody>
                  <a:tcPr marL="0" marR="0" anchor="ctr"/>
                </a:tc>
                <a:tc>
                  <a:txBody>
                    <a:bodyPr/>
                    <a:lstStyle/>
                    <a:p>
                      <a:pPr algn="ctr"/>
                      <a:r>
                        <a:rPr lang="de-DE" sz="600"/>
                        <a:t>75</a:t>
                      </a:r>
                    </a:p>
                  </a:txBody>
                  <a:tcPr marL="0" marR="0" anchor="ctr"/>
                </a:tc>
                <a:tc>
                  <a:txBody>
                    <a:bodyPr/>
                    <a:lstStyle/>
                    <a:p>
                      <a:pPr algn="ctr"/>
                      <a:r>
                        <a:rPr lang="de-DE" sz="600"/>
                        <a:t>70</a:t>
                      </a:r>
                    </a:p>
                  </a:txBody>
                  <a:tcPr marL="0" marR="0" anchor="ctr"/>
                </a:tc>
                <a:tc>
                  <a:txBody>
                    <a:bodyPr/>
                    <a:lstStyle/>
                    <a:p>
                      <a:pPr algn="ctr"/>
                      <a:r>
                        <a:rPr lang="de-DE" sz="600"/>
                        <a:t>67</a:t>
                      </a:r>
                    </a:p>
                  </a:txBody>
                  <a:tcPr marL="0" marR="0" anchor="ctr"/>
                </a:tc>
                <a:tc>
                  <a:txBody>
                    <a:bodyPr/>
                    <a:lstStyle/>
                    <a:p>
                      <a:pPr algn="ctr"/>
                      <a:r>
                        <a:rPr lang="de-DE" sz="600"/>
                        <a:t>65</a:t>
                      </a:r>
                    </a:p>
                  </a:txBody>
                  <a:tcPr marL="0" marR="0" anchor="ctr"/>
                </a:tc>
                <a:tc>
                  <a:txBody>
                    <a:bodyPr/>
                    <a:lstStyle/>
                    <a:p>
                      <a:pPr algn="ctr"/>
                      <a:r>
                        <a:rPr lang="de-DE" sz="600"/>
                        <a:t>61</a:t>
                      </a:r>
                    </a:p>
                  </a:txBody>
                  <a:tcPr marL="0" marR="0" anchor="ctr"/>
                </a:tc>
                <a:tc>
                  <a:txBody>
                    <a:bodyPr/>
                    <a:lstStyle/>
                    <a:p>
                      <a:pPr algn="ctr"/>
                      <a:r>
                        <a:rPr lang="de-DE" sz="600"/>
                        <a:t>55</a:t>
                      </a:r>
                    </a:p>
                  </a:txBody>
                  <a:tcPr marL="0" marR="0" anchor="ctr"/>
                </a:tc>
                <a:tc>
                  <a:txBody>
                    <a:bodyPr/>
                    <a:lstStyle/>
                    <a:p>
                      <a:pPr algn="ctr"/>
                      <a:r>
                        <a:rPr lang="de-DE" sz="600"/>
                        <a:t>51</a:t>
                      </a:r>
                    </a:p>
                  </a:txBody>
                  <a:tcPr marL="0" marR="0" anchor="ctr"/>
                </a:tc>
                <a:tc>
                  <a:txBody>
                    <a:bodyPr/>
                    <a:lstStyle/>
                    <a:p>
                      <a:pPr algn="ctr"/>
                      <a:r>
                        <a:rPr lang="de-DE" sz="600"/>
                        <a:t>46</a:t>
                      </a:r>
                    </a:p>
                  </a:txBody>
                  <a:tcPr marL="0" marR="0" anchor="ctr"/>
                </a:tc>
                <a:tc>
                  <a:txBody>
                    <a:bodyPr/>
                    <a:lstStyle/>
                    <a:p>
                      <a:pPr algn="ctr"/>
                      <a:r>
                        <a:rPr lang="de-DE" sz="600"/>
                        <a:t>45</a:t>
                      </a:r>
                    </a:p>
                  </a:txBody>
                  <a:tcPr marL="0" marR="0" anchor="ctr"/>
                </a:tc>
                <a:tc>
                  <a:txBody>
                    <a:bodyPr/>
                    <a:lstStyle/>
                    <a:p>
                      <a:pPr algn="ctr"/>
                      <a:r>
                        <a:rPr lang="de-DE" sz="600"/>
                        <a:t>45</a:t>
                      </a:r>
                    </a:p>
                  </a:txBody>
                  <a:tcPr marL="0" marR="0" anchor="ctr"/>
                </a:tc>
                <a:tc>
                  <a:txBody>
                    <a:bodyPr/>
                    <a:lstStyle/>
                    <a:p>
                      <a:pPr algn="ctr"/>
                      <a:r>
                        <a:rPr lang="de-DE" sz="600"/>
                        <a:t>43</a:t>
                      </a:r>
                    </a:p>
                  </a:txBody>
                  <a:tcPr marL="0" marR="0" anchor="ctr"/>
                </a:tc>
                <a:tc>
                  <a:txBody>
                    <a:bodyPr/>
                    <a:lstStyle/>
                    <a:p>
                      <a:pPr algn="ctr"/>
                      <a:r>
                        <a:rPr lang="de-DE" sz="600"/>
                        <a:t>39</a:t>
                      </a:r>
                    </a:p>
                  </a:txBody>
                  <a:tcPr marL="0" marR="0" anchor="ctr"/>
                </a:tc>
                <a:tc>
                  <a:txBody>
                    <a:bodyPr/>
                    <a:lstStyle/>
                    <a:p>
                      <a:pPr algn="ctr"/>
                      <a:r>
                        <a:rPr lang="de-DE" sz="600"/>
                        <a:t>38</a:t>
                      </a:r>
                    </a:p>
                  </a:txBody>
                  <a:tcPr marL="0" marR="0" anchor="ctr"/>
                </a:tc>
                <a:tc>
                  <a:txBody>
                    <a:bodyPr/>
                    <a:lstStyle/>
                    <a:p>
                      <a:pPr algn="ctr"/>
                      <a:r>
                        <a:rPr lang="de-DE" sz="600"/>
                        <a:t>31</a:t>
                      </a:r>
                    </a:p>
                  </a:txBody>
                  <a:tcPr marL="0" marR="0" anchor="ctr"/>
                </a:tc>
                <a:tc>
                  <a:txBody>
                    <a:bodyPr/>
                    <a:lstStyle/>
                    <a:p>
                      <a:pPr algn="ctr"/>
                      <a:r>
                        <a:rPr lang="de-DE" sz="600"/>
                        <a:t>21</a:t>
                      </a:r>
                    </a:p>
                  </a:txBody>
                  <a:tcPr marL="0" marR="0" anchor="ctr"/>
                </a:tc>
                <a:tc>
                  <a:txBody>
                    <a:bodyPr/>
                    <a:lstStyle/>
                    <a:p>
                      <a:pPr algn="ctr"/>
                      <a:r>
                        <a:rPr lang="de-DE" sz="600"/>
                        <a:t>11</a:t>
                      </a:r>
                    </a:p>
                  </a:txBody>
                  <a:tcPr marL="0" marR="0" anchor="ctr"/>
                </a:tc>
                <a:tc>
                  <a:txBody>
                    <a:bodyPr/>
                    <a:lstStyle/>
                    <a:p>
                      <a:pPr algn="ctr"/>
                      <a:r>
                        <a:rPr lang="de-DE" sz="600"/>
                        <a:t>6</a:t>
                      </a:r>
                    </a:p>
                  </a:txBody>
                  <a:tcPr marL="0" marR="0" anchor="ctr"/>
                </a:tc>
                <a:tc>
                  <a:txBody>
                    <a:bodyPr/>
                    <a:lstStyle/>
                    <a:p>
                      <a:pPr algn="ctr"/>
                      <a:r>
                        <a:rPr lang="de-DE" sz="600"/>
                        <a:t>1</a:t>
                      </a:r>
                    </a:p>
                  </a:txBody>
                  <a:tcPr marL="0" marR="0" anchor="ctr"/>
                </a:tc>
                <a:tc>
                  <a:txBody>
                    <a:bodyPr/>
                    <a:lstStyle/>
                    <a:p>
                      <a:pPr algn="ctr"/>
                      <a:r>
                        <a:rPr lang="de-DE" sz="600"/>
                        <a:t>1</a:t>
                      </a:r>
                    </a:p>
                  </a:txBody>
                  <a:tcPr marL="0" marR="0" anchor="ctr"/>
                </a:tc>
                <a:tc>
                  <a:txBody>
                    <a:bodyPr/>
                    <a:lstStyle/>
                    <a:p>
                      <a:pPr algn="ctr"/>
                      <a:r>
                        <a:rPr lang="de-DE" sz="600"/>
                        <a:t>0</a:t>
                      </a:r>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extLst>
                  <a:ext uri="{0D108BD9-81ED-4DB2-BD59-A6C34878D82A}">
                    <a16:rowId xmlns:a16="http://schemas.microsoft.com/office/drawing/2014/main" val="1817664319"/>
                  </a:ext>
                </a:extLst>
              </a:tr>
            </a:tbl>
          </a:graphicData>
        </a:graphic>
      </p:graphicFrame>
      <p:graphicFrame>
        <p:nvGraphicFramePr>
          <p:cNvPr id="17" name="Tabelle 16">
            <a:extLst>
              <a:ext uri="{FF2B5EF4-FFF2-40B4-BE49-F238E27FC236}">
                <a16:creationId xmlns:a16="http://schemas.microsoft.com/office/drawing/2014/main" id="{C8565F3A-A5B2-5A96-5CE1-3711FC5D4DC5}"/>
              </a:ext>
            </a:extLst>
          </p:cNvPr>
          <p:cNvGraphicFramePr>
            <a:graphicFrameLocks noGrp="1"/>
          </p:cNvGraphicFramePr>
          <p:nvPr>
            <p:extLst>
              <p:ext uri="{D42A27DB-BD31-4B8C-83A1-F6EECF244321}">
                <p14:modId xmlns:p14="http://schemas.microsoft.com/office/powerpoint/2010/main" val="2667734963"/>
              </p:ext>
            </p:extLst>
          </p:nvPr>
        </p:nvGraphicFramePr>
        <p:xfrm>
          <a:off x="7012840" y="1991140"/>
          <a:ext cx="4788000" cy="853440"/>
        </p:xfrm>
        <a:graphic>
          <a:graphicData uri="http://schemas.openxmlformats.org/drawingml/2006/table">
            <a:tbl>
              <a:tblPr firstRow="1" bandRow="1">
                <a:tableStyleId>{5C22544A-7EE6-4342-B048-85BDC9FD1C3A}</a:tableStyleId>
              </a:tblPr>
              <a:tblGrid>
                <a:gridCol w="1224000">
                  <a:extLst>
                    <a:ext uri="{9D8B030D-6E8A-4147-A177-3AD203B41FA5}">
                      <a16:colId xmlns:a16="http://schemas.microsoft.com/office/drawing/2014/main" val="2820801768"/>
                    </a:ext>
                  </a:extLst>
                </a:gridCol>
                <a:gridCol w="972000">
                  <a:extLst>
                    <a:ext uri="{9D8B030D-6E8A-4147-A177-3AD203B41FA5}">
                      <a16:colId xmlns:a16="http://schemas.microsoft.com/office/drawing/2014/main" val="618725896"/>
                    </a:ext>
                  </a:extLst>
                </a:gridCol>
                <a:gridCol w="1152000">
                  <a:extLst>
                    <a:ext uri="{9D8B030D-6E8A-4147-A177-3AD203B41FA5}">
                      <a16:colId xmlns:a16="http://schemas.microsoft.com/office/drawing/2014/main" val="2733767411"/>
                    </a:ext>
                  </a:extLst>
                </a:gridCol>
                <a:gridCol w="1440000">
                  <a:extLst>
                    <a:ext uri="{9D8B030D-6E8A-4147-A177-3AD203B41FA5}">
                      <a16:colId xmlns:a16="http://schemas.microsoft.com/office/drawing/2014/main" val="2080665911"/>
                    </a:ext>
                  </a:extLst>
                </a:gridCol>
              </a:tblGrid>
              <a:tr h="0">
                <a:tc>
                  <a:txBody>
                    <a:bodyPr/>
                    <a:lstStyle/>
                    <a:p>
                      <a:endParaRPr lang="de-DE" sz="800"/>
                    </a:p>
                  </a:txBody>
                  <a:tcPr/>
                </a:tc>
                <a:tc>
                  <a:txBody>
                    <a:bodyPr/>
                    <a:lstStyle/>
                    <a:p>
                      <a:pPr algn="ctr"/>
                      <a:r>
                        <a:rPr lang="de-DE" sz="800"/>
                        <a:t>Median (95% CI)</a:t>
                      </a:r>
                    </a:p>
                  </a:txBody>
                  <a:tcPr/>
                </a:tc>
                <a:tc>
                  <a:txBody>
                    <a:bodyPr/>
                    <a:lstStyle/>
                    <a:p>
                      <a:pPr algn="ctr"/>
                      <a:r>
                        <a:rPr lang="de-DE" sz="800"/>
                        <a:t>36 months (95% CI)</a:t>
                      </a:r>
                    </a:p>
                  </a:txBody>
                  <a:tcPr/>
                </a:tc>
                <a:tc>
                  <a:txBody>
                    <a:bodyPr/>
                    <a:lstStyle/>
                    <a:p>
                      <a:pPr algn="ctr"/>
                      <a:r>
                        <a:rPr lang="de-DE" sz="800"/>
                        <a:t>HR (95% CI): log-rank </a:t>
                      </a:r>
                      <a:r>
                        <a:rPr lang="de-DE" sz="800" err="1"/>
                        <a:t>test</a:t>
                      </a:r>
                      <a:endParaRPr lang="de-DE" sz="800"/>
                    </a:p>
                  </a:txBody>
                  <a:tcPr/>
                </a:tc>
                <a:extLst>
                  <a:ext uri="{0D108BD9-81ED-4DB2-BD59-A6C34878D82A}">
                    <a16:rowId xmlns:a16="http://schemas.microsoft.com/office/drawing/2014/main" val="1380963173"/>
                  </a:ext>
                </a:extLst>
              </a:tr>
              <a:tr h="0">
                <a:tc>
                  <a:txBody>
                    <a:bodyPr/>
                    <a:lstStyle/>
                    <a:p>
                      <a:r>
                        <a:rPr lang="de-DE" sz="800">
                          <a:solidFill>
                            <a:schemeClr val="bg1"/>
                          </a:solidFill>
                        </a:rPr>
                        <a:t>0 </a:t>
                      </a:r>
                      <a:r>
                        <a:rPr lang="de-DE" sz="800" err="1">
                          <a:solidFill>
                            <a:schemeClr val="bg1"/>
                          </a:solidFill>
                        </a:rPr>
                        <a:t>prior</a:t>
                      </a:r>
                      <a:r>
                        <a:rPr lang="de-DE" sz="800">
                          <a:solidFill>
                            <a:schemeClr val="bg1"/>
                          </a:solidFill>
                        </a:rPr>
                        <a:t> LOTs (n=16)</a:t>
                      </a:r>
                    </a:p>
                  </a:txBody>
                  <a:tcPr>
                    <a:solidFill>
                      <a:schemeClr val="accent1"/>
                    </a:solidFill>
                  </a:tcPr>
                </a:tc>
                <a:tc>
                  <a:txBody>
                    <a:bodyPr/>
                    <a:lstStyle/>
                    <a:p>
                      <a:pPr algn="ctr"/>
                      <a:r>
                        <a:rPr lang="de-DE" sz="800"/>
                        <a:t>NR (23.4-NE)</a:t>
                      </a:r>
                    </a:p>
                  </a:txBody>
                  <a:tcPr/>
                </a:tc>
                <a:tc>
                  <a:txBody>
                    <a:bodyPr/>
                    <a:lstStyle/>
                    <a:p>
                      <a:pPr algn="ctr"/>
                      <a:r>
                        <a:rPr lang="de-DE" sz="800"/>
                        <a:t>0.80 (0.50-0.93)</a:t>
                      </a:r>
                    </a:p>
                  </a:txBody>
                  <a:tcPr/>
                </a:tc>
                <a:tc>
                  <a:txBody>
                    <a:bodyPr/>
                    <a:lstStyle/>
                    <a:p>
                      <a:pPr algn="ctr"/>
                      <a:endParaRPr lang="de-DE" sz="800"/>
                    </a:p>
                  </a:txBody>
                  <a:tcPr/>
                </a:tc>
                <a:extLst>
                  <a:ext uri="{0D108BD9-81ED-4DB2-BD59-A6C34878D82A}">
                    <a16:rowId xmlns:a16="http://schemas.microsoft.com/office/drawing/2014/main" val="4193339075"/>
                  </a:ext>
                </a:extLst>
              </a:tr>
              <a:tr h="0">
                <a:tc>
                  <a:txBody>
                    <a:bodyPr/>
                    <a:lstStyle/>
                    <a:p>
                      <a:r>
                        <a:rPr lang="de-DE" sz="800">
                          <a:solidFill>
                            <a:schemeClr val="bg1"/>
                          </a:solidFill>
                        </a:rPr>
                        <a:t>1 </a:t>
                      </a:r>
                      <a:r>
                        <a:rPr lang="de-DE" sz="800" err="1">
                          <a:solidFill>
                            <a:schemeClr val="bg1"/>
                          </a:solidFill>
                        </a:rPr>
                        <a:t>prior</a:t>
                      </a:r>
                      <a:r>
                        <a:rPr lang="de-DE" sz="800">
                          <a:solidFill>
                            <a:schemeClr val="bg1"/>
                          </a:solidFill>
                        </a:rPr>
                        <a:t> LOT (n=71)</a:t>
                      </a:r>
                    </a:p>
                  </a:txBody>
                  <a:tcPr>
                    <a:solidFill>
                      <a:srgbClr val="F3792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a:ln>
                            <a:noFill/>
                          </a:ln>
                          <a:solidFill>
                            <a:srgbClr val="4E4F4E"/>
                          </a:solidFill>
                          <a:effectLst/>
                          <a:uLnTx/>
                          <a:uFillTx/>
                          <a:latin typeface="Arial" panose="020B0604020202020204"/>
                          <a:ea typeface="+mn-ea"/>
                          <a:cs typeface="+mn-cs"/>
                        </a:rPr>
                        <a:t>NR (NE-NE)</a:t>
                      </a:r>
                    </a:p>
                  </a:txBody>
                  <a:tcPr/>
                </a:tc>
                <a:tc>
                  <a:txBody>
                    <a:bodyPr/>
                    <a:lstStyle/>
                    <a:p>
                      <a:pPr algn="ctr"/>
                      <a:r>
                        <a:rPr lang="de-DE" sz="800"/>
                        <a:t>0.81 (0.70-0.89)</a:t>
                      </a:r>
                    </a:p>
                  </a:txBody>
                  <a:tcPr/>
                </a:tc>
                <a:tc>
                  <a:txBody>
                    <a:bodyPr/>
                    <a:lstStyle/>
                    <a:p>
                      <a:pPr algn="ctr"/>
                      <a:r>
                        <a:rPr lang="de-DE" sz="800"/>
                        <a:t>0.83 (0.27-2.50); </a:t>
                      </a:r>
                      <a:r>
                        <a:rPr lang="de-DE" sz="800" i="1"/>
                        <a:t>P</a:t>
                      </a:r>
                      <a:r>
                        <a:rPr lang="de-DE" sz="800"/>
                        <a:t>=0.6902</a:t>
                      </a:r>
                    </a:p>
                  </a:txBody>
                  <a:tcPr/>
                </a:tc>
                <a:extLst>
                  <a:ext uri="{0D108BD9-81ED-4DB2-BD59-A6C34878D82A}">
                    <a16:rowId xmlns:a16="http://schemas.microsoft.com/office/drawing/2014/main" val="3057204526"/>
                  </a:ext>
                </a:extLst>
              </a:tr>
              <a:tr h="0">
                <a:tc>
                  <a:txBody>
                    <a:bodyPr/>
                    <a:lstStyle/>
                    <a:p>
                      <a:r>
                        <a:rPr lang="de-DE" sz="800">
                          <a:solidFill>
                            <a:schemeClr val="bg1"/>
                          </a:solidFill>
                        </a:rPr>
                        <a:t>2+ </a:t>
                      </a:r>
                      <a:r>
                        <a:rPr lang="de-DE" sz="800" err="1">
                          <a:solidFill>
                            <a:schemeClr val="bg1"/>
                          </a:solidFill>
                        </a:rPr>
                        <a:t>prior</a:t>
                      </a:r>
                      <a:r>
                        <a:rPr lang="de-DE" sz="800">
                          <a:solidFill>
                            <a:schemeClr val="bg1"/>
                          </a:solidFill>
                        </a:rPr>
                        <a:t> LOTs (n=77)</a:t>
                      </a:r>
                    </a:p>
                  </a:txBody>
                  <a:tcPr>
                    <a:solidFill>
                      <a:srgbClr val="E3000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a:ln>
                            <a:noFill/>
                          </a:ln>
                          <a:solidFill>
                            <a:srgbClr val="4E4F4E"/>
                          </a:solidFill>
                          <a:effectLst/>
                          <a:uLnTx/>
                          <a:uFillTx/>
                          <a:latin typeface="Arial" panose="020B0604020202020204"/>
                          <a:ea typeface="+mn-ea"/>
                          <a:cs typeface="+mn-cs"/>
                        </a:rPr>
                        <a:t>48.0 (40.3-NE)</a:t>
                      </a:r>
                    </a:p>
                  </a:txBody>
                  <a:tcPr/>
                </a:tc>
                <a:tc>
                  <a:txBody>
                    <a:bodyPr/>
                    <a:lstStyle/>
                    <a:p>
                      <a:pPr algn="ctr"/>
                      <a:r>
                        <a:rPr lang="de-DE" sz="800"/>
                        <a:t>0.65 (0.53-0.75)</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800"/>
                        <a:t>0.46 (0.25-0.82); </a:t>
                      </a:r>
                      <a:r>
                        <a:rPr lang="de-DE" sz="800" i="1"/>
                        <a:t>P</a:t>
                      </a:r>
                      <a:r>
                        <a:rPr lang="de-DE" sz="800"/>
                        <a:t>=0.0072</a:t>
                      </a:r>
                    </a:p>
                  </a:txBody>
                  <a:tcPr/>
                </a:tc>
                <a:extLst>
                  <a:ext uri="{0D108BD9-81ED-4DB2-BD59-A6C34878D82A}">
                    <a16:rowId xmlns:a16="http://schemas.microsoft.com/office/drawing/2014/main" val="368979406"/>
                  </a:ext>
                </a:extLst>
              </a:tr>
            </a:tbl>
          </a:graphicData>
        </a:graphic>
      </p:graphicFrame>
      <p:grpSp>
        <p:nvGrpSpPr>
          <p:cNvPr id="21" name="Gruppieren 20">
            <a:extLst>
              <a:ext uri="{FF2B5EF4-FFF2-40B4-BE49-F238E27FC236}">
                <a16:creationId xmlns:a16="http://schemas.microsoft.com/office/drawing/2014/main" id="{A958A793-5033-2D73-015F-B81D5EA5CBF3}"/>
              </a:ext>
            </a:extLst>
          </p:cNvPr>
          <p:cNvGrpSpPr/>
          <p:nvPr/>
        </p:nvGrpSpPr>
        <p:grpSpPr>
          <a:xfrm>
            <a:off x="1018856" y="3368023"/>
            <a:ext cx="4858069" cy="588956"/>
            <a:chOff x="1635124" y="3395367"/>
            <a:chExt cx="7267575" cy="881066"/>
          </a:xfrm>
        </p:grpSpPr>
        <p:pic>
          <p:nvPicPr>
            <p:cNvPr id="11" name="Grafik 10">
              <a:extLst>
                <a:ext uri="{FF2B5EF4-FFF2-40B4-BE49-F238E27FC236}">
                  <a16:creationId xmlns:a16="http://schemas.microsoft.com/office/drawing/2014/main" id="{161ABE70-749A-5E18-8021-2CDF3E74FE7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35124" y="3395367"/>
              <a:ext cx="7267575" cy="704850"/>
            </a:xfrm>
            <a:prstGeom prst="rect">
              <a:avLst/>
            </a:prstGeom>
          </p:spPr>
        </p:pic>
        <p:pic>
          <p:nvPicPr>
            <p:cNvPr id="18" name="Grafik 17">
              <a:extLst>
                <a:ext uri="{FF2B5EF4-FFF2-40B4-BE49-F238E27FC236}">
                  <a16:creationId xmlns:a16="http://schemas.microsoft.com/office/drawing/2014/main" id="{495C2396-6CAD-74A9-E12D-0AC02026AB5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68464" y="3400130"/>
              <a:ext cx="4619625" cy="762000"/>
            </a:xfrm>
            <a:prstGeom prst="rect">
              <a:avLst/>
            </a:prstGeom>
          </p:spPr>
        </p:pic>
        <p:pic>
          <p:nvPicPr>
            <p:cNvPr id="20" name="Grafik 19">
              <a:extLst>
                <a:ext uri="{FF2B5EF4-FFF2-40B4-BE49-F238E27FC236}">
                  <a16:creationId xmlns:a16="http://schemas.microsoft.com/office/drawing/2014/main" id="{3A37318A-830A-69B8-73C8-87738F12D4A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673226" y="3428708"/>
              <a:ext cx="4772025" cy="847725"/>
            </a:xfrm>
            <a:prstGeom prst="rect">
              <a:avLst/>
            </a:prstGeom>
          </p:spPr>
        </p:pic>
      </p:grpSp>
      <p:cxnSp>
        <p:nvCxnSpPr>
          <p:cNvPr id="23" name="Gerader Verbinder 22">
            <a:extLst>
              <a:ext uri="{FF2B5EF4-FFF2-40B4-BE49-F238E27FC236}">
                <a16:creationId xmlns:a16="http://schemas.microsoft.com/office/drawing/2014/main" id="{3A969EBF-C871-409B-030C-09CC3A78AE68}"/>
              </a:ext>
            </a:extLst>
          </p:cNvPr>
          <p:cNvCxnSpPr/>
          <p:nvPr/>
        </p:nvCxnSpPr>
        <p:spPr>
          <a:xfrm>
            <a:off x="2967038" y="3428708"/>
            <a:ext cx="0" cy="1402570"/>
          </a:xfrm>
          <a:prstGeom prst="line">
            <a:avLst/>
          </a:prstGeom>
          <a:ln w="19050">
            <a:solidFill>
              <a:schemeClr val="accent6"/>
            </a:solidFill>
            <a:prstDash val="sysDash"/>
          </a:ln>
        </p:spPr>
        <p:style>
          <a:lnRef idx="1">
            <a:schemeClr val="accent1"/>
          </a:lnRef>
          <a:fillRef idx="0">
            <a:schemeClr val="accent1"/>
          </a:fillRef>
          <a:effectRef idx="0">
            <a:schemeClr val="accent1"/>
          </a:effectRef>
          <a:fontRef idx="minor">
            <a:schemeClr val="tx1"/>
          </a:fontRef>
        </p:style>
      </p:cxnSp>
      <p:sp>
        <p:nvSpPr>
          <p:cNvPr id="24" name="Textfeld 23">
            <a:extLst>
              <a:ext uri="{FF2B5EF4-FFF2-40B4-BE49-F238E27FC236}">
                <a16:creationId xmlns:a16="http://schemas.microsoft.com/office/drawing/2014/main" id="{96BE4777-6623-46C0-FECC-C6CDA7BD3F83}"/>
              </a:ext>
            </a:extLst>
          </p:cNvPr>
          <p:cNvSpPr txBox="1"/>
          <p:nvPr/>
        </p:nvSpPr>
        <p:spPr>
          <a:xfrm>
            <a:off x="2470150" y="3114107"/>
            <a:ext cx="981076" cy="253916"/>
          </a:xfrm>
          <a:prstGeom prst="rect">
            <a:avLst/>
          </a:prstGeom>
          <a:noFill/>
        </p:spPr>
        <p:txBody>
          <a:bodyPr wrap="square" rtlCol="0">
            <a:spAutoFit/>
          </a:bodyPr>
          <a:lstStyle/>
          <a:p>
            <a:pPr algn="ctr"/>
            <a:r>
              <a:rPr lang="de-DE" sz="1050" b="1"/>
              <a:t>36-mo OS</a:t>
            </a:r>
          </a:p>
        </p:txBody>
      </p:sp>
      <p:sp>
        <p:nvSpPr>
          <p:cNvPr id="25" name="Textfeld 24">
            <a:extLst>
              <a:ext uri="{FF2B5EF4-FFF2-40B4-BE49-F238E27FC236}">
                <a16:creationId xmlns:a16="http://schemas.microsoft.com/office/drawing/2014/main" id="{3B58CB3D-8BC2-F0DE-7A53-58233891AF00}"/>
              </a:ext>
            </a:extLst>
          </p:cNvPr>
          <p:cNvSpPr txBox="1"/>
          <p:nvPr/>
        </p:nvSpPr>
        <p:spPr>
          <a:xfrm>
            <a:off x="2621616" y="3320986"/>
            <a:ext cx="981076" cy="215444"/>
          </a:xfrm>
          <a:prstGeom prst="rect">
            <a:avLst/>
          </a:prstGeom>
          <a:noFill/>
        </p:spPr>
        <p:txBody>
          <a:bodyPr wrap="square" rtlCol="0">
            <a:spAutoFit/>
          </a:bodyPr>
          <a:lstStyle/>
          <a:p>
            <a:pPr algn="ctr"/>
            <a:r>
              <a:rPr lang="de-DE" sz="800">
                <a:solidFill>
                  <a:schemeClr val="accent1"/>
                </a:solidFill>
              </a:rPr>
              <a:t>92%</a:t>
            </a:r>
          </a:p>
        </p:txBody>
      </p:sp>
      <p:sp>
        <p:nvSpPr>
          <p:cNvPr id="26" name="Textfeld 25">
            <a:extLst>
              <a:ext uri="{FF2B5EF4-FFF2-40B4-BE49-F238E27FC236}">
                <a16:creationId xmlns:a16="http://schemas.microsoft.com/office/drawing/2014/main" id="{D7FAF537-B37B-9C91-1E79-C9671A8918A2}"/>
              </a:ext>
            </a:extLst>
          </p:cNvPr>
          <p:cNvSpPr txBox="1"/>
          <p:nvPr/>
        </p:nvSpPr>
        <p:spPr>
          <a:xfrm>
            <a:off x="2621616" y="3726690"/>
            <a:ext cx="981076" cy="215444"/>
          </a:xfrm>
          <a:prstGeom prst="rect">
            <a:avLst/>
          </a:prstGeom>
          <a:noFill/>
        </p:spPr>
        <p:txBody>
          <a:bodyPr wrap="square" rtlCol="0">
            <a:spAutoFit/>
          </a:bodyPr>
          <a:lstStyle/>
          <a:p>
            <a:pPr algn="ctr"/>
            <a:r>
              <a:rPr lang="de-DE" sz="800">
                <a:solidFill>
                  <a:schemeClr val="accent2"/>
                </a:solidFill>
              </a:rPr>
              <a:t>85%</a:t>
            </a:r>
          </a:p>
        </p:txBody>
      </p:sp>
      <p:sp>
        <p:nvSpPr>
          <p:cNvPr id="27" name="Textfeld 26">
            <a:extLst>
              <a:ext uri="{FF2B5EF4-FFF2-40B4-BE49-F238E27FC236}">
                <a16:creationId xmlns:a16="http://schemas.microsoft.com/office/drawing/2014/main" id="{5305B2FE-9DB7-877F-8925-7937115B1329}"/>
              </a:ext>
            </a:extLst>
          </p:cNvPr>
          <p:cNvSpPr txBox="1"/>
          <p:nvPr/>
        </p:nvSpPr>
        <p:spPr>
          <a:xfrm>
            <a:off x="2621616" y="3849257"/>
            <a:ext cx="981076" cy="215444"/>
          </a:xfrm>
          <a:prstGeom prst="rect">
            <a:avLst/>
          </a:prstGeom>
          <a:noFill/>
        </p:spPr>
        <p:txBody>
          <a:bodyPr wrap="square" rtlCol="0">
            <a:spAutoFit/>
          </a:bodyPr>
          <a:lstStyle/>
          <a:p>
            <a:pPr algn="ctr"/>
            <a:r>
              <a:rPr lang="de-DE" sz="800">
                <a:solidFill>
                  <a:schemeClr val="accent3"/>
                </a:solidFill>
              </a:rPr>
              <a:t>76%</a:t>
            </a:r>
          </a:p>
        </p:txBody>
      </p:sp>
      <p:cxnSp>
        <p:nvCxnSpPr>
          <p:cNvPr id="29" name="Gerader Verbinder 28">
            <a:extLst>
              <a:ext uri="{FF2B5EF4-FFF2-40B4-BE49-F238E27FC236}">
                <a16:creationId xmlns:a16="http://schemas.microsoft.com/office/drawing/2014/main" id="{1B09E5D3-108F-946D-5DE3-928C14C4D1A4}"/>
              </a:ext>
            </a:extLst>
          </p:cNvPr>
          <p:cNvCxnSpPr/>
          <p:nvPr/>
        </p:nvCxnSpPr>
        <p:spPr>
          <a:xfrm>
            <a:off x="8788665" y="3428708"/>
            <a:ext cx="0" cy="1402570"/>
          </a:xfrm>
          <a:prstGeom prst="line">
            <a:avLst/>
          </a:prstGeom>
          <a:ln w="19050">
            <a:solidFill>
              <a:schemeClr val="accent6"/>
            </a:solidFill>
            <a:prstDash val="sysDash"/>
          </a:ln>
        </p:spPr>
        <p:style>
          <a:lnRef idx="1">
            <a:schemeClr val="accent1"/>
          </a:lnRef>
          <a:fillRef idx="0">
            <a:schemeClr val="accent1"/>
          </a:fillRef>
          <a:effectRef idx="0">
            <a:schemeClr val="accent1"/>
          </a:effectRef>
          <a:fontRef idx="minor">
            <a:schemeClr val="tx1"/>
          </a:fontRef>
        </p:style>
      </p:cxnSp>
      <p:sp>
        <p:nvSpPr>
          <p:cNvPr id="30" name="Textfeld 29">
            <a:extLst>
              <a:ext uri="{FF2B5EF4-FFF2-40B4-BE49-F238E27FC236}">
                <a16:creationId xmlns:a16="http://schemas.microsoft.com/office/drawing/2014/main" id="{CEA800AB-3923-2B34-C1CB-4AFC2FCC5818}"/>
              </a:ext>
            </a:extLst>
          </p:cNvPr>
          <p:cNvSpPr txBox="1"/>
          <p:nvPr/>
        </p:nvSpPr>
        <p:spPr>
          <a:xfrm>
            <a:off x="8291777" y="3114107"/>
            <a:ext cx="981076" cy="253916"/>
          </a:xfrm>
          <a:prstGeom prst="rect">
            <a:avLst/>
          </a:prstGeom>
          <a:noFill/>
        </p:spPr>
        <p:txBody>
          <a:bodyPr wrap="square" rtlCol="0">
            <a:spAutoFit/>
          </a:bodyPr>
          <a:lstStyle/>
          <a:p>
            <a:pPr algn="ctr"/>
            <a:r>
              <a:rPr lang="de-DE" sz="1050" b="1"/>
              <a:t>36-mo OS</a:t>
            </a:r>
          </a:p>
        </p:txBody>
      </p:sp>
      <p:sp>
        <p:nvSpPr>
          <p:cNvPr id="31" name="Textfeld 30">
            <a:extLst>
              <a:ext uri="{FF2B5EF4-FFF2-40B4-BE49-F238E27FC236}">
                <a16:creationId xmlns:a16="http://schemas.microsoft.com/office/drawing/2014/main" id="{DE8E23FE-7DA5-4679-DAB8-DF25C8B36CC3}"/>
              </a:ext>
            </a:extLst>
          </p:cNvPr>
          <p:cNvSpPr txBox="1"/>
          <p:nvPr/>
        </p:nvSpPr>
        <p:spPr>
          <a:xfrm>
            <a:off x="8430182" y="3690415"/>
            <a:ext cx="981076" cy="215444"/>
          </a:xfrm>
          <a:prstGeom prst="rect">
            <a:avLst/>
          </a:prstGeom>
          <a:noFill/>
        </p:spPr>
        <p:txBody>
          <a:bodyPr wrap="square" rtlCol="0">
            <a:spAutoFit/>
          </a:bodyPr>
          <a:lstStyle/>
          <a:p>
            <a:pPr algn="ctr"/>
            <a:r>
              <a:rPr lang="de-DE" sz="800">
                <a:solidFill>
                  <a:schemeClr val="accent1"/>
                </a:solidFill>
              </a:rPr>
              <a:t>80%</a:t>
            </a:r>
          </a:p>
        </p:txBody>
      </p:sp>
      <p:sp>
        <p:nvSpPr>
          <p:cNvPr id="32" name="Textfeld 31">
            <a:extLst>
              <a:ext uri="{FF2B5EF4-FFF2-40B4-BE49-F238E27FC236}">
                <a16:creationId xmlns:a16="http://schemas.microsoft.com/office/drawing/2014/main" id="{BB2A3F04-FFD7-86CF-AFB5-ACCCAE78C526}"/>
              </a:ext>
            </a:extLst>
          </p:cNvPr>
          <p:cNvSpPr txBox="1"/>
          <p:nvPr/>
        </p:nvSpPr>
        <p:spPr>
          <a:xfrm>
            <a:off x="8430182" y="3466055"/>
            <a:ext cx="981076" cy="215444"/>
          </a:xfrm>
          <a:prstGeom prst="rect">
            <a:avLst/>
          </a:prstGeom>
          <a:noFill/>
        </p:spPr>
        <p:txBody>
          <a:bodyPr wrap="square" rtlCol="0">
            <a:spAutoFit/>
          </a:bodyPr>
          <a:lstStyle/>
          <a:p>
            <a:pPr algn="ctr"/>
            <a:r>
              <a:rPr lang="de-DE" sz="800">
                <a:solidFill>
                  <a:schemeClr val="accent2"/>
                </a:solidFill>
              </a:rPr>
              <a:t>81%</a:t>
            </a:r>
          </a:p>
        </p:txBody>
      </p:sp>
      <p:sp>
        <p:nvSpPr>
          <p:cNvPr id="33" name="Textfeld 32">
            <a:extLst>
              <a:ext uri="{FF2B5EF4-FFF2-40B4-BE49-F238E27FC236}">
                <a16:creationId xmlns:a16="http://schemas.microsoft.com/office/drawing/2014/main" id="{A9B042F0-73A0-5A46-7827-4E6F8FF92825}"/>
              </a:ext>
            </a:extLst>
          </p:cNvPr>
          <p:cNvSpPr txBox="1"/>
          <p:nvPr/>
        </p:nvSpPr>
        <p:spPr>
          <a:xfrm>
            <a:off x="8430182" y="3945809"/>
            <a:ext cx="981076" cy="215444"/>
          </a:xfrm>
          <a:prstGeom prst="rect">
            <a:avLst/>
          </a:prstGeom>
          <a:noFill/>
        </p:spPr>
        <p:txBody>
          <a:bodyPr wrap="square" rtlCol="0">
            <a:spAutoFit/>
          </a:bodyPr>
          <a:lstStyle/>
          <a:p>
            <a:pPr algn="ctr"/>
            <a:r>
              <a:rPr lang="de-DE" sz="800">
                <a:solidFill>
                  <a:schemeClr val="accent3"/>
                </a:solidFill>
              </a:rPr>
              <a:t>65%</a:t>
            </a:r>
          </a:p>
        </p:txBody>
      </p:sp>
      <p:grpSp>
        <p:nvGrpSpPr>
          <p:cNvPr id="41" name="Gruppieren 40">
            <a:extLst>
              <a:ext uri="{FF2B5EF4-FFF2-40B4-BE49-F238E27FC236}">
                <a16:creationId xmlns:a16="http://schemas.microsoft.com/office/drawing/2014/main" id="{638F3C19-6013-53EC-9163-37533B44B94C}"/>
              </a:ext>
            </a:extLst>
          </p:cNvPr>
          <p:cNvGrpSpPr/>
          <p:nvPr/>
        </p:nvGrpSpPr>
        <p:grpSpPr>
          <a:xfrm>
            <a:off x="6843713" y="3368021"/>
            <a:ext cx="4829176" cy="824013"/>
            <a:chOff x="6843712" y="3368023"/>
            <a:chExt cx="7269363" cy="1240388"/>
          </a:xfrm>
        </p:grpSpPr>
        <p:pic>
          <p:nvPicPr>
            <p:cNvPr id="36" name="Grafik 35">
              <a:extLst>
                <a:ext uri="{FF2B5EF4-FFF2-40B4-BE49-F238E27FC236}">
                  <a16:creationId xmlns:a16="http://schemas.microsoft.com/office/drawing/2014/main" id="{78BF9E13-58F3-F8A8-6624-255661219AA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843712" y="3408261"/>
              <a:ext cx="4772025" cy="1200150"/>
            </a:xfrm>
            <a:prstGeom prst="rect">
              <a:avLst/>
            </a:prstGeom>
          </p:spPr>
        </p:pic>
        <p:pic>
          <p:nvPicPr>
            <p:cNvPr id="38" name="Grafik 37">
              <a:extLst>
                <a:ext uri="{FF2B5EF4-FFF2-40B4-BE49-F238E27FC236}">
                  <a16:creationId xmlns:a16="http://schemas.microsoft.com/office/drawing/2014/main" id="{774C794E-FC9D-E9E9-B817-917DDB06AB2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845500" y="3370162"/>
              <a:ext cx="4619625" cy="752475"/>
            </a:xfrm>
            <a:prstGeom prst="rect">
              <a:avLst/>
            </a:prstGeom>
          </p:spPr>
        </p:pic>
        <p:pic>
          <p:nvPicPr>
            <p:cNvPr id="40" name="Grafik 39">
              <a:extLst>
                <a:ext uri="{FF2B5EF4-FFF2-40B4-BE49-F238E27FC236}">
                  <a16:creationId xmlns:a16="http://schemas.microsoft.com/office/drawing/2014/main" id="{27FA01A8-22C7-6964-737D-62B961E3549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845500" y="3368023"/>
              <a:ext cx="7267575" cy="1009650"/>
            </a:xfrm>
            <a:prstGeom prst="rect">
              <a:avLst/>
            </a:prstGeom>
          </p:spPr>
        </p:pic>
      </p:grpSp>
    </p:spTree>
    <p:extLst>
      <p:ext uri="{BB962C8B-B14F-4D97-AF65-F5344CB8AC3E}">
        <p14:creationId xmlns:p14="http://schemas.microsoft.com/office/powerpoint/2010/main" val="600049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5B95AD-36C0-8567-8629-0296CB493E21}"/>
              </a:ext>
            </a:extLst>
          </p:cNvPr>
          <p:cNvSpPr>
            <a:spLocks noGrp="1"/>
          </p:cNvSpPr>
          <p:nvPr>
            <p:ph type="body" sz="quarter" idx="12"/>
          </p:nvPr>
        </p:nvSpPr>
        <p:spPr/>
        <p:txBody>
          <a:bodyPr/>
          <a:lstStyle/>
          <a:p>
            <a:r>
              <a:rPr lang="en-US"/>
              <a:t>Overall population</a:t>
            </a:r>
          </a:p>
        </p:txBody>
      </p:sp>
      <p:sp>
        <p:nvSpPr>
          <p:cNvPr id="4" name="Title 3">
            <a:extLst>
              <a:ext uri="{FF2B5EF4-FFF2-40B4-BE49-F238E27FC236}">
                <a16:creationId xmlns:a16="http://schemas.microsoft.com/office/drawing/2014/main" id="{E6DA009B-3E48-00CF-8EA5-2EB1CADE4D07}"/>
              </a:ext>
            </a:extLst>
          </p:cNvPr>
          <p:cNvSpPr>
            <a:spLocks noGrp="1"/>
          </p:cNvSpPr>
          <p:nvPr>
            <p:ph type="title"/>
          </p:nvPr>
        </p:nvSpPr>
        <p:spPr/>
        <p:txBody>
          <a:bodyPr/>
          <a:lstStyle/>
          <a:p>
            <a:r>
              <a:rPr lang="en-US"/>
              <a:t>Progression-free survival </a:t>
            </a:r>
          </a:p>
        </p:txBody>
      </p:sp>
      <p:sp>
        <p:nvSpPr>
          <p:cNvPr id="5" name="Footer Placeholder 4">
            <a:extLst>
              <a:ext uri="{FF2B5EF4-FFF2-40B4-BE49-F238E27FC236}">
                <a16:creationId xmlns:a16="http://schemas.microsoft.com/office/drawing/2014/main" id="{26CD057D-BC65-A16E-116B-1B02421B11AF}"/>
              </a:ext>
            </a:extLst>
          </p:cNvPr>
          <p:cNvSpPr>
            <a:spLocks noGrp="1"/>
          </p:cNvSpPr>
          <p:nvPr>
            <p:ph type="ftr" sz="quarter" idx="13"/>
          </p:nvPr>
        </p:nvSpPr>
        <p:spPr/>
        <p:txBody>
          <a:bodyPr/>
          <a:lstStyle/>
          <a:p>
            <a:r>
              <a:rPr lang="en-GB"/>
              <a:t>CI, confidence interval; del, deletion; HR, hazard ratio; LOT, line of therapy; NE, not evaluable; NR, not reached; PFS, progression-free survival.</a:t>
            </a:r>
            <a:endParaRPr lang="en-GB" b="1"/>
          </a:p>
          <a:p>
            <a:r>
              <a:rPr lang="en-GB" b="1"/>
              <a:t>Ghia et al. Abstract #P703 presented at EHA2024. </a:t>
            </a:r>
          </a:p>
        </p:txBody>
      </p:sp>
      <p:sp>
        <p:nvSpPr>
          <p:cNvPr id="6" name="Text Placeholder 5">
            <a:extLst>
              <a:ext uri="{FF2B5EF4-FFF2-40B4-BE49-F238E27FC236}">
                <a16:creationId xmlns:a16="http://schemas.microsoft.com/office/drawing/2014/main" id="{80931320-3C5E-277E-8203-DA856F8D9BD6}"/>
              </a:ext>
            </a:extLst>
          </p:cNvPr>
          <p:cNvSpPr>
            <a:spLocks noGrp="1"/>
          </p:cNvSpPr>
          <p:nvPr>
            <p:ph type="body" sz="quarter" idx="14"/>
          </p:nvPr>
        </p:nvSpPr>
        <p:spPr/>
        <p:txBody>
          <a:bodyPr/>
          <a:lstStyle/>
          <a:p>
            <a:r>
              <a:rPr lang="en-US"/>
              <a:t>Del(17p) population</a:t>
            </a:r>
          </a:p>
        </p:txBody>
      </p:sp>
      <p:graphicFrame>
        <p:nvGraphicFramePr>
          <p:cNvPr id="7" name="Diagramm 6">
            <a:extLst>
              <a:ext uri="{FF2B5EF4-FFF2-40B4-BE49-F238E27FC236}">
                <a16:creationId xmlns:a16="http://schemas.microsoft.com/office/drawing/2014/main" id="{25F883F6-9BB3-A878-DD49-E959F14FB187}"/>
              </a:ext>
            </a:extLst>
          </p:cNvPr>
          <p:cNvGraphicFramePr/>
          <p:nvPr>
            <p:extLst>
              <p:ext uri="{D42A27DB-BD31-4B8C-83A1-F6EECF244321}">
                <p14:modId xmlns:p14="http://schemas.microsoft.com/office/powerpoint/2010/main" val="3503627631"/>
              </p:ext>
            </p:extLst>
          </p:nvPr>
        </p:nvGraphicFramePr>
        <p:xfrm>
          <a:off x="6153197" y="2840452"/>
          <a:ext cx="5742893" cy="242750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Diagramm 7">
            <a:extLst>
              <a:ext uri="{FF2B5EF4-FFF2-40B4-BE49-F238E27FC236}">
                <a16:creationId xmlns:a16="http://schemas.microsoft.com/office/drawing/2014/main" id="{F3138028-55B9-090F-F03E-22A30D38AE32}"/>
              </a:ext>
            </a:extLst>
          </p:cNvPr>
          <p:cNvGraphicFramePr/>
          <p:nvPr>
            <p:extLst>
              <p:ext uri="{D42A27DB-BD31-4B8C-83A1-F6EECF244321}">
                <p14:modId xmlns:p14="http://schemas.microsoft.com/office/powerpoint/2010/main" val="659629180"/>
              </p:ext>
            </p:extLst>
          </p:nvPr>
        </p:nvGraphicFramePr>
        <p:xfrm>
          <a:off x="326729" y="2840452"/>
          <a:ext cx="5756572" cy="242750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Tabelle 9">
            <a:extLst>
              <a:ext uri="{FF2B5EF4-FFF2-40B4-BE49-F238E27FC236}">
                <a16:creationId xmlns:a16="http://schemas.microsoft.com/office/drawing/2014/main" id="{29F1BE62-5C1F-3EE6-25DC-84D23C55F276}"/>
              </a:ext>
            </a:extLst>
          </p:cNvPr>
          <p:cNvGraphicFramePr>
            <a:graphicFrameLocks noGrp="1"/>
          </p:cNvGraphicFramePr>
          <p:nvPr>
            <p:extLst>
              <p:ext uri="{D42A27DB-BD31-4B8C-83A1-F6EECF244321}">
                <p14:modId xmlns:p14="http://schemas.microsoft.com/office/powerpoint/2010/main" val="3793086800"/>
              </p:ext>
            </p:extLst>
          </p:nvPr>
        </p:nvGraphicFramePr>
        <p:xfrm>
          <a:off x="407989" y="5267960"/>
          <a:ext cx="5576911" cy="731520"/>
        </p:xfrm>
        <a:graphic>
          <a:graphicData uri="http://schemas.openxmlformats.org/drawingml/2006/table">
            <a:tbl>
              <a:tblPr firstRow="1" bandRow="1">
                <a:tableStyleId>{5C22544A-7EE6-4342-B048-85BDC9FD1C3A}</a:tableStyleId>
              </a:tblPr>
              <a:tblGrid>
                <a:gridCol w="540000">
                  <a:extLst>
                    <a:ext uri="{9D8B030D-6E8A-4147-A177-3AD203B41FA5}">
                      <a16:colId xmlns:a16="http://schemas.microsoft.com/office/drawing/2014/main" val="619206354"/>
                    </a:ext>
                  </a:extLst>
                </a:gridCol>
                <a:gridCol w="162481">
                  <a:extLst>
                    <a:ext uri="{9D8B030D-6E8A-4147-A177-3AD203B41FA5}">
                      <a16:colId xmlns:a16="http://schemas.microsoft.com/office/drawing/2014/main" val="174075662"/>
                    </a:ext>
                  </a:extLst>
                </a:gridCol>
                <a:gridCol w="162481">
                  <a:extLst>
                    <a:ext uri="{9D8B030D-6E8A-4147-A177-3AD203B41FA5}">
                      <a16:colId xmlns:a16="http://schemas.microsoft.com/office/drawing/2014/main" val="4247300208"/>
                    </a:ext>
                  </a:extLst>
                </a:gridCol>
                <a:gridCol w="162481">
                  <a:extLst>
                    <a:ext uri="{9D8B030D-6E8A-4147-A177-3AD203B41FA5}">
                      <a16:colId xmlns:a16="http://schemas.microsoft.com/office/drawing/2014/main" val="1392249542"/>
                    </a:ext>
                  </a:extLst>
                </a:gridCol>
                <a:gridCol w="162481">
                  <a:extLst>
                    <a:ext uri="{9D8B030D-6E8A-4147-A177-3AD203B41FA5}">
                      <a16:colId xmlns:a16="http://schemas.microsoft.com/office/drawing/2014/main" val="2058550711"/>
                    </a:ext>
                  </a:extLst>
                </a:gridCol>
                <a:gridCol w="162481">
                  <a:extLst>
                    <a:ext uri="{9D8B030D-6E8A-4147-A177-3AD203B41FA5}">
                      <a16:colId xmlns:a16="http://schemas.microsoft.com/office/drawing/2014/main" val="2021821706"/>
                    </a:ext>
                  </a:extLst>
                </a:gridCol>
                <a:gridCol w="162481">
                  <a:extLst>
                    <a:ext uri="{9D8B030D-6E8A-4147-A177-3AD203B41FA5}">
                      <a16:colId xmlns:a16="http://schemas.microsoft.com/office/drawing/2014/main" val="1927379860"/>
                    </a:ext>
                  </a:extLst>
                </a:gridCol>
                <a:gridCol w="162481">
                  <a:extLst>
                    <a:ext uri="{9D8B030D-6E8A-4147-A177-3AD203B41FA5}">
                      <a16:colId xmlns:a16="http://schemas.microsoft.com/office/drawing/2014/main" val="251996669"/>
                    </a:ext>
                  </a:extLst>
                </a:gridCol>
                <a:gridCol w="162481">
                  <a:extLst>
                    <a:ext uri="{9D8B030D-6E8A-4147-A177-3AD203B41FA5}">
                      <a16:colId xmlns:a16="http://schemas.microsoft.com/office/drawing/2014/main" val="1793459080"/>
                    </a:ext>
                  </a:extLst>
                </a:gridCol>
                <a:gridCol w="162481">
                  <a:extLst>
                    <a:ext uri="{9D8B030D-6E8A-4147-A177-3AD203B41FA5}">
                      <a16:colId xmlns:a16="http://schemas.microsoft.com/office/drawing/2014/main" val="3248877473"/>
                    </a:ext>
                  </a:extLst>
                </a:gridCol>
                <a:gridCol w="162481">
                  <a:extLst>
                    <a:ext uri="{9D8B030D-6E8A-4147-A177-3AD203B41FA5}">
                      <a16:colId xmlns:a16="http://schemas.microsoft.com/office/drawing/2014/main" val="4077763369"/>
                    </a:ext>
                  </a:extLst>
                </a:gridCol>
                <a:gridCol w="162481">
                  <a:extLst>
                    <a:ext uri="{9D8B030D-6E8A-4147-A177-3AD203B41FA5}">
                      <a16:colId xmlns:a16="http://schemas.microsoft.com/office/drawing/2014/main" val="4196434074"/>
                    </a:ext>
                  </a:extLst>
                </a:gridCol>
                <a:gridCol w="162481">
                  <a:extLst>
                    <a:ext uri="{9D8B030D-6E8A-4147-A177-3AD203B41FA5}">
                      <a16:colId xmlns:a16="http://schemas.microsoft.com/office/drawing/2014/main" val="342755423"/>
                    </a:ext>
                  </a:extLst>
                </a:gridCol>
                <a:gridCol w="162481">
                  <a:extLst>
                    <a:ext uri="{9D8B030D-6E8A-4147-A177-3AD203B41FA5}">
                      <a16:colId xmlns:a16="http://schemas.microsoft.com/office/drawing/2014/main" val="2342300222"/>
                    </a:ext>
                  </a:extLst>
                </a:gridCol>
                <a:gridCol w="162481">
                  <a:extLst>
                    <a:ext uri="{9D8B030D-6E8A-4147-A177-3AD203B41FA5}">
                      <a16:colId xmlns:a16="http://schemas.microsoft.com/office/drawing/2014/main" val="906970079"/>
                    </a:ext>
                  </a:extLst>
                </a:gridCol>
                <a:gridCol w="162481">
                  <a:extLst>
                    <a:ext uri="{9D8B030D-6E8A-4147-A177-3AD203B41FA5}">
                      <a16:colId xmlns:a16="http://schemas.microsoft.com/office/drawing/2014/main" val="2174001787"/>
                    </a:ext>
                  </a:extLst>
                </a:gridCol>
                <a:gridCol w="162481">
                  <a:extLst>
                    <a:ext uri="{9D8B030D-6E8A-4147-A177-3AD203B41FA5}">
                      <a16:colId xmlns:a16="http://schemas.microsoft.com/office/drawing/2014/main" val="2141563860"/>
                    </a:ext>
                  </a:extLst>
                </a:gridCol>
                <a:gridCol w="162481">
                  <a:extLst>
                    <a:ext uri="{9D8B030D-6E8A-4147-A177-3AD203B41FA5}">
                      <a16:colId xmlns:a16="http://schemas.microsoft.com/office/drawing/2014/main" val="2503119662"/>
                    </a:ext>
                  </a:extLst>
                </a:gridCol>
                <a:gridCol w="162481">
                  <a:extLst>
                    <a:ext uri="{9D8B030D-6E8A-4147-A177-3AD203B41FA5}">
                      <a16:colId xmlns:a16="http://schemas.microsoft.com/office/drawing/2014/main" val="148141236"/>
                    </a:ext>
                  </a:extLst>
                </a:gridCol>
                <a:gridCol w="162481">
                  <a:extLst>
                    <a:ext uri="{9D8B030D-6E8A-4147-A177-3AD203B41FA5}">
                      <a16:colId xmlns:a16="http://schemas.microsoft.com/office/drawing/2014/main" val="4175678526"/>
                    </a:ext>
                  </a:extLst>
                </a:gridCol>
                <a:gridCol w="162481">
                  <a:extLst>
                    <a:ext uri="{9D8B030D-6E8A-4147-A177-3AD203B41FA5}">
                      <a16:colId xmlns:a16="http://schemas.microsoft.com/office/drawing/2014/main" val="523891869"/>
                    </a:ext>
                  </a:extLst>
                </a:gridCol>
                <a:gridCol w="162481">
                  <a:extLst>
                    <a:ext uri="{9D8B030D-6E8A-4147-A177-3AD203B41FA5}">
                      <a16:colId xmlns:a16="http://schemas.microsoft.com/office/drawing/2014/main" val="3804541351"/>
                    </a:ext>
                  </a:extLst>
                </a:gridCol>
                <a:gridCol w="162481">
                  <a:extLst>
                    <a:ext uri="{9D8B030D-6E8A-4147-A177-3AD203B41FA5}">
                      <a16:colId xmlns:a16="http://schemas.microsoft.com/office/drawing/2014/main" val="3614198170"/>
                    </a:ext>
                  </a:extLst>
                </a:gridCol>
                <a:gridCol w="162481">
                  <a:extLst>
                    <a:ext uri="{9D8B030D-6E8A-4147-A177-3AD203B41FA5}">
                      <a16:colId xmlns:a16="http://schemas.microsoft.com/office/drawing/2014/main" val="915939963"/>
                    </a:ext>
                  </a:extLst>
                </a:gridCol>
                <a:gridCol w="162481">
                  <a:extLst>
                    <a:ext uri="{9D8B030D-6E8A-4147-A177-3AD203B41FA5}">
                      <a16:colId xmlns:a16="http://schemas.microsoft.com/office/drawing/2014/main" val="3231267447"/>
                    </a:ext>
                  </a:extLst>
                </a:gridCol>
                <a:gridCol w="162481">
                  <a:extLst>
                    <a:ext uri="{9D8B030D-6E8A-4147-A177-3AD203B41FA5}">
                      <a16:colId xmlns:a16="http://schemas.microsoft.com/office/drawing/2014/main" val="1284127939"/>
                    </a:ext>
                  </a:extLst>
                </a:gridCol>
                <a:gridCol w="162481">
                  <a:extLst>
                    <a:ext uri="{9D8B030D-6E8A-4147-A177-3AD203B41FA5}">
                      <a16:colId xmlns:a16="http://schemas.microsoft.com/office/drawing/2014/main" val="3469868943"/>
                    </a:ext>
                  </a:extLst>
                </a:gridCol>
                <a:gridCol w="162481">
                  <a:extLst>
                    <a:ext uri="{9D8B030D-6E8A-4147-A177-3AD203B41FA5}">
                      <a16:colId xmlns:a16="http://schemas.microsoft.com/office/drawing/2014/main" val="2311495514"/>
                    </a:ext>
                  </a:extLst>
                </a:gridCol>
                <a:gridCol w="162481">
                  <a:extLst>
                    <a:ext uri="{9D8B030D-6E8A-4147-A177-3AD203B41FA5}">
                      <a16:colId xmlns:a16="http://schemas.microsoft.com/office/drawing/2014/main" val="1562343356"/>
                    </a:ext>
                  </a:extLst>
                </a:gridCol>
                <a:gridCol w="162481">
                  <a:extLst>
                    <a:ext uri="{9D8B030D-6E8A-4147-A177-3AD203B41FA5}">
                      <a16:colId xmlns:a16="http://schemas.microsoft.com/office/drawing/2014/main" val="189715489"/>
                    </a:ext>
                  </a:extLst>
                </a:gridCol>
                <a:gridCol w="162481">
                  <a:extLst>
                    <a:ext uri="{9D8B030D-6E8A-4147-A177-3AD203B41FA5}">
                      <a16:colId xmlns:a16="http://schemas.microsoft.com/office/drawing/2014/main" val="4278733710"/>
                    </a:ext>
                  </a:extLst>
                </a:gridCol>
                <a:gridCol w="162481">
                  <a:extLst>
                    <a:ext uri="{9D8B030D-6E8A-4147-A177-3AD203B41FA5}">
                      <a16:colId xmlns:a16="http://schemas.microsoft.com/office/drawing/2014/main" val="4049024626"/>
                    </a:ext>
                  </a:extLst>
                </a:gridCol>
              </a:tblGrid>
              <a:tr h="162241">
                <a:tc gridSpan="32">
                  <a:txBody>
                    <a:bodyPr/>
                    <a:lstStyle/>
                    <a:p>
                      <a:r>
                        <a:rPr lang="de-DE" sz="600" err="1"/>
                        <a:t>No</a:t>
                      </a:r>
                      <a:r>
                        <a:rPr lang="de-DE" sz="600"/>
                        <a:t>. at </a:t>
                      </a:r>
                      <a:r>
                        <a:rPr lang="de-DE" sz="600" err="1"/>
                        <a:t>risk</a:t>
                      </a:r>
                      <a:endParaRPr lang="de-DE" sz="600"/>
                    </a:p>
                  </a:txBody>
                  <a:tcPr marL="36000" marR="0" anchor="ct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extLst>
                  <a:ext uri="{0D108BD9-81ED-4DB2-BD59-A6C34878D82A}">
                    <a16:rowId xmlns:a16="http://schemas.microsoft.com/office/drawing/2014/main" val="513556464"/>
                  </a:ext>
                </a:extLst>
              </a:tr>
              <a:tr h="162241">
                <a:tc>
                  <a:txBody>
                    <a:bodyPr/>
                    <a:lstStyle/>
                    <a:p>
                      <a:r>
                        <a:rPr lang="de-DE" sz="600">
                          <a:solidFill>
                            <a:schemeClr val="bg1"/>
                          </a:solidFill>
                        </a:rPr>
                        <a:t>0 </a:t>
                      </a:r>
                      <a:r>
                        <a:rPr lang="de-DE" sz="600" err="1">
                          <a:solidFill>
                            <a:schemeClr val="bg1"/>
                          </a:solidFill>
                        </a:rPr>
                        <a:t>prior</a:t>
                      </a:r>
                      <a:r>
                        <a:rPr lang="de-DE" sz="600">
                          <a:solidFill>
                            <a:schemeClr val="bg1"/>
                          </a:solidFill>
                        </a:rPr>
                        <a:t> LOTs</a:t>
                      </a:r>
                    </a:p>
                  </a:txBody>
                  <a:tcPr marL="36000" marR="0" anchor="ctr">
                    <a:solidFill>
                      <a:schemeClr val="accent1"/>
                    </a:solidFill>
                  </a:tcPr>
                </a:tc>
                <a:tc>
                  <a:txBody>
                    <a:bodyPr/>
                    <a:lstStyle/>
                    <a:p>
                      <a:pPr algn="ctr"/>
                      <a:r>
                        <a:rPr lang="de-DE" sz="600"/>
                        <a:t>179</a:t>
                      </a:r>
                    </a:p>
                  </a:txBody>
                  <a:tcPr marL="0" marR="0" anchor="ctr"/>
                </a:tc>
                <a:tc>
                  <a:txBody>
                    <a:bodyPr/>
                    <a:lstStyle/>
                    <a:p>
                      <a:pPr algn="ctr"/>
                      <a:r>
                        <a:rPr lang="de-DE" sz="600"/>
                        <a:t>167</a:t>
                      </a:r>
                    </a:p>
                  </a:txBody>
                  <a:tcPr marL="0" marR="0" anchor="ctr"/>
                </a:tc>
                <a:tc>
                  <a:txBody>
                    <a:bodyPr/>
                    <a:lstStyle/>
                    <a:p>
                      <a:pPr algn="ctr"/>
                      <a:r>
                        <a:rPr lang="de-DE" sz="600"/>
                        <a:t>163</a:t>
                      </a:r>
                    </a:p>
                  </a:txBody>
                  <a:tcPr marL="0" marR="0" anchor="ctr"/>
                </a:tc>
                <a:tc>
                  <a:txBody>
                    <a:bodyPr/>
                    <a:lstStyle/>
                    <a:p>
                      <a:pPr algn="ctr"/>
                      <a:r>
                        <a:rPr lang="de-DE" sz="600"/>
                        <a:t>158</a:t>
                      </a:r>
                    </a:p>
                  </a:txBody>
                  <a:tcPr marL="0" marR="0" anchor="ctr"/>
                </a:tc>
                <a:tc>
                  <a:txBody>
                    <a:bodyPr/>
                    <a:lstStyle/>
                    <a:p>
                      <a:pPr algn="ctr"/>
                      <a:r>
                        <a:rPr lang="de-DE" sz="600"/>
                        <a:t>156</a:t>
                      </a:r>
                    </a:p>
                  </a:txBody>
                  <a:tcPr marL="0" marR="0" anchor="ctr"/>
                </a:tc>
                <a:tc>
                  <a:txBody>
                    <a:bodyPr/>
                    <a:lstStyle/>
                    <a:p>
                      <a:pPr algn="ctr"/>
                      <a:r>
                        <a:rPr lang="de-DE" sz="600"/>
                        <a:t>155</a:t>
                      </a:r>
                    </a:p>
                  </a:txBody>
                  <a:tcPr marL="0" marR="0" anchor="ctr"/>
                </a:tc>
                <a:tc>
                  <a:txBody>
                    <a:bodyPr/>
                    <a:lstStyle/>
                    <a:p>
                      <a:pPr algn="ctr"/>
                      <a:r>
                        <a:rPr lang="de-DE" sz="600"/>
                        <a:t>153</a:t>
                      </a:r>
                    </a:p>
                  </a:txBody>
                  <a:tcPr marL="0" marR="0" anchor="ctr"/>
                </a:tc>
                <a:tc>
                  <a:txBody>
                    <a:bodyPr/>
                    <a:lstStyle/>
                    <a:p>
                      <a:pPr algn="ctr"/>
                      <a:r>
                        <a:rPr lang="de-DE" sz="600"/>
                        <a:t>150</a:t>
                      </a:r>
                    </a:p>
                  </a:txBody>
                  <a:tcPr marL="0" marR="0" anchor="ctr"/>
                </a:tc>
                <a:tc>
                  <a:txBody>
                    <a:bodyPr/>
                    <a:lstStyle/>
                    <a:p>
                      <a:pPr algn="ctr"/>
                      <a:r>
                        <a:rPr lang="de-DE" sz="600"/>
                        <a:t>149</a:t>
                      </a:r>
                    </a:p>
                  </a:txBody>
                  <a:tcPr marL="0" marR="0" anchor="ctr"/>
                </a:tc>
                <a:tc>
                  <a:txBody>
                    <a:bodyPr/>
                    <a:lstStyle/>
                    <a:p>
                      <a:pPr algn="ctr"/>
                      <a:r>
                        <a:rPr lang="de-DE" sz="600"/>
                        <a:t>146</a:t>
                      </a:r>
                    </a:p>
                  </a:txBody>
                  <a:tcPr marL="0" marR="0" anchor="ctr"/>
                </a:tc>
                <a:tc>
                  <a:txBody>
                    <a:bodyPr/>
                    <a:lstStyle/>
                    <a:p>
                      <a:pPr algn="ctr"/>
                      <a:r>
                        <a:rPr lang="de-DE" sz="600"/>
                        <a:t>142</a:t>
                      </a:r>
                    </a:p>
                  </a:txBody>
                  <a:tcPr marL="0" marR="0" anchor="ctr"/>
                </a:tc>
                <a:tc>
                  <a:txBody>
                    <a:bodyPr/>
                    <a:lstStyle/>
                    <a:p>
                      <a:pPr algn="ctr"/>
                      <a:r>
                        <a:rPr lang="de-DE" sz="600"/>
                        <a:t>141</a:t>
                      </a:r>
                    </a:p>
                  </a:txBody>
                  <a:tcPr marL="0" marR="0" anchor="ctr"/>
                </a:tc>
                <a:tc>
                  <a:txBody>
                    <a:bodyPr/>
                    <a:lstStyle/>
                    <a:p>
                      <a:pPr algn="ctr"/>
                      <a:r>
                        <a:rPr lang="de-DE" sz="600"/>
                        <a:t>137</a:t>
                      </a:r>
                    </a:p>
                  </a:txBody>
                  <a:tcPr marL="0" marR="0" anchor="ctr"/>
                </a:tc>
                <a:tc>
                  <a:txBody>
                    <a:bodyPr/>
                    <a:lstStyle/>
                    <a:p>
                      <a:pPr algn="ctr"/>
                      <a:r>
                        <a:rPr lang="de-DE" sz="600"/>
                        <a:t>135</a:t>
                      </a:r>
                    </a:p>
                  </a:txBody>
                  <a:tcPr marL="0" marR="0" anchor="ctr"/>
                </a:tc>
                <a:tc>
                  <a:txBody>
                    <a:bodyPr/>
                    <a:lstStyle/>
                    <a:p>
                      <a:pPr algn="ctr"/>
                      <a:r>
                        <a:rPr lang="de-DE" sz="600"/>
                        <a:t>133</a:t>
                      </a:r>
                    </a:p>
                  </a:txBody>
                  <a:tcPr marL="0" marR="0" anchor="ctr"/>
                </a:tc>
                <a:tc>
                  <a:txBody>
                    <a:bodyPr/>
                    <a:lstStyle/>
                    <a:p>
                      <a:pPr algn="ctr"/>
                      <a:r>
                        <a:rPr lang="de-DE" sz="600"/>
                        <a:t>130</a:t>
                      </a:r>
                    </a:p>
                  </a:txBody>
                  <a:tcPr marL="0" marR="0" anchor="ctr"/>
                </a:tc>
                <a:tc>
                  <a:txBody>
                    <a:bodyPr/>
                    <a:lstStyle/>
                    <a:p>
                      <a:pPr algn="ctr"/>
                      <a:r>
                        <a:rPr lang="de-DE" sz="600"/>
                        <a:t>129</a:t>
                      </a:r>
                    </a:p>
                  </a:txBody>
                  <a:tcPr marL="0" marR="0" anchor="ctr"/>
                </a:tc>
                <a:tc>
                  <a:txBody>
                    <a:bodyPr/>
                    <a:lstStyle/>
                    <a:p>
                      <a:pPr algn="ctr"/>
                      <a:r>
                        <a:rPr lang="de-DE" sz="600"/>
                        <a:t>124</a:t>
                      </a:r>
                    </a:p>
                  </a:txBody>
                  <a:tcPr marL="0" marR="0" anchor="ctr"/>
                </a:tc>
                <a:tc>
                  <a:txBody>
                    <a:bodyPr/>
                    <a:lstStyle/>
                    <a:p>
                      <a:pPr algn="ctr"/>
                      <a:r>
                        <a:rPr lang="de-DE" sz="600"/>
                        <a:t>121</a:t>
                      </a:r>
                    </a:p>
                  </a:txBody>
                  <a:tcPr marL="0" marR="0" anchor="ctr"/>
                </a:tc>
                <a:tc>
                  <a:txBody>
                    <a:bodyPr/>
                    <a:lstStyle/>
                    <a:p>
                      <a:pPr algn="ctr"/>
                      <a:r>
                        <a:rPr lang="de-DE" sz="600"/>
                        <a:t>115</a:t>
                      </a:r>
                    </a:p>
                  </a:txBody>
                  <a:tcPr marL="0" marR="0" anchor="ctr"/>
                </a:tc>
                <a:tc>
                  <a:txBody>
                    <a:bodyPr/>
                    <a:lstStyle/>
                    <a:p>
                      <a:pPr algn="ctr"/>
                      <a:r>
                        <a:rPr lang="de-DE" sz="600"/>
                        <a:t>113</a:t>
                      </a:r>
                    </a:p>
                  </a:txBody>
                  <a:tcPr marL="0" marR="0" anchor="ctr"/>
                </a:tc>
                <a:tc>
                  <a:txBody>
                    <a:bodyPr/>
                    <a:lstStyle/>
                    <a:p>
                      <a:pPr algn="ctr"/>
                      <a:r>
                        <a:rPr lang="de-DE" sz="600"/>
                        <a:t>103</a:t>
                      </a:r>
                    </a:p>
                  </a:txBody>
                  <a:tcPr marL="0" marR="0" anchor="ctr"/>
                </a:tc>
                <a:tc>
                  <a:txBody>
                    <a:bodyPr/>
                    <a:lstStyle/>
                    <a:p>
                      <a:pPr algn="ctr"/>
                      <a:r>
                        <a:rPr lang="de-DE" sz="600"/>
                        <a:t>100</a:t>
                      </a:r>
                    </a:p>
                  </a:txBody>
                  <a:tcPr marL="0" marR="0" anchor="ctr"/>
                </a:tc>
                <a:tc>
                  <a:txBody>
                    <a:bodyPr/>
                    <a:lstStyle/>
                    <a:p>
                      <a:pPr algn="ctr"/>
                      <a:r>
                        <a:rPr lang="de-DE" sz="600"/>
                        <a:t>95</a:t>
                      </a:r>
                    </a:p>
                  </a:txBody>
                  <a:tcPr marL="0" marR="0" anchor="ctr"/>
                </a:tc>
                <a:tc>
                  <a:txBody>
                    <a:bodyPr/>
                    <a:lstStyle/>
                    <a:p>
                      <a:pPr algn="ctr"/>
                      <a:r>
                        <a:rPr lang="de-DE" sz="600"/>
                        <a:t>85</a:t>
                      </a:r>
                    </a:p>
                  </a:txBody>
                  <a:tcPr marL="0" marR="0" anchor="ctr"/>
                </a:tc>
                <a:tc>
                  <a:txBody>
                    <a:bodyPr/>
                    <a:lstStyle/>
                    <a:p>
                      <a:pPr algn="ctr"/>
                      <a:r>
                        <a:rPr lang="de-DE" sz="600"/>
                        <a:t>56</a:t>
                      </a:r>
                    </a:p>
                  </a:txBody>
                  <a:tcPr marL="0" marR="0" anchor="ctr"/>
                </a:tc>
                <a:tc>
                  <a:txBody>
                    <a:bodyPr/>
                    <a:lstStyle/>
                    <a:p>
                      <a:pPr algn="ctr"/>
                      <a:r>
                        <a:rPr lang="de-DE" sz="600"/>
                        <a:t>37</a:t>
                      </a:r>
                    </a:p>
                  </a:txBody>
                  <a:tcPr marL="0" marR="0" anchor="ctr"/>
                </a:tc>
                <a:tc>
                  <a:txBody>
                    <a:bodyPr/>
                    <a:lstStyle/>
                    <a:p>
                      <a:pPr algn="ctr"/>
                      <a:r>
                        <a:rPr lang="de-DE" sz="600"/>
                        <a:t>22</a:t>
                      </a:r>
                    </a:p>
                  </a:txBody>
                  <a:tcPr marL="0" marR="0" anchor="ctr"/>
                </a:tc>
                <a:tc>
                  <a:txBody>
                    <a:bodyPr/>
                    <a:lstStyle/>
                    <a:p>
                      <a:pPr algn="ctr"/>
                      <a:r>
                        <a:rPr lang="de-DE" sz="600"/>
                        <a:t>7</a:t>
                      </a:r>
                    </a:p>
                  </a:txBody>
                  <a:tcPr marL="0" marR="0" anchor="ctr"/>
                </a:tc>
                <a:tc>
                  <a:txBody>
                    <a:bodyPr/>
                    <a:lstStyle/>
                    <a:p>
                      <a:pPr algn="ctr"/>
                      <a:r>
                        <a:rPr lang="de-DE" sz="600"/>
                        <a:t>2</a:t>
                      </a:r>
                    </a:p>
                  </a:txBody>
                  <a:tcPr marL="0" marR="0" anchor="ctr"/>
                </a:tc>
                <a:tc>
                  <a:txBody>
                    <a:bodyPr/>
                    <a:lstStyle/>
                    <a:p>
                      <a:pPr algn="ctr"/>
                      <a:r>
                        <a:rPr lang="de-DE" sz="600"/>
                        <a:t>0</a:t>
                      </a:r>
                    </a:p>
                  </a:txBody>
                  <a:tcPr marL="0" marR="0" anchor="ctr"/>
                </a:tc>
                <a:extLst>
                  <a:ext uri="{0D108BD9-81ED-4DB2-BD59-A6C34878D82A}">
                    <a16:rowId xmlns:a16="http://schemas.microsoft.com/office/drawing/2014/main" val="2216105311"/>
                  </a:ext>
                </a:extLst>
              </a:tr>
              <a:tr h="162241">
                <a:tc>
                  <a:txBody>
                    <a:bodyPr/>
                    <a:lstStyle/>
                    <a:p>
                      <a:r>
                        <a:rPr lang="de-DE" sz="600">
                          <a:solidFill>
                            <a:schemeClr val="bg1"/>
                          </a:solidFill>
                        </a:rPr>
                        <a:t>1 </a:t>
                      </a:r>
                      <a:r>
                        <a:rPr lang="de-DE" sz="600" err="1">
                          <a:solidFill>
                            <a:schemeClr val="bg1"/>
                          </a:solidFill>
                        </a:rPr>
                        <a:t>prior</a:t>
                      </a:r>
                      <a:r>
                        <a:rPr lang="de-DE" sz="600">
                          <a:solidFill>
                            <a:schemeClr val="bg1"/>
                          </a:solidFill>
                        </a:rPr>
                        <a:t> LOT</a:t>
                      </a:r>
                    </a:p>
                  </a:txBody>
                  <a:tcPr marL="36000" marR="0" anchor="ctr">
                    <a:solidFill>
                      <a:schemeClr val="accent2"/>
                    </a:solidFill>
                  </a:tcPr>
                </a:tc>
                <a:tc>
                  <a:txBody>
                    <a:bodyPr/>
                    <a:lstStyle/>
                    <a:p>
                      <a:pPr algn="ctr"/>
                      <a:r>
                        <a:rPr lang="de-DE" sz="600"/>
                        <a:t>214</a:t>
                      </a:r>
                    </a:p>
                  </a:txBody>
                  <a:tcPr marL="0" marR="0" anchor="ctr"/>
                </a:tc>
                <a:tc>
                  <a:txBody>
                    <a:bodyPr/>
                    <a:lstStyle/>
                    <a:p>
                      <a:pPr algn="ctr"/>
                      <a:r>
                        <a:rPr lang="de-DE" sz="600"/>
                        <a:t>207</a:t>
                      </a:r>
                    </a:p>
                  </a:txBody>
                  <a:tcPr marL="0" marR="0" anchor="ctr"/>
                </a:tc>
                <a:tc>
                  <a:txBody>
                    <a:bodyPr/>
                    <a:lstStyle/>
                    <a:p>
                      <a:pPr algn="ctr"/>
                      <a:r>
                        <a:rPr lang="de-DE" sz="600"/>
                        <a:t>199</a:t>
                      </a:r>
                    </a:p>
                  </a:txBody>
                  <a:tcPr marL="0" marR="0" anchor="ctr"/>
                </a:tc>
                <a:tc>
                  <a:txBody>
                    <a:bodyPr/>
                    <a:lstStyle/>
                    <a:p>
                      <a:pPr algn="ctr"/>
                      <a:r>
                        <a:rPr lang="de-DE" sz="600"/>
                        <a:t>193</a:t>
                      </a:r>
                    </a:p>
                  </a:txBody>
                  <a:tcPr marL="0" marR="0" anchor="ctr"/>
                </a:tc>
                <a:tc>
                  <a:txBody>
                    <a:bodyPr/>
                    <a:lstStyle/>
                    <a:p>
                      <a:pPr algn="ctr"/>
                      <a:r>
                        <a:rPr lang="de-DE" sz="600"/>
                        <a:t>189</a:t>
                      </a:r>
                    </a:p>
                  </a:txBody>
                  <a:tcPr marL="0" marR="0" anchor="ctr"/>
                </a:tc>
                <a:tc>
                  <a:txBody>
                    <a:bodyPr/>
                    <a:lstStyle/>
                    <a:p>
                      <a:pPr algn="ctr"/>
                      <a:r>
                        <a:rPr lang="de-DE" sz="600"/>
                        <a:t>185</a:t>
                      </a:r>
                    </a:p>
                  </a:txBody>
                  <a:tcPr marL="0" marR="0" anchor="ctr"/>
                </a:tc>
                <a:tc>
                  <a:txBody>
                    <a:bodyPr/>
                    <a:lstStyle/>
                    <a:p>
                      <a:pPr algn="ctr"/>
                      <a:r>
                        <a:rPr lang="de-DE" sz="600"/>
                        <a:t>181</a:t>
                      </a:r>
                    </a:p>
                  </a:txBody>
                  <a:tcPr marL="0" marR="0" anchor="ctr"/>
                </a:tc>
                <a:tc>
                  <a:txBody>
                    <a:bodyPr/>
                    <a:lstStyle/>
                    <a:p>
                      <a:pPr algn="ctr"/>
                      <a:r>
                        <a:rPr lang="de-DE" sz="600"/>
                        <a:t>177</a:t>
                      </a:r>
                    </a:p>
                  </a:txBody>
                  <a:tcPr marL="0" marR="0" anchor="ctr"/>
                </a:tc>
                <a:tc>
                  <a:txBody>
                    <a:bodyPr/>
                    <a:lstStyle/>
                    <a:p>
                      <a:pPr algn="ctr"/>
                      <a:r>
                        <a:rPr lang="de-DE" sz="600"/>
                        <a:t>171</a:t>
                      </a:r>
                    </a:p>
                  </a:txBody>
                  <a:tcPr marL="0" marR="0" anchor="ctr"/>
                </a:tc>
                <a:tc>
                  <a:txBody>
                    <a:bodyPr/>
                    <a:lstStyle/>
                    <a:p>
                      <a:pPr algn="ctr"/>
                      <a:r>
                        <a:rPr lang="de-DE" sz="600"/>
                        <a:t>168</a:t>
                      </a:r>
                    </a:p>
                  </a:txBody>
                  <a:tcPr marL="0" marR="0" anchor="ctr"/>
                </a:tc>
                <a:tc>
                  <a:txBody>
                    <a:bodyPr/>
                    <a:lstStyle/>
                    <a:p>
                      <a:pPr algn="ctr"/>
                      <a:r>
                        <a:rPr lang="de-DE" sz="600"/>
                        <a:t>154</a:t>
                      </a:r>
                    </a:p>
                  </a:txBody>
                  <a:tcPr marL="0" marR="0" anchor="ctr"/>
                </a:tc>
                <a:tc>
                  <a:txBody>
                    <a:bodyPr/>
                    <a:lstStyle/>
                    <a:p>
                      <a:pPr algn="ctr"/>
                      <a:r>
                        <a:rPr lang="de-DE" sz="600"/>
                        <a:t>146</a:t>
                      </a:r>
                    </a:p>
                  </a:txBody>
                  <a:tcPr marL="0" marR="0" anchor="ctr"/>
                </a:tc>
                <a:tc>
                  <a:txBody>
                    <a:bodyPr/>
                    <a:lstStyle/>
                    <a:p>
                      <a:pPr algn="ctr"/>
                      <a:r>
                        <a:rPr lang="de-DE" sz="600"/>
                        <a:t>130</a:t>
                      </a:r>
                    </a:p>
                  </a:txBody>
                  <a:tcPr marL="0" marR="0" anchor="ctr"/>
                </a:tc>
                <a:tc>
                  <a:txBody>
                    <a:bodyPr/>
                    <a:lstStyle/>
                    <a:p>
                      <a:pPr algn="ctr"/>
                      <a:r>
                        <a:rPr lang="de-DE" sz="600"/>
                        <a:t>106</a:t>
                      </a:r>
                    </a:p>
                  </a:txBody>
                  <a:tcPr marL="0" marR="0" anchor="ctr"/>
                </a:tc>
                <a:tc>
                  <a:txBody>
                    <a:bodyPr/>
                    <a:lstStyle/>
                    <a:p>
                      <a:pPr algn="ctr"/>
                      <a:r>
                        <a:rPr lang="de-DE" sz="600"/>
                        <a:t>98</a:t>
                      </a:r>
                    </a:p>
                  </a:txBody>
                  <a:tcPr marL="0" marR="0" anchor="ctr"/>
                </a:tc>
                <a:tc>
                  <a:txBody>
                    <a:bodyPr/>
                    <a:lstStyle/>
                    <a:p>
                      <a:pPr algn="ctr"/>
                      <a:r>
                        <a:rPr lang="de-DE" sz="600"/>
                        <a:t>60</a:t>
                      </a:r>
                    </a:p>
                  </a:txBody>
                  <a:tcPr marL="0" marR="0" anchor="ctr"/>
                </a:tc>
                <a:tc>
                  <a:txBody>
                    <a:bodyPr/>
                    <a:lstStyle/>
                    <a:p>
                      <a:pPr algn="ctr"/>
                      <a:r>
                        <a:rPr lang="de-DE" sz="600"/>
                        <a:t>29</a:t>
                      </a:r>
                    </a:p>
                  </a:txBody>
                  <a:tcPr marL="0" marR="0" anchor="ctr"/>
                </a:tc>
                <a:tc>
                  <a:txBody>
                    <a:bodyPr/>
                    <a:lstStyle/>
                    <a:p>
                      <a:pPr algn="ctr"/>
                      <a:r>
                        <a:rPr lang="de-DE" sz="600"/>
                        <a:t>12</a:t>
                      </a:r>
                    </a:p>
                  </a:txBody>
                  <a:tcPr marL="0" marR="0" anchor="ctr"/>
                </a:tc>
                <a:tc>
                  <a:txBody>
                    <a:bodyPr/>
                    <a:lstStyle/>
                    <a:p>
                      <a:pPr algn="ctr"/>
                      <a:r>
                        <a:rPr lang="de-DE" sz="600"/>
                        <a:t>2</a:t>
                      </a:r>
                    </a:p>
                  </a:txBody>
                  <a:tcPr marL="0" marR="0" anchor="ctr"/>
                </a:tc>
                <a:tc>
                  <a:txBody>
                    <a:bodyPr/>
                    <a:lstStyle/>
                    <a:p>
                      <a:pPr algn="ctr"/>
                      <a:r>
                        <a:rPr lang="de-DE" sz="600"/>
                        <a:t>0</a:t>
                      </a:r>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extLst>
                  <a:ext uri="{0D108BD9-81ED-4DB2-BD59-A6C34878D82A}">
                    <a16:rowId xmlns:a16="http://schemas.microsoft.com/office/drawing/2014/main" val="3262368492"/>
                  </a:ext>
                </a:extLst>
              </a:tr>
              <a:tr h="162241">
                <a:tc>
                  <a:txBody>
                    <a:bodyPr/>
                    <a:lstStyle/>
                    <a:p>
                      <a:r>
                        <a:rPr lang="de-DE" sz="600">
                          <a:solidFill>
                            <a:schemeClr val="bg1"/>
                          </a:solidFill>
                        </a:rPr>
                        <a:t>2+ </a:t>
                      </a:r>
                      <a:r>
                        <a:rPr lang="de-DE" sz="600" err="1">
                          <a:solidFill>
                            <a:schemeClr val="bg1"/>
                          </a:solidFill>
                        </a:rPr>
                        <a:t>prior</a:t>
                      </a:r>
                      <a:r>
                        <a:rPr lang="de-DE" sz="600">
                          <a:solidFill>
                            <a:schemeClr val="bg1"/>
                          </a:solidFill>
                        </a:rPr>
                        <a:t> LOTs</a:t>
                      </a:r>
                    </a:p>
                  </a:txBody>
                  <a:tcPr marL="36000" marR="0" anchor="ctr">
                    <a:solidFill>
                      <a:schemeClr val="accent3"/>
                    </a:solidFill>
                  </a:tcPr>
                </a:tc>
                <a:tc>
                  <a:txBody>
                    <a:bodyPr/>
                    <a:lstStyle/>
                    <a:p>
                      <a:pPr algn="ctr"/>
                      <a:r>
                        <a:rPr lang="de-DE" sz="600"/>
                        <a:t>208</a:t>
                      </a:r>
                    </a:p>
                  </a:txBody>
                  <a:tcPr marL="0" marR="0" anchor="ctr"/>
                </a:tc>
                <a:tc>
                  <a:txBody>
                    <a:bodyPr/>
                    <a:lstStyle/>
                    <a:p>
                      <a:pPr algn="ctr"/>
                      <a:r>
                        <a:rPr lang="de-DE" sz="600"/>
                        <a:t>199</a:t>
                      </a:r>
                    </a:p>
                  </a:txBody>
                  <a:tcPr marL="0" marR="0" anchor="ctr"/>
                </a:tc>
                <a:tc>
                  <a:txBody>
                    <a:bodyPr/>
                    <a:lstStyle/>
                    <a:p>
                      <a:pPr algn="ctr"/>
                      <a:r>
                        <a:rPr lang="de-DE" sz="600"/>
                        <a:t>185</a:t>
                      </a:r>
                    </a:p>
                  </a:txBody>
                  <a:tcPr marL="0" marR="0" anchor="ctr"/>
                </a:tc>
                <a:tc>
                  <a:txBody>
                    <a:bodyPr/>
                    <a:lstStyle/>
                    <a:p>
                      <a:pPr algn="ctr"/>
                      <a:r>
                        <a:rPr lang="de-DE" sz="600"/>
                        <a:t>177</a:t>
                      </a:r>
                    </a:p>
                  </a:txBody>
                  <a:tcPr marL="0" marR="0" anchor="ctr"/>
                </a:tc>
                <a:tc>
                  <a:txBody>
                    <a:bodyPr/>
                    <a:lstStyle/>
                    <a:p>
                      <a:pPr algn="ctr"/>
                      <a:r>
                        <a:rPr lang="de-DE" sz="600"/>
                        <a:t>174</a:t>
                      </a:r>
                    </a:p>
                  </a:txBody>
                  <a:tcPr marL="0" marR="0" anchor="ctr"/>
                </a:tc>
                <a:tc>
                  <a:txBody>
                    <a:bodyPr/>
                    <a:lstStyle/>
                    <a:p>
                      <a:pPr algn="ctr"/>
                      <a:r>
                        <a:rPr lang="de-DE" sz="600"/>
                        <a:t>164</a:t>
                      </a:r>
                    </a:p>
                  </a:txBody>
                  <a:tcPr marL="0" marR="0" anchor="ctr"/>
                </a:tc>
                <a:tc>
                  <a:txBody>
                    <a:bodyPr/>
                    <a:lstStyle/>
                    <a:p>
                      <a:pPr algn="ctr"/>
                      <a:r>
                        <a:rPr lang="de-DE" sz="600"/>
                        <a:t>150</a:t>
                      </a:r>
                    </a:p>
                  </a:txBody>
                  <a:tcPr marL="0" marR="0" anchor="ctr"/>
                </a:tc>
                <a:tc>
                  <a:txBody>
                    <a:bodyPr/>
                    <a:lstStyle/>
                    <a:p>
                      <a:pPr algn="ctr"/>
                      <a:r>
                        <a:rPr lang="de-DE" sz="600"/>
                        <a:t>143</a:t>
                      </a:r>
                    </a:p>
                  </a:txBody>
                  <a:tcPr marL="0" marR="0" anchor="ctr"/>
                </a:tc>
                <a:tc>
                  <a:txBody>
                    <a:bodyPr/>
                    <a:lstStyle/>
                    <a:p>
                      <a:pPr algn="ctr"/>
                      <a:r>
                        <a:rPr lang="de-DE" sz="600"/>
                        <a:t>134</a:t>
                      </a:r>
                    </a:p>
                  </a:txBody>
                  <a:tcPr marL="0" marR="0" anchor="ctr"/>
                </a:tc>
                <a:tc>
                  <a:txBody>
                    <a:bodyPr/>
                    <a:lstStyle/>
                    <a:p>
                      <a:pPr algn="ctr"/>
                      <a:r>
                        <a:rPr lang="de-DE" sz="600"/>
                        <a:t>132</a:t>
                      </a:r>
                    </a:p>
                  </a:txBody>
                  <a:tcPr marL="0" marR="0" anchor="ctr"/>
                </a:tc>
                <a:tc>
                  <a:txBody>
                    <a:bodyPr/>
                    <a:lstStyle/>
                    <a:p>
                      <a:pPr algn="ctr"/>
                      <a:r>
                        <a:rPr lang="de-DE" sz="600"/>
                        <a:t>122</a:t>
                      </a:r>
                    </a:p>
                  </a:txBody>
                  <a:tcPr marL="0" marR="0" anchor="ctr"/>
                </a:tc>
                <a:tc>
                  <a:txBody>
                    <a:bodyPr/>
                    <a:lstStyle/>
                    <a:p>
                      <a:pPr algn="ctr"/>
                      <a:r>
                        <a:rPr lang="de-DE" sz="600"/>
                        <a:t>111</a:t>
                      </a:r>
                    </a:p>
                  </a:txBody>
                  <a:tcPr marL="0" marR="0" anchor="ctr"/>
                </a:tc>
                <a:tc>
                  <a:txBody>
                    <a:bodyPr/>
                    <a:lstStyle/>
                    <a:p>
                      <a:pPr algn="ctr"/>
                      <a:r>
                        <a:rPr lang="de-DE" sz="600"/>
                        <a:t>92</a:t>
                      </a:r>
                    </a:p>
                  </a:txBody>
                  <a:tcPr marL="0" marR="0" anchor="ctr"/>
                </a:tc>
                <a:tc>
                  <a:txBody>
                    <a:bodyPr/>
                    <a:lstStyle/>
                    <a:p>
                      <a:pPr algn="ctr"/>
                      <a:r>
                        <a:rPr lang="de-DE" sz="600"/>
                        <a:t>75</a:t>
                      </a:r>
                    </a:p>
                  </a:txBody>
                  <a:tcPr marL="0" marR="0" anchor="ctr"/>
                </a:tc>
                <a:tc>
                  <a:txBody>
                    <a:bodyPr/>
                    <a:lstStyle/>
                    <a:p>
                      <a:pPr algn="ctr"/>
                      <a:r>
                        <a:rPr lang="de-DE" sz="600"/>
                        <a:t>62</a:t>
                      </a:r>
                    </a:p>
                  </a:txBody>
                  <a:tcPr marL="0" marR="0" anchor="ctr"/>
                </a:tc>
                <a:tc>
                  <a:txBody>
                    <a:bodyPr/>
                    <a:lstStyle/>
                    <a:p>
                      <a:pPr algn="ctr"/>
                      <a:r>
                        <a:rPr lang="de-DE" sz="600"/>
                        <a:t>37</a:t>
                      </a:r>
                    </a:p>
                  </a:txBody>
                  <a:tcPr marL="0" marR="0" anchor="ctr"/>
                </a:tc>
                <a:tc>
                  <a:txBody>
                    <a:bodyPr/>
                    <a:lstStyle/>
                    <a:p>
                      <a:pPr algn="ctr"/>
                      <a:r>
                        <a:rPr lang="de-DE" sz="600"/>
                        <a:t>21</a:t>
                      </a:r>
                    </a:p>
                  </a:txBody>
                  <a:tcPr marL="0" marR="0" anchor="ctr"/>
                </a:tc>
                <a:tc>
                  <a:txBody>
                    <a:bodyPr/>
                    <a:lstStyle/>
                    <a:p>
                      <a:pPr algn="ctr"/>
                      <a:r>
                        <a:rPr lang="de-DE" sz="600"/>
                        <a:t>8</a:t>
                      </a:r>
                    </a:p>
                  </a:txBody>
                  <a:tcPr marL="0" marR="0" anchor="ctr"/>
                </a:tc>
                <a:tc>
                  <a:txBody>
                    <a:bodyPr/>
                    <a:lstStyle/>
                    <a:p>
                      <a:pPr algn="ctr"/>
                      <a:r>
                        <a:rPr lang="de-DE" sz="600"/>
                        <a:t>2</a:t>
                      </a:r>
                    </a:p>
                  </a:txBody>
                  <a:tcPr marL="0" marR="0" anchor="ctr"/>
                </a:tc>
                <a:tc>
                  <a:txBody>
                    <a:bodyPr/>
                    <a:lstStyle/>
                    <a:p>
                      <a:pPr algn="ctr"/>
                      <a:r>
                        <a:rPr lang="de-DE" sz="600"/>
                        <a:t>0</a:t>
                      </a:r>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extLst>
                  <a:ext uri="{0D108BD9-81ED-4DB2-BD59-A6C34878D82A}">
                    <a16:rowId xmlns:a16="http://schemas.microsoft.com/office/drawing/2014/main" val="1817664319"/>
                  </a:ext>
                </a:extLst>
              </a:tr>
            </a:tbl>
          </a:graphicData>
        </a:graphic>
      </p:graphicFrame>
      <p:graphicFrame>
        <p:nvGraphicFramePr>
          <p:cNvPr id="11" name="Tabelle 10">
            <a:extLst>
              <a:ext uri="{FF2B5EF4-FFF2-40B4-BE49-F238E27FC236}">
                <a16:creationId xmlns:a16="http://schemas.microsoft.com/office/drawing/2014/main" id="{E4853A75-175D-A77B-0617-E46649628B3E}"/>
              </a:ext>
            </a:extLst>
          </p:cNvPr>
          <p:cNvGraphicFramePr>
            <a:graphicFrameLocks noGrp="1"/>
          </p:cNvGraphicFramePr>
          <p:nvPr>
            <p:extLst>
              <p:ext uri="{D42A27DB-BD31-4B8C-83A1-F6EECF244321}">
                <p14:modId xmlns:p14="http://schemas.microsoft.com/office/powerpoint/2010/main" val="3651495122"/>
              </p:ext>
            </p:extLst>
          </p:nvPr>
        </p:nvGraphicFramePr>
        <p:xfrm>
          <a:off x="1200050" y="1991140"/>
          <a:ext cx="4788000" cy="853440"/>
        </p:xfrm>
        <a:graphic>
          <a:graphicData uri="http://schemas.openxmlformats.org/drawingml/2006/table">
            <a:tbl>
              <a:tblPr firstRow="1" bandRow="1">
                <a:tableStyleId>{5C22544A-7EE6-4342-B048-85BDC9FD1C3A}</a:tableStyleId>
              </a:tblPr>
              <a:tblGrid>
                <a:gridCol w="1224000">
                  <a:extLst>
                    <a:ext uri="{9D8B030D-6E8A-4147-A177-3AD203B41FA5}">
                      <a16:colId xmlns:a16="http://schemas.microsoft.com/office/drawing/2014/main" val="2820801768"/>
                    </a:ext>
                  </a:extLst>
                </a:gridCol>
                <a:gridCol w="972000">
                  <a:extLst>
                    <a:ext uri="{9D8B030D-6E8A-4147-A177-3AD203B41FA5}">
                      <a16:colId xmlns:a16="http://schemas.microsoft.com/office/drawing/2014/main" val="618725896"/>
                    </a:ext>
                  </a:extLst>
                </a:gridCol>
                <a:gridCol w="1152000">
                  <a:extLst>
                    <a:ext uri="{9D8B030D-6E8A-4147-A177-3AD203B41FA5}">
                      <a16:colId xmlns:a16="http://schemas.microsoft.com/office/drawing/2014/main" val="2733767411"/>
                    </a:ext>
                  </a:extLst>
                </a:gridCol>
                <a:gridCol w="1440000">
                  <a:extLst>
                    <a:ext uri="{9D8B030D-6E8A-4147-A177-3AD203B41FA5}">
                      <a16:colId xmlns:a16="http://schemas.microsoft.com/office/drawing/2014/main" val="2080665911"/>
                    </a:ext>
                  </a:extLst>
                </a:gridCol>
              </a:tblGrid>
              <a:tr h="0">
                <a:tc>
                  <a:txBody>
                    <a:bodyPr/>
                    <a:lstStyle/>
                    <a:p>
                      <a:endParaRPr lang="de-DE" sz="800"/>
                    </a:p>
                  </a:txBody>
                  <a:tcPr/>
                </a:tc>
                <a:tc>
                  <a:txBody>
                    <a:bodyPr/>
                    <a:lstStyle/>
                    <a:p>
                      <a:r>
                        <a:rPr lang="de-DE" sz="800"/>
                        <a:t>Median (95% CI)</a:t>
                      </a:r>
                    </a:p>
                  </a:txBody>
                  <a:tcPr/>
                </a:tc>
                <a:tc>
                  <a:txBody>
                    <a:bodyPr/>
                    <a:lstStyle/>
                    <a:p>
                      <a:r>
                        <a:rPr lang="de-DE" sz="800"/>
                        <a:t>36 months (95% CI)</a:t>
                      </a:r>
                    </a:p>
                  </a:txBody>
                  <a:tcPr/>
                </a:tc>
                <a:tc>
                  <a:txBody>
                    <a:bodyPr/>
                    <a:lstStyle/>
                    <a:p>
                      <a:r>
                        <a:rPr lang="de-DE" sz="800"/>
                        <a:t>HR (95% CI): log-rank </a:t>
                      </a:r>
                      <a:r>
                        <a:rPr lang="de-DE" sz="800" err="1"/>
                        <a:t>test</a:t>
                      </a:r>
                      <a:endParaRPr lang="de-DE" sz="800"/>
                    </a:p>
                  </a:txBody>
                  <a:tcPr/>
                </a:tc>
                <a:extLst>
                  <a:ext uri="{0D108BD9-81ED-4DB2-BD59-A6C34878D82A}">
                    <a16:rowId xmlns:a16="http://schemas.microsoft.com/office/drawing/2014/main" val="1380963173"/>
                  </a:ext>
                </a:extLst>
              </a:tr>
              <a:tr h="0">
                <a:tc>
                  <a:txBody>
                    <a:bodyPr/>
                    <a:lstStyle/>
                    <a:p>
                      <a:r>
                        <a:rPr lang="de-DE" sz="800">
                          <a:solidFill>
                            <a:schemeClr val="bg1"/>
                          </a:solidFill>
                        </a:rPr>
                        <a:t>0 </a:t>
                      </a:r>
                      <a:r>
                        <a:rPr lang="de-DE" sz="800" err="1">
                          <a:solidFill>
                            <a:schemeClr val="bg1"/>
                          </a:solidFill>
                        </a:rPr>
                        <a:t>prior</a:t>
                      </a:r>
                      <a:r>
                        <a:rPr lang="de-DE" sz="800">
                          <a:solidFill>
                            <a:schemeClr val="bg1"/>
                          </a:solidFill>
                        </a:rPr>
                        <a:t> LOTs (n=179)</a:t>
                      </a:r>
                    </a:p>
                  </a:txBody>
                  <a:tcPr>
                    <a:solidFill>
                      <a:schemeClr val="accent1"/>
                    </a:solidFill>
                  </a:tcPr>
                </a:tc>
                <a:tc>
                  <a:txBody>
                    <a:bodyPr/>
                    <a:lstStyle/>
                    <a:p>
                      <a:pPr algn="ctr"/>
                      <a:r>
                        <a:rPr lang="de-DE" sz="800"/>
                        <a:t>NR (80.4-NE)</a:t>
                      </a:r>
                    </a:p>
                  </a:txBody>
                  <a:tcPr/>
                </a:tc>
                <a:tc>
                  <a:txBody>
                    <a:bodyPr/>
                    <a:lstStyle/>
                    <a:p>
                      <a:pPr algn="ctr"/>
                      <a:r>
                        <a:rPr lang="de-DE" sz="800"/>
                        <a:t>0.84 (0.78-0.89)</a:t>
                      </a:r>
                    </a:p>
                  </a:txBody>
                  <a:tcPr/>
                </a:tc>
                <a:tc>
                  <a:txBody>
                    <a:bodyPr/>
                    <a:lstStyle/>
                    <a:p>
                      <a:pPr algn="ctr"/>
                      <a:endParaRPr lang="de-DE" sz="800" dirty="0"/>
                    </a:p>
                  </a:txBody>
                  <a:tcPr/>
                </a:tc>
                <a:extLst>
                  <a:ext uri="{0D108BD9-81ED-4DB2-BD59-A6C34878D82A}">
                    <a16:rowId xmlns:a16="http://schemas.microsoft.com/office/drawing/2014/main" val="4193339075"/>
                  </a:ext>
                </a:extLst>
              </a:tr>
              <a:tr h="0">
                <a:tc>
                  <a:txBody>
                    <a:bodyPr/>
                    <a:lstStyle/>
                    <a:p>
                      <a:r>
                        <a:rPr lang="de-DE" sz="800">
                          <a:solidFill>
                            <a:schemeClr val="bg1"/>
                          </a:solidFill>
                        </a:rPr>
                        <a:t>1 </a:t>
                      </a:r>
                      <a:r>
                        <a:rPr lang="de-DE" sz="800" err="1">
                          <a:solidFill>
                            <a:schemeClr val="bg1"/>
                          </a:solidFill>
                        </a:rPr>
                        <a:t>prior</a:t>
                      </a:r>
                      <a:r>
                        <a:rPr lang="de-DE" sz="800">
                          <a:solidFill>
                            <a:schemeClr val="bg1"/>
                          </a:solidFill>
                        </a:rPr>
                        <a:t> LOT (n=214)</a:t>
                      </a:r>
                    </a:p>
                  </a:txBody>
                  <a:tcP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a:ln>
                            <a:noFill/>
                          </a:ln>
                          <a:solidFill>
                            <a:srgbClr val="4E4F4E"/>
                          </a:solidFill>
                          <a:effectLst/>
                          <a:uLnTx/>
                          <a:uFillTx/>
                          <a:latin typeface="Arial" panose="020B0604020202020204"/>
                          <a:ea typeface="+mn-ea"/>
                          <a:cs typeface="+mn-cs"/>
                        </a:rPr>
                        <a:t>54.4 (47.0-NE)</a:t>
                      </a:r>
                    </a:p>
                  </a:txBody>
                  <a:tcPr/>
                </a:tc>
                <a:tc>
                  <a:txBody>
                    <a:bodyPr/>
                    <a:lstStyle/>
                    <a:p>
                      <a:pPr algn="ctr"/>
                      <a:r>
                        <a:rPr lang="de-DE" sz="800"/>
                        <a:t>0.73 (0.66-0.78)</a:t>
                      </a:r>
                    </a:p>
                  </a:txBody>
                  <a:tcPr/>
                </a:tc>
                <a:tc>
                  <a:txBody>
                    <a:bodyPr/>
                    <a:lstStyle/>
                    <a:p>
                      <a:pPr algn="ctr"/>
                      <a:r>
                        <a:rPr lang="de-DE" sz="800"/>
                        <a:t>0.44 (0.30-0.66); </a:t>
                      </a:r>
                      <a:r>
                        <a:rPr lang="de-DE" sz="800" i="1"/>
                        <a:t>P</a:t>
                      </a:r>
                      <a:r>
                        <a:rPr lang="de-DE" sz="800"/>
                        <a:t>&lt;0.0001</a:t>
                      </a:r>
                    </a:p>
                  </a:txBody>
                  <a:tcPr/>
                </a:tc>
                <a:extLst>
                  <a:ext uri="{0D108BD9-81ED-4DB2-BD59-A6C34878D82A}">
                    <a16:rowId xmlns:a16="http://schemas.microsoft.com/office/drawing/2014/main" val="3057204526"/>
                  </a:ext>
                </a:extLst>
              </a:tr>
              <a:tr h="0">
                <a:tc>
                  <a:txBody>
                    <a:bodyPr/>
                    <a:lstStyle/>
                    <a:p>
                      <a:r>
                        <a:rPr lang="de-DE" sz="800">
                          <a:solidFill>
                            <a:schemeClr val="bg1"/>
                          </a:solidFill>
                        </a:rPr>
                        <a:t>2+ </a:t>
                      </a:r>
                      <a:r>
                        <a:rPr lang="de-DE" sz="800" err="1">
                          <a:solidFill>
                            <a:schemeClr val="bg1"/>
                          </a:solidFill>
                        </a:rPr>
                        <a:t>prior</a:t>
                      </a:r>
                      <a:r>
                        <a:rPr lang="de-DE" sz="800">
                          <a:solidFill>
                            <a:schemeClr val="bg1"/>
                          </a:solidFill>
                        </a:rPr>
                        <a:t> LOTs (n=208)</a:t>
                      </a:r>
                    </a:p>
                  </a:txBody>
                  <a:tcP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a:ln>
                            <a:noFill/>
                          </a:ln>
                          <a:solidFill>
                            <a:srgbClr val="4E4F4E"/>
                          </a:solidFill>
                          <a:effectLst/>
                          <a:uLnTx/>
                          <a:uFillTx/>
                          <a:latin typeface="Arial" panose="020B0604020202020204"/>
                          <a:ea typeface="+mn-ea"/>
                          <a:cs typeface="+mn-cs"/>
                        </a:rPr>
                        <a:t>41.7 (36.1-NE)</a:t>
                      </a:r>
                    </a:p>
                  </a:txBody>
                  <a:tcPr/>
                </a:tc>
                <a:tc>
                  <a:txBody>
                    <a:bodyPr/>
                    <a:lstStyle/>
                    <a:p>
                      <a:pPr algn="ctr"/>
                      <a:r>
                        <a:rPr lang="de-DE" sz="800"/>
                        <a:t>0.58 (0.50-0.64)</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800" dirty="0"/>
                        <a:t>0.61 (0.46-0.83); </a:t>
                      </a:r>
                      <a:r>
                        <a:rPr lang="de-DE" sz="800" i="1" dirty="0"/>
                        <a:t>P</a:t>
                      </a:r>
                      <a:r>
                        <a:rPr lang="de-DE" sz="800" dirty="0"/>
                        <a:t>=0.0012</a:t>
                      </a:r>
                    </a:p>
                  </a:txBody>
                  <a:tcPr/>
                </a:tc>
                <a:extLst>
                  <a:ext uri="{0D108BD9-81ED-4DB2-BD59-A6C34878D82A}">
                    <a16:rowId xmlns:a16="http://schemas.microsoft.com/office/drawing/2014/main" val="368979406"/>
                  </a:ext>
                </a:extLst>
              </a:tr>
            </a:tbl>
          </a:graphicData>
        </a:graphic>
      </p:graphicFrame>
      <p:graphicFrame>
        <p:nvGraphicFramePr>
          <p:cNvPr id="12" name="Tabelle 11">
            <a:extLst>
              <a:ext uri="{FF2B5EF4-FFF2-40B4-BE49-F238E27FC236}">
                <a16:creationId xmlns:a16="http://schemas.microsoft.com/office/drawing/2014/main" id="{9D62F7E9-5F04-652F-1BCB-1F38168759B7}"/>
              </a:ext>
            </a:extLst>
          </p:cNvPr>
          <p:cNvGraphicFramePr>
            <a:graphicFrameLocks noGrp="1"/>
          </p:cNvGraphicFramePr>
          <p:nvPr>
            <p:extLst>
              <p:ext uri="{D42A27DB-BD31-4B8C-83A1-F6EECF244321}">
                <p14:modId xmlns:p14="http://schemas.microsoft.com/office/powerpoint/2010/main" val="2540719361"/>
              </p:ext>
            </p:extLst>
          </p:nvPr>
        </p:nvGraphicFramePr>
        <p:xfrm>
          <a:off x="6220779" y="5267960"/>
          <a:ext cx="5576911" cy="731520"/>
        </p:xfrm>
        <a:graphic>
          <a:graphicData uri="http://schemas.openxmlformats.org/drawingml/2006/table">
            <a:tbl>
              <a:tblPr firstRow="1" bandRow="1">
                <a:tableStyleId>{5C22544A-7EE6-4342-B048-85BDC9FD1C3A}</a:tableStyleId>
              </a:tblPr>
              <a:tblGrid>
                <a:gridCol w="540000">
                  <a:extLst>
                    <a:ext uri="{9D8B030D-6E8A-4147-A177-3AD203B41FA5}">
                      <a16:colId xmlns:a16="http://schemas.microsoft.com/office/drawing/2014/main" val="619206354"/>
                    </a:ext>
                  </a:extLst>
                </a:gridCol>
                <a:gridCol w="162481">
                  <a:extLst>
                    <a:ext uri="{9D8B030D-6E8A-4147-A177-3AD203B41FA5}">
                      <a16:colId xmlns:a16="http://schemas.microsoft.com/office/drawing/2014/main" val="174075662"/>
                    </a:ext>
                  </a:extLst>
                </a:gridCol>
                <a:gridCol w="162481">
                  <a:extLst>
                    <a:ext uri="{9D8B030D-6E8A-4147-A177-3AD203B41FA5}">
                      <a16:colId xmlns:a16="http://schemas.microsoft.com/office/drawing/2014/main" val="4247300208"/>
                    </a:ext>
                  </a:extLst>
                </a:gridCol>
                <a:gridCol w="162481">
                  <a:extLst>
                    <a:ext uri="{9D8B030D-6E8A-4147-A177-3AD203B41FA5}">
                      <a16:colId xmlns:a16="http://schemas.microsoft.com/office/drawing/2014/main" val="1392249542"/>
                    </a:ext>
                  </a:extLst>
                </a:gridCol>
                <a:gridCol w="162481">
                  <a:extLst>
                    <a:ext uri="{9D8B030D-6E8A-4147-A177-3AD203B41FA5}">
                      <a16:colId xmlns:a16="http://schemas.microsoft.com/office/drawing/2014/main" val="2058550711"/>
                    </a:ext>
                  </a:extLst>
                </a:gridCol>
                <a:gridCol w="162481">
                  <a:extLst>
                    <a:ext uri="{9D8B030D-6E8A-4147-A177-3AD203B41FA5}">
                      <a16:colId xmlns:a16="http://schemas.microsoft.com/office/drawing/2014/main" val="2021821706"/>
                    </a:ext>
                  </a:extLst>
                </a:gridCol>
                <a:gridCol w="162481">
                  <a:extLst>
                    <a:ext uri="{9D8B030D-6E8A-4147-A177-3AD203B41FA5}">
                      <a16:colId xmlns:a16="http://schemas.microsoft.com/office/drawing/2014/main" val="1927379860"/>
                    </a:ext>
                  </a:extLst>
                </a:gridCol>
                <a:gridCol w="162481">
                  <a:extLst>
                    <a:ext uri="{9D8B030D-6E8A-4147-A177-3AD203B41FA5}">
                      <a16:colId xmlns:a16="http://schemas.microsoft.com/office/drawing/2014/main" val="251996669"/>
                    </a:ext>
                  </a:extLst>
                </a:gridCol>
                <a:gridCol w="162481">
                  <a:extLst>
                    <a:ext uri="{9D8B030D-6E8A-4147-A177-3AD203B41FA5}">
                      <a16:colId xmlns:a16="http://schemas.microsoft.com/office/drawing/2014/main" val="1793459080"/>
                    </a:ext>
                  </a:extLst>
                </a:gridCol>
                <a:gridCol w="162481">
                  <a:extLst>
                    <a:ext uri="{9D8B030D-6E8A-4147-A177-3AD203B41FA5}">
                      <a16:colId xmlns:a16="http://schemas.microsoft.com/office/drawing/2014/main" val="3248877473"/>
                    </a:ext>
                  </a:extLst>
                </a:gridCol>
                <a:gridCol w="162481">
                  <a:extLst>
                    <a:ext uri="{9D8B030D-6E8A-4147-A177-3AD203B41FA5}">
                      <a16:colId xmlns:a16="http://schemas.microsoft.com/office/drawing/2014/main" val="4077763369"/>
                    </a:ext>
                  </a:extLst>
                </a:gridCol>
                <a:gridCol w="162481">
                  <a:extLst>
                    <a:ext uri="{9D8B030D-6E8A-4147-A177-3AD203B41FA5}">
                      <a16:colId xmlns:a16="http://schemas.microsoft.com/office/drawing/2014/main" val="4196434074"/>
                    </a:ext>
                  </a:extLst>
                </a:gridCol>
                <a:gridCol w="162481">
                  <a:extLst>
                    <a:ext uri="{9D8B030D-6E8A-4147-A177-3AD203B41FA5}">
                      <a16:colId xmlns:a16="http://schemas.microsoft.com/office/drawing/2014/main" val="342755423"/>
                    </a:ext>
                  </a:extLst>
                </a:gridCol>
                <a:gridCol w="162481">
                  <a:extLst>
                    <a:ext uri="{9D8B030D-6E8A-4147-A177-3AD203B41FA5}">
                      <a16:colId xmlns:a16="http://schemas.microsoft.com/office/drawing/2014/main" val="2342300222"/>
                    </a:ext>
                  </a:extLst>
                </a:gridCol>
                <a:gridCol w="162481">
                  <a:extLst>
                    <a:ext uri="{9D8B030D-6E8A-4147-A177-3AD203B41FA5}">
                      <a16:colId xmlns:a16="http://schemas.microsoft.com/office/drawing/2014/main" val="906970079"/>
                    </a:ext>
                  </a:extLst>
                </a:gridCol>
                <a:gridCol w="162481">
                  <a:extLst>
                    <a:ext uri="{9D8B030D-6E8A-4147-A177-3AD203B41FA5}">
                      <a16:colId xmlns:a16="http://schemas.microsoft.com/office/drawing/2014/main" val="2174001787"/>
                    </a:ext>
                  </a:extLst>
                </a:gridCol>
                <a:gridCol w="162481">
                  <a:extLst>
                    <a:ext uri="{9D8B030D-6E8A-4147-A177-3AD203B41FA5}">
                      <a16:colId xmlns:a16="http://schemas.microsoft.com/office/drawing/2014/main" val="2141563860"/>
                    </a:ext>
                  </a:extLst>
                </a:gridCol>
                <a:gridCol w="162481">
                  <a:extLst>
                    <a:ext uri="{9D8B030D-6E8A-4147-A177-3AD203B41FA5}">
                      <a16:colId xmlns:a16="http://schemas.microsoft.com/office/drawing/2014/main" val="2503119662"/>
                    </a:ext>
                  </a:extLst>
                </a:gridCol>
                <a:gridCol w="162481">
                  <a:extLst>
                    <a:ext uri="{9D8B030D-6E8A-4147-A177-3AD203B41FA5}">
                      <a16:colId xmlns:a16="http://schemas.microsoft.com/office/drawing/2014/main" val="148141236"/>
                    </a:ext>
                  </a:extLst>
                </a:gridCol>
                <a:gridCol w="162481">
                  <a:extLst>
                    <a:ext uri="{9D8B030D-6E8A-4147-A177-3AD203B41FA5}">
                      <a16:colId xmlns:a16="http://schemas.microsoft.com/office/drawing/2014/main" val="4175678526"/>
                    </a:ext>
                  </a:extLst>
                </a:gridCol>
                <a:gridCol w="162481">
                  <a:extLst>
                    <a:ext uri="{9D8B030D-6E8A-4147-A177-3AD203B41FA5}">
                      <a16:colId xmlns:a16="http://schemas.microsoft.com/office/drawing/2014/main" val="523891869"/>
                    </a:ext>
                  </a:extLst>
                </a:gridCol>
                <a:gridCol w="162481">
                  <a:extLst>
                    <a:ext uri="{9D8B030D-6E8A-4147-A177-3AD203B41FA5}">
                      <a16:colId xmlns:a16="http://schemas.microsoft.com/office/drawing/2014/main" val="3804541351"/>
                    </a:ext>
                  </a:extLst>
                </a:gridCol>
                <a:gridCol w="162481">
                  <a:extLst>
                    <a:ext uri="{9D8B030D-6E8A-4147-A177-3AD203B41FA5}">
                      <a16:colId xmlns:a16="http://schemas.microsoft.com/office/drawing/2014/main" val="3614198170"/>
                    </a:ext>
                  </a:extLst>
                </a:gridCol>
                <a:gridCol w="162481">
                  <a:extLst>
                    <a:ext uri="{9D8B030D-6E8A-4147-A177-3AD203B41FA5}">
                      <a16:colId xmlns:a16="http://schemas.microsoft.com/office/drawing/2014/main" val="915939963"/>
                    </a:ext>
                  </a:extLst>
                </a:gridCol>
                <a:gridCol w="162481">
                  <a:extLst>
                    <a:ext uri="{9D8B030D-6E8A-4147-A177-3AD203B41FA5}">
                      <a16:colId xmlns:a16="http://schemas.microsoft.com/office/drawing/2014/main" val="3231267447"/>
                    </a:ext>
                  </a:extLst>
                </a:gridCol>
                <a:gridCol w="162481">
                  <a:extLst>
                    <a:ext uri="{9D8B030D-6E8A-4147-A177-3AD203B41FA5}">
                      <a16:colId xmlns:a16="http://schemas.microsoft.com/office/drawing/2014/main" val="1284127939"/>
                    </a:ext>
                  </a:extLst>
                </a:gridCol>
                <a:gridCol w="162481">
                  <a:extLst>
                    <a:ext uri="{9D8B030D-6E8A-4147-A177-3AD203B41FA5}">
                      <a16:colId xmlns:a16="http://schemas.microsoft.com/office/drawing/2014/main" val="3469868943"/>
                    </a:ext>
                  </a:extLst>
                </a:gridCol>
                <a:gridCol w="162481">
                  <a:extLst>
                    <a:ext uri="{9D8B030D-6E8A-4147-A177-3AD203B41FA5}">
                      <a16:colId xmlns:a16="http://schemas.microsoft.com/office/drawing/2014/main" val="2311495514"/>
                    </a:ext>
                  </a:extLst>
                </a:gridCol>
                <a:gridCol w="162481">
                  <a:extLst>
                    <a:ext uri="{9D8B030D-6E8A-4147-A177-3AD203B41FA5}">
                      <a16:colId xmlns:a16="http://schemas.microsoft.com/office/drawing/2014/main" val="1562343356"/>
                    </a:ext>
                  </a:extLst>
                </a:gridCol>
                <a:gridCol w="162481">
                  <a:extLst>
                    <a:ext uri="{9D8B030D-6E8A-4147-A177-3AD203B41FA5}">
                      <a16:colId xmlns:a16="http://schemas.microsoft.com/office/drawing/2014/main" val="189715489"/>
                    </a:ext>
                  </a:extLst>
                </a:gridCol>
                <a:gridCol w="162481">
                  <a:extLst>
                    <a:ext uri="{9D8B030D-6E8A-4147-A177-3AD203B41FA5}">
                      <a16:colId xmlns:a16="http://schemas.microsoft.com/office/drawing/2014/main" val="4278733710"/>
                    </a:ext>
                  </a:extLst>
                </a:gridCol>
                <a:gridCol w="162481">
                  <a:extLst>
                    <a:ext uri="{9D8B030D-6E8A-4147-A177-3AD203B41FA5}">
                      <a16:colId xmlns:a16="http://schemas.microsoft.com/office/drawing/2014/main" val="4049024626"/>
                    </a:ext>
                  </a:extLst>
                </a:gridCol>
              </a:tblGrid>
              <a:tr h="162241">
                <a:tc gridSpan="32">
                  <a:txBody>
                    <a:bodyPr/>
                    <a:lstStyle/>
                    <a:p>
                      <a:r>
                        <a:rPr lang="de-DE" sz="600" err="1"/>
                        <a:t>No</a:t>
                      </a:r>
                      <a:r>
                        <a:rPr lang="de-DE" sz="600"/>
                        <a:t>. at </a:t>
                      </a:r>
                      <a:r>
                        <a:rPr lang="de-DE" sz="600" err="1"/>
                        <a:t>risk</a:t>
                      </a:r>
                      <a:endParaRPr lang="de-DE" sz="600"/>
                    </a:p>
                  </a:txBody>
                  <a:tcPr marL="36000" marR="0" anchor="ct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extLst>
                  <a:ext uri="{0D108BD9-81ED-4DB2-BD59-A6C34878D82A}">
                    <a16:rowId xmlns:a16="http://schemas.microsoft.com/office/drawing/2014/main" val="513556464"/>
                  </a:ext>
                </a:extLst>
              </a:tr>
              <a:tr h="162241">
                <a:tc>
                  <a:txBody>
                    <a:bodyPr/>
                    <a:lstStyle/>
                    <a:p>
                      <a:r>
                        <a:rPr lang="de-DE" sz="600">
                          <a:solidFill>
                            <a:schemeClr val="bg1"/>
                          </a:solidFill>
                        </a:rPr>
                        <a:t>0 </a:t>
                      </a:r>
                      <a:r>
                        <a:rPr lang="de-DE" sz="600" err="1">
                          <a:solidFill>
                            <a:schemeClr val="bg1"/>
                          </a:solidFill>
                        </a:rPr>
                        <a:t>prior</a:t>
                      </a:r>
                      <a:r>
                        <a:rPr lang="de-DE" sz="600">
                          <a:solidFill>
                            <a:schemeClr val="bg1"/>
                          </a:solidFill>
                        </a:rPr>
                        <a:t> LOTs</a:t>
                      </a:r>
                    </a:p>
                  </a:txBody>
                  <a:tcPr marL="36000" marR="0" anchor="ctr">
                    <a:solidFill>
                      <a:schemeClr val="accent1"/>
                    </a:solidFill>
                  </a:tcPr>
                </a:tc>
                <a:tc>
                  <a:txBody>
                    <a:bodyPr/>
                    <a:lstStyle/>
                    <a:p>
                      <a:pPr algn="ctr"/>
                      <a:r>
                        <a:rPr lang="de-DE" sz="600"/>
                        <a:t>16</a:t>
                      </a:r>
                    </a:p>
                  </a:txBody>
                  <a:tcPr marL="0" marR="0" anchor="ctr"/>
                </a:tc>
                <a:tc>
                  <a:txBody>
                    <a:bodyPr/>
                    <a:lstStyle/>
                    <a:p>
                      <a:pPr algn="ctr"/>
                      <a:r>
                        <a:rPr lang="de-DE" sz="600"/>
                        <a:t>15</a:t>
                      </a:r>
                    </a:p>
                  </a:txBody>
                  <a:tcPr marL="0" marR="0" anchor="ctr"/>
                </a:tc>
                <a:tc>
                  <a:txBody>
                    <a:bodyPr/>
                    <a:lstStyle/>
                    <a:p>
                      <a:pPr algn="ctr"/>
                      <a:r>
                        <a:rPr lang="de-DE" sz="600"/>
                        <a:t>14</a:t>
                      </a:r>
                    </a:p>
                  </a:txBody>
                  <a:tcPr marL="0" marR="0" anchor="ctr"/>
                </a:tc>
                <a:tc>
                  <a:txBody>
                    <a:bodyPr/>
                    <a:lstStyle/>
                    <a:p>
                      <a:pPr algn="ctr"/>
                      <a:r>
                        <a:rPr lang="de-DE" sz="600"/>
                        <a:t>14</a:t>
                      </a:r>
                    </a:p>
                  </a:txBody>
                  <a:tcPr marL="0" marR="0" anchor="ctr"/>
                </a:tc>
                <a:tc>
                  <a:txBody>
                    <a:bodyPr/>
                    <a:lstStyle/>
                    <a:p>
                      <a:pPr algn="ctr"/>
                      <a:r>
                        <a:rPr lang="de-DE" sz="600"/>
                        <a:t>13</a:t>
                      </a:r>
                    </a:p>
                  </a:txBody>
                  <a:tcPr marL="0" marR="0" anchor="ctr"/>
                </a:tc>
                <a:tc>
                  <a:txBody>
                    <a:bodyPr/>
                    <a:lstStyle/>
                    <a:p>
                      <a:pPr algn="ctr"/>
                      <a:r>
                        <a:rPr lang="de-DE" sz="600"/>
                        <a:t>13</a:t>
                      </a:r>
                    </a:p>
                  </a:txBody>
                  <a:tcPr marL="0" marR="0" anchor="ctr"/>
                </a:tc>
                <a:tc>
                  <a:txBody>
                    <a:bodyPr/>
                    <a:lstStyle/>
                    <a:p>
                      <a:pPr algn="ctr"/>
                      <a:r>
                        <a:rPr lang="de-DE" sz="600"/>
                        <a:t>13</a:t>
                      </a:r>
                    </a:p>
                  </a:txBody>
                  <a:tcPr marL="0" marR="0" anchor="ctr"/>
                </a:tc>
                <a:tc>
                  <a:txBody>
                    <a:bodyPr/>
                    <a:lstStyle/>
                    <a:p>
                      <a:pPr algn="ctr"/>
                      <a:r>
                        <a:rPr lang="de-DE" sz="600"/>
                        <a:t>13</a:t>
                      </a:r>
                    </a:p>
                  </a:txBody>
                  <a:tcPr marL="0" marR="0" anchor="ctr"/>
                </a:tc>
                <a:tc>
                  <a:txBody>
                    <a:bodyPr/>
                    <a:lstStyle/>
                    <a:p>
                      <a:pPr algn="ctr"/>
                      <a:r>
                        <a:rPr lang="de-DE" sz="600"/>
                        <a:t>12</a:t>
                      </a:r>
                    </a:p>
                  </a:txBody>
                  <a:tcPr marL="0" marR="0" anchor="ctr"/>
                </a:tc>
                <a:tc>
                  <a:txBody>
                    <a:bodyPr/>
                    <a:lstStyle/>
                    <a:p>
                      <a:pPr algn="ctr"/>
                      <a:r>
                        <a:rPr lang="de-DE" sz="600"/>
                        <a:t>12</a:t>
                      </a:r>
                    </a:p>
                  </a:txBody>
                  <a:tcPr marL="0" marR="0" anchor="ctr"/>
                </a:tc>
                <a:tc>
                  <a:txBody>
                    <a:bodyPr/>
                    <a:lstStyle/>
                    <a:p>
                      <a:pPr algn="ctr"/>
                      <a:r>
                        <a:rPr lang="de-DE" sz="600"/>
                        <a:t>12</a:t>
                      </a:r>
                    </a:p>
                  </a:txBody>
                  <a:tcPr marL="0" marR="0" anchor="ctr"/>
                </a:tc>
                <a:tc>
                  <a:txBody>
                    <a:bodyPr/>
                    <a:lstStyle/>
                    <a:p>
                      <a:pPr algn="ctr"/>
                      <a:r>
                        <a:rPr lang="de-DE" sz="600"/>
                        <a:t>12</a:t>
                      </a:r>
                    </a:p>
                  </a:txBody>
                  <a:tcPr marL="0" marR="0" anchor="ctr"/>
                </a:tc>
                <a:tc>
                  <a:txBody>
                    <a:bodyPr/>
                    <a:lstStyle/>
                    <a:p>
                      <a:pPr algn="ctr"/>
                      <a:r>
                        <a:rPr lang="de-DE" sz="600"/>
                        <a:t>12</a:t>
                      </a:r>
                    </a:p>
                  </a:txBody>
                  <a:tcPr marL="0" marR="0" anchor="ctr"/>
                </a:tc>
                <a:tc>
                  <a:txBody>
                    <a:bodyPr/>
                    <a:lstStyle/>
                    <a:p>
                      <a:pPr algn="ctr"/>
                      <a:r>
                        <a:rPr lang="de-DE" sz="600"/>
                        <a:t>11</a:t>
                      </a:r>
                    </a:p>
                  </a:txBody>
                  <a:tcPr marL="0" marR="0" anchor="ctr"/>
                </a:tc>
                <a:tc>
                  <a:txBody>
                    <a:bodyPr/>
                    <a:lstStyle/>
                    <a:p>
                      <a:pPr algn="ctr"/>
                      <a:r>
                        <a:rPr lang="de-DE" sz="600"/>
                        <a:t>11</a:t>
                      </a:r>
                    </a:p>
                  </a:txBody>
                  <a:tcPr marL="0" marR="0" anchor="ctr"/>
                </a:tc>
                <a:tc>
                  <a:txBody>
                    <a:bodyPr/>
                    <a:lstStyle/>
                    <a:p>
                      <a:pPr algn="ctr"/>
                      <a:r>
                        <a:rPr lang="de-DE" sz="600"/>
                        <a:t>11</a:t>
                      </a:r>
                    </a:p>
                  </a:txBody>
                  <a:tcPr marL="0" marR="0" anchor="ctr"/>
                </a:tc>
                <a:tc>
                  <a:txBody>
                    <a:bodyPr/>
                    <a:lstStyle/>
                    <a:p>
                      <a:pPr algn="ctr"/>
                      <a:r>
                        <a:rPr lang="de-DE" sz="600"/>
                        <a:t>11</a:t>
                      </a:r>
                    </a:p>
                  </a:txBody>
                  <a:tcPr marL="0" marR="0" anchor="ctr"/>
                </a:tc>
                <a:tc>
                  <a:txBody>
                    <a:bodyPr/>
                    <a:lstStyle/>
                    <a:p>
                      <a:pPr algn="ctr"/>
                      <a:r>
                        <a:rPr lang="de-DE" sz="600"/>
                        <a:t>10</a:t>
                      </a:r>
                    </a:p>
                  </a:txBody>
                  <a:tcPr marL="0" marR="0" anchor="ctr"/>
                </a:tc>
                <a:tc>
                  <a:txBody>
                    <a:bodyPr/>
                    <a:lstStyle/>
                    <a:p>
                      <a:pPr algn="ctr"/>
                      <a:r>
                        <a:rPr lang="de-DE" sz="600"/>
                        <a:t>10</a:t>
                      </a:r>
                    </a:p>
                  </a:txBody>
                  <a:tcPr marL="0" marR="0" anchor="ctr"/>
                </a:tc>
                <a:tc>
                  <a:txBody>
                    <a:bodyPr/>
                    <a:lstStyle/>
                    <a:p>
                      <a:pPr algn="ctr"/>
                      <a:r>
                        <a:rPr lang="de-DE" sz="600"/>
                        <a:t>10</a:t>
                      </a:r>
                    </a:p>
                  </a:txBody>
                  <a:tcPr marL="0" marR="0" anchor="ctr"/>
                </a:tc>
                <a:tc>
                  <a:txBody>
                    <a:bodyPr/>
                    <a:lstStyle/>
                    <a:p>
                      <a:pPr algn="ctr"/>
                      <a:r>
                        <a:rPr lang="de-DE" sz="600"/>
                        <a:t>10</a:t>
                      </a:r>
                    </a:p>
                  </a:txBody>
                  <a:tcPr marL="0" marR="0" anchor="ctr"/>
                </a:tc>
                <a:tc>
                  <a:txBody>
                    <a:bodyPr/>
                    <a:lstStyle/>
                    <a:p>
                      <a:pPr algn="ctr"/>
                      <a:r>
                        <a:rPr lang="de-DE" sz="600"/>
                        <a:t>10</a:t>
                      </a:r>
                    </a:p>
                  </a:txBody>
                  <a:tcPr marL="0" marR="0" anchor="ctr"/>
                </a:tc>
                <a:tc>
                  <a:txBody>
                    <a:bodyPr/>
                    <a:lstStyle/>
                    <a:p>
                      <a:pPr algn="ctr"/>
                      <a:r>
                        <a:rPr lang="de-DE" sz="600"/>
                        <a:t>9</a:t>
                      </a:r>
                    </a:p>
                  </a:txBody>
                  <a:tcPr marL="0" marR="0" anchor="ctr"/>
                </a:tc>
                <a:tc>
                  <a:txBody>
                    <a:bodyPr/>
                    <a:lstStyle/>
                    <a:p>
                      <a:pPr algn="ctr"/>
                      <a:r>
                        <a:rPr lang="de-DE" sz="600"/>
                        <a:t>7</a:t>
                      </a:r>
                    </a:p>
                  </a:txBody>
                  <a:tcPr marL="0" marR="0" anchor="ctr"/>
                </a:tc>
                <a:tc>
                  <a:txBody>
                    <a:bodyPr/>
                    <a:lstStyle/>
                    <a:p>
                      <a:pPr algn="ctr"/>
                      <a:r>
                        <a:rPr lang="de-DE" sz="600"/>
                        <a:t>7</a:t>
                      </a:r>
                    </a:p>
                  </a:txBody>
                  <a:tcPr marL="0" marR="0" anchor="ctr"/>
                </a:tc>
                <a:tc>
                  <a:txBody>
                    <a:bodyPr/>
                    <a:lstStyle/>
                    <a:p>
                      <a:pPr algn="ctr"/>
                      <a:r>
                        <a:rPr lang="de-DE" sz="600"/>
                        <a:t>4</a:t>
                      </a:r>
                    </a:p>
                  </a:txBody>
                  <a:tcPr marL="0" marR="0" anchor="ctr"/>
                </a:tc>
                <a:tc>
                  <a:txBody>
                    <a:bodyPr/>
                    <a:lstStyle/>
                    <a:p>
                      <a:pPr algn="ctr"/>
                      <a:r>
                        <a:rPr lang="de-DE" sz="600"/>
                        <a:t>4</a:t>
                      </a:r>
                    </a:p>
                  </a:txBody>
                  <a:tcPr marL="0" marR="0" anchor="ctr"/>
                </a:tc>
                <a:tc>
                  <a:txBody>
                    <a:bodyPr/>
                    <a:lstStyle/>
                    <a:p>
                      <a:pPr algn="ctr"/>
                      <a:r>
                        <a:rPr lang="de-DE" sz="600"/>
                        <a:t>2</a:t>
                      </a:r>
                    </a:p>
                  </a:txBody>
                  <a:tcPr marL="0" marR="0" anchor="ctr"/>
                </a:tc>
                <a:tc>
                  <a:txBody>
                    <a:bodyPr/>
                    <a:lstStyle/>
                    <a:p>
                      <a:pPr algn="ctr"/>
                      <a:r>
                        <a:rPr lang="de-DE" sz="600"/>
                        <a:t>1</a:t>
                      </a:r>
                    </a:p>
                  </a:txBody>
                  <a:tcPr marL="0" marR="0" anchor="ctr"/>
                </a:tc>
                <a:tc>
                  <a:txBody>
                    <a:bodyPr/>
                    <a:lstStyle/>
                    <a:p>
                      <a:pPr algn="ctr"/>
                      <a:r>
                        <a:rPr lang="de-DE" sz="600"/>
                        <a:t>1</a:t>
                      </a:r>
                    </a:p>
                  </a:txBody>
                  <a:tcPr marL="0" marR="0" anchor="ctr"/>
                </a:tc>
                <a:tc>
                  <a:txBody>
                    <a:bodyPr/>
                    <a:lstStyle/>
                    <a:p>
                      <a:pPr algn="ctr"/>
                      <a:r>
                        <a:rPr lang="de-DE" sz="600"/>
                        <a:t>0</a:t>
                      </a:r>
                    </a:p>
                  </a:txBody>
                  <a:tcPr marL="0" marR="0" anchor="ctr"/>
                </a:tc>
                <a:extLst>
                  <a:ext uri="{0D108BD9-81ED-4DB2-BD59-A6C34878D82A}">
                    <a16:rowId xmlns:a16="http://schemas.microsoft.com/office/drawing/2014/main" val="2216105311"/>
                  </a:ext>
                </a:extLst>
              </a:tr>
              <a:tr h="162241">
                <a:tc>
                  <a:txBody>
                    <a:bodyPr/>
                    <a:lstStyle/>
                    <a:p>
                      <a:r>
                        <a:rPr lang="de-DE" sz="600">
                          <a:solidFill>
                            <a:schemeClr val="bg1"/>
                          </a:solidFill>
                        </a:rPr>
                        <a:t>1 </a:t>
                      </a:r>
                      <a:r>
                        <a:rPr lang="de-DE" sz="600" err="1">
                          <a:solidFill>
                            <a:schemeClr val="bg1"/>
                          </a:solidFill>
                        </a:rPr>
                        <a:t>prior</a:t>
                      </a:r>
                      <a:r>
                        <a:rPr lang="de-DE" sz="600">
                          <a:solidFill>
                            <a:schemeClr val="bg1"/>
                          </a:solidFill>
                        </a:rPr>
                        <a:t> LOT</a:t>
                      </a:r>
                    </a:p>
                  </a:txBody>
                  <a:tcPr marL="36000" marR="0" anchor="ctr">
                    <a:solidFill>
                      <a:schemeClr val="accent2"/>
                    </a:solidFill>
                  </a:tcPr>
                </a:tc>
                <a:tc>
                  <a:txBody>
                    <a:bodyPr/>
                    <a:lstStyle/>
                    <a:p>
                      <a:pPr algn="ctr"/>
                      <a:r>
                        <a:rPr lang="de-DE" sz="600"/>
                        <a:t>71</a:t>
                      </a:r>
                    </a:p>
                  </a:txBody>
                  <a:tcPr marL="0" marR="0" anchor="ctr"/>
                </a:tc>
                <a:tc>
                  <a:txBody>
                    <a:bodyPr/>
                    <a:lstStyle/>
                    <a:p>
                      <a:pPr algn="ctr"/>
                      <a:r>
                        <a:rPr lang="de-DE" sz="600"/>
                        <a:t>68</a:t>
                      </a:r>
                    </a:p>
                  </a:txBody>
                  <a:tcPr marL="0" marR="0" anchor="ctr"/>
                </a:tc>
                <a:tc>
                  <a:txBody>
                    <a:bodyPr/>
                    <a:lstStyle/>
                    <a:p>
                      <a:pPr algn="ctr"/>
                      <a:r>
                        <a:rPr lang="de-DE" sz="600"/>
                        <a:t>66</a:t>
                      </a:r>
                    </a:p>
                  </a:txBody>
                  <a:tcPr marL="0" marR="0" anchor="ctr"/>
                </a:tc>
                <a:tc>
                  <a:txBody>
                    <a:bodyPr/>
                    <a:lstStyle/>
                    <a:p>
                      <a:pPr algn="ctr"/>
                      <a:r>
                        <a:rPr lang="de-DE" sz="600"/>
                        <a:t>63</a:t>
                      </a:r>
                    </a:p>
                  </a:txBody>
                  <a:tcPr marL="0" marR="0" anchor="ctr"/>
                </a:tc>
                <a:tc>
                  <a:txBody>
                    <a:bodyPr/>
                    <a:lstStyle/>
                    <a:p>
                      <a:pPr algn="ctr"/>
                      <a:r>
                        <a:rPr lang="de-DE" sz="600"/>
                        <a:t>62</a:t>
                      </a:r>
                    </a:p>
                  </a:txBody>
                  <a:tcPr marL="0" marR="0" anchor="ctr"/>
                </a:tc>
                <a:tc>
                  <a:txBody>
                    <a:bodyPr/>
                    <a:lstStyle/>
                    <a:p>
                      <a:pPr algn="ctr"/>
                      <a:r>
                        <a:rPr lang="de-DE" sz="600"/>
                        <a:t>61</a:t>
                      </a:r>
                    </a:p>
                  </a:txBody>
                  <a:tcPr marL="0" marR="0" anchor="ctr"/>
                </a:tc>
                <a:tc>
                  <a:txBody>
                    <a:bodyPr/>
                    <a:lstStyle/>
                    <a:p>
                      <a:pPr algn="ctr"/>
                      <a:r>
                        <a:rPr lang="de-DE" sz="600"/>
                        <a:t>60</a:t>
                      </a:r>
                    </a:p>
                  </a:txBody>
                  <a:tcPr marL="0" marR="0" anchor="ctr"/>
                </a:tc>
                <a:tc>
                  <a:txBody>
                    <a:bodyPr/>
                    <a:lstStyle/>
                    <a:p>
                      <a:pPr algn="ctr"/>
                      <a:r>
                        <a:rPr lang="de-DE" sz="600"/>
                        <a:t>60</a:t>
                      </a:r>
                    </a:p>
                  </a:txBody>
                  <a:tcPr marL="0" marR="0" anchor="ctr"/>
                </a:tc>
                <a:tc>
                  <a:txBody>
                    <a:bodyPr/>
                    <a:lstStyle/>
                    <a:p>
                      <a:pPr algn="ctr"/>
                      <a:r>
                        <a:rPr lang="de-DE" sz="600"/>
                        <a:t>56</a:t>
                      </a:r>
                    </a:p>
                  </a:txBody>
                  <a:tcPr marL="0" marR="0" anchor="ctr"/>
                </a:tc>
                <a:tc>
                  <a:txBody>
                    <a:bodyPr/>
                    <a:lstStyle/>
                    <a:p>
                      <a:pPr algn="ctr"/>
                      <a:r>
                        <a:rPr lang="de-DE" sz="600"/>
                        <a:t>54</a:t>
                      </a:r>
                    </a:p>
                  </a:txBody>
                  <a:tcPr marL="0" marR="0" anchor="ctr"/>
                </a:tc>
                <a:tc>
                  <a:txBody>
                    <a:bodyPr/>
                    <a:lstStyle/>
                    <a:p>
                      <a:pPr algn="ctr"/>
                      <a:r>
                        <a:rPr lang="de-DE" sz="600"/>
                        <a:t>49</a:t>
                      </a:r>
                    </a:p>
                  </a:txBody>
                  <a:tcPr marL="0" marR="0" anchor="ctr"/>
                </a:tc>
                <a:tc>
                  <a:txBody>
                    <a:bodyPr/>
                    <a:lstStyle/>
                    <a:p>
                      <a:pPr algn="ctr"/>
                      <a:r>
                        <a:rPr lang="de-DE" sz="600"/>
                        <a:t>48</a:t>
                      </a:r>
                    </a:p>
                  </a:txBody>
                  <a:tcPr marL="0" marR="0" anchor="ctr"/>
                </a:tc>
                <a:tc>
                  <a:txBody>
                    <a:bodyPr/>
                    <a:lstStyle/>
                    <a:p>
                      <a:pPr algn="ctr"/>
                      <a:r>
                        <a:rPr lang="de-DE" sz="600"/>
                        <a:t>41</a:t>
                      </a:r>
                    </a:p>
                  </a:txBody>
                  <a:tcPr marL="0" marR="0" anchor="ctr"/>
                </a:tc>
                <a:tc>
                  <a:txBody>
                    <a:bodyPr/>
                    <a:lstStyle/>
                    <a:p>
                      <a:pPr algn="ctr"/>
                      <a:r>
                        <a:rPr lang="de-DE" sz="600"/>
                        <a:t>29</a:t>
                      </a:r>
                    </a:p>
                  </a:txBody>
                  <a:tcPr marL="0" marR="0" anchor="ctr"/>
                </a:tc>
                <a:tc>
                  <a:txBody>
                    <a:bodyPr/>
                    <a:lstStyle/>
                    <a:p>
                      <a:pPr algn="ctr"/>
                      <a:r>
                        <a:rPr lang="de-DE" sz="600"/>
                        <a:t>26</a:t>
                      </a:r>
                    </a:p>
                  </a:txBody>
                  <a:tcPr marL="0" marR="0" anchor="ctr"/>
                </a:tc>
                <a:tc>
                  <a:txBody>
                    <a:bodyPr/>
                    <a:lstStyle/>
                    <a:p>
                      <a:pPr algn="ctr"/>
                      <a:r>
                        <a:rPr lang="de-DE" sz="600"/>
                        <a:t>16</a:t>
                      </a:r>
                    </a:p>
                  </a:txBody>
                  <a:tcPr marL="0" marR="0" anchor="ctr"/>
                </a:tc>
                <a:tc>
                  <a:txBody>
                    <a:bodyPr/>
                    <a:lstStyle/>
                    <a:p>
                      <a:pPr algn="ctr"/>
                      <a:r>
                        <a:rPr lang="de-DE" sz="600"/>
                        <a:t>7</a:t>
                      </a:r>
                    </a:p>
                  </a:txBody>
                  <a:tcPr marL="0" marR="0" anchor="ctr"/>
                </a:tc>
                <a:tc>
                  <a:txBody>
                    <a:bodyPr/>
                    <a:lstStyle/>
                    <a:p>
                      <a:pPr algn="ctr"/>
                      <a:r>
                        <a:rPr lang="de-DE" sz="600"/>
                        <a:t>2</a:t>
                      </a:r>
                    </a:p>
                  </a:txBody>
                  <a:tcPr marL="0" marR="0" anchor="ctr"/>
                </a:tc>
                <a:tc>
                  <a:txBody>
                    <a:bodyPr/>
                    <a:lstStyle/>
                    <a:p>
                      <a:pPr algn="ctr"/>
                      <a:r>
                        <a:rPr lang="de-DE" sz="600"/>
                        <a:t>1</a:t>
                      </a:r>
                    </a:p>
                  </a:txBody>
                  <a:tcPr marL="0" marR="0" anchor="ctr"/>
                </a:tc>
                <a:tc>
                  <a:txBody>
                    <a:bodyPr/>
                    <a:lstStyle/>
                    <a:p>
                      <a:pPr algn="ctr"/>
                      <a:r>
                        <a:rPr lang="de-DE" sz="600"/>
                        <a:t>0</a:t>
                      </a:r>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extLst>
                  <a:ext uri="{0D108BD9-81ED-4DB2-BD59-A6C34878D82A}">
                    <a16:rowId xmlns:a16="http://schemas.microsoft.com/office/drawing/2014/main" val="3262368492"/>
                  </a:ext>
                </a:extLst>
              </a:tr>
              <a:tr h="162241">
                <a:tc>
                  <a:txBody>
                    <a:bodyPr/>
                    <a:lstStyle/>
                    <a:p>
                      <a:r>
                        <a:rPr lang="de-DE" sz="600">
                          <a:solidFill>
                            <a:schemeClr val="bg1"/>
                          </a:solidFill>
                        </a:rPr>
                        <a:t>2+ </a:t>
                      </a:r>
                      <a:r>
                        <a:rPr lang="de-DE" sz="600" err="1">
                          <a:solidFill>
                            <a:schemeClr val="bg1"/>
                          </a:solidFill>
                        </a:rPr>
                        <a:t>prior</a:t>
                      </a:r>
                      <a:r>
                        <a:rPr lang="de-DE" sz="600">
                          <a:solidFill>
                            <a:schemeClr val="bg1"/>
                          </a:solidFill>
                        </a:rPr>
                        <a:t> LOTs</a:t>
                      </a:r>
                    </a:p>
                  </a:txBody>
                  <a:tcPr marL="36000" marR="0" anchor="ctr">
                    <a:solidFill>
                      <a:schemeClr val="accent3"/>
                    </a:solidFill>
                  </a:tcPr>
                </a:tc>
                <a:tc>
                  <a:txBody>
                    <a:bodyPr/>
                    <a:lstStyle/>
                    <a:p>
                      <a:pPr algn="ctr"/>
                      <a:r>
                        <a:rPr lang="de-DE" sz="600"/>
                        <a:t>77</a:t>
                      </a:r>
                    </a:p>
                  </a:txBody>
                  <a:tcPr marL="0" marR="0" anchor="ctr"/>
                </a:tc>
                <a:tc>
                  <a:txBody>
                    <a:bodyPr/>
                    <a:lstStyle/>
                    <a:p>
                      <a:pPr algn="ctr"/>
                      <a:r>
                        <a:rPr lang="de-DE" sz="600"/>
                        <a:t>74</a:t>
                      </a:r>
                    </a:p>
                  </a:txBody>
                  <a:tcPr marL="0" marR="0" anchor="ctr"/>
                </a:tc>
                <a:tc>
                  <a:txBody>
                    <a:bodyPr/>
                    <a:lstStyle/>
                    <a:p>
                      <a:pPr algn="ctr"/>
                      <a:r>
                        <a:rPr lang="de-DE" sz="600"/>
                        <a:t>69</a:t>
                      </a:r>
                    </a:p>
                  </a:txBody>
                  <a:tcPr marL="0" marR="0" anchor="ctr"/>
                </a:tc>
                <a:tc>
                  <a:txBody>
                    <a:bodyPr/>
                    <a:lstStyle/>
                    <a:p>
                      <a:pPr algn="ctr"/>
                      <a:r>
                        <a:rPr lang="de-DE" sz="600"/>
                        <a:t>64</a:t>
                      </a:r>
                    </a:p>
                  </a:txBody>
                  <a:tcPr marL="0" marR="0" anchor="ctr"/>
                </a:tc>
                <a:tc>
                  <a:txBody>
                    <a:bodyPr/>
                    <a:lstStyle/>
                    <a:p>
                      <a:pPr algn="ctr"/>
                      <a:r>
                        <a:rPr lang="de-DE" sz="600"/>
                        <a:t>63</a:t>
                      </a:r>
                    </a:p>
                  </a:txBody>
                  <a:tcPr marL="0" marR="0" anchor="ctr"/>
                </a:tc>
                <a:tc>
                  <a:txBody>
                    <a:bodyPr/>
                    <a:lstStyle/>
                    <a:p>
                      <a:pPr algn="ctr"/>
                      <a:r>
                        <a:rPr lang="de-DE" sz="600"/>
                        <a:t>56</a:t>
                      </a:r>
                    </a:p>
                  </a:txBody>
                  <a:tcPr marL="0" marR="0" anchor="ctr"/>
                </a:tc>
                <a:tc>
                  <a:txBody>
                    <a:bodyPr/>
                    <a:lstStyle/>
                    <a:p>
                      <a:pPr algn="ctr"/>
                      <a:r>
                        <a:rPr lang="de-DE" sz="600"/>
                        <a:t>48</a:t>
                      </a:r>
                    </a:p>
                  </a:txBody>
                  <a:tcPr marL="0" marR="0" anchor="ctr"/>
                </a:tc>
                <a:tc>
                  <a:txBody>
                    <a:bodyPr/>
                    <a:lstStyle/>
                    <a:p>
                      <a:pPr algn="ctr"/>
                      <a:r>
                        <a:rPr lang="de-DE" sz="600"/>
                        <a:t>45</a:t>
                      </a:r>
                    </a:p>
                  </a:txBody>
                  <a:tcPr marL="0" marR="0" anchor="ctr"/>
                </a:tc>
                <a:tc>
                  <a:txBody>
                    <a:bodyPr/>
                    <a:lstStyle/>
                    <a:p>
                      <a:pPr algn="ctr"/>
                      <a:r>
                        <a:rPr lang="de-DE" sz="600"/>
                        <a:t>39</a:t>
                      </a:r>
                    </a:p>
                  </a:txBody>
                  <a:tcPr marL="0" marR="0" anchor="ctr"/>
                </a:tc>
                <a:tc>
                  <a:txBody>
                    <a:bodyPr/>
                    <a:lstStyle/>
                    <a:p>
                      <a:pPr algn="ctr"/>
                      <a:r>
                        <a:rPr lang="de-DE" sz="600"/>
                        <a:t>39</a:t>
                      </a:r>
                    </a:p>
                  </a:txBody>
                  <a:tcPr marL="0" marR="0" anchor="ctr"/>
                </a:tc>
                <a:tc>
                  <a:txBody>
                    <a:bodyPr/>
                    <a:lstStyle/>
                    <a:p>
                      <a:pPr algn="ctr"/>
                      <a:r>
                        <a:rPr lang="de-DE" sz="600"/>
                        <a:t>36</a:t>
                      </a:r>
                    </a:p>
                  </a:txBody>
                  <a:tcPr marL="0" marR="0" anchor="ctr"/>
                </a:tc>
                <a:tc>
                  <a:txBody>
                    <a:bodyPr/>
                    <a:lstStyle/>
                    <a:p>
                      <a:pPr algn="ctr"/>
                      <a:r>
                        <a:rPr lang="de-DE" sz="600"/>
                        <a:t>32</a:t>
                      </a:r>
                    </a:p>
                  </a:txBody>
                  <a:tcPr marL="0" marR="0" anchor="ctr"/>
                </a:tc>
                <a:tc>
                  <a:txBody>
                    <a:bodyPr/>
                    <a:lstStyle/>
                    <a:p>
                      <a:pPr algn="ctr"/>
                      <a:r>
                        <a:rPr lang="de-DE" sz="600"/>
                        <a:t>27</a:t>
                      </a:r>
                    </a:p>
                  </a:txBody>
                  <a:tcPr marL="0" marR="0" anchor="ctr"/>
                </a:tc>
                <a:tc>
                  <a:txBody>
                    <a:bodyPr/>
                    <a:lstStyle/>
                    <a:p>
                      <a:pPr algn="ctr"/>
                      <a:r>
                        <a:rPr lang="de-DE" sz="600"/>
                        <a:t>19</a:t>
                      </a:r>
                    </a:p>
                  </a:txBody>
                  <a:tcPr marL="0" marR="0" anchor="ctr"/>
                </a:tc>
                <a:tc>
                  <a:txBody>
                    <a:bodyPr/>
                    <a:lstStyle/>
                    <a:p>
                      <a:pPr algn="ctr"/>
                      <a:r>
                        <a:rPr lang="de-DE" sz="600"/>
                        <a:t>17</a:t>
                      </a:r>
                    </a:p>
                  </a:txBody>
                  <a:tcPr marL="0" marR="0" anchor="ctr"/>
                </a:tc>
                <a:tc>
                  <a:txBody>
                    <a:bodyPr/>
                    <a:lstStyle/>
                    <a:p>
                      <a:pPr algn="ctr"/>
                      <a:r>
                        <a:rPr lang="de-DE" sz="600"/>
                        <a:t>9</a:t>
                      </a:r>
                    </a:p>
                  </a:txBody>
                  <a:tcPr marL="0" marR="0" anchor="ctr"/>
                </a:tc>
                <a:tc>
                  <a:txBody>
                    <a:bodyPr/>
                    <a:lstStyle/>
                    <a:p>
                      <a:pPr algn="ctr"/>
                      <a:r>
                        <a:rPr lang="de-DE" sz="600"/>
                        <a:t>6</a:t>
                      </a:r>
                    </a:p>
                  </a:txBody>
                  <a:tcPr marL="0" marR="0" anchor="ctr"/>
                </a:tc>
                <a:tc>
                  <a:txBody>
                    <a:bodyPr/>
                    <a:lstStyle/>
                    <a:p>
                      <a:pPr algn="ctr"/>
                      <a:r>
                        <a:rPr lang="de-DE" sz="600"/>
                        <a:t>2</a:t>
                      </a:r>
                    </a:p>
                  </a:txBody>
                  <a:tcPr marL="0" marR="0" anchor="ctr"/>
                </a:tc>
                <a:tc>
                  <a:txBody>
                    <a:bodyPr/>
                    <a:lstStyle/>
                    <a:p>
                      <a:pPr algn="ctr"/>
                      <a:r>
                        <a:rPr lang="de-DE" sz="600"/>
                        <a:t>0</a:t>
                      </a:r>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extLst>
                  <a:ext uri="{0D108BD9-81ED-4DB2-BD59-A6C34878D82A}">
                    <a16:rowId xmlns:a16="http://schemas.microsoft.com/office/drawing/2014/main" val="1817664319"/>
                  </a:ext>
                </a:extLst>
              </a:tr>
            </a:tbl>
          </a:graphicData>
        </a:graphic>
      </p:graphicFrame>
      <p:graphicFrame>
        <p:nvGraphicFramePr>
          <p:cNvPr id="13" name="Tabelle 12">
            <a:extLst>
              <a:ext uri="{FF2B5EF4-FFF2-40B4-BE49-F238E27FC236}">
                <a16:creationId xmlns:a16="http://schemas.microsoft.com/office/drawing/2014/main" id="{D7D6F7AF-B0BD-9F37-09B8-B165117367D2}"/>
              </a:ext>
            </a:extLst>
          </p:cNvPr>
          <p:cNvGraphicFramePr>
            <a:graphicFrameLocks noGrp="1"/>
          </p:cNvGraphicFramePr>
          <p:nvPr>
            <p:extLst>
              <p:ext uri="{D42A27DB-BD31-4B8C-83A1-F6EECF244321}">
                <p14:modId xmlns:p14="http://schemas.microsoft.com/office/powerpoint/2010/main" val="2596311681"/>
              </p:ext>
            </p:extLst>
          </p:nvPr>
        </p:nvGraphicFramePr>
        <p:xfrm>
          <a:off x="7012840" y="1991140"/>
          <a:ext cx="4788000" cy="853440"/>
        </p:xfrm>
        <a:graphic>
          <a:graphicData uri="http://schemas.openxmlformats.org/drawingml/2006/table">
            <a:tbl>
              <a:tblPr firstRow="1" bandRow="1">
                <a:tableStyleId>{5C22544A-7EE6-4342-B048-85BDC9FD1C3A}</a:tableStyleId>
              </a:tblPr>
              <a:tblGrid>
                <a:gridCol w="1224000">
                  <a:extLst>
                    <a:ext uri="{9D8B030D-6E8A-4147-A177-3AD203B41FA5}">
                      <a16:colId xmlns:a16="http://schemas.microsoft.com/office/drawing/2014/main" val="2820801768"/>
                    </a:ext>
                  </a:extLst>
                </a:gridCol>
                <a:gridCol w="972000">
                  <a:extLst>
                    <a:ext uri="{9D8B030D-6E8A-4147-A177-3AD203B41FA5}">
                      <a16:colId xmlns:a16="http://schemas.microsoft.com/office/drawing/2014/main" val="618725896"/>
                    </a:ext>
                  </a:extLst>
                </a:gridCol>
                <a:gridCol w="1152000">
                  <a:extLst>
                    <a:ext uri="{9D8B030D-6E8A-4147-A177-3AD203B41FA5}">
                      <a16:colId xmlns:a16="http://schemas.microsoft.com/office/drawing/2014/main" val="2733767411"/>
                    </a:ext>
                  </a:extLst>
                </a:gridCol>
                <a:gridCol w="1440000">
                  <a:extLst>
                    <a:ext uri="{9D8B030D-6E8A-4147-A177-3AD203B41FA5}">
                      <a16:colId xmlns:a16="http://schemas.microsoft.com/office/drawing/2014/main" val="2080665911"/>
                    </a:ext>
                  </a:extLst>
                </a:gridCol>
              </a:tblGrid>
              <a:tr h="0">
                <a:tc>
                  <a:txBody>
                    <a:bodyPr/>
                    <a:lstStyle/>
                    <a:p>
                      <a:endParaRPr lang="de-DE" sz="800"/>
                    </a:p>
                  </a:txBody>
                  <a:tcPr/>
                </a:tc>
                <a:tc>
                  <a:txBody>
                    <a:bodyPr/>
                    <a:lstStyle/>
                    <a:p>
                      <a:r>
                        <a:rPr lang="de-DE" sz="800"/>
                        <a:t>Median (95% CI)</a:t>
                      </a:r>
                    </a:p>
                  </a:txBody>
                  <a:tcPr/>
                </a:tc>
                <a:tc>
                  <a:txBody>
                    <a:bodyPr/>
                    <a:lstStyle/>
                    <a:p>
                      <a:r>
                        <a:rPr lang="de-DE" sz="800"/>
                        <a:t>36 months (95% CI)</a:t>
                      </a:r>
                    </a:p>
                  </a:txBody>
                  <a:tcPr/>
                </a:tc>
                <a:tc>
                  <a:txBody>
                    <a:bodyPr/>
                    <a:lstStyle/>
                    <a:p>
                      <a:r>
                        <a:rPr lang="de-DE" sz="800"/>
                        <a:t>HR (95% CI): log-rank </a:t>
                      </a:r>
                      <a:r>
                        <a:rPr lang="de-DE" sz="800" err="1"/>
                        <a:t>test</a:t>
                      </a:r>
                      <a:endParaRPr lang="de-DE" sz="800"/>
                    </a:p>
                  </a:txBody>
                  <a:tcPr/>
                </a:tc>
                <a:extLst>
                  <a:ext uri="{0D108BD9-81ED-4DB2-BD59-A6C34878D82A}">
                    <a16:rowId xmlns:a16="http://schemas.microsoft.com/office/drawing/2014/main" val="1380963173"/>
                  </a:ext>
                </a:extLst>
              </a:tr>
              <a:tr h="0">
                <a:tc>
                  <a:txBody>
                    <a:bodyPr/>
                    <a:lstStyle/>
                    <a:p>
                      <a:r>
                        <a:rPr lang="de-DE" sz="800">
                          <a:solidFill>
                            <a:schemeClr val="bg1"/>
                          </a:solidFill>
                        </a:rPr>
                        <a:t>0 </a:t>
                      </a:r>
                      <a:r>
                        <a:rPr lang="de-DE" sz="800" err="1">
                          <a:solidFill>
                            <a:schemeClr val="bg1"/>
                          </a:solidFill>
                        </a:rPr>
                        <a:t>prior</a:t>
                      </a:r>
                      <a:r>
                        <a:rPr lang="de-DE" sz="800">
                          <a:solidFill>
                            <a:schemeClr val="bg1"/>
                          </a:solidFill>
                        </a:rPr>
                        <a:t> LOTs (n=16)</a:t>
                      </a:r>
                    </a:p>
                  </a:txBody>
                  <a:tcPr>
                    <a:solidFill>
                      <a:schemeClr val="accent1"/>
                    </a:solidFill>
                  </a:tcPr>
                </a:tc>
                <a:tc>
                  <a:txBody>
                    <a:bodyPr/>
                    <a:lstStyle/>
                    <a:p>
                      <a:pPr algn="ctr"/>
                      <a:r>
                        <a:rPr lang="de-DE" sz="800"/>
                        <a:t>NR (38.8-NE)</a:t>
                      </a:r>
                    </a:p>
                  </a:txBody>
                  <a:tcPr/>
                </a:tc>
                <a:tc>
                  <a:txBody>
                    <a:bodyPr/>
                    <a:lstStyle/>
                    <a:p>
                      <a:pPr algn="ctr"/>
                      <a:r>
                        <a:rPr lang="de-DE" sz="800"/>
                        <a:t>0.86 (0.54-0.96)</a:t>
                      </a:r>
                    </a:p>
                  </a:txBody>
                  <a:tcPr/>
                </a:tc>
                <a:tc>
                  <a:txBody>
                    <a:bodyPr/>
                    <a:lstStyle/>
                    <a:p>
                      <a:pPr algn="ctr"/>
                      <a:endParaRPr lang="de-DE" sz="800"/>
                    </a:p>
                  </a:txBody>
                  <a:tcPr/>
                </a:tc>
                <a:extLst>
                  <a:ext uri="{0D108BD9-81ED-4DB2-BD59-A6C34878D82A}">
                    <a16:rowId xmlns:a16="http://schemas.microsoft.com/office/drawing/2014/main" val="4193339075"/>
                  </a:ext>
                </a:extLst>
              </a:tr>
              <a:tr h="0">
                <a:tc>
                  <a:txBody>
                    <a:bodyPr/>
                    <a:lstStyle/>
                    <a:p>
                      <a:r>
                        <a:rPr lang="de-DE" sz="800">
                          <a:solidFill>
                            <a:schemeClr val="bg1"/>
                          </a:solidFill>
                        </a:rPr>
                        <a:t>1 </a:t>
                      </a:r>
                      <a:r>
                        <a:rPr lang="de-DE" sz="800" err="1">
                          <a:solidFill>
                            <a:schemeClr val="bg1"/>
                          </a:solidFill>
                        </a:rPr>
                        <a:t>prior</a:t>
                      </a:r>
                      <a:r>
                        <a:rPr lang="de-DE" sz="800">
                          <a:solidFill>
                            <a:schemeClr val="bg1"/>
                          </a:solidFill>
                        </a:rPr>
                        <a:t> LOT (n=71)</a:t>
                      </a:r>
                    </a:p>
                  </a:txBody>
                  <a:tcP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a:ln>
                            <a:noFill/>
                          </a:ln>
                          <a:solidFill>
                            <a:srgbClr val="4E4F4E"/>
                          </a:solidFill>
                          <a:effectLst/>
                          <a:uLnTx/>
                          <a:uFillTx/>
                          <a:latin typeface="Arial" panose="020B0604020202020204"/>
                          <a:ea typeface="+mn-ea"/>
                          <a:cs typeface="+mn-cs"/>
                        </a:rPr>
                        <a:t>NR (42.4-NE)</a:t>
                      </a:r>
                    </a:p>
                  </a:txBody>
                  <a:tcPr/>
                </a:tc>
                <a:tc>
                  <a:txBody>
                    <a:bodyPr/>
                    <a:lstStyle/>
                    <a:p>
                      <a:pPr algn="ctr"/>
                      <a:r>
                        <a:rPr lang="de-DE" sz="800"/>
                        <a:t>0.74 (0.62-0.83)</a:t>
                      </a:r>
                    </a:p>
                  </a:txBody>
                  <a:tcPr/>
                </a:tc>
                <a:tc>
                  <a:txBody>
                    <a:bodyPr/>
                    <a:lstStyle/>
                    <a:p>
                      <a:pPr algn="ctr"/>
                      <a:r>
                        <a:rPr lang="de-DE" sz="800"/>
                        <a:t>0.47 (0.16-1.40); </a:t>
                      </a:r>
                      <a:r>
                        <a:rPr lang="de-DE" sz="800" i="1"/>
                        <a:t>P</a:t>
                      </a:r>
                      <a:r>
                        <a:rPr lang="de-DE" sz="800"/>
                        <a:t>=0.1519</a:t>
                      </a:r>
                    </a:p>
                  </a:txBody>
                  <a:tcPr/>
                </a:tc>
                <a:extLst>
                  <a:ext uri="{0D108BD9-81ED-4DB2-BD59-A6C34878D82A}">
                    <a16:rowId xmlns:a16="http://schemas.microsoft.com/office/drawing/2014/main" val="3057204526"/>
                  </a:ext>
                </a:extLst>
              </a:tr>
              <a:tr h="0">
                <a:tc>
                  <a:txBody>
                    <a:bodyPr/>
                    <a:lstStyle/>
                    <a:p>
                      <a:r>
                        <a:rPr lang="de-DE" sz="800">
                          <a:solidFill>
                            <a:schemeClr val="bg1"/>
                          </a:solidFill>
                        </a:rPr>
                        <a:t>2+ </a:t>
                      </a:r>
                      <a:r>
                        <a:rPr lang="de-DE" sz="800" err="1">
                          <a:solidFill>
                            <a:schemeClr val="bg1"/>
                          </a:solidFill>
                        </a:rPr>
                        <a:t>prior</a:t>
                      </a:r>
                      <a:r>
                        <a:rPr lang="de-DE" sz="800">
                          <a:solidFill>
                            <a:schemeClr val="bg1"/>
                          </a:solidFill>
                        </a:rPr>
                        <a:t> LOTs (n=77)</a:t>
                      </a:r>
                    </a:p>
                  </a:txBody>
                  <a:tcP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a:ln>
                            <a:noFill/>
                          </a:ln>
                          <a:solidFill>
                            <a:srgbClr val="4E4F4E"/>
                          </a:solidFill>
                          <a:effectLst/>
                          <a:uLnTx/>
                          <a:uFillTx/>
                          <a:latin typeface="Arial" panose="020B0604020202020204"/>
                          <a:ea typeface="+mn-ea"/>
                          <a:cs typeface="+mn-cs"/>
                        </a:rPr>
                        <a:t>32.9 (21.7-38.5)</a:t>
                      </a:r>
                    </a:p>
                  </a:txBody>
                  <a:tcPr/>
                </a:tc>
                <a:tc>
                  <a:txBody>
                    <a:bodyPr/>
                    <a:lstStyle/>
                    <a:p>
                      <a:pPr algn="ctr"/>
                      <a:r>
                        <a:rPr lang="de-DE" sz="800"/>
                        <a:t>0.45 (0.33-0.56)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800"/>
                        <a:t>0.43 (0.27-0.70); </a:t>
                      </a:r>
                      <a:r>
                        <a:rPr lang="de-DE" sz="800" i="1"/>
                        <a:t>P</a:t>
                      </a:r>
                      <a:r>
                        <a:rPr lang="de-DE" sz="800"/>
                        <a:t>=0.0004</a:t>
                      </a:r>
                    </a:p>
                  </a:txBody>
                  <a:tcPr/>
                </a:tc>
                <a:extLst>
                  <a:ext uri="{0D108BD9-81ED-4DB2-BD59-A6C34878D82A}">
                    <a16:rowId xmlns:a16="http://schemas.microsoft.com/office/drawing/2014/main" val="368979406"/>
                  </a:ext>
                </a:extLst>
              </a:tr>
            </a:tbl>
          </a:graphicData>
        </a:graphic>
      </p:graphicFrame>
      <p:grpSp>
        <p:nvGrpSpPr>
          <p:cNvPr id="21" name="Gruppieren 20">
            <a:extLst>
              <a:ext uri="{FF2B5EF4-FFF2-40B4-BE49-F238E27FC236}">
                <a16:creationId xmlns:a16="http://schemas.microsoft.com/office/drawing/2014/main" id="{4896B8B6-0E69-5EA2-2E5A-9546A84F3078}"/>
              </a:ext>
            </a:extLst>
          </p:cNvPr>
          <p:cNvGrpSpPr/>
          <p:nvPr/>
        </p:nvGrpSpPr>
        <p:grpSpPr>
          <a:xfrm>
            <a:off x="1022724" y="3361751"/>
            <a:ext cx="4831976" cy="1116268"/>
            <a:chOff x="1016000" y="3341577"/>
            <a:chExt cx="7258050" cy="1676730"/>
          </a:xfrm>
        </p:grpSpPr>
        <p:pic>
          <p:nvPicPr>
            <p:cNvPr id="16" name="Grafik 15">
              <a:extLst>
                <a:ext uri="{FF2B5EF4-FFF2-40B4-BE49-F238E27FC236}">
                  <a16:creationId xmlns:a16="http://schemas.microsoft.com/office/drawing/2014/main" id="{7BE33767-F178-E082-FB5D-47B6C9EC9CF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6000" y="3341577"/>
              <a:ext cx="4667250" cy="1419225"/>
            </a:xfrm>
            <a:prstGeom prst="rect">
              <a:avLst/>
            </a:prstGeom>
          </p:spPr>
        </p:pic>
        <p:pic>
          <p:nvPicPr>
            <p:cNvPr id="18" name="Grafik 17">
              <a:extLst>
                <a:ext uri="{FF2B5EF4-FFF2-40B4-BE49-F238E27FC236}">
                  <a16:creationId xmlns:a16="http://schemas.microsoft.com/office/drawing/2014/main" id="{A1C2515A-8B67-D5E0-F23F-8AB0A48DCC5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23246" y="3341907"/>
              <a:ext cx="4524375" cy="1676400"/>
            </a:xfrm>
            <a:prstGeom prst="rect">
              <a:avLst/>
            </a:prstGeom>
          </p:spPr>
        </p:pic>
        <p:pic>
          <p:nvPicPr>
            <p:cNvPr id="20" name="Grafik 19">
              <a:extLst>
                <a:ext uri="{FF2B5EF4-FFF2-40B4-BE49-F238E27FC236}">
                  <a16:creationId xmlns:a16="http://schemas.microsoft.com/office/drawing/2014/main" id="{418FC13C-B036-944C-2D70-E05CA3F162B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6000" y="3362366"/>
              <a:ext cx="7258050" cy="1019175"/>
            </a:xfrm>
            <a:prstGeom prst="rect">
              <a:avLst/>
            </a:prstGeom>
          </p:spPr>
        </p:pic>
      </p:grpSp>
      <p:cxnSp>
        <p:nvCxnSpPr>
          <p:cNvPr id="22" name="Gerader Verbinder 21">
            <a:extLst>
              <a:ext uri="{FF2B5EF4-FFF2-40B4-BE49-F238E27FC236}">
                <a16:creationId xmlns:a16="http://schemas.microsoft.com/office/drawing/2014/main" id="{EF61C8C0-AA83-3D65-67F7-A5533B4577BB}"/>
              </a:ext>
            </a:extLst>
          </p:cNvPr>
          <p:cNvCxnSpPr/>
          <p:nvPr/>
        </p:nvCxnSpPr>
        <p:spPr>
          <a:xfrm>
            <a:off x="2967038" y="3428708"/>
            <a:ext cx="0" cy="1402570"/>
          </a:xfrm>
          <a:prstGeom prst="line">
            <a:avLst/>
          </a:prstGeom>
          <a:ln w="19050">
            <a:solidFill>
              <a:schemeClr val="accent6"/>
            </a:solidFill>
            <a:prstDash val="sysDash"/>
          </a:ln>
        </p:spPr>
        <p:style>
          <a:lnRef idx="1">
            <a:schemeClr val="accent1"/>
          </a:lnRef>
          <a:fillRef idx="0">
            <a:schemeClr val="accent1"/>
          </a:fillRef>
          <a:effectRef idx="0">
            <a:schemeClr val="accent1"/>
          </a:effectRef>
          <a:fontRef idx="minor">
            <a:schemeClr val="tx1"/>
          </a:fontRef>
        </p:style>
      </p:cxnSp>
      <p:sp>
        <p:nvSpPr>
          <p:cNvPr id="23" name="Textfeld 22">
            <a:extLst>
              <a:ext uri="{FF2B5EF4-FFF2-40B4-BE49-F238E27FC236}">
                <a16:creationId xmlns:a16="http://schemas.microsoft.com/office/drawing/2014/main" id="{3A1223B5-03C6-F921-12AA-23D09CE97335}"/>
              </a:ext>
            </a:extLst>
          </p:cNvPr>
          <p:cNvSpPr txBox="1"/>
          <p:nvPr/>
        </p:nvSpPr>
        <p:spPr>
          <a:xfrm>
            <a:off x="2470150" y="3114107"/>
            <a:ext cx="981076" cy="253916"/>
          </a:xfrm>
          <a:prstGeom prst="rect">
            <a:avLst/>
          </a:prstGeom>
          <a:noFill/>
        </p:spPr>
        <p:txBody>
          <a:bodyPr wrap="square" rtlCol="0">
            <a:spAutoFit/>
          </a:bodyPr>
          <a:lstStyle/>
          <a:p>
            <a:pPr algn="ctr"/>
            <a:r>
              <a:rPr lang="de-DE" sz="1050" b="1"/>
              <a:t>36-mo PFS</a:t>
            </a:r>
          </a:p>
        </p:txBody>
      </p:sp>
      <p:sp>
        <p:nvSpPr>
          <p:cNvPr id="24" name="Textfeld 23">
            <a:extLst>
              <a:ext uri="{FF2B5EF4-FFF2-40B4-BE49-F238E27FC236}">
                <a16:creationId xmlns:a16="http://schemas.microsoft.com/office/drawing/2014/main" id="{70CE659B-AF73-62AD-E2C0-576DE9552A45}"/>
              </a:ext>
            </a:extLst>
          </p:cNvPr>
          <p:cNvSpPr txBox="1"/>
          <p:nvPr/>
        </p:nvSpPr>
        <p:spPr>
          <a:xfrm>
            <a:off x="2621616" y="3400627"/>
            <a:ext cx="981076" cy="215444"/>
          </a:xfrm>
          <a:prstGeom prst="rect">
            <a:avLst/>
          </a:prstGeom>
          <a:noFill/>
        </p:spPr>
        <p:txBody>
          <a:bodyPr wrap="square" rtlCol="0">
            <a:spAutoFit/>
          </a:bodyPr>
          <a:lstStyle/>
          <a:p>
            <a:pPr algn="ctr"/>
            <a:r>
              <a:rPr lang="de-DE" sz="800">
                <a:solidFill>
                  <a:schemeClr val="accent1"/>
                </a:solidFill>
              </a:rPr>
              <a:t>84%</a:t>
            </a:r>
          </a:p>
        </p:txBody>
      </p:sp>
      <p:sp>
        <p:nvSpPr>
          <p:cNvPr id="25" name="Textfeld 24">
            <a:extLst>
              <a:ext uri="{FF2B5EF4-FFF2-40B4-BE49-F238E27FC236}">
                <a16:creationId xmlns:a16="http://schemas.microsoft.com/office/drawing/2014/main" id="{30248131-1E2F-4A56-91C1-4559C6AC45D6}"/>
              </a:ext>
            </a:extLst>
          </p:cNvPr>
          <p:cNvSpPr txBox="1"/>
          <p:nvPr/>
        </p:nvSpPr>
        <p:spPr>
          <a:xfrm>
            <a:off x="2621616" y="3607120"/>
            <a:ext cx="981076" cy="215444"/>
          </a:xfrm>
          <a:prstGeom prst="rect">
            <a:avLst/>
          </a:prstGeom>
          <a:noFill/>
        </p:spPr>
        <p:txBody>
          <a:bodyPr wrap="square" rtlCol="0">
            <a:spAutoFit/>
          </a:bodyPr>
          <a:lstStyle/>
          <a:p>
            <a:pPr algn="ctr"/>
            <a:r>
              <a:rPr lang="de-DE" sz="800">
                <a:solidFill>
                  <a:schemeClr val="accent2"/>
                </a:solidFill>
              </a:rPr>
              <a:t>73%</a:t>
            </a:r>
          </a:p>
        </p:txBody>
      </p:sp>
      <p:sp>
        <p:nvSpPr>
          <p:cNvPr id="26" name="Textfeld 25">
            <a:extLst>
              <a:ext uri="{FF2B5EF4-FFF2-40B4-BE49-F238E27FC236}">
                <a16:creationId xmlns:a16="http://schemas.microsoft.com/office/drawing/2014/main" id="{9DFBBDF7-1672-61CC-F2C3-A32A1CBE541F}"/>
              </a:ext>
            </a:extLst>
          </p:cNvPr>
          <p:cNvSpPr txBox="1"/>
          <p:nvPr/>
        </p:nvSpPr>
        <p:spPr>
          <a:xfrm>
            <a:off x="2621616" y="3813613"/>
            <a:ext cx="981076" cy="215444"/>
          </a:xfrm>
          <a:prstGeom prst="rect">
            <a:avLst/>
          </a:prstGeom>
          <a:noFill/>
        </p:spPr>
        <p:txBody>
          <a:bodyPr wrap="square" rtlCol="0">
            <a:spAutoFit/>
          </a:bodyPr>
          <a:lstStyle/>
          <a:p>
            <a:pPr algn="ctr"/>
            <a:r>
              <a:rPr lang="de-DE" sz="800">
                <a:solidFill>
                  <a:schemeClr val="accent3"/>
                </a:solidFill>
              </a:rPr>
              <a:t>58%</a:t>
            </a:r>
          </a:p>
        </p:txBody>
      </p:sp>
      <p:grpSp>
        <p:nvGrpSpPr>
          <p:cNvPr id="33" name="Gruppieren 32">
            <a:extLst>
              <a:ext uri="{FF2B5EF4-FFF2-40B4-BE49-F238E27FC236}">
                <a16:creationId xmlns:a16="http://schemas.microsoft.com/office/drawing/2014/main" id="{052A887A-15E9-DDB9-8CEC-113751563F1E}"/>
              </a:ext>
            </a:extLst>
          </p:cNvPr>
          <p:cNvGrpSpPr/>
          <p:nvPr/>
        </p:nvGrpSpPr>
        <p:grpSpPr>
          <a:xfrm>
            <a:off x="6832223" y="3354521"/>
            <a:ext cx="4850261" cy="1231965"/>
            <a:chOff x="6832223" y="3347697"/>
            <a:chExt cx="7283924" cy="1850115"/>
          </a:xfrm>
        </p:grpSpPr>
        <p:pic>
          <p:nvPicPr>
            <p:cNvPr id="28" name="Grafik 27">
              <a:extLst>
                <a:ext uri="{FF2B5EF4-FFF2-40B4-BE49-F238E27FC236}">
                  <a16:creationId xmlns:a16="http://schemas.microsoft.com/office/drawing/2014/main" id="{7D9772B2-03B1-C714-3E91-4CE71EAAD6B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845871" y="3388062"/>
              <a:ext cx="4238625" cy="1809750"/>
            </a:xfrm>
            <a:prstGeom prst="rect">
              <a:avLst/>
            </a:prstGeom>
          </p:spPr>
        </p:pic>
        <p:pic>
          <p:nvPicPr>
            <p:cNvPr id="30" name="Grafik 29">
              <a:extLst>
                <a:ext uri="{FF2B5EF4-FFF2-40B4-BE49-F238E27FC236}">
                  <a16:creationId xmlns:a16="http://schemas.microsoft.com/office/drawing/2014/main" id="{E7DB0282-36D1-7FE2-4908-AD6496014E7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832223" y="3347697"/>
              <a:ext cx="4524375" cy="1123950"/>
            </a:xfrm>
            <a:prstGeom prst="rect">
              <a:avLst/>
            </a:prstGeom>
          </p:spPr>
        </p:pic>
        <p:pic>
          <p:nvPicPr>
            <p:cNvPr id="32" name="Grafik 31">
              <a:extLst>
                <a:ext uri="{FF2B5EF4-FFF2-40B4-BE49-F238E27FC236}">
                  <a16:creationId xmlns:a16="http://schemas.microsoft.com/office/drawing/2014/main" id="{CF0AF29C-3BB0-194B-6DA1-259C352923A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839047" y="3358591"/>
              <a:ext cx="7277100" cy="1171575"/>
            </a:xfrm>
            <a:prstGeom prst="rect">
              <a:avLst/>
            </a:prstGeom>
          </p:spPr>
        </p:pic>
      </p:grpSp>
      <p:cxnSp>
        <p:nvCxnSpPr>
          <p:cNvPr id="34" name="Gerader Verbinder 33">
            <a:extLst>
              <a:ext uri="{FF2B5EF4-FFF2-40B4-BE49-F238E27FC236}">
                <a16:creationId xmlns:a16="http://schemas.microsoft.com/office/drawing/2014/main" id="{AC58CAF6-DF9B-FC3D-4EA4-02502696DE01}"/>
              </a:ext>
            </a:extLst>
          </p:cNvPr>
          <p:cNvCxnSpPr/>
          <p:nvPr/>
        </p:nvCxnSpPr>
        <p:spPr>
          <a:xfrm>
            <a:off x="8780984" y="3428708"/>
            <a:ext cx="0" cy="1402570"/>
          </a:xfrm>
          <a:prstGeom prst="line">
            <a:avLst/>
          </a:prstGeom>
          <a:ln w="19050">
            <a:solidFill>
              <a:schemeClr val="accent6"/>
            </a:solidFill>
            <a:prstDash val="sysDash"/>
          </a:ln>
        </p:spPr>
        <p:style>
          <a:lnRef idx="1">
            <a:schemeClr val="accent1"/>
          </a:lnRef>
          <a:fillRef idx="0">
            <a:schemeClr val="accent1"/>
          </a:fillRef>
          <a:effectRef idx="0">
            <a:schemeClr val="accent1"/>
          </a:effectRef>
          <a:fontRef idx="minor">
            <a:schemeClr val="tx1"/>
          </a:fontRef>
        </p:style>
      </p:cxnSp>
      <p:sp>
        <p:nvSpPr>
          <p:cNvPr id="35" name="Textfeld 34">
            <a:extLst>
              <a:ext uri="{FF2B5EF4-FFF2-40B4-BE49-F238E27FC236}">
                <a16:creationId xmlns:a16="http://schemas.microsoft.com/office/drawing/2014/main" id="{D21A6A41-C259-0493-35F4-0AE2BF743740}"/>
              </a:ext>
            </a:extLst>
          </p:cNvPr>
          <p:cNvSpPr txBox="1"/>
          <p:nvPr/>
        </p:nvSpPr>
        <p:spPr>
          <a:xfrm>
            <a:off x="8284096" y="3114107"/>
            <a:ext cx="981076" cy="253916"/>
          </a:xfrm>
          <a:prstGeom prst="rect">
            <a:avLst/>
          </a:prstGeom>
          <a:noFill/>
        </p:spPr>
        <p:txBody>
          <a:bodyPr wrap="square" rtlCol="0">
            <a:spAutoFit/>
          </a:bodyPr>
          <a:lstStyle/>
          <a:p>
            <a:pPr algn="ctr"/>
            <a:r>
              <a:rPr lang="de-DE" sz="1050" b="1"/>
              <a:t>36-mo PFS</a:t>
            </a:r>
          </a:p>
        </p:txBody>
      </p:sp>
      <p:sp>
        <p:nvSpPr>
          <p:cNvPr id="36" name="Textfeld 35">
            <a:extLst>
              <a:ext uri="{FF2B5EF4-FFF2-40B4-BE49-F238E27FC236}">
                <a16:creationId xmlns:a16="http://schemas.microsoft.com/office/drawing/2014/main" id="{98F34259-4731-2EE0-9057-FA0B07FEBB64}"/>
              </a:ext>
            </a:extLst>
          </p:cNvPr>
          <p:cNvSpPr txBox="1"/>
          <p:nvPr/>
        </p:nvSpPr>
        <p:spPr>
          <a:xfrm>
            <a:off x="8435562" y="3400627"/>
            <a:ext cx="981076" cy="215444"/>
          </a:xfrm>
          <a:prstGeom prst="rect">
            <a:avLst/>
          </a:prstGeom>
          <a:noFill/>
        </p:spPr>
        <p:txBody>
          <a:bodyPr wrap="square" rtlCol="0">
            <a:spAutoFit/>
          </a:bodyPr>
          <a:lstStyle/>
          <a:p>
            <a:pPr algn="ctr"/>
            <a:r>
              <a:rPr lang="de-DE" sz="800">
                <a:solidFill>
                  <a:schemeClr val="accent1"/>
                </a:solidFill>
              </a:rPr>
              <a:t>86%</a:t>
            </a:r>
          </a:p>
        </p:txBody>
      </p:sp>
      <p:sp>
        <p:nvSpPr>
          <p:cNvPr id="37" name="Textfeld 36">
            <a:extLst>
              <a:ext uri="{FF2B5EF4-FFF2-40B4-BE49-F238E27FC236}">
                <a16:creationId xmlns:a16="http://schemas.microsoft.com/office/drawing/2014/main" id="{5DA93878-90F1-63A7-9A37-AA4AD8EB06F0}"/>
              </a:ext>
            </a:extLst>
          </p:cNvPr>
          <p:cNvSpPr txBox="1"/>
          <p:nvPr/>
        </p:nvSpPr>
        <p:spPr>
          <a:xfrm>
            <a:off x="8435562" y="3875413"/>
            <a:ext cx="981076" cy="215444"/>
          </a:xfrm>
          <a:prstGeom prst="rect">
            <a:avLst/>
          </a:prstGeom>
          <a:noFill/>
        </p:spPr>
        <p:txBody>
          <a:bodyPr wrap="square" rtlCol="0">
            <a:spAutoFit/>
          </a:bodyPr>
          <a:lstStyle/>
          <a:p>
            <a:pPr algn="ctr"/>
            <a:r>
              <a:rPr lang="de-DE" sz="800">
                <a:solidFill>
                  <a:schemeClr val="accent2"/>
                </a:solidFill>
              </a:rPr>
              <a:t>74%</a:t>
            </a:r>
          </a:p>
        </p:txBody>
      </p:sp>
      <p:sp>
        <p:nvSpPr>
          <p:cNvPr id="38" name="Textfeld 37">
            <a:extLst>
              <a:ext uri="{FF2B5EF4-FFF2-40B4-BE49-F238E27FC236}">
                <a16:creationId xmlns:a16="http://schemas.microsoft.com/office/drawing/2014/main" id="{DFA4FEDB-BBB4-38D9-467F-6C712EC61F33}"/>
              </a:ext>
            </a:extLst>
          </p:cNvPr>
          <p:cNvSpPr txBox="1"/>
          <p:nvPr/>
        </p:nvSpPr>
        <p:spPr>
          <a:xfrm>
            <a:off x="8435562" y="4350638"/>
            <a:ext cx="981076" cy="215444"/>
          </a:xfrm>
          <a:prstGeom prst="rect">
            <a:avLst/>
          </a:prstGeom>
          <a:noFill/>
        </p:spPr>
        <p:txBody>
          <a:bodyPr wrap="square" rtlCol="0">
            <a:spAutoFit/>
          </a:bodyPr>
          <a:lstStyle/>
          <a:p>
            <a:pPr algn="ctr"/>
            <a:r>
              <a:rPr lang="de-DE" sz="800">
                <a:solidFill>
                  <a:schemeClr val="accent3"/>
                </a:solidFill>
              </a:rPr>
              <a:t>45%</a:t>
            </a:r>
          </a:p>
        </p:txBody>
      </p:sp>
    </p:spTree>
    <p:extLst>
      <p:ext uri="{BB962C8B-B14F-4D97-AF65-F5344CB8AC3E}">
        <p14:creationId xmlns:p14="http://schemas.microsoft.com/office/powerpoint/2010/main" val="15003745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360360-1385-EAF0-E311-83A550B68B8A}"/>
              </a:ext>
            </a:extLst>
          </p:cNvPr>
          <p:cNvSpPr>
            <a:spLocks noGrp="1"/>
          </p:cNvSpPr>
          <p:nvPr>
            <p:ph type="body" sz="quarter" idx="12"/>
          </p:nvPr>
        </p:nvSpPr>
        <p:spPr/>
        <p:txBody>
          <a:bodyPr/>
          <a:lstStyle/>
          <a:p>
            <a:r>
              <a:rPr lang="en-US"/>
              <a:t>Overall population</a:t>
            </a:r>
          </a:p>
        </p:txBody>
      </p:sp>
      <p:sp>
        <p:nvSpPr>
          <p:cNvPr id="4" name="Title 3">
            <a:extLst>
              <a:ext uri="{FF2B5EF4-FFF2-40B4-BE49-F238E27FC236}">
                <a16:creationId xmlns:a16="http://schemas.microsoft.com/office/drawing/2014/main" id="{9BDE8C22-04BC-A03C-52EC-D8E8FC94B1D3}"/>
              </a:ext>
            </a:extLst>
          </p:cNvPr>
          <p:cNvSpPr>
            <a:spLocks noGrp="1"/>
          </p:cNvSpPr>
          <p:nvPr>
            <p:ph type="title"/>
          </p:nvPr>
        </p:nvSpPr>
        <p:spPr/>
        <p:txBody>
          <a:bodyPr/>
          <a:lstStyle/>
          <a:p>
            <a:r>
              <a:rPr lang="en-US"/>
              <a:t>Time to next treatment</a:t>
            </a:r>
          </a:p>
        </p:txBody>
      </p:sp>
      <p:sp>
        <p:nvSpPr>
          <p:cNvPr id="5" name="Footer Placeholder 4">
            <a:extLst>
              <a:ext uri="{FF2B5EF4-FFF2-40B4-BE49-F238E27FC236}">
                <a16:creationId xmlns:a16="http://schemas.microsoft.com/office/drawing/2014/main" id="{A17D40B0-FB2D-F233-EA3B-733FD06AA938}"/>
              </a:ext>
            </a:extLst>
          </p:cNvPr>
          <p:cNvSpPr>
            <a:spLocks noGrp="1"/>
          </p:cNvSpPr>
          <p:nvPr>
            <p:ph type="ftr" sz="quarter" idx="13"/>
          </p:nvPr>
        </p:nvSpPr>
        <p:spPr/>
        <p:txBody>
          <a:bodyPr/>
          <a:lstStyle/>
          <a:p>
            <a:r>
              <a:rPr lang="en-GB"/>
              <a:t>CI, confidence interval; del, deletion; HR, hazard ratio; LOT, line of therapy; NE, not evaluable; NR, not reached; TTNT, time to next treatment.</a:t>
            </a:r>
            <a:endParaRPr lang="en-GB" b="1"/>
          </a:p>
          <a:p>
            <a:r>
              <a:rPr lang="en-GB" b="1"/>
              <a:t>Ghia et al. Abstract #P703 presented at EHA2024. </a:t>
            </a:r>
          </a:p>
        </p:txBody>
      </p:sp>
      <p:sp>
        <p:nvSpPr>
          <p:cNvPr id="6" name="Text Placeholder 5">
            <a:extLst>
              <a:ext uri="{FF2B5EF4-FFF2-40B4-BE49-F238E27FC236}">
                <a16:creationId xmlns:a16="http://schemas.microsoft.com/office/drawing/2014/main" id="{6645F0D5-0979-51D8-67F4-3E5FE5659669}"/>
              </a:ext>
            </a:extLst>
          </p:cNvPr>
          <p:cNvSpPr>
            <a:spLocks noGrp="1"/>
          </p:cNvSpPr>
          <p:nvPr>
            <p:ph type="body" sz="quarter" idx="14"/>
          </p:nvPr>
        </p:nvSpPr>
        <p:spPr/>
        <p:txBody>
          <a:bodyPr/>
          <a:lstStyle/>
          <a:p>
            <a:r>
              <a:rPr lang="en-US"/>
              <a:t>Del(17p) population</a:t>
            </a:r>
          </a:p>
        </p:txBody>
      </p:sp>
      <p:graphicFrame>
        <p:nvGraphicFramePr>
          <p:cNvPr id="3" name="Diagramm 2">
            <a:extLst>
              <a:ext uri="{FF2B5EF4-FFF2-40B4-BE49-F238E27FC236}">
                <a16:creationId xmlns:a16="http://schemas.microsoft.com/office/drawing/2014/main" id="{A11183C8-CD4A-F7D2-0E3F-AC2AB5302EB9}"/>
              </a:ext>
            </a:extLst>
          </p:cNvPr>
          <p:cNvGraphicFramePr/>
          <p:nvPr>
            <p:extLst>
              <p:ext uri="{D42A27DB-BD31-4B8C-83A1-F6EECF244321}">
                <p14:modId xmlns:p14="http://schemas.microsoft.com/office/powerpoint/2010/main" val="2166259423"/>
              </p:ext>
            </p:extLst>
          </p:nvPr>
        </p:nvGraphicFramePr>
        <p:xfrm>
          <a:off x="6203951" y="2840452"/>
          <a:ext cx="5692140" cy="242750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Diagramm 8">
            <a:extLst>
              <a:ext uri="{FF2B5EF4-FFF2-40B4-BE49-F238E27FC236}">
                <a16:creationId xmlns:a16="http://schemas.microsoft.com/office/drawing/2014/main" id="{E71F36CA-02F4-2FC1-8314-7D485016D31F}"/>
              </a:ext>
            </a:extLst>
          </p:cNvPr>
          <p:cNvGraphicFramePr/>
          <p:nvPr>
            <p:extLst>
              <p:ext uri="{D42A27DB-BD31-4B8C-83A1-F6EECF244321}">
                <p14:modId xmlns:p14="http://schemas.microsoft.com/office/powerpoint/2010/main" val="1679155419"/>
              </p:ext>
            </p:extLst>
          </p:nvPr>
        </p:nvGraphicFramePr>
        <p:xfrm>
          <a:off x="295909" y="2840452"/>
          <a:ext cx="5787391" cy="242750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Tabelle 10">
            <a:extLst>
              <a:ext uri="{FF2B5EF4-FFF2-40B4-BE49-F238E27FC236}">
                <a16:creationId xmlns:a16="http://schemas.microsoft.com/office/drawing/2014/main" id="{F2600C57-ED2D-E990-169F-6F29D77DFAB3}"/>
              </a:ext>
            </a:extLst>
          </p:cNvPr>
          <p:cNvGraphicFramePr>
            <a:graphicFrameLocks noGrp="1"/>
          </p:cNvGraphicFramePr>
          <p:nvPr>
            <p:extLst>
              <p:ext uri="{D42A27DB-BD31-4B8C-83A1-F6EECF244321}">
                <p14:modId xmlns:p14="http://schemas.microsoft.com/office/powerpoint/2010/main" val="3304970882"/>
              </p:ext>
            </p:extLst>
          </p:nvPr>
        </p:nvGraphicFramePr>
        <p:xfrm>
          <a:off x="407989" y="5267960"/>
          <a:ext cx="5576911" cy="731520"/>
        </p:xfrm>
        <a:graphic>
          <a:graphicData uri="http://schemas.openxmlformats.org/drawingml/2006/table">
            <a:tbl>
              <a:tblPr firstRow="1" bandRow="1">
                <a:tableStyleId>{5C22544A-7EE6-4342-B048-85BDC9FD1C3A}</a:tableStyleId>
              </a:tblPr>
              <a:tblGrid>
                <a:gridCol w="540000">
                  <a:extLst>
                    <a:ext uri="{9D8B030D-6E8A-4147-A177-3AD203B41FA5}">
                      <a16:colId xmlns:a16="http://schemas.microsoft.com/office/drawing/2014/main" val="619206354"/>
                    </a:ext>
                  </a:extLst>
                </a:gridCol>
                <a:gridCol w="162481">
                  <a:extLst>
                    <a:ext uri="{9D8B030D-6E8A-4147-A177-3AD203B41FA5}">
                      <a16:colId xmlns:a16="http://schemas.microsoft.com/office/drawing/2014/main" val="174075662"/>
                    </a:ext>
                  </a:extLst>
                </a:gridCol>
                <a:gridCol w="162481">
                  <a:extLst>
                    <a:ext uri="{9D8B030D-6E8A-4147-A177-3AD203B41FA5}">
                      <a16:colId xmlns:a16="http://schemas.microsoft.com/office/drawing/2014/main" val="4247300208"/>
                    </a:ext>
                  </a:extLst>
                </a:gridCol>
                <a:gridCol w="162481">
                  <a:extLst>
                    <a:ext uri="{9D8B030D-6E8A-4147-A177-3AD203B41FA5}">
                      <a16:colId xmlns:a16="http://schemas.microsoft.com/office/drawing/2014/main" val="1392249542"/>
                    </a:ext>
                  </a:extLst>
                </a:gridCol>
                <a:gridCol w="162481">
                  <a:extLst>
                    <a:ext uri="{9D8B030D-6E8A-4147-A177-3AD203B41FA5}">
                      <a16:colId xmlns:a16="http://schemas.microsoft.com/office/drawing/2014/main" val="2058550711"/>
                    </a:ext>
                  </a:extLst>
                </a:gridCol>
                <a:gridCol w="162481">
                  <a:extLst>
                    <a:ext uri="{9D8B030D-6E8A-4147-A177-3AD203B41FA5}">
                      <a16:colId xmlns:a16="http://schemas.microsoft.com/office/drawing/2014/main" val="2021821706"/>
                    </a:ext>
                  </a:extLst>
                </a:gridCol>
                <a:gridCol w="162481">
                  <a:extLst>
                    <a:ext uri="{9D8B030D-6E8A-4147-A177-3AD203B41FA5}">
                      <a16:colId xmlns:a16="http://schemas.microsoft.com/office/drawing/2014/main" val="1927379860"/>
                    </a:ext>
                  </a:extLst>
                </a:gridCol>
                <a:gridCol w="162481">
                  <a:extLst>
                    <a:ext uri="{9D8B030D-6E8A-4147-A177-3AD203B41FA5}">
                      <a16:colId xmlns:a16="http://schemas.microsoft.com/office/drawing/2014/main" val="251996669"/>
                    </a:ext>
                  </a:extLst>
                </a:gridCol>
                <a:gridCol w="162481">
                  <a:extLst>
                    <a:ext uri="{9D8B030D-6E8A-4147-A177-3AD203B41FA5}">
                      <a16:colId xmlns:a16="http://schemas.microsoft.com/office/drawing/2014/main" val="1793459080"/>
                    </a:ext>
                  </a:extLst>
                </a:gridCol>
                <a:gridCol w="162481">
                  <a:extLst>
                    <a:ext uri="{9D8B030D-6E8A-4147-A177-3AD203B41FA5}">
                      <a16:colId xmlns:a16="http://schemas.microsoft.com/office/drawing/2014/main" val="3248877473"/>
                    </a:ext>
                  </a:extLst>
                </a:gridCol>
                <a:gridCol w="162481">
                  <a:extLst>
                    <a:ext uri="{9D8B030D-6E8A-4147-A177-3AD203B41FA5}">
                      <a16:colId xmlns:a16="http://schemas.microsoft.com/office/drawing/2014/main" val="4077763369"/>
                    </a:ext>
                  </a:extLst>
                </a:gridCol>
                <a:gridCol w="162481">
                  <a:extLst>
                    <a:ext uri="{9D8B030D-6E8A-4147-A177-3AD203B41FA5}">
                      <a16:colId xmlns:a16="http://schemas.microsoft.com/office/drawing/2014/main" val="4196434074"/>
                    </a:ext>
                  </a:extLst>
                </a:gridCol>
                <a:gridCol w="162481">
                  <a:extLst>
                    <a:ext uri="{9D8B030D-6E8A-4147-A177-3AD203B41FA5}">
                      <a16:colId xmlns:a16="http://schemas.microsoft.com/office/drawing/2014/main" val="342755423"/>
                    </a:ext>
                  </a:extLst>
                </a:gridCol>
                <a:gridCol w="162481">
                  <a:extLst>
                    <a:ext uri="{9D8B030D-6E8A-4147-A177-3AD203B41FA5}">
                      <a16:colId xmlns:a16="http://schemas.microsoft.com/office/drawing/2014/main" val="2342300222"/>
                    </a:ext>
                  </a:extLst>
                </a:gridCol>
                <a:gridCol w="162481">
                  <a:extLst>
                    <a:ext uri="{9D8B030D-6E8A-4147-A177-3AD203B41FA5}">
                      <a16:colId xmlns:a16="http://schemas.microsoft.com/office/drawing/2014/main" val="906970079"/>
                    </a:ext>
                  </a:extLst>
                </a:gridCol>
                <a:gridCol w="162481">
                  <a:extLst>
                    <a:ext uri="{9D8B030D-6E8A-4147-A177-3AD203B41FA5}">
                      <a16:colId xmlns:a16="http://schemas.microsoft.com/office/drawing/2014/main" val="2174001787"/>
                    </a:ext>
                  </a:extLst>
                </a:gridCol>
                <a:gridCol w="162481">
                  <a:extLst>
                    <a:ext uri="{9D8B030D-6E8A-4147-A177-3AD203B41FA5}">
                      <a16:colId xmlns:a16="http://schemas.microsoft.com/office/drawing/2014/main" val="2141563860"/>
                    </a:ext>
                  </a:extLst>
                </a:gridCol>
                <a:gridCol w="162481">
                  <a:extLst>
                    <a:ext uri="{9D8B030D-6E8A-4147-A177-3AD203B41FA5}">
                      <a16:colId xmlns:a16="http://schemas.microsoft.com/office/drawing/2014/main" val="2503119662"/>
                    </a:ext>
                  </a:extLst>
                </a:gridCol>
                <a:gridCol w="162481">
                  <a:extLst>
                    <a:ext uri="{9D8B030D-6E8A-4147-A177-3AD203B41FA5}">
                      <a16:colId xmlns:a16="http://schemas.microsoft.com/office/drawing/2014/main" val="148141236"/>
                    </a:ext>
                  </a:extLst>
                </a:gridCol>
                <a:gridCol w="162481">
                  <a:extLst>
                    <a:ext uri="{9D8B030D-6E8A-4147-A177-3AD203B41FA5}">
                      <a16:colId xmlns:a16="http://schemas.microsoft.com/office/drawing/2014/main" val="4175678526"/>
                    </a:ext>
                  </a:extLst>
                </a:gridCol>
                <a:gridCol w="162481">
                  <a:extLst>
                    <a:ext uri="{9D8B030D-6E8A-4147-A177-3AD203B41FA5}">
                      <a16:colId xmlns:a16="http://schemas.microsoft.com/office/drawing/2014/main" val="523891869"/>
                    </a:ext>
                  </a:extLst>
                </a:gridCol>
                <a:gridCol w="162481">
                  <a:extLst>
                    <a:ext uri="{9D8B030D-6E8A-4147-A177-3AD203B41FA5}">
                      <a16:colId xmlns:a16="http://schemas.microsoft.com/office/drawing/2014/main" val="3804541351"/>
                    </a:ext>
                  </a:extLst>
                </a:gridCol>
                <a:gridCol w="162481">
                  <a:extLst>
                    <a:ext uri="{9D8B030D-6E8A-4147-A177-3AD203B41FA5}">
                      <a16:colId xmlns:a16="http://schemas.microsoft.com/office/drawing/2014/main" val="3614198170"/>
                    </a:ext>
                  </a:extLst>
                </a:gridCol>
                <a:gridCol w="162481">
                  <a:extLst>
                    <a:ext uri="{9D8B030D-6E8A-4147-A177-3AD203B41FA5}">
                      <a16:colId xmlns:a16="http://schemas.microsoft.com/office/drawing/2014/main" val="915939963"/>
                    </a:ext>
                  </a:extLst>
                </a:gridCol>
                <a:gridCol w="162481">
                  <a:extLst>
                    <a:ext uri="{9D8B030D-6E8A-4147-A177-3AD203B41FA5}">
                      <a16:colId xmlns:a16="http://schemas.microsoft.com/office/drawing/2014/main" val="3231267447"/>
                    </a:ext>
                  </a:extLst>
                </a:gridCol>
                <a:gridCol w="162481">
                  <a:extLst>
                    <a:ext uri="{9D8B030D-6E8A-4147-A177-3AD203B41FA5}">
                      <a16:colId xmlns:a16="http://schemas.microsoft.com/office/drawing/2014/main" val="1284127939"/>
                    </a:ext>
                  </a:extLst>
                </a:gridCol>
                <a:gridCol w="162481">
                  <a:extLst>
                    <a:ext uri="{9D8B030D-6E8A-4147-A177-3AD203B41FA5}">
                      <a16:colId xmlns:a16="http://schemas.microsoft.com/office/drawing/2014/main" val="3469868943"/>
                    </a:ext>
                  </a:extLst>
                </a:gridCol>
                <a:gridCol w="162481">
                  <a:extLst>
                    <a:ext uri="{9D8B030D-6E8A-4147-A177-3AD203B41FA5}">
                      <a16:colId xmlns:a16="http://schemas.microsoft.com/office/drawing/2014/main" val="2311495514"/>
                    </a:ext>
                  </a:extLst>
                </a:gridCol>
                <a:gridCol w="162481">
                  <a:extLst>
                    <a:ext uri="{9D8B030D-6E8A-4147-A177-3AD203B41FA5}">
                      <a16:colId xmlns:a16="http://schemas.microsoft.com/office/drawing/2014/main" val="1562343356"/>
                    </a:ext>
                  </a:extLst>
                </a:gridCol>
                <a:gridCol w="162481">
                  <a:extLst>
                    <a:ext uri="{9D8B030D-6E8A-4147-A177-3AD203B41FA5}">
                      <a16:colId xmlns:a16="http://schemas.microsoft.com/office/drawing/2014/main" val="189715489"/>
                    </a:ext>
                  </a:extLst>
                </a:gridCol>
                <a:gridCol w="162481">
                  <a:extLst>
                    <a:ext uri="{9D8B030D-6E8A-4147-A177-3AD203B41FA5}">
                      <a16:colId xmlns:a16="http://schemas.microsoft.com/office/drawing/2014/main" val="4278733710"/>
                    </a:ext>
                  </a:extLst>
                </a:gridCol>
                <a:gridCol w="162481">
                  <a:extLst>
                    <a:ext uri="{9D8B030D-6E8A-4147-A177-3AD203B41FA5}">
                      <a16:colId xmlns:a16="http://schemas.microsoft.com/office/drawing/2014/main" val="4049024626"/>
                    </a:ext>
                  </a:extLst>
                </a:gridCol>
              </a:tblGrid>
              <a:tr h="162241">
                <a:tc gridSpan="32">
                  <a:txBody>
                    <a:bodyPr/>
                    <a:lstStyle/>
                    <a:p>
                      <a:r>
                        <a:rPr lang="de-DE" sz="600" err="1"/>
                        <a:t>No</a:t>
                      </a:r>
                      <a:r>
                        <a:rPr lang="de-DE" sz="600"/>
                        <a:t>. at </a:t>
                      </a:r>
                      <a:r>
                        <a:rPr lang="de-DE" sz="600" err="1"/>
                        <a:t>risk</a:t>
                      </a:r>
                      <a:endParaRPr lang="de-DE" sz="600"/>
                    </a:p>
                  </a:txBody>
                  <a:tcPr marL="36000" marR="0" anchor="ct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extLst>
                  <a:ext uri="{0D108BD9-81ED-4DB2-BD59-A6C34878D82A}">
                    <a16:rowId xmlns:a16="http://schemas.microsoft.com/office/drawing/2014/main" val="513556464"/>
                  </a:ext>
                </a:extLst>
              </a:tr>
              <a:tr h="162241">
                <a:tc>
                  <a:txBody>
                    <a:bodyPr/>
                    <a:lstStyle/>
                    <a:p>
                      <a:r>
                        <a:rPr lang="de-DE" sz="600">
                          <a:solidFill>
                            <a:schemeClr val="bg1"/>
                          </a:solidFill>
                        </a:rPr>
                        <a:t>0 </a:t>
                      </a:r>
                      <a:r>
                        <a:rPr lang="de-DE" sz="600" err="1">
                          <a:solidFill>
                            <a:schemeClr val="bg1"/>
                          </a:solidFill>
                        </a:rPr>
                        <a:t>prior</a:t>
                      </a:r>
                      <a:r>
                        <a:rPr lang="de-DE" sz="600">
                          <a:solidFill>
                            <a:schemeClr val="bg1"/>
                          </a:solidFill>
                        </a:rPr>
                        <a:t> LOTs</a:t>
                      </a:r>
                    </a:p>
                  </a:txBody>
                  <a:tcPr marL="36000" marR="0" anchor="ctr">
                    <a:solidFill>
                      <a:schemeClr val="accent1"/>
                    </a:solidFill>
                  </a:tcPr>
                </a:tc>
                <a:tc>
                  <a:txBody>
                    <a:bodyPr/>
                    <a:lstStyle/>
                    <a:p>
                      <a:pPr algn="ctr"/>
                      <a:r>
                        <a:rPr lang="de-DE" sz="600"/>
                        <a:t>179</a:t>
                      </a:r>
                    </a:p>
                  </a:txBody>
                  <a:tcPr marL="0" marR="0" anchor="ctr"/>
                </a:tc>
                <a:tc>
                  <a:txBody>
                    <a:bodyPr/>
                    <a:lstStyle/>
                    <a:p>
                      <a:pPr algn="ctr"/>
                      <a:r>
                        <a:rPr lang="de-DE" sz="600"/>
                        <a:t>172</a:t>
                      </a:r>
                    </a:p>
                  </a:txBody>
                  <a:tcPr marL="0" marR="0" anchor="ctr"/>
                </a:tc>
                <a:tc>
                  <a:txBody>
                    <a:bodyPr/>
                    <a:lstStyle/>
                    <a:p>
                      <a:pPr algn="ctr"/>
                      <a:r>
                        <a:rPr lang="de-DE" sz="600"/>
                        <a:t>169</a:t>
                      </a:r>
                    </a:p>
                  </a:txBody>
                  <a:tcPr marL="0" marR="0" anchor="ctr"/>
                </a:tc>
                <a:tc>
                  <a:txBody>
                    <a:bodyPr/>
                    <a:lstStyle/>
                    <a:p>
                      <a:pPr algn="ctr"/>
                      <a:r>
                        <a:rPr lang="de-DE" sz="600"/>
                        <a:t>165</a:t>
                      </a:r>
                    </a:p>
                  </a:txBody>
                  <a:tcPr marL="0" marR="0" anchor="ctr"/>
                </a:tc>
                <a:tc>
                  <a:txBody>
                    <a:bodyPr/>
                    <a:lstStyle/>
                    <a:p>
                      <a:pPr algn="ctr"/>
                      <a:r>
                        <a:rPr lang="de-DE" sz="600"/>
                        <a:t>162</a:t>
                      </a:r>
                    </a:p>
                  </a:txBody>
                  <a:tcPr marL="0" marR="0" anchor="ctr"/>
                </a:tc>
                <a:tc>
                  <a:txBody>
                    <a:bodyPr/>
                    <a:lstStyle/>
                    <a:p>
                      <a:pPr algn="ctr"/>
                      <a:r>
                        <a:rPr lang="de-DE" sz="600"/>
                        <a:t>160</a:t>
                      </a:r>
                    </a:p>
                  </a:txBody>
                  <a:tcPr marL="0" marR="0" anchor="ctr"/>
                </a:tc>
                <a:tc>
                  <a:txBody>
                    <a:bodyPr/>
                    <a:lstStyle/>
                    <a:p>
                      <a:pPr algn="ctr"/>
                      <a:r>
                        <a:rPr lang="de-DE" sz="600"/>
                        <a:t>159</a:t>
                      </a:r>
                    </a:p>
                  </a:txBody>
                  <a:tcPr marL="0" marR="0" anchor="ctr"/>
                </a:tc>
                <a:tc>
                  <a:txBody>
                    <a:bodyPr/>
                    <a:lstStyle/>
                    <a:p>
                      <a:pPr algn="ctr"/>
                      <a:r>
                        <a:rPr lang="de-DE" sz="600"/>
                        <a:t>157</a:t>
                      </a:r>
                    </a:p>
                  </a:txBody>
                  <a:tcPr marL="0" marR="0" anchor="ctr"/>
                </a:tc>
                <a:tc>
                  <a:txBody>
                    <a:bodyPr/>
                    <a:lstStyle/>
                    <a:p>
                      <a:pPr algn="ctr"/>
                      <a:r>
                        <a:rPr lang="de-DE" sz="600"/>
                        <a:t>153</a:t>
                      </a:r>
                    </a:p>
                  </a:txBody>
                  <a:tcPr marL="0" marR="0" anchor="ctr"/>
                </a:tc>
                <a:tc>
                  <a:txBody>
                    <a:bodyPr/>
                    <a:lstStyle/>
                    <a:p>
                      <a:pPr algn="ctr"/>
                      <a:r>
                        <a:rPr lang="de-DE" sz="600"/>
                        <a:t>151</a:t>
                      </a:r>
                    </a:p>
                  </a:txBody>
                  <a:tcPr marL="0" marR="0" anchor="ctr"/>
                </a:tc>
                <a:tc>
                  <a:txBody>
                    <a:bodyPr/>
                    <a:lstStyle/>
                    <a:p>
                      <a:pPr algn="ctr"/>
                      <a:r>
                        <a:rPr lang="de-DE" sz="600"/>
                        <a:t>149</a:t>
                      </a:r>
                    </a:p>
                  </a:txBody>
                  <a:tcPr marL="0" marR="0" anchor="ctr"/>
                </a:tc>
                <a:tc>
                  <a:txBody>
                    <a:bodyPr/>
                    <a:lstStyle/>
                    <a:p>
                      <a:pPr algn="ctr"/>
                      <a:r>
                        <a:rPr lang="de-DE" sz="600"/>
                        <a:t>147</a:t>
                      </a:r>
                    </a:p>
                  </a:txBody>
                  <a:tcPr marL="0" marR="0" anchor="ctr"/>
                </a:tc>
                <a:tc>
                  <a:txBody>
                    <a:bodyPr/>
                    <a:lstStyle/>
                    <a:p>
                      <a:pPr algn="ctr"/>
                      <a:r>
                        <a:rPr lang="de-DE" sz="600"/>
                        <a:t>143</a:t>
                      </a:r>
                    </a:p>
                  </a:txBody>
                  <a:tcPr marL="0" marR="0" anchor="ctr"/>
                </a:tc>
                <a:tc>
                  <a:txBody>
                    <a:bodyPr/>
                    <a:lstStyle/>
                    <a:p>
                      <a:pPr algn="ctr"/>
                      <a:r>
                        <a:rPr lang="de-DE" sz="600"/>
                        <a:t>139</a:t>
                      </a:r>
                    </a:p>
                  </a:txBody>
                  <a:tcPr marL="0" marR="0" anchor="ctr"/>
                </a:tc>
                <a:tc>
                  <a:txBody>
                    <a:bodyPr/>
                    <a:lstStyle/>
                    <a:p>
                      <a:pPr algn="ctr"/>
                      <a:r>
                        <a:rPr lang="de-DE" sz="600"/>
                        <a:t>135</a:t>
                      </a:r>
                    </a:p>
                  </a:txBody>
                  <a:tcPr marL="0" marR="0" anchor="ctr"/>
                </a:tc>
                <a:tc>
                  <a:txBody>
                    <a:bodyPr/>
                    <a:lstStyle/>
                    <a:p>
                      <a:pPr algn="ctr"/>
                      <a:r>
                        <a:rPr lang="de-DE" sz="600"/>
                        <a:t>134</a:t>
                      </a:r>
                    </a:p>
                  </a:txBody>
                  <a:tcPr marL="0" marR="0" anchor="ctr"/>
                </a:tc>
                <a:tc>
                  <a:txBody>
                    <a:bodyPr/>
                    <a:lstStyle/>
                    <a:p>
                      <a:pPr algn="ctr"/>
                      <a:r>
                        <a:rPr lang="de-DE" sz="600"/>
                        <a:t>133</a:t>
                      </a:r>
                    </a:p>
                  </a:txBody>
                  <a:tcPr marL="0" marR="0" anchor="ctr"/>
                </a:tc>
                <a:tc>
                  <a:txBody>
                    <a:bodyPr/>
                    <a:lstStyle/>
                    <a:p>
                      <a:pPr algn="ctr"/>
                      <a:r>
                        <a:rPr lang="de-DE" sz="600"/>
                        <a:t>128</a:t>
                      </a:r>
                    </a:p>
                  </a:txBody>
                  <a:tcPr marL="0" marR="0" anchor="ctr"/>
                </a:tc>
                <a:tc>
                  <a:txBody>
                    <a:bodyPr/>
                    <a:lstStyle/>
                    <a:p>
                      <a:pPr algn="ctr"/>
                      <a:r>
                        <a:rPr lang="de-DE" sz="600"/>
                        <a:t>127</a:t>
                      </a:r>
                    </a:p>
                  </a:txBody>
                  <a:tcPr marL="0" marR="0" anchor="ctr"/>
                </a:tc>
                <a:tc>
                  <a:txBody>
                    <a:bodyPr/>
                    <a:lstStyle/>
                    <a:p>
                      <a:pPr algn="ctr"/>
                      <a:r>
                        <a:rPr lang="de-DE" sz="600"/>
                        <a:t>123</a:t>
                      </a:r>
                    </a:p>
                  </a:txBody>
                  <a:tcPr marL="0" marR="0" anchor="ctr"/>
                </a:tc>
                <a:tc>
                  <a:txBody>
                    <a:bodyPr/>
                    <a:lstStyle/>
                    <a:p>
                      <a:pPr algn="ctr"/>
                      <a:r>
                        <a:rPr lang="de-DE" sz="600"/>
                        <a:t>122</a:t>
                      </a:r>
                    </a:p>
                  </a:txBody>
                  <a:tcPr marL="0" marR="0" anchor="ctr"/>
                </a:tc>
                <a:tc>
                  <a:txBody>
                    <a:bodyPr/>
                    <a:lstStyle/>
                    <a:p>
                      <a:pPr algn="ctr"/>
                      <a:r>
                        <a:rPr lang="de-DE" sz="600"/>
                        <a:t>116</a:t>
                      </a:r>
                    </a:p>
                  </a:txBody>
                  <a:tcPr marL="0" marR="0" anchor="ctr"/>
                </a:tc>
                <a:tc>
                  <a:txBody>
                    <a:bodyPr/>
                    <a:lstStyle/>
                    <a:p>
                      <a:pPr algn="ctr"/>
                      <a:r>
                        <a:rPr lang="de-DE" sz="600"/>
                        <a:t>112</a:t>
                      </a:r>
                    </a:p>
                  </a:txBody>
                  <a:tcPr marL="0" marR="0" anchor="ctr"/>
                </a:tc>
                <a:tc>
                  <a:txBody>
                    <a:bodyPr/>
                    <a:lstStyle/>
                    <a:p>
                      <a:pPr algn="ctr"/>
                      <a:r>
                        <a:rPr lang="de-DE" sz="600"/>
                        <a:t>108</a:t>
                      </a:r>
                    </a:p>
                  </a:txBody>
                  <a:tcPr marL="0" marR="0" anchor="ctr"/>
                </a:tc>
                <a:tc>
                  <a:txBody>
                    <a:bodyPr/>
                    <a:lstStyle/>
                    <a:p>
                      <a:pPr algn="ctr"/>
                      <a:r>
                        <a:rPr lang="de-DE" sz="600"/>
                        <a:t>103</a:t>
                      </a:r>
                    </a:p>
                  </a:txBody>
                  <a:tcPr marL="0" marR="0" anchor="ctr"/>
                </a:tc>
                <a:tc>
                  <a:txBody>
                    <a:bodyPr/>
                    <a:lstStyle/>
                    <a:p>
                      <a:pPr algn="ctr"/>
                      <a:r>
                        <a:rPr lang="de-DE" sz="600"/>
                        <a:t>69</a:t>
                      </a:r>
                    </a:p>
                  </a:txBody>
                  <a:tcPr marL="0" marR="0" anchor="ctr"/>
                </a:tc>
                <a:tc>
                  <a:txBody>
                    <a:bodyPr/>
                    <a:lstStyle/>
                    <a:p>
                      <a:pPr algn="ctr"/>
                      <a:r>
                        <a:rPr lang="de-DE" sz="600"/>
                        <a:t>49</a:t>
                      </a:r>
                    </a:p>
                  </a:txBody>
                  <a:tcPr marL="0" marR="0" anchor="ctr"/>
                </a:tc>
                <a:tc>
                  <a:txBody>
                    <a:bodyPr/>
                    <a:lstStyle/>
                    <a:p>
                      <a:pPr algn="ctr"/>
                      <a:r>
                        <a:rPr lang="de-DE" sz="600"/>
                        <a:t>31</a:t>
                      </a:r>
                    </a:p>
                  </a:txBody>
                  <a:tcPr marL="0" marR="0" anchor="ctr"/>
                </a:tc>
                <a:tc>
                  <a:txBody>
                    <a:bodyPr/>
                    <a:lstStyle/>
                    <a:p>
                      <a:pPr algn="ctr"/>
                      <a:r>
                        <a:rPr lang="de-DE" sz="600"/>
                        <a:t>9</a:t>
                      </a:r>
                    </a:p>
                  </a:txBody>
                  <a:tcPr marL="0" marR="0" anchor="ctr"/>
                </a:tc>
                <a:tc>
                  <a:txBody>
                    <a:bodyPr/>
                    <a:lstStyle/>
                    <a:p>
                      <a:pPr algn="ctr"/>
                      <a:r>
                        <a:rPr lang="de-DE" sz="600"/>
                        <a:t>5</a:t>
                      </a:r>
                    </a:p>
                  </a:txBody>
                  <a:tcPr marL="0" marR="0" anchor="ctr"/>
                </a:tc>
                <a:tc>
                  <a:txBody>
                    <a:bodyPr/>
                    <a:lstStyle/>
                    <a:p>
                      <a:pPr algn="ctr"/>
                      <a:r>
                        <a:rPr lang="de-DE" sz="600"/>
                        <a:t>0</a:t>
                      </a:r>
                    </a:p>
                  </a:txBody>
                  <a:tcPr marL="0" marR="0" anchor="ctr"/>
                </a:tc>
                <a:extLst>
                  <a:ext uri="{0D108BD9-81ED-4DB2-BD59-A6C34878D82A}">
                    <a16:rowId xmlns:a16="http://schemas.microsoft.com/office/drawing/2014/main" val="2216105311"/>
                  </a:ext>
                </a:extLst>
              </a:tr>
              <a:tr h="162241">
                <a:tc>
                  <a:txBody>
                    <a:bodyPr/>
                    <a:lstStyle/>
                    <a:p>
                      <a:r>
                        <a:rPr lang="de-DE" sz="600">
                          <a:solidFill>
                            <a:schemeClr val="bg1"/>
                          </a:solidFill>
                        </a:rPr>
                        <a:t>1 </a:t>
                      </a:r>
                      <a:r>
                        <a:rPr lang="de-DE" sz="600" err="1">
                          <a:solidFill>
                            <a:schemeClr val="bg1"/>
                          </a:solidFill>
                        </a:rPr>
                        <a:t>prior</a:t>
                      </a:r>
                      <a:r>
                        <a:rPr lang="de-DE" sz="600">
                          <a:solidFill>
                            <a:schemeClr val="bg1"/>
                          </a:solidFill>
                        </a:rPr>
                        <a:t> LOT</a:t>
                      </a:r>
                    </a:p>
                  </a:txBody>
                  <a:tcPr marL="36000" marR="0" anchor="ctr">
                    <a:solidFill>
                      <a:schemeClr val="accent2"/>
                    </a:solidFill>
                  </a:tcPr>
                </a:tc>
                <a:tc>
                  <a:txBody>
                    <a:bodyPr/>
                    <a:lstStyle/>
                    <a:p>
                      <a:pPr algn="ctr"/>
                      <a:r>
                        <a:rPr lang="de-DE" sz="600"/>
                        <a:t>214</a:t>
                      </a:r>
                    </a:p>
                  </a:txBody>
                  <a:tcPr marL="0" marR="0" anchor="ctr"/>
                </a:tc>
                <a:tc>
                  <a:txBody>
                    <a:bodyPr/>
                    <a:lstStyle/>
                    <a:p>
                      <a:pPr algn="ctr"/>
                      <a:r>
                        <a:rPr lang="de-DE" sz="600"/>
                        <a:t>209</a:t>
                      </a:r>
                    </a:p>
                  </a:txBody>
                  <a:tcPr marL="0" marR="0" anchor="ctr"/>
                </a:tc>
                <a:tc>
                  <a:txBody>
                    <a:bodyPr/>
                    <a:lstStyle/>
                    <a:p>
                      <a:pPr algn="ctr"/>
                      <a:r>
                        <a:rPr lang="de-DE" sz="600"/>
                        <a:t>204</a:t>
                      </a:r>
                    </a:p>
                  </a:txBody>
                  <a:tcPr marL="0" marR="0" anchor="ctr"/>
                </a:tc>
                <a:tc>
                  <a:txBody>
                    <a:bodyPr/>
                    <a:lstStyle/>
                    <a:p>
                      <a:pPr algn="ctr"/>
                      <a:r>
                        <a:rPr lang="de-DE" sz="600"/>
                        <a:t>196</a:t>
                      </a:r>
                    </a:p>
                  </a:txBody>
                  <a:tcPr marL="0" marR="0" anchor="ctr"/>
                </a:tc>
                <a:tc>
                  <a:txBody>
                    <a:bodyPr/>
                    <a:lstStyle/>
                    <a:p>
                      <a:pPr algn="ctr"/>
                      <a:r>
                        <a:rPr lang="de-DE" sz="600"/>
                        <a:t>193</a:t>
                      </a:r>
                    </a:p>
                  </a:txBody>
                  <a:tcPr marL="0" marR="0" anchor="ctr"/>
                </a:tc>
                <a:tc>
                  <a:txBody>
                    <a:bodyPr/>
                    <a:lstStyle/>
                    <a:p>
                      <a:pPr algn="ctr"/>
                      <a:r>
                        <a:rPr lang="de-DE" sz="600"/>
                        <a:t>191</a:t>
                      </a:r>
                    </a:p>
                  </a:txBody>
                  <a:tcPr marL="0" marR="0" anchor="ctr"/>
                </a:tc>
                <a:tc>
                  <a:txBody>
                    <a:bodyPr/>
                    <a:lstStyle/>
                    <a:p>
                      <a:pPr algn="ctr"/>
                      <a:r>
                        <a:rPr lang="de-DE" sz="600"/>
                        <a:t>185</a:t>
                      </a:r>
                    </a:p>
                  </a:txBody>
                  <a:tcPr marL="0" marR="0" anchor="ctr"/>
                </a:tc>
                <a:tc>
                  <a:txBody>
                    <a:bodyPr/>
                    <a:lstStyle/>
                    <a:p>
                      <a:pPr algn="ctr"/>
                      <a:r>
                        <a:rPr lang="de-DE" sz="600"/>
                        <a:t>182</a:t>
                      </a:r>
                    </a:p>
                  </a:txBody>
                  <a:tcPr marL="0" marR="0" anchor="ctr"/>
                </a:tc>
                <a:tc>
                  <a:txBody>
                    <a:bodyPr/>
                    <a:lstStyle/>
                    <a:p>
                      <a:pPr algn="ctr"/>
                      <a:r>
                        <a:rPr lang="de-DE" sz="600"/>
                        <a:t>178</a:t>
                      </a:r>
                    </a:p>
                  </a:txBody>
                  <a:tcPr marL="0" marR="0" anchor="ctr"/>
                </a:tc>
                <a:tc>
                  <a:txBody>
                    <a:bodyPr/>
                    <a:lstStyle/>
                    <a:p>
                      <a:pPr algn="ctr"/>
                      <a:r>
                        <a:rPr lang="de-DE" sz="600"/>
                        <a:t>171</a:t>
                      </a:r>
                    </a:p>
                  </a:txBody>
                  <a:tcPr marL="0" marR="0" anchor="ctr"/>
                </a:tc>
                <a:tc>
                  <a:txBody>
                    <a:bodyPr/>
                    <a:lstStyle/>
                    <a:p>
                      <a:pPr algn="ctr"/>
                      <a:r>
                        <a:rPr lang="de-DE" sz="600"/>
                        <a:t>162</a:t>
                      </a:r>
                    </a:p>
                  </a:txBody>
                  <a:tcPr marL="0" marR="0" anchor="ctr"/>
                </a:tc>
                <a:tc>
                  <a:txBody>
                    <a:bodyPr/>
                    <a:lstStyle/>
                    <a:p>
                      <a:pPr algn="ctr"/>
                      <a:r>
                        <a:rPr lang="de-DE" sz="600"/>
                        <a:t>155</a:t>
                      </a:r>
                    </a:p>
                  </a:txBody>
                  <a:tcPr marL="0" marR="0" anchor="ctr"/>
                </a:tc>
                <a:tc>
                  <a:txBody>
                    <a:bodyPr/>
                    <a:lstStyle/>
                    <a:p>
                      <a:pPr algn="ctr"/>
                      <a:r>
                        <a:rPr lang="de-DE" sz="600"/>
                        <a:t>148</a:t>
                      </a:r>
                    </a:p>
                  </a:txBody>
                  <a:tcPr marL="0" marR="0" anchor="ctr"/>
                </a:tc>
                <a:tc>
                  <a:txBody>
                    <a:bodyPr/>
                    <a:lstStyle/>
                    <a:p>
                      <a:pPr algn="ctr"/>
                      <a:r>
                        <a:rPr lang="de-DE" sz="600"/>
                        <a:t>127</a:t>
                      </a:r>
                    </a:p>
                  </a:txBody>
                  <a:tcPr marL="0" marR="0" anchor="ctr"/>
                </a:tc>
                <a:tc>
                  <a:txBody>
                    <a:bodyPr/>
                    <a:lstStyle/>
                    <a:p>
                      <a:pPr algn="ctr"/>
                      <a:r>
                        <a:rPr lang="de-DE" sz="600"/>
                        <a:t>113</a:t>
                      </a:r>
                    </a:p>
                  </a:txBody>
                  <a:tcPr marL="0" marR="0" anchor="ctr"/>
                </a:tc>
                <a:tc>
                  <a:txBody>
                    <a:bodyPr/>
                    <a:lstStyle/>
                    <a:p>
                      <a:pPr algn="ctr"/>
                      <a:r>
                        <a:rPr lang="de-DE" sz="600"/>
                        <a:t>94</a:t>
                      </a:r>
                    </a:p>
                  </a:txBody>
                  <a:tcPr marL="0" marR="0" anchor="ctr"/>
                </a:tc>
                <a:tc>
                  <a:txBody>
                    <a:bodyPr/>
                    <a:lstStyle/>
                    <a:p>
                      <a:pPr algn="ctr"/>
                      <a:r>
                        <a:rPr lang="de-DE" sz="600"/>
                        <a:t>48</a:t>
                      </a:r>
                    </a:p>
                  </a:txBody>
                  <a:tcPr marL="0" marR="0" anchor="ctr"/>
                </a:tc>
                <a:tc>
                  <a:txBody>
                    <a:bodyPr/>
                    <a:lstStyle/>
                    <a:p>
                      <a:pPr algn="ctr"/>
                      <a:r>
                        <a:rPr lang="de-DE" sz="600"/>
                        <a:t>21</a:t>
                      </a:r>
                    </a:p>
                  </a:txBody>
                  <a:tcPr marL="0" marR="0" anchor="ctr"/>
                </a:tc>
                <a:tc>
                  <a:txBody>
                    <a:bodyPr/>
                    <a:lstStyle/>
                    <a:p>
                      <a:pPr algn="ctr"/>
                      <a:r>
                        <a:rPr lang="de-DE" sz="600"/>
                        <a:t>7</a:t>
                      </a:r>
                    </a:p>
                  </a:txBody>
                  <a:tcPr marL="0" marR="0" anchor="ctr"/>
                </a:tc>
                <a:tc>
                  <a:txBody>
                    <a:bodyPr/>
                    <a:lstStyle/>
                    <a:p>
                      <a:pPr algn="ctr"/>
                      <a:r>
                        <a:rPr lang="de-DE" sz="600"/>
                        <a:t>0</a:t>
                      </a:r>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extLst>
                  <a:ext uri="{0D108BD9-81ED-4DB2-BD59-A6C34878D82A}">
                    <a16:rowId xmlns:a16="http://schemas.microsoft.com/office/drawing/2014/main" val="3262368492"/>
                  </a:ext>
                </a:extLst>
              </a:tr>
              <a:tr h="162241">
                <a:tc>
                  <a:txBody>
                    <a:bodyPr/>
                    <a:lstStyle/>
                    <a:p>
                      <a:r>
                        <a:rPr lang="de-DE" sz="600">
                          <a:solidFill>
                            <a:schemeClr val="bg1"/>
                          </a:solidFill>
                        </a:rPr>
                        <a:t>2+ </a:t>
                      </a:r>
                      <a:r>
                        <a:rPr lang="de-DE" sz="600" err="1">
                          <a:solidFill>
                            <a:schemeClr val="bg1"/>
                          </a:solidFill>
                        </a:rPr>
                        <a:t>prior</a:t>
                      </a:r>
                      <a:r>
                        <a:rPr lang="de-DE" sz="600">
                          <a:solidFill>
                            <a:schemeClr val="bg1"/>
                          </a:solidFill>
                        </a:rPr>
                        <a:t> LOTs</a:t>
                      </a:r>
                    </a:p>
                  </a:txBody>
                  <a:tcPr marL="36000" marR="0" anchor="ctr">
                    <a:solidFill>
                      <a:schemeClr val="accent3"/>
                    </a:solidFill>
                  </a:tcPr>
                </a:tc>
                <a:tc>
                  <a:txBody>
                    <a:bodyPr/>
                    <a:lstStyle/>
                    <a:p>
                      <a:pPr algn="ctr"/>
                      <a:r>
                        <a:rPr lang="de-DE" sz="600"/>
                        <a:t>208</a:t>
                      </a:r>
                    </a:p>
                  </a:txBody>
                  <a:tcPr marL="0" marR="0" anchor="ctr"/>
                </a:tc>
                <a:tc>
                  <a:txBody>
                    <a:bodyPr/>
                    <a:lstStyle/>
                    <a:p>
                      <a:pPr algn="ctr"/>
                      <a:r>
                        <a:rPr lang="de-DE" sz="600"/>
                        <a:t>201</a:t>
                      </a:r>
                    </a:p>
                  </a:txBody>
                  <a:tcPr marL="0" marR="0" anchor="ctr"/>
                </a:tc>
                <a:tc>
                  <a:txBody>
                    <a:bodyPr/>
                    <a:lstStyle/>
                    <a:p>
                      <a:pPr algn="ctr"/>
                      <a:r>
                        <a:rPr lang="de-DE" sz="600"/>
                        <a:t>189</a:t>
                      </a:r>
                    </a:p>
                  </a:txBody>
                  <a:tcPr marL="0" marR="0" anchor="ctr"/>
                </a:tc>
                <a:tc>
                  <a:txBody>
                    <a:bodyPr/>
                    <a:lstStyle/>
                    <a:p>
                      <a:pPr algn="ctr"/>
                      <a:r>
                        <a:rPr lang="de-DE" sz="600"/>
                        <a:t>184</a:t>
                      </a:r>
                    </a:p>
                  </a:txBody>
                  <a:tcPr marL="0" marR="0" anchor="ctr"/>
                </a:tc>
                <a:tc>
                  <a:txBody>
                    <a:bodyPr/>
                    <a:lstStyle/>
                    <a:p>
                      <a:pPr algn="ctr"/>
                      <a:r>
                        <a:rPr lang="de-DE" sz="600"/>
                        <a:t>175</a:t>
                      </a:r>
                    </a:p>
                  </a:txBody>
                  <a:tcPr marL="0" marR="0" anchor="ctr"/>
                </a:tc>
                <a:tc>
                  <a:txBody>
                    <a:bodyPr/>
                    <a:lstStyle/>
                    <a:p>
                      <a:pPr algn="ctr"/>
                      <a:r>
                        <a:rPr lang="de-DE" sz="600"/>
                        <a:t>170</a:t>
                      </a:r>
                    </a:p>
                  </a:txBody>
                  <a:tcPr marL="0" marR="0" anchor="ctr"/>
                </a:tc>
                <a:tc>
                  <a:txBody>
                    <a:bodyPr/>
                    <a:lstStyle/>
                    <a:p>
                      <a:pPr algn="ctr"/>
                      <a:r>
                        <a:rPr lang="de-DE" sz="600"/>
                        <a:t>159</a:t>
                      </a:r>
                    </a:p>
                  </a:txBody>
                  <a:tcPr marL="0" marR="0" anchor="ctr"/>
                </a:tc>
                <a:tc>
                  <a:txBody>
                    <a:bodyPr/>
                    <a:lstStyle/>
                    <a:p>
                      <a:pPr algn="ctr"/>
                      <a:r>
                        <a:rPr lang="de-DE" sz="600"/>
                        <a:t>153</a:t>
                      </a:r>
                    </a:p>
                  </a:txBody>
                  <a:tcPr marL="0" marR="0" anchor="ctr"/>
                </a:tc>
                <a:tc>
                  <a:txBody>
                    <a:bodyPr/>
                    <a:lstStyle/>
                    <a:p>
                      <a:pPr algn="ctr"/>
                      <a:r>
                        <a:rPr lang="de-DE" sz="600"/>
                        <a:t>144</a:t>
                      </a:r>
                    </a:p>
                  </a:txBody>
                  <a:tcPr marL="0" marR="0" anchor="ctr"/>
                </a:tc>
                <a:tc>
                  <a:txBody>
                    <a:bodyPr/>
                    <a:lstStyle/>
                    <a:p>
                      <a:pPr algn="ctr"/>
                      <a:r>
                        <a:rPr lang="de-DE" sz="600"/>
                        <a:t>137</a:t>
                      </a:r>
                    </a:p>
                  </a:txBody>
                  <a:tcPr marL="0" marR="0" anchor="ctr"/>
                </a:tc>
                <a:tc>
                  <a:txBody>
                    <a:bodyPr/>
                    <a:lstStyle/>
                    <a:p>
                      <a:pPr algn="ctr"/>
                      <a:r>
                        <a:rPr lang="de-DE" sz="600"/>
                        <a:t>131</a:t>
                      </a:r>
                    </a:p>
                  </a:txBody>
                  <a:tcPr marL="0" marR="0" anchor="ctr"/>
                </a:tc>
                <a:tc>
                  <a:txBody>
                    <a:bodyPr/>
                    <a:lstStyle/>
                    <a:p>
                      <a:pPr algn="ctr"/>
                      <a:r>
                        <a:rPr lang="de-DE" sz="600"/>
                        <a:t>124</a:t>
                      </a:r>
                    </a:p>
                  </a:txBody>
                  <a:tcPr marL="0" marR="0" anchor="ctr"/>
                </a:tc>
                <a:tc>
                  <a:txBody>
                    <a:bodyPr/>
                    <a:lstStyle/>
                    <a:p>
                      <a:pPr algn="ctr"/>
                      <a:r>
                        <a:rPr lang="de-DE" sz="600"/>
                        <a:t>112</a:t>
                      </a:r>
                    </a:p>
                  </a:txBody>
                  <a:tcPr marL="0" marR="0" anchor="ctr"/>
                </a:tc>
                <a:tc>
                  <a:txBody>
                    <a:bodyPr/>
                    <a:lstStyle/>
                    <a:p>
                      <a:pPr algn="ctr"/>
                      <a:r>
                        <a:rPr lang="de-DE" sz="600"/>
                        <a:t>98</a:t>
                      </a:r>
                    </a:p>
                  </a:txBody>
                  <a:tcPr marL="0" marR="0" anchor="ctr"/>
                </a:tc>
                <a:tc>
                  <a:txBody>
                    <a:bodyPr/>
                    <a:lstStyle/>
                    <a:p>
                      <a:pPr algn="ctr"/>
                      <a:r>
                        <a:rPr lang="de-DE" sz="600"/>
                        <a:t>81</a:t>
                      </a:r>
                    </a:p>
                  </a:txBody>
                  <a:tcPr marL="0" marR="0" anchor="ctr"/>
                </a:tc>
                <a:tc>
                  <a:txBody>
                    <a:bodyPr/>
                    <a:lstStyle/>
                    <a:p>
                      <a:pPr algn="ctr"/>
                      <a:r>
                        <a:rPr lang="de-DE" sz="600"/>
                        <a:t>62</a:t>
                      </a:r>
                    </a:p>
                  </a:txBody>
                  <a:tcPr marL="0" marR="0" anchor="ctr"/>
                </a:tc>
                <a:tc>
                  <a:txBody>
                    <a:bodyPr/>
                    <a:lstStyle/>
                    <a:p>
                      <a:pPr algn="ctr"/>
                      <a:r>
                        <a:rPr lang="de-DE" sz="600"/>
                        <a:t>35</a:t>
                      </a:r>
                    </a:p>
                  </a:txBody>
                  <a:tcPr marL="0" marR="0" anchor="ctr"/>
                </a:tc>
                <a:tc>
                  <a:txBody>
                    <a:bodyPr/>
                    <a:lstStyle/>
                    <a:p>
                      <a:pPr algn="ctr"/>
                      <a:r>
                        <a:rPr lang="de-DE" sz="600"/>
                        <a:t>16</a:t>
                      </a:r>
                    </a:p>
                  </a:txBody>
                  <a:tcPr marL="0" marR="0" anchor="ctr"/>
                </a:tc>
                <a:tc>
                  <a:txBody>
                    <a:bodyPr/>
                    <a:lstStyle/>
                    <a:p>
                      <a:pPr algn="ctr"/>
                      <a:r>
                        <a:rPr lang="de-DE" sz="600"/>
                        <a:t>4</a:t>
                      </a:r>
                    </a:p>
                  </a:txBody>
                  <a:tcPr marL="0" marR="0" anchor="ctr"/>
                </a:tc>
                <a:tc>
                  <a:txBody>
                    <a:bodyPr/>
                    <a:lstStyle/>
                    <a:p>
                      <a:pPr algn="ctr"/>
                      <a:r>
                        <a:rPr lang="de-DE" sz="600"/>
                        <a:t>1</a:t>
                      </a:r>
                    </a:p>
                  </a:txBody>
                  <a:tcPr marL="0" marR="0" anchor="ctr"/>
                </a:tc>
                <a:tc>
                  <a:txBody>
                    <a:bodyPr/>
                    <a:lstStyle/>
                    <a:p>
                      <a:pPr algn="ctr"/>
                      <a:r>
                        <a:rPr lang="de-DE" sz="600"/>
                        <a:t>0</a:t>
                      </a:r>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extLst>
                  <a:ext uri="{0D108BD9-81ED-4DB2-BD59-A6C34878D82A}">
                    <a16:rowId xmlns:a16="http://schemas.microsoft.com/office/drawing/2014/main" val="1817664319"/>
                  </a:ext>
                </a:extLst>
              </a:tr>
            </a:tbl>
          </a:graphicData>
        </a:graphic>
      </p:graphicFrame>
      <p:graphicFrame>
        <p:nvGraphicFramePr>
          <p:cNvPr id="12" name="Tabelle 11">
            <a:extLst>
              <a:ext uri="{FF2B5EF4-FFF2-40B4-BE49-F238E27FC236}">
                <a16:creationId xmlns:a16="http://schemas.microsoft.com/office/drawing/2014/main" id="{21E13380-46E2-D458-5447-E5B4C4E376D2}"/>
              </a:ext>
            </a:extLst>
          </p:cNvPr>
          <p:cNvGraphicFramePr>
            <a:graphicFrameLocks noGrp="1"/>
          </p:cNvGraphicFramePr>
          <p:nvPr>
            <p:extLst>
              <p:ext uri="{D42A27DB-BD31-4B8C-83A1-F6EECF244321}">
                <p14:modId xmlns:p14="http://schemas.microsoft.com/office/powerpoint/2010/main" val="3536500214"/>
              </p:ext>
            </p:extLst>
          </p:nvPr>
        </p:nvGraphicFramePr>
        <p:xfrm>
          <a:off x="1200050" y="1991140"/>
          <a:ext cx="4788000" cy="853440"/>
        </p:xfrm>
        <a:graphic>
          <a:graphicData uri="http://schemas.openxmlformats.org/drawingml/2006/table">
            <a:tbl>
              <a:tblPr firstRow="1" bandRow="1">
                <a:tableStyleId>{5C22544A-7EE6-4342-B048-85BDC9FD1C3A}</a:tableStyleId>
              </a:tblPr>
              <a:tblGrid>
                <a:gridCol w="1224000">
                  <a:extLst>
                    <a:ext uri="{9D8B030D-6E8A-4147-A177-3AD203B41FA5}">
                      <a16:colId xmlns:a16="http://schemas.microsoft.com/office/drawing/2014/main" val="2820801768"/>
                    </a:ext>
                  </a:extLst>
                </a:gridCol>
                <a:gridCol w="972000">
                  <a:extLst>
                    <a:ext uri="{9D8B030D-6E8A-4147-A177-3AD203B41FA5}">
                      <a16:colId xmlns:a16="http://schemas.microsoft.com/office/drawing/2014/main" val="618725896"/>
                    </a:ext>
                  </a:extLst>
                </a:gridCol>
                <a:gridCol w="1152000">
                  <a:extLst>
                    <a:ext uri="{9D8B030D-6E8A-4147-A177-3AD203B41FA5}">
                      <a16:colId xmlns:a16="http://schemas.microsoft.com/office/drawing/2014/main" val="2733767411"/>
                    </a:ext>
                  </a:extLst>
                </a:gridCol>
                <a:gridCol w="1440000">
                  <a:extLst>
                    <a:ext uri="{9D8B030D-6E8A-4147-A177-3AD203B41FA5}">
                      <a16:colId xmlns:a16="http://schemas.microsoft.com/office/drawing/2014/main" val="2080665911"/>
                    </a:ext>
                  </a:extLst>
                </a:gridCol>
              </a:tblGrid>
              <a:tr h="0">
                <a:tc>
                  <a:txBody>
                    <a:bodyPr/>
                    <a:lstStyle/>
                    <a:p>
                      <a:endParaRPr lang="de-DE" sz="800"/>
                    </a:p>
                  </a:txBody>
                  <a:tcPr/>
                </a:tc>
                <a:tc>
                  <a:txBody>
                    <a:bodyPr/>
                    <a:lstStyle/>
                    <a:p>
                      <a:r>
                        <a:rPr lang="de-DE" sz="800"/>
                        <a:t>Median (95% CI)</a:t>
                      </a:r>
                    </a:p>
                  </a:txBody>
                  <a:tcPr/>
                </a:tc>
                <a:tc>
                  <a:txBody>
                    <a:bodyPr/>
                    <a:lstStyle/>
                    <a:p>
                      <a:r>
                        <a:rPr lang="de-DE" sz="800"/>
                        <a:t>36 months (95% CI)</a:t>
                      </a:r>
                    </a:p>
                  </a:txBody>
                  <a:tcPr/>
                </a:tc>
                <a:tc>
                  <a:txBody>
                    <a:bodyPr/>
                    <a:lstStyle/>
                    <a:p>
                      <a:r>
                        <a:rPr lang="de-DE" sz="800"/>
                        <a:t>HR (95% CI): log-rank </a:t>
                      </a:r>
                      <a:r>
                        <a:rPr lang="de-DE" sz="800" err="1"/>
                        <a:t>test</a:t>
                      </a:r>
                      <a:endParaRPr lang="de-DE" sz="800"/>
                    </a:p>
                  </a:txBody>
                  <a:tcPr/>
                </a:tc>
                <a:extLst>
                  <a:ext uri="{0D108BD9-81ED-4DB2-BD59-A6C34878D82A}">
                    <a16:rowId xmlns:a16="http://schemas.microsoft.com/office/drawing/2014/main" val="1380963173"/>
                  </a:ext>
                </a:extLst>
              </a:tr>
              <a:tr h="0">
                <a:tc>
                  <a:txBody>
                    <a:bodyPr/>
                    <a:lstStyle/>
                    <a:p>
                      <a:r>
                        <a:rPr lang="de-DE" sz="800">
                          <a:solidFill>
                            <a:schemeClr val="bg1"/>
                          </a:solidFill>
                        </a:rPr>
                        <a:t>0 </a:t>
                      </a:r>
                      <a:r>
                        <a:rPr lang="de-DE" sz="800" err="1">
                          <a:solidFill>
                            <a:schemeClr val="bg1"/>
                          </a:solidFill>
                        </a:rPr>
                        <a:t>prior</a:t>
                      </a:r>
                      <a:r>
                        <a:rPr lang="de-DE" sz="800">
                          <a:solidFill>
                            <a:schemeClr val="bg1"/>
                          </a:solidFill>
                        </a:rPr>
                        <a:t> LOTs (n=179)</a:t>
                      </a:r>
                    </a:p>
                  </a:txBody>
                  <a:tcPr>
                    <a:solidFill>
                      <a:schemeClr val="accent1"/>
                    </a:solidFill>
                  </a:tcPr>
                </a:tc>
                <a:tc>
                  <a:txBody>
                    <a:bodyPr/>
                    <a:lstStyle/>
                    <a:p>
                      <a:pPr algn="ctr"/>
                      <a:r>
                        <a:rPr lang="de-DE" sz="800"/>
                        <a:t>NR (NE-NE)</a:t>
                      </a:r>
                    </a:p>
                  </a:txBody>
                  <a:tcPr/>
                </a:tc>
                <a:tc>
                  <a:txBody>
                    <a:bodyPr/>
                    <a:lstStyle/>
                    <a:p>
                      <a:pPr algn="ctr"/>
                      <a:r>
                        <a:rPr lang="de-DE" sz="800"/>
                        <a:t>0.84 (0.78-0.89)</a:t>
                      </a:r>
                    </a:p>
                  </a:txBody>
                  <a:tcPr/>
                </a:tc>
                <a:tc>
                  <a:txBody>
                    <a:bodyPr/>
                    <a:lstStyle/>
                    <a:p>
                      <a:pPr algn="ctr"/>
                      <a:endParaRPr lang="de-DE" sz="800"/>
                    </a:p>
                  </a:txBody>
                  <a:tcPr/>
                </a:tc>
                <a:extLst>
                  <a:ext uri="{0D108BD9-81ED-4DB2-BD59-A6C34878D82A}">
                    <a16:rowId xmlns:a16="http://schemas.microsoft.com/office/drawing/2014/main" val="4193339075"/>
                  </a:ext>
                </a:extLst>
              </a:tr>
              <a:tr h="0">
                <a:tc>
                  <a:txBody>
                    <a:bodyPr/>
                    <a:lstStyle/>
                    <a:p>
                      <a:r>
                        <a:rPr lang="de-DE" sz="800">
                          <a:solidFill>
                            <a:schemeClr val="bg1"/>
                          </a:solidFill>
                        </a:rPr>
                        <a:t>1 </a:t>
                      </a:r>
                      <a:r>
                        <a:rPr lang="de-DE" sz="800" err="1">
                          <a:solidFill>
                            <a:schemeClr val="bg1"/>
                          </a:solidFill>
                        </a:rPr>
                        <a:t>prior</a:t>
                      </a:r>
                      <a:r>
                        <a:rPr lang="de-DE" sz="800">
                          <a:solidFill>
                            <a:schemeClr val="bg1"/>
                          </a:solidFill>
                        </a:rPr>
                        <a:t> LOT (n=214)</a:t>
                      </a:r>
                    </a:p>
                  </a:txBody>
                  <a:tcP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a:ln>
                            <a:noFill/>
                          </a:ln>
                          <a:solidFill>
                            <a:srgbClr val="4E4F4E"/>
                          </a:solidFill>
                          <a:effectLst/>
                          <a:uLnTx/>
                          <a:uFillTx/>
                          <a:latin typeface="Arial" panose="020B0604020202020204"/>
                          <a:ea typeface="+mn-ea"/>
                          <a:cs typeface="+mn-cs"/>
                        </a:rPr>
                        <a:t>54.4 (51.4-NE)</a:t>
                      </a:r>
                    </a:p>
                  </a:txBody>
                  <a:tcPr/>
                </a:tc>
                <a:tc>
                  <a:txBody>
                    <a:bodyPr/>
                    <a:lstStyle/>
                    <a:p>
                      <a:pPr algn="ctr"/>
                      <a:r>
                        <a:rPr lang="de-DE" sz="800"/>
                        <a:t>0.75 (0.69-0.81)</a:t>
                      </a:r>
                    </a:p>
                  </a:txBody>
                  <a:tcPr/>
                </a:tc>
                <a:tc>
                  <a:txBody>
                    <a:bodyPr/>
                    <a:lstStyle/>
                    <a:p>
                      <a:pPr algn="ctr"/>
                      <a:r>
                        <a:rPr lang="de-DE" sz="800"/>
                        <a:t>0.48 (0.32-0.70); </a:t>
                      </a:r>
                      <a:r>
                        <a:rPr lang="de-DE" sz="800" i="1"/>
                        <a:t>P</a:t>
                      </a:r>
                      <a:r>
                        <a:rPr lang="de-DE" sz="800"/>
                        <a:t>=0.0001</a:t>
                      </a:r>
                    </a:p>
                  </a:txBody>
                  <a:tcPr/>
                </a:tc>
                <a:extLst>
                  <a:ext uri="{0D108BD9-81ED-4DB2-BD59-A6C34878D82A}">
                    <a16:rowId xmlns:a16="http://schemas.microsoft.com/office/drawing/2014/main" val="3057204526"/>
                  </a:ext>
                </a:extLst>
              </a:tr>
              <a:tr h="0">
                <a:tc>
                  <a:txBody>
                    <a:bodyPr/>
                    <a:lstStyle/>
                    <a:p>
                      <a:r>
                        <a:rPr lang="de-DE" sz="800">
                          <a:solidFill>
                            <a:schemeClr val="bg1"/>
                          </a:solidFill>
                        </a:rPr>
                        <a:t>2+ </a:t>
                      </a:r>
                      <a:r>
                        <a:rPr lang="de-DE" sz="800" err="1">
                          <a:solidFill>
                            <a:schemeClr val="bg1"/>
                          </a:solidFill>
                        </a:rPr>
                        <a:t>prior</a:t>
                      </a:r>
                      <a:r>
                        <a:rPr lang="de-DE" sz="800">
                          <a:solidFill>
                            <a:schemeClr val="bg1"/>
                          </a:solidFill>
                        </a:rPr>
                        <a:t> LOTs (n=208)</a:t>
                      </a:r>
                    </a:p>
                  </a:txBody>
                  <a:tcP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a:ln>
                            <a:noFill/>
                          </a:ln>
                          <a:solidFill>
                            <a:srgbClr val="4E4F4E"/>
                          </a:solidFill>
                          <a:effectLst/>
                          <a:uLnTx/>
                          <a:uFillTx/>
                          <a:latin typeface="Arial" panose="020B0604020202020204"/>
                          <a:ea typeface="+mn-ea"/>
                          <a:cs typeface="+mn-cs"/>
                        </a:rPr>
                        <a:t>45.6 (40.7-NE)</a:t>
                      </a:r>
                    </a:p>
                  </a:txBody>
                  <a:tcPr/>
                </a:tc>
                <a:tc>
                  <a:txBody>
                    <a:bodyPr/>
                    <a:lstStyle/>
                    <a:p>
                      <a:pPr algn="ctr"/>
                      <a:r>
                        <a:rPr lang="de-DE" sz="800"/>
                        <a:t>0.64 (0.57-0.71)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800"/>
                        <a:t>0.67 (0.49-0.90); </a:t>
                      </a:r>
                      <a:r>
                        <a:rPr lang="de-DE" sz="800" i="1"/>
                        <a:t>P</a:t>
                      </a:r>
                      <a:r>
                        <a:rPr lang="de-DE" sz="800"/>
                        <a:t>=0.0070</a:t>
                      </a:r>
                    </a:p>
                  </a:txBody>
                  <a:tcPr/>
                </a:tc>
                <a:extLst>
                  <a:ext uri="{0D108BD9-81ED-4DB2-BD59-A6C34878D82A}">
                    <a16:rowId xmlns:a16="http://schemas.microsoft.com/office/drawing/2014/main" val="368979406"/>
                  </a:ext>
                </a:extLst>
              </a:tr>
            </a:tbl>
          </a:graphicData>
        </a:graphic>
      </p:graphicFrame>
      <p:graphicFrame>
        <p:nvGraphicFramePr>
          <p:cNvPr id="13" name="Tabelle 12">
            <a:extLst>
              <a:ext uri="{FF2B5EF4-FFF2-40B4-BE49-F238E27FC236}">
                <a16:creationId xmlns:a16="http://schemas.microsoft.com/office/drawing/2014/main" id="{70EA6741-AFA3-C206-F090-03C923B977FA}"/>
              </a:ext>
            </a:extLst>
          </p:cNvPr>
          <p:cNvGraphicFramePr>
            <a:graphicFrameLocks noGrp="1"/>
          </p:cNvGraphicFramePr>
          <p:nvPr>
            <p:extLst>
              <p:ext uri="{D42A27DB-BD31-4B8C-83A1-F6EECF244321}">
                <p14:modId xmlns:p14="http://schemas.microsoft.com/office/powerpoint/2010/main" val="1516887131"/>
              </p:ext>
            </p:extLst>
          </p:nvPr>
        </p:nvGraphicFramePr>
        <p:xfrm>
          <a:off x="6220779" y="5267960"/>
          <a:ext cx="5576911" cy="731520"/>
        </p:xfrm>
        <a:graphic>
          <a:graphicData uri="http://schemas.openxmlformats.org/drawingml/2006/table">
            <a:tbl>
              <a:tblPr firstRow="1" bandRow="1">
                <a:tableStyleId>{5C22544A-7EE6-4342-B048-85BDC9FD1C3A}</a:tableStyleId>
              </a:tblPr>
              <a:tblGrid>
                <a:gridCol w="540000">
                  <a:extLst>
                    <a:ext uri="{9D8B030D-6E8A-4147-A177-3AD203B41FA5}">
                      <a16:colId xmlns:a16="http://schemas.microsoft.com/office/drawing/2014/main" val="619206354"/>
                    </a:ext>
                  </a:extLst>
                </a:gridCol>
                <a:gridCol w="162481">
                  <a:extLst>
                    <a:ext uri="{9D8B030D-6E8A-4147-A177-3AD203B41FA5}">
                      <a16:colId xmlns:a16="http://schemas.microsoft.com/office/drawing/2014/main" val="174075662"/>
                    </a:ext>
                  </a:extLst>
                </a:gridCol>
                <a:gridCol w="162481">
                  <a:extLst>
                    <a:ext uri="{9D8B030D-6E8A-4147-A177-3AD203B41FA5}">
                      <a16:colId xmlns:a16="http://schemas.microsoft.com/office/drawing/2014/main" val="4247300208"/>
                    </a:ext>
                  </a:extLst>
                </a:gridCol>
                <a:gridCol w="162481">
                  <a:extLst>
                    <a:ext uri="{9D8B030D-6E8A-4147-A177-3AD203B41FA5}">
                      <a16:colId xmlns:a16="http://schemas.microsoft.com/office/drawing/2014/main" val="1392249542"/>
                    </a:ext>
                  </a:extLst>
                </a:gridCol>
                <a:gridCol w="162481">
                  <a:extLst>
                    <a:ext uri="{9D8B030D-6E8A-4147-A177-3AD203B41FA5}">
                      <a16:colId xmlns:a16="http://schemas.microsoft.com/office/drawing/2014/main" val="2058550711"/>
                    </a:ext>
                  </a:extLst>
                </a:gridCol>
                <a:gridCol w="162481">
                  <a:extLst>
                    <a:ext uri="{9D8B030D-6E8A-4147-A177-3AD203B41FA5}">
                      <a16:colId xmlns:a16="http://schemas.microsoft.com/office/drawing/2014/main" val="2021821706"/>
                    </a:ext>
                  </a:extLst>
                </a:gridCol>
                <a:gridCol w="162481">
                  <a:extLst>
                    <a:ext uri="{9D8B030D-6E8A-4147-A177-3AD203B41FA5}">
                      <a16:colId xmlns:a16="http://schemas.microsoft.com/office/drawing/2014/main" val="1927379860"/>
                    </a:ext>
                  </a:extLst>
                </a:gridCol>
                <a:gridCol w="162481">
                  <a:extLst>
                    <a:ext uri="{9D8B030D-6E8A-4147-A177-3AD203B41FA5}">
                      <a16:colId xmlns:a16="http://schemas.microsoft.com/office/drawing/2014/main" val="251996669"/>
                    </a:ext>
                  </a:extLst>
                </a:gridCol>
                <a:gridCol w="162481">
                  <a:extLst>
                    <a:ext uri="{9D8B030D-6E8A-4147-A177-3AD203B41FA5}">
                      <a16:colId xmlns:a16="http://schemas.microsoft.com/office/drawing/2014/main" val="1793459080"/>
                    </a:ext>
                  </a:extLst>
                </a:gridCol>
                <a:gridCol w="162481">
                  <a:extLst>
                    <a:ext uri="{9D8B030D-6E8A-4147-A177-3AD203B41FA5}">
                      <a16:colId xmlns:a16="http://schemas.microsoft.com/office/drawing/2014/main" val="3248877473"/>
                    </a:ext>
                  </a:extLst>
                </a:gridCol>
                <a:gridCol w="162481">
                  <a:extLst>
                    <a:ext uri="{9D8B030D-6E8A-4147-A177-3AD203B41FA5}">
                      <a16:colId xmlns:a16="http://schemas.microsoft.com/office/drawing/2014/main" val="4077763369"/>
                    </a:ext>
                  </a:extLst>
                </a:gridCol>
                <a:gridCol w="162481">
                  <a:extLst>
                    <a:ext uri="{9D8B030D-6E8A-4147-A177-3AD203B41FA5}">
                      <a16:colId xmlns:a16="http://schemas.microsoft.com/office/drawing/2014/main" val="4196434074"/>
                    </a:ext>
                  </a:extLst>
                </a:gridCol>
                <a:gridCol w="162481">
                  <a:extLst>
                    <a:ext uri="{9D8B030D-6E8A-4147-A177-3AD203B41FA5}">
                      <a16:colId xmlns:a16="http://schemas.microsoft.com/office/drawing/2014/main" val="342755423"/>
                    </a:ext>
                  </a:extLst>
                </a:gridCol>
                <a:gridCol w="162481">
                  <a:extLst>
                    <a:ext uri="{9D8B030D-6E8A-4147-A177-3AD203B41FA5}">
                      <a16:colId xmlns:a16="http://schemas.microsoft.com/office/drawing/2014/main" val="2342300222"/>
                    </a:ext>
                  </a:extLst>
                </a:gridCol>
                <a:gridCol w="162481">
                  <a:extLst>
                    <a:ext uri="{9D8B030D-6E8A-4147-A177-3AD203B41FA5}">
                      <a16:colId xmlns:a16="http://schemas.microsoft.com/office/drawing/2014/main" val="906970079"/>
                    </a:ext>
                  </a:extLst>
                </a:gridCol>
                <a:gridCol w="162481">
                  <a:extLst>
                    <a:ext uri="{9D8B030D-6E8A-4147-A177-3AD203B41FA5}">
                      <a16:colId xmlns:a16="http://schemas.microsoft.com/office/drawing/2014/main" val="2174001787"/>
                    </a:ext>
                  </a:extLst>
                </a:gridCol>
                <a:gridCol w="162481">
                  <a:extLst>
                    <a:ext uri="{9D8B030D-6E8A-4147-A177-3AD203B41FA5}">
                      <a16:colId xmlns:a16="http://schemas.microsoft.com/office/drawing/2014/main" val="2141563860"/>
                    </a:ext>
                  </a:extLst>
                </a:gridCol>
                <a:gridCol w="162481">
                  <a:extLst>
                    <a:ext uri="{9D8B030D-6E8A-4147-A177-3AD203B41FA5}">
                      <a16:colId xmlns:a16="http://schemas.microsoft.com/office/drawing/2014/main" val="2503119662"/>
                    </a:ext>
                  </a:extLst>
                </a:gridCol>
                <a:gridCol w="162481">
                  <a:extLst>
                    <a:ext uri="{9D8B030D-6E8A-4147-A177-3AD203B41FA5}">
                      <a16:colId xmlns:a16="http://schemas.microsoft.com/office/drawing/2014/main" val="148141236"/>
                    </a:ext>
                  </a:extLst>
                </a:gridCol>
                <a:gridCol w="162481">
                  <a:extLst>
                    <a:ext uri="{9D8B030D-6E8A-4147-A177-3AD203B41FA5}">
                      <a16:colId xmlns:a16="http://schemas.microsoft.com/office/drawing/2014/main" val="4175678526"/>
                    </a:ext>
                  </a:extLst>
                </a:gridCol>
                <a:gridCol w="162481">
                  <a:extLst>
                    <a:ext uri="{9D8B030D-6E8A-4147-A177-3AD203B41FA5}">
                      <a16:colId xmlns:a16="http://schemas.microsoft.com/office/drawing/2014/main" val="523891869"/>
                    </a:ext>
                  </a:extLst>
                </a:gridCol>
                <a:gridCol w="162481">
                  <a:extLst>
                    <a:ext uri="{9D8B030D-6E8A-4147-A177-3AD203B41FA5}">
                      <a16:colId xmlns:a16="http://schemas.microsoft.com/office/drawing/2014/main" val="3804541351"/>
                    </a:ext>
                  </a:extLst>
                </a:gridCol>
                <a:gridCol w="162481">
                  <a:extLst>
                    <a:ext uri="{9D8B030D-6E8A-4147-A177-3AD203B41FA5}">
                      <a16:colId xmlns:a16="http://schemas.microsoft.com/office/drawing/2014/main" val="3614198170"/>
                    </a:ext>
                  </a:extLst>
                </a:gridCol>
                <a:gridCol w="162481">
                  <a:extLst>
                    <a:ext uri="{9D8B030D-6E8A-4147-A177-3AD203B41FA5}">
                      <a16:colId xmlns:a16="http://schemas.microsoft.com/office/drawing/2014/main" val="915939963"/>
                    </a:ext>
                  </a:extLst>
                </a:gridCol>
                <a:gridCol w="162481">
                  <a:extLst>
                    <a:ext uri="{9D8B030D-6E8A-4147-A177-3AD203B41FA5}">
                      <a16:colId xmlns:a16="http://schemas.microsoft.com/office/drawing/2014/main" val="3231267447"/>
                    </a:ext>
                  </a:extLst>
                </a:gridCol>
                <a:gridCol w="162481">
                  <a:extLst>
                    <a:ext uri="{9D8B030D-6E8A-4147-A177-3AD203B41FA5}">
                      <a16:colId xmlns:a16="http://schemas.microsoft.com/office/drawing/2014/main" val="1284127939"/>
                    </a:ext>
                  </a:extLst>
                </a:gridCol>
                <a:gridCol w="162481">
                  <a:extLst>
                    <a:ext uri="{9D8B030D-6E8A-4147-A177-3AD203B41FA5}">
                      <a16:colId xmlns:a16="http://schemas.microsoft.com/office/drawing/2014/main" val="3469868943"/>
                    </a:ext>
                  </a:extLst>
                </a:gridCol>
                <a:gridCol w="162481">
                  <a:extLst>
                    <a:ext uri="{9D8B030D-6E8A-4147-A177-3AD203B41FA5}">
                      <a16:colId xmlns:a16="http://schemas.microsoft.com/office/drawing/2014/main" val="2311495514"/>
                    </a:ext>
                  </a:extLst>
                </a:gridCol>
                <a:gridCol w="162481">
                  <a:extLst>
                    <a:ext uri="{9D8B030D-6E8A-4147-A177-3AD203B41FA5}">
                      <a16:colId xmlns:a16="http://schemas.microsoft.com/office/drawing/2014/main" val="1562343356"/>
                    </a:ext>
                  </a:extLst>
                </a:gridCol>
                <a:gridCol w="162481">
                  <a:extLst>
                    <a:ext uri="{9D8B030D-6E8A-4147-A177-3AD203B41FA5}">
                      <a16:colId xmlns:a16="http://schemas.microsoft.com/office/drawing/2014/main" val="189715489"/>
                    </a:ext>
                  </a:extLst>
                </a:gridCol>
                <a:gridCol w="162481">
                  <a:extLst>
                    <a:ext uri="{9D8B030D-6E8A-4147-A177-3AD203B41FA5}">
                      <a16:colId xmlns:a16="http://schemas.microsoft.com/office/drawing/2014/main" val="4278733710"/>
                    </a:ext>
                  </a:extLst>
                </a:gridCol>
                <a:gridCol w="162481">
                  <a:extLst>
                    <a:ext uri="{9D8B030D-6E8A-4147-A177-3AD203B41FA5}">
                      <a16:colId xmlns:a16="http://schemas.microsoft.com/office/drawing/2014/main" val="4049024626"/>
                    </a:ext>
                  </a:extLst>
                </a:gridCol>
              </a:tblGrid>
              <a:tr h="162241">
                <a:tc gridSpan="32">
                  <a:txBody>
                    <a:bodyPr/>
                    <a:lstStyle/>
                    <a:p>
                      <a:r>
                        <a:rPr lang="de-DE" sz="600" err="1"/>
                        <a:t>No</a:t>
                      </a:r>
                      <a:r>
                        <a:rPr lang="de-DE" sz="600"/>
                        <a:t>. at </a:t>
                      </a:r>
                      <a:r>
                        <a:rPr lang="de-DE" sz="600" err="1"/>
                        <a:t>risk</a:t>
                      </a:r>
                      <a:endParaRPr lang="de-DE" sz="600"/>
                    </a:p>
                  </a:txBody>
                  <a:tcPr marL="36000" marR="0" anchor="ct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extLst>
                  <a:ext uri="{0D108BD9-81ED-4DB2-BD59-A6C34878D82A}">
                    <a16:rowId xmlns:a16="http://schemas.microsoft.com/office/drawing/2014/main" val="513556464"/>
                  </a:ext>
                </a:extLst>
              </a:tr>
              <a:tr h="162241">
                <a:tc>
                  <a:txBody>
                    <a:bodyPr/>
                    <a:lstStyle/>
                    <a:p>
                      <a:r>
                        <a:rPr lang="de-DE" sz="600">
                          <a:solidFill>
                            <a:schemeClr val="bg1"/>
                          </a:solidFill>
                        </a:rPr>
                        <a:t>0 </a:t>
                      </a:r>
                      <a:r>
                        <a:rPr lang="de-DE" sz="600" err="1">
                          <a:solidFill>
                            <a:schemeClr val="bg1"/>
                          </a:solidFill>
                        </a:rPr>
                        <a:t>prior</a:t>
                      </a:r>
                      <a:r>
                        <a:rPr lang="de-DE" sz="600">
                          <a:solidFill>
                            <a:schemeClr val="bg1"/>
                          </a:solidFill>
                        </a:rPr>
                        <a:t> LOTs</a:t>
                      </a:r>
                    </a:p>
                  </a:txBody>
                  <a:tcPr marL="36000" marR="0" anchor="ctr">
                    <a:solidFill>
                      <a:schemeClr val="accent1"/>
                    </a:solidFill>
                  </a:tcPr>
                </a:tc>
                <a:tc>
                  <a:txBody>
                    <a:bodyPr/>
                    <a:lstStyle/>
                    <a:p>
                      <a:pPr algn="ctr"/>
                      <a:r>
                        <a:rPr lang="de-DE" sz="600"/>
                        <a:t>16</a:t>
                      </a:r>
                    </a:p>
                  </a:txBody>
                  <a:tcPr marL="0" marR="0" anchor="ctr"/>
                </a:tc>
                <a:tc>
                  <a:txBody>
                    <a:bodyPr/>
                    <a:lstStyle/>
                    <a:p>
                      <a:pPr algn="ctr"/>
                      <a:r>
                        <a:rPr lang="de-DE" sz="600"/>
                        <a:t>16</a:t>
                      </a:r>
                    </a:p>
                  </a:txBody>
                  <a:tcPr marL="0" marR="0" anchor="ctr"/>
                </a:tc>
                <a:tc>
                  <a:txBody>
                    <a:bodyPr/>
                    <a:lstStyle/>
                    <a:p>
                      <a:pPr algn="ctr"/>
                      <a:r>
                        <a:rPr lang="de-DE" sz="600"/>
                        <a:t>15</a:t>
                      </a:r>
                    </a:p>
                  </a:txBody>
                  <a:tcPr marL="0" marR="0" anchor="ctr"/>
                </a:tc>
                <a:tc>
                  <a:txBody>
                    <a:bodyPr/>
                    <a:lstStyle/>
                    <a:p>
                      <a:pPr algn="ctr"/>
                      <a:r>
                        <a:rPr lang="de-DE" sz="600"/>
                        <a:t>15</a:t>
                      </a:r>
                    </a:p>
                  </a:txBody>
                  <a:tcPr marL="0" marR="0" anchor="ctr"/>
                </a:tc>
                <a:tc>
                  <a:txBody>
                    <a:bodyPr/>
                    <a:lstStyle/>
                    <a:p>
                      <a:pPr algn="ctr"/>
                      <a:r>
                        <a:rPr lang="de-DE" sz="600"/>
                        <a:t>14</a:t>
                      </a:r>
                    </a:p>
                  </a:txBody>
                  <a:tcPr marL="0" marR="0" anchor="ctr"/>
                </a:tc>
                <a:tc>
                  <a:txBody>
                    <a:bodyPr/>
                    <a:lstStyle/>
                    <a:p>
                      <a:pPr algn="ctr"/>
                      <a:r>
                        <a:rPr lang="de-DE" sz="600"/>
                        <a:t>13</a:t>
                      </a:r>
                    </a:p>
                  </a:txBody>
                  <a:tcPr marL="0" marR="0" anchor="ctr"/>
                </a:tc>
                <a:tc>
                  <a:txBody>
                    <a:bodyPr/>
                    <a:lstStyle/>
                    <a:p>
                      <a:pPr algn="ctr"/>
                      <a:r>
                        <a:rPr lang="de-DE" sz="600"/>
                        <a:t>13</a:t>
                      </a:r>
                    </a:p>
                  </a:txBody>
                  <a:tcPr marL="0" marR="0" anchor="ctr"/>
                </a:tc>
                <a:tc>
                  <a:txBody>
                    <a:bodyPr/>
                    <a:lstStyle/>
                    <a:p>
                      <a:pPr algn="ctr"/>
                      <a:r>
                        <a:rPr lang="de-DE" sz="600"/>
                        <a:t>13</a:t>
                      </a:r>
                    </a:p>
                  </a:txBody>
                  <a:tcPr marL="0" marR="0" anchor="ctr"/>
                </a:tc>
                <a:tc>
                  <a:txBody>
                    <a:bodyPr/>
                    <a:lstStyle/>
                    <a:p>
                      <a:pPr algn="ctr"/>
                      <a:r>
                        <a:rPr lang="de-DE" sz="600"/>
                        <a:t>12</a:t>
                      </a:r>
                    </a:p>
                  </a:txBody>
                  <a:tcPr marL="0" marR="0" anchor="ctr"/>
                </a:tc>
                <a:tc>
                  <a:txBody>
                    <a:bodyPr/>
                    <a:lstStyle/>
                    <a:p>
                      <a:pPr algn="ctr"/>
                      <a:r>
                        <a:rPr lang="de-DE" sz="600"/>
                        <a:t>12</a:t>
                      </a:r>
                    </a:p>
                  </a:txBody>
                  <a:tcPr marL="0" marR="0" anchor="ctr"/>
                </a:tc>
                <a:tc>
                  <a:txBody>
                    <a:bodyPr/>
                    <a:lstStyle/>
                    <a:p>
                      <a:pPr algn="ctr"/>
                      <a:r>
                        <a:rPr lang="de-DE" sz="600"/>
                        <a:t>12</a:t>
                      </a:r>
                    </a:p>
                  </a:txBody>
                  <a:tcPr marL="0" marR="0" anchor="ctr"/>
                </a:tc>
                <a:tc>
                  <a:txBody>
                    <a:bodyPr/>
                    <a:lstStyle/>
                    <a:p>
                      <a:pPr algn="ctr"/>
                      <a:r>
                        <a:rPr lang="de-DE" sz="600"/>
                        <a:t>12</a:t>
                      </a:r>
                    </a:p>
                  </a:txBody>
                  <a:tcPr marL="0" marR="0" anchor="ctr"/>
                </a:tc>
                <a:tc>
                  <a:txBody>
                    <a:bodyPr/>
                    <a:lstStyle/>
                    <a:p>
                      <a:pPr algn="ctr"/>
                      <a:r>
                        <a:rPr lang="de-DE" sz="600"/>
                        <a:t>12</a:t>
                      </a:r>
                    </a:p>
                  </a:txBody>
                  <a:tcPr marL="0" marR="0" anchor="ctr"/>
                </a:tc>
                <a:tc>
                  <a:txBody>
                    <a:bodyPr/>
                    <a:lstStyle/>
                    <a:p>
                      <a:pPr algn="ctr"/>
                      <a:r>
                        <a:rPr lang="de-DE" sz="600"/>
                        <a:t>12</a:t>
                      </a:r>
                    </a:p>
                  </a:txBody>
                  <a:tcPr marL="0" marR="0" anchor="ctr"/>
                </a:tc>
                <a:tc>
                  <a:txBody>
                    <a:bodyPr/>
                    <a:lstStyle/>
                    <a:p>
                      <a:pPr algn="ctr"/>
                      <a:r>
                        <a:rPr lang="de-DE" sz="600"/>
                        <a:t>11</a:t>
                      </a:r>
                    </a:p>
                  </a:txBody>
                  <a:tcPr marL="0" marR="0" anchor="ctr"/>
                </a:tc>
                <a:tc>
                  <a:txBody>
                    <a:bodyPr/>
                    <a:lstStyle/>
                    <a:p>
                      <a:pPr algn="ctr"/>
                      <a:r>
                        <a:rPr lang="de-DE" sz="600"/>
                        <a:t>11</a:t>
                      </a:r>
                    </a:p>
                  </a:txBody>
                  <a:tcPr marL="0" marR="0" anchor="ctr"/>
                </a:tc>
                <a:tc>
                  <a:txBody>
                    <a:bodyPr/>
                    <a:lstStyle/>
                    <a:p>
                      <a:pPr algn="ctr"/>
                      <a:r>
                        <a:rPr lang="de-DE" sz="600"/>
                        <a:t>11</a:t>
                      </a:r>
                    </a:p>
                  </a:txBody>
                  <a:tcPr marL="0" marR="0" anchor="ctr"/>
                </a:tc>
                <a:tc>
                  <a:txBody>
                    <a:bodyPr/>
                    <a:lstStyle/>
                    <a:p>
                      <a:pPr algn="ctr"/>
                      <a:r>
                        <a:rPr lang="de-DE" sz="600"/>
                        <a:t>11</a:t>
                      </a:r>
                    </a:p>
                  </a:txBody>
                  <a:tcPr marL="0" marR="0" anchor="ctr"/>
                </a:tc>
                <a:tc>
                  <a:txBody>
                    <a:bodyPr/>
                    <a:lstStyle/>
                    <a:p>
                      <a:pPr algn="ctr"/>
                      <a:r>
                        <a:rPr lang="de-DE" sz="600"/>
                        <a:t>11</a:t>
                      </a:r>
                    </a:p>
                  </a:txBody>
                  <a:tcPr marL="0" marR="0" anchor="ctr"/>
                </a:tc>
                <a:tc>
                  <a:txBody>
                    <a:bodyPr/>
                    <a:lstStyle/>
                    <a:p>
                      <a:pPr algn="ctr"/>
                      <a:r>
                        <a:rPr lang="de-DE" sz="600"/>
                        <a:t>10</a:t>
                      </a:r>
                    </a:p>
                  </a:txBody>
                  <a:tcPr marL="0" marR="0" anchor="ctr"/>
                </a:tc>
                <a:tc>
                  <a:txBody>
                    <a:bodyPr/>
                    <a:lstStyle/>
                    <a:p>
                      <a:pPr algn="ctr"/>
                      <a:r>
                        <a:rPr lang="de-DE" sz="600"/>
                        <a:t>10</a:t>
                      </a:r>
                    </a:p>
                  </a:txBody>
                  <a:tcPr marL="0" marR="0" anchor="ctr"/>
                </a:tc>
                <a:tc>
                  <a:txBody>
                    <a:bodyPr/>
                    <a:lstStyle/>
                    <a:p>
                      <a:pPr algn="ctr"/>
                      <a:r>
                        <a:rPr lang="de-DE" sz="600"/>
                        <a:t>10</a:t>
                      </a:r>
                    </a:p>
                  </a:txBody>
                  <a:tcPr marL="0" marR="0" anchor="ctr"/>
                </a:tc>
                <a:tc>
                  <a:txBody>
                    <a:bodyPr/>
                    <a:lstStyle/>
                    <a:p>
                      <a:pPr algn="ctr"/>
                      <a:r>
                        <a:rPr lang="de-DE" sz="600"/>
                        <a:t>9</a:t>
                      </a:r>
                    </a:p>
                  </a:txBody>
                  <a:tcPr marL="0" marR="0" anchor="ctr"/>
                </a:tc>
                <a:tc>
                  <a:txBody>
                    <a:bodyPr/>
                    <a:lstStyle/>
                    <a:p>
                      <a:pPr algn="ctr"/>
                      <a:r>
                        <a:rPr lang="de-DE" sz="600"/>
                        <a:t>7</a:t>
                      </a:r>
                    </a:p>
                  </a:txBody>
                  <a:tcPr marL="0" marR="0" anchor="ctr"/>
                </a:tc>
                <a:tc>
                  <a:txBody>
                    <a:bodyPr/>
                    <a:lstStyle/>
                    <a:p>
                      <a:pPr algn="ctr"/>
                      <a:r>
                        <a:rPr lang="de-DE" sz="600"/>
                        <a:t>7</a:t>
                      </a:r>
                    </a:p>
                  </a:txBody>
                  <a:tcPr marL="0" marR="0" anchor="ctr"/>
                </a:tc>
                <a:tc>
                  <a:txBody>
                    <a:bodyPr/>
                    <a:lstStyle/>
                    <a:p>
                      <a:pPr algn="ctr"/>
                      <a:r>
                        <a:rPr lang="de-DE" sz="600"/>
                        <a:t>4</a:t>
                      </a:r>
                    </a:p>
                  </a:txBody>
                  <a:tcPr marL="0" marR="0" anchor="ctr"/>
                </a:tc>
                <a:tc>
                  <a:txBody>
                    <a:bodyPr/>
                    <a:lstStyle/>
                    <a:p>
                      <a:pPr algn="ctr"/>
                      <a:r>
                        <a:rPr lang="de-DE" sz="600"/>
                        <a:t>4</a:t>
                      </a:r>
                    </a:p>
                  </a:txBody>
                  <a:tcPr marL="0" marR="0" anchor="ctr"/>
                </a:tc>
                <a:tc>
                  <a:txBody>
                    <a:bodyPr/>
                    <a:lstStyle/>
                    <a:p>
                      <a:pPr algn="ctr"/>
                      <a:r>
                        <a:rPr lang="de-DE" sz="600"/>
                        <a:t>2</a:t>
                      </a:r>
                    </a:p>
                  </a:txBody>
                  <a:tcPr marL="0" marR="0" anchor="ctr"/>
                </a:tc>
                <a:tc>
                  <a:txBody>
                    <a:bodyPr/>
                    <a:lstStyle/>
                    <a:p>
                      <a:pPr algn="ctr"/>
                      <a:r>
                        <a:rPr lang="de-DE" sz="600"/>
                        <a:t>1</a:t>
                      </a:r>
                    </a:p>
                  </a:txBody>
                  <a:tcPr marL="0" marR="0" anchor="ctr"/>
                </a:tc>
                <a:tc>
                  <a:txBody>
                    <a:bodyPr/>
                    <a:lstStyle/>
                    <a:p>
                      <a:pPr algn="ctr"/>
                      <a:r>
                        <a:rPr lang="de-DE" sz="600"/>
                        <a:t>1</a:t>
                      </a:r>
                    </a:p>
                  </a:txBody>
                  <a:tcPr marL="0" marR="0" anchor="ctr"/>
                </a:tc>
                <a:tc>
                  <a:txBody>
                    <a:bodyPr/>
                    <a:lstStyle/>
                    <a:p>
                      <a:pPr algn="ctr"/>
                      <a:r>
                        <a:rPr lang="de-DE" sz="600"/>
                        <a:t>0</a:t>
                      </a:r>
                    </a:p>
                  </a:txBody>
                  <a:tcPr marL="0" marR="0" anchor="ctr"/>
                </a:tc>
                <a:extLst>
                  <a:ext uri="{0D108BD9-81ED-4DB2-BD59-A6C34878D82A}">
                    <a16:rowId xmlns:a16="http://schemas.microsoft.com/office/drawing/2014/main" val="2216105311"/>
                  </a:ext>
                </a:extLst>
              </a:tr>
              <a:tr h="162241">
                <a:tc>
                  <a:txBody>
                    <a:bodyPr/>
                    <a:lstStyle/>
                    <a:p>
                      <a:r>
                        <a:rPr lang="de-DE" sz="600">
                          <a:solidFill>
                            <a:schemeClr val="bg1"/>
                          </a:solidFill>
                        </a:rPr>
                        <a:t>1 </a:t>
                      </a:r>
                      <a:r>
                        <a:rPr lang="de-DE" sz="600" err="1">
                          <a:solidFill>
                            <a:schemeClr val="bg1"/>
                          </a:solidFill>
                        </a:rPr>
                        <a:t>prior</a:t>
                      </a:r>
                      <a:r>
                        <a:rPr lang="de-DE" sz="600">
                          <a:solidFill>
                            <a:schemeClr val="bg1"/>
                          </a:solidFill>
                        </a:rPr>
                        <a:t> LOT</a:t>
                      </a:r>
                    </a:p>
                  </a:txBody>
                  <a:tcPr marL="36000" marR="0" anchor="ctr">
                    <a:solidFill>
                      <a:schemeClr val="accent2"/>
                    </a:solidFill>
                  </a:tcPr>
                </a:tc>
                <a:tc>
                  <a:txBody>
                    <a:bodyPr/>
                    <a:lstStyle/>
                    <a:p>
                      <a:pPr algn="ctr"/>
                      <a:r>
                        <a:rPr lang="de-DE" sz="600"/>
                        <a:t>71</a:t>
                      </a:r>
                    </a:p>
                  </a:txBody>
                  <a:tcPr marL="0" marR="0" anchor="ctr"/>
                </a:tc>
                <a:tc>
                  <a:txBody>
                    <a:bodyPr/>
                    <a:lstStyle/>
                    <a:p>
                      <a:pPr algn="ctr"/>
                      <a:r>
                        <a:rPr lang="de-DE" sz="600"/>
                        <a:t>69</a:t>
                      </a:r>
                    </a:p>
                  </a:txBody>
                  <a:tcPr marL="0" marR="0" anchor="ctr"/>
                </a:tc>
                <a:tc>
                  <a:txBody>
                    <a:bodyPr/>
                    <a:lstStyle/>
                    <a:p>
                      <a:pPr algn="ctr"/>
                      <a:r>
                        <a:rPr lang="de-DE" sz="600"/>
                        <a:t>66</a:t>
                      </a:r>
                    </a:p>
                  </a:txBody>
                  <a:tcPr marL="0" marR="0" anchor="ctr"/>
                </a:tc>
                <a:tc>
                  <a:txBody>
                    <a:bodyPr/>
                    <a:lstStyle/>
                    <a:p>
                      <a:pPr algn="ctr"/>
                      <a:r>
                        <a:rPr lang="de-DE" sz="600"/>
                        <a:t>64</a:t>
                      </a:r>
                    </a:p>
                  </a:txBody>
                  <a:tcPr marL="0" marR="0" anchor="ctr"/>
                </a:tc>
                <a:tc>
                  <a:txBody>
                    <a:bodyPr/>
                    <a:lstStyle/>
                    <a:p>
                      <a:pPr algn="ctr"/>
                      <a:r>
                        <a:rPr lang="de-DE" sz="600"/>
                        <a:t>64</a:t>
                      </a:r>
                    </a:p>
                  </a:txBody>
                  <a:tcPr marL="0" marR="0" anchor="ctr"/>
                </a:tc>
                <a:tc>
                  <a:txBody>
                    <a:bodyPr/>
                    <a:lstStyle/>
                    <a:p>
                      <a:pPr algn="ctr"/>
                      <a:r>
                        <a:rPr lang="de-DE" sz="600"/>
                        <a:t>63</a:t>
                      </a:r>
                    </a:p>
                  </a:txBody>
                  <a:tcPr marL="0" marR="0" anchor="ctr"/>
                </a:tc>
                <a:tc>
                  <a:txBody>
                    <a:bodyPr/>
                    <a:lstStyle/>
                    <a:p>
                      <a:pPr algn="ctr"/>
                      <a:r>
                        <a:rPr lang="de-DE" sz="600"/>
                        <a:t>61</a:t>
                      </a:r>
                    </a:p>
                  </a:txBody>
                  <a:tcPr marL="0" marR="0" anchor="ctr"/>
                </a:tc>
                <a:tc>
                  <a:txBody>
                    <a:bodyPr/>
                    <a:lstStyle/>
                    <a:p>
                      <a:pPr algn="ctr"/>
                      <a:r>
                        <a:rPr lang="de-DE" sz="600"/>
                        <a:t>61</a:t>
                      </a:r>
                    </a:p>
                  </a:txBody>
                  <a:tcPr marL="0" marR="0" anchor="ctr"/>
                </a:tc>
                <a:tc>
                  <a:txBody>
                    <a:bodyPr/>
                    <a:lstStyle/>
                    <a:p>
                      <a:pPr algn="ctr"/>
                      <a:r>
                        <a:rPr lang="de-DE" sz="600"/>
                        <a:t>59</a:t>
                      </a:r>
                    </a:p>
                  </a:txBody>
                  <a:tcPr marL="0" marR="0" anchor="ctr"/>
                </a:tc>
                <a:tc>
                  <a:txBody>
                    <a:bodyPr/>
                    <a:lstStyle/>
                    <a:p>
                      <a:pPr algn="ctr"/>
                      <a:r>
                        <a:rPr lang="de-DE" sz="600"/>
                        <a:t>56</a:t>
                      </a:r>
                    </a:p>
                  </a:txBody>
                  <a:tcPr marL="0" marR="0" anchor="ctr"/>
                </a:tc>
                <a:tc>
                  <a:txBody>
                    <a:bodyPr/>
                    <a:lstStyle/>
                    <a:p>
                      <a:pPr algn="ctr"/>
                      <a:r>
                        <a:rPr lang="de-DE" sz="600"/>
                        <a:t>52</a:t>
                      </a:r>
                    </a:p>
                  </a:txBody>
                  <a:tcPr marL="0" marR="0" anchor="ctr"/>
                </a:tc>
                <a:tc>
                  <a:txBody>
                    <a:bodyPr/>
                    <a:lstStyle/>
                    <a:p>
                      <a:pPr algn="ctr"/>
                      <a:r>
                        <a:rPr lang="de-DE" sz="600"/>
                        <a:t>50</a:t>
                      </a:r>
                    </a:p>
                  </a:txBody>
                  <a:tcPr marL="0" marR="0" anchor="ctr"/>
                </a:tc>
                <a:tc>
                  <a:txBody>
                    <a:bodyPr/>
                    <a:lstStyle/>
                    <a:p>
                      <a:pPr algn="ctr"/>
                      <a:r>
                        <a:rPr lang="de-DE" sz="600"/>
                        <a:t>46</a:t>
                      </a:r>
                    </a:p>
                  </a:txBody>
                  <a:tcPr marL="0" marR="0" anchor="ctr"/>
                </a:tc>
                <a:tc>
                  <a:txBody>
                    <a:bodyPr/>
                    <a:lstStyle/>
                    <a:p>
                      <a:pPr algn="ctr"/>
                      <a:r>
                        <a:rPr lang="de-DE" sz="600"/>
                        <a:t>36</a:t>
                      </a:r>
                    </a:p>
                  </a:txBody>
                  <a:tcPr marL="0" marR="0" anchor="ctr"/>
                </a:tc>
                <a:tc>
                  <a:txBody>
                    <a:bodyPr/>
                    <a:lstStyle/>
                    <a:p>
                      <a:pPr algn="ctr"/>
                      <a:r>
                        <a:rPr lang="de-DE" sz="600"/>
                        <a:t>30</a:t>
                      </a:r>
                    </a:p>
                  </a:txBody>
                  <a:tcPr marL="0" marR="0" anchor="ctr"/>
                </a:tc>
                <a:tc>
                  <a:txBody>
                    <a:bodyPr/>
                    <a:lstStyle/>
                    <a:p>
                      <a:pPr algn="ctr"/>
                      <a:r>
                        <a:rPr lang="de-DE" sz="600"/>
                        <a:t>24</a:t>
                      </a:r>
                    </a:p>
                  </a:txBody>
                  <a:tcPr marL="0" marR="0" anchor="ctr"/>
                </a:tc>
                <a:tc>
                  <a:txBody>
                    <a:bodyPr/>
                    <a:lstStyle/>
                    <a:p>
                      <a:pPr algn="ctr"/>
                      <a:r>
                        <a:rPr lang="de-DE" sz="600"/>
                        <a:t>12</a:t>
                      </a:r>
                    </a:p>
                  </a:txBody>
                  <a:tcPr marL="0" marR="0" anchor="ctr"/>
                </a:tc>
                <a:tc>
                  <a:txBody>
                    <a:bodyPr/>
                    <a:lstStyle/>
                    <a:p>
                      <a:pPr algn="ctr"/>
                      <a:r>
                        <a:rPr lang="de-DE" sz="600"/>
                        <a:t>5</a:t>
                      </a:r>
                    </a:p>
                  </a:txBody>
                  <a:tcPr marL="0" marR="0" anchor="ctr"/>
                </a:tc>
                <a:tc>
                  <a:txBody>
                    <a:bodyPr/>
                    <a:lstStyle/>
                    <a:p>
                      <a:pPr algn="ctr"/>
                      <a:r>
                        <a:rPr lang="de-DE" sz="600"/>
                        <a:t>2</a:t>
                      </a:r>
                    </a:p>
                  </a:txBody>
                  <a:tcPr marL="0" marR="0" anchor="ctr"/>
                </a:tc>
                <a:tc>
                  <a:txBody>
                    <a:bodyPr/>
                    <a:lstStyle/>
                    <a:p>
                      <a:pPr algn="ctr"/>
                      <a:r>
                        <a:rPr lang="de-DE" sz="600"/>
                        <a:t>0</a:t>
                      </a:r>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extLst>
                  <a:ext uri="{0D108BD9-81ED-4DB2-BD59-A6C34878D82A}">
                    <a16:rowId xmlns:a16="http://schemas.microsoft.com/office/drawing/2014/main" val="3262368492"/>
                  </a:ext>
                </a:extLst>
              </a:tr>
              <a:tr h="162241">
                <a:tc>
                  <a:txBody>
                    <a:bodyPr/>
                    <a:lstStyle/>
                    <a:p>
                      <a:r>
                        <a:rPr lang="de-DE" sz="600">
                          <a:solidFill>
                            <a:schemeClr val="bg1"/>
                          </a:solidFill>
                        </a:rPr>
                        <a:t>2+ </a:t>
                      </a:r>
                      <a:r>
                        <a:rPr lang="de-DE" sz="600" err="1">
                          <a:solidFill>
                            <a:schemeClr val="bg1"/>
                          </a:solidFill>
                        </a:rPr>
                        <a:t>prior</a:t>
                      </a:r>
                      <a:r>
                        <a:rPr lang="de-DE" sz="600">
                          <a:solidFill>
                            <a:schemeClr val="bg1"/>
                          </a:solidFill>
                        </a:rPr>
                        <a:t> LOTs</a:t>
                      </a:r>
                    </a:p>
                  </a:txBody>
                  <a:tcPr marL="36000" marR="0" anchor="ctr">
                    <a:solidFill>
                      <a:schemeClr val="accent3"/>
                    </a:solidFill>
                  </a:tcPr>
                </a:tc>
                <a:tc>
                  <a:txBody>
                    <a:bodyPr/>
                    <a:lstStyle/>
                    <a:p>
                      <a:pPr algn="ctr"/>
                      <a:r>
                        <a:rPr lang="de-DE" sz="600"/>
                        <a:t>77</a:t>
                      </a:r>
                    </a:p>
                  </a:txBody>
                  <a:tcPr marL="0" marR="0" anchor="ctr"/>
                </a:tc>
                <a:tc>
                  <a:txBody>
                    <a:bodyPr/>
                    <a:lstStyle/>
                    <a:p>
                      <a:pPr algn="ctr"/>
                      <a:r>
                        <a:rPr lang="de-DE" sz="600"/>
                        <a:t>74</a:t>
                      </a:r>
                    </a:p>
                  </a:txBody>
                  <a:tcPr marL="0" marR="0" anchor="ctr"/>
                </a:tc>
                <a:tc>
                  <a:txBody>
                    <a:bodyPr/>
                    <a:lstStyle/>
                    <a:p>
                      <a:pPr algn="ctr"/>
                      <a:r>
                        <a:rPr lang="de-DE" sz="600"/>
                        <a:t>69</a:t>
                      </a:r>
                    </a:p>
                  </a:txBody>
                  <a:tcPr marL="0" marR="0" anchor="ctr"/>
                </a:tc>
                <a:tc>
                  <a:txBody>
                    <a:bodyPr/>
                    <a:lstStyle/>
                    <a:p>
                      <a:pPr algn="ctr"/>
                      <a:r>
                        <a:rPr lang="de-DE" sz="600"/>
                        <a:t>65</a:t>
                      </a:r>
                    </a:p>
                  </a:txBody>
                  <a:tcPr marL="0" marR="0" anchor="ctr"/>
                </a:tc>
                <a:tc>
                  <a:txBody>
                    <a:bodyPr/>
                    <a:lstStyle/>
                    <a:p>
                      <a:pPr algn="ctr"/>
                      <a:r>
                        <a:rPr lang="de-DE" sz="600"/>
                        <a:t>63</a:t>
                      </a:r>
                    </a:p>
                  </a:txBody>
                  <a:tcPr marL="0" marR="0" anchor="ctr"/>
                </a:tc>
                <a:tc>
                  <a:txBody>
                    <a:bodyPr/>
                    <a:lstStyle/>
                    <a:p>
                      <a:pPr algn="ctr"/>
                      <a:r>
                        <a:rPr lang="de-DE" sz="600"/>
                        <a:t>60</a:t>
                      </a:r>
                    </a:p>
                  </a:txBody>
                  <a:tcPr marL="0" marR="0" anchor="ctr"/>
                </a:tc>
                <a:tc>
                  <a:txBody>
                    <a:bodyPr/>
                    <a:lstStyle/>
                    <a:p>
                      <a:pPr algn="ctr"/>
                      <a:r>
                        <a:rPr lang="de-DE" sz="600"/>
                        <a:t>53</a:t>
                      </a:r>
                    </a:p>
                  </a:txBody>
                  <a:tcPr marL="0" marR="0" anchor="ctr"/>
                </a:tc>
                <a:tc>
                  <a:txBody>
                    <a:bodyPr/>
                    <a:lstStyle/>
                    <a:p>
                      <a:pPr algn="ctr"/>
                      <a:r>
                        <a:rPr lang="de-DE" sz="600"/>
                        <a:t>49</a:t>
                      </a:r>
                    </a:p>
                  </a:txBody>
                  <a:tcPr marL="0" marR="0" anchor="ctr"/>
                </a:tc>
                <a:tc>
                  <a:txBody>
                    <a:bodyPr/>
                    <a:lstStyle/>
                    <a:p>
                      <a:pPr algn="ctr"/>
                      <a:r>
                        <a:rPr lang="de-DE" sz="600"/>
                        <a:t>44</a:t>
                      </a:r>
                    </a:p>
                  </a:txBody>
                  <a:tcPr marL="0" marR="0" anchor="ctr"/>
                </a:tc>
                <a:tc>
                  <a:txBody>
                    <a:bodyPr/>
                    <a:lstStyle/>
                    <a:p>
                      <a:pPr algn="ctr"/>
                      <a:r>
                        <a:rPr lang="de-DE" sz="600"/>
                        <a:t>40</a:t>
                      </a:r>
                    </a:p>
                  </a:txBody>
                  <a:tcPr marL="0" marR="0" anchor="ctr"/>
                </a:tc>
                <a:tc>
                  <a:txBody>
                    <a:bodyPr/>
                    <a:lstStyle/>
                    <a:p>
                      <a:pPr algn="ctr"/>
                      <a:r>
                        <a:rPr lang="de-DE" sz="600"/>
                        <a:t>40</a:t>
                      </a:r>
                    </a:p>
                  </a:txBody>
                  <a:tcPr marL="0" marR="0" anchor="ctr"/>
                </a:tc>
                <a:tc>
                  <a:txBody>
                    <a:bodyPr/>
                    <a:lstStyle/>
                    <a:p>
                      <a:pPr algn="ctr"/>
                      <a:r>
                        <a:rPr lang="de-DE" sz="600"/>
                        <a:t>37</a:t>
                      </a:r>
                    </a:p>
                  </a:txBody>
                  <a:tcPr marL="0" marR="0" anchor="ctr"/>
                </a:tc>
                <a:tc>
                  <a:txBody>
                    <a:bodyPr/>
                    <a:lstStyle/>
                    <a:p>
                      <a:pPr algn="ctr"/>
                      <a:r>
                        <a:rPr lang="de-DE" sz="600"/>
                        <a:t>33</a:t>
                      </a:r>
                    </a:p>
                  </a:txBody>
                  <a:tcPr marL="0" marR="0" anchor="ctr"/>
                </a:tc>
                <a:tc>
                  <a:txBody>
                    <a:bodyPr/>
                    <a:lstStyle/>
                    <a:p>
                      <a:pPr algn="ctr"/>
                      <a:r>
                        <a:rPr lang="de-DE" sz="600"/>
                        <a:t>29</a:t>
                      </a:r>
                    </a:p>
                  </a:txBody>
                  <a:tcPr marL="0" marR="0" anchor="ctr"/>
                </a:tc>
                <a:tc>
                  <a:txBody>
                    <a:bodyPr/>
                    <a:lstStyle/>
                    <a:p>
                      <a:pPr algn="ctr"/>
                      <a:r>
                        <a:rPr lang="de-DE" sz="600"/>
                        <a:t>21</a:t>
                      </a:r>
                    </a:p>
                  </a:txBody>
                  <a:tcPr marL="0" marR="0" anchor="ctr"/>
                </a:tc>
                <a:tc>
                  <a:txBody>
                    <a:bodyPr/>
                    <a:lstStyle/>
                    <a:p>
                      <a:pPr algn="ctr"/>
                      <a:r>
                        <a:rPr lang="de-DE" sz="600"/>
                        <a:t>14</a:t>
                      </a:r>
                    </a:p>
                  </a:txBody>
                  <a:tcPr marL="0" marR="0" anchor="ctr"/>
                </a:tc>
                <a:tc>
                  <a:txBody>
                    <a:bodyPr/>
                    <a:lstStyle/>
                    <a:p>
                      <a:pPr algn="ctr"/>
                      <a:r>
                        <a:rPr lang="de-DE" sz="600"/>
                        <a:t>7</a:t>
                      </a:r>
                    </a:p>
                  </a:txBody>
                  <a:tcPr marL="0" marR="0" anchor="ctr"/>
                </a:tc>
                <a:tc>
                  <a:txBody>
                    <a:bodyPr/>
                    <a:lstStyle/>
                    <a:p>
                      <a:pPr algn="ctr"/>
                      <a:r>
                        <a:rPr lang="de-DE" sz="600"/>
                        <a:t>5</a:t>
                      </a:r>
                    </a:p>
                  </a:txBody>
                  <a:tcPr marL="0" marR="0" anchor="ctr"/>
                </a:tc>
                <a:tc>
                  <a:txBody>
                    <a:bodyPr/>
                    <a:lstStyle/>
                    <a:p>
                      <a:pPr algn="ctr"/>
                      <a:r>
                        <a:rPr lang="de-DE" sz="600"/>
                        <a:t>0</a:t>
                      </a:r>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tc>
                  <a:txBody>
                    <a:bodyPr/>
                    <a:lstStyle/>
                    <a:p>
                      <a:pPr algn="ctr"/>
                      <a:endParaRPr lang="de-DE" sz="600"/>
                    </a:p>
                  </a:txBody>
                  <a:tcPr marL="0" marR="0" anchor="ctr"/>
                </a:tc>
                <a:extLst>
                  <a:ext uri="{0D108BD9-81ED-4DB2-BD59-A6C34878D82A}">
                    <a16:rowId xmlns:a16="http://schemas.microsoft.com/office/drawing/2014/main" val="1817664319"/>
                  </a:ext>
                </a:extLst>
              </a:tr>
            </a:tbl>
          </a:graphicData>
        </a:graphic>
      </p:graphicFrame>
      <p:graphicFrame>
        <p:nvGraphicFramePr>
          <p:cNvPr id="14" name="Tabelle 13">
            <a:extLst>
              <a:ext uri="{FF2B5EF4-FFF2-40B4-BE49-F238E27FC236}">
                <a16:creationId xmlns:a16="http://schemas.microsoft.com/office/drawing/2014/main" id="{0D39A06F-10D0-423E-1A4D-D6217CA2E81B}"/>
              </a:ext>
            </a:extLst>
          </p:cNvPr>
          <p:cNvGraphicFramePr>
            <a:graphicFrameLocks noGrp="1"/>
          </p:cNvGraphicFramePr>
          <p:nvPr>
            <p:extLst>
              <p:ext uri="{D42A27DB-BD31-4B8C-83A1-F6EECF244321}">
                <p14:modId xmlns:p14="http://schemas.microsoft.com/office/powerpoint/2010/main" val="1447690698"/>
              </p:ext>
            </p:extLst>
          </p:nvPr>
        </p:nvGraphicFramePr>
        <p:xfrm>
          <a:off x="7012840" y="1991140"/>
          <a:ext cx="4788000" cy="853440"/>
        </p:xfrm>
        <a:graphic>
          <a:graphicData uri="http://schemas.openxmlformats.org/drawingml/2006/table">
            <a:tbl>
              <a:tblPr firstRow="1" bandRow="1">
                <a:tableStyleId>{5C22544A-7EE6-4342-B048-85BDC9FD1C3A}</a:tableStyleId>
              </a:tblPr>
              <a:tblGrid>
                <a:gridCol w="1224000">
                  <a:extLst>
                    <a:ext uri="{9D8B030D-6E8A-4147-A177-3AD203B41FA5}">
                      <a16:colId xmlns:a16="http://schemas.microsoft.com/office/drawing/2014/main" val="2820801768"/>
                    </a:ext>
                  </a:extLst>
                </a:gridCol>
                <a:gridCol w="972000">
                  <a:extLst>
                    <a:ext uri="{9D8B030D-6E8A-4147-A177-3AD203B41FA5}">
                      <a16:colId xmlns:a16="http://schemas.microsoft.com/office/drawing/2014/main" val="618725896"/>
                    </a:ext>
                  </a:extLst>
                </a:gridCol>
                <a:gridCol w="1152000">
                  <a:extLst>
                    <a:ext uri="{9D8B030D-6E8A-4147-A177-3AD203B41FA5}">
                      <a16:colId xmlns:a16="http://schemas.microsoft.com/office/drawing/2014/main" val="2733767411"/>
                    </a:ext>
                  </a:extLst>
                </a:gridCol>
                <a:gridCol w="1440000">
                  <a:extLst>
                    <a:ext uri="{9D8B030D-6E8A-4147-A177-3AD203B41FA5}">
                      <a16:colId xmlns:a16="http://schemas.microsoft.com/office/drawing/2014/main" val="2080665911"/>
                    </a:ext>
                  </a:extLst>
                </a:gridCol>
              </a:tblGrid>
              <a:tr h="0">
                <a:tc>
                  <a:txBody>
                    <a:bodyPr/>
                    <a:lstStyle/>
                    <a:p>
                      <a:endParaRPr lang="de-DE" sz="800"/>
                    </a:p>
                  </a:txBody>
                  <a:tcPr/>
                </a:tc>
                <a:tc>
                  <a:txBody>
                    <a:bodyPr/>
                    <a:lstStyle/>
                    <a:p>
                      <a:r>
                        <a:rPr lang="de-DE" sz="800"/>
                        <a:t>Median (95% CI)</a:t>
                      </a:r>
                    </a:p>
                  </a:txBody>
                  <a:tcPr/>
                </a:tc>
                <a:tc>
                  <a:txBody>
                    <a:bodyPr/>
                    <a:lstStyle/>
                    <a:p>
                      <a:r>
                        <a:rPr lang="de-DE" sz="800"/>
                        <a:t>36 months (95% CI)</a:t>
                      </a:r>
                    </a:p>
                  </a:txBody>
                  <a:tcPr/>
                </a:tc>
                <a:tc>
                  <a:txBody>
                    <a:bodyPr/>
                    <a:lstStyle/>
                    <a:p>
                      <a:r>
                        <a:rPr lang="de-DE" sz="800"/>
                        <a:t>HR (95% CI): log-rank </a:t>
                      </a:r>
                      <a:r>
                        <a:rPr lang="de-DE" sz="800" err="1"/>
                        <a:t>test</a:t>
                      </a:r>
                      <a:endParaRPr lang="de-DE" sz="800"/>
                    </a:p>
                  </a:txBody>
                  <a:tcPr/>
                </a:tc>
                <a:extLst>
                  <a:ext uri="{0D108BD9-81ED-4DB2-BD59-A6C34878D82A}">
                    <a16:rowId xmlns:a16="http://schemas.microsoft.com/office/drawing/2014/main" val="1380963173"/>
                  </a:ext>
                </a:extLst>
              </a:tr>
              <a:tr h="0">
                <a:tc>
                  <a:txBody>
                    <a:bodyPr/>
                    <a:lstStyle/>
                    <a:p>
                      <a:r>
                        <a:rPr lang="de-DE" sz="800">
                          <a:solidFill>
                            <a:schemeClr val="bg1"/>
                          </a:solidFill>
                        </a:rPr>
                        <a:t>0 </a:t>
                      </a:r>
                      <a:r>
                        <a:rPr lang="de-DE" sz="800" err="1">
                          <a:solidFill>
                            <a:schemeClr val="bg1"/>
                          </a:solidFill>
                        </a:rPr>
                        <a:t>prior</a:t>
                      </a:r>
                      <a:r>
                        <a:rPr lang="de-DE" sz="800">
                          <a:solidFill>
                            <a:schemeClr val="bg1"/>
                          </a:solidFill>
                        </a:rPr>
                        <a:t> LOTs (n=16)</a:t>
                      </a:r>
                    </a:p>
                  </a:txBody>
                  <a:tcPr>
                    <a:solidFill>
                      <a:schemeClr val="accent1"/>
                    </a:solidFill>
                  </a:tcPr>
                </a:tc>
                <a:tc>
                  <a:txBody>
                    <a:bodyPr/>
                    <a:lstStyle/>
                    <a:p>
                      <a:pPr algn="ctr"/>
                      <a:r>
                        <a:rPr lang="de-DE" sz="800"/>
                        <a:t>NR (23.4-NE)</a:t>
                      </a:r>
                    </a:p>
                  </a:txBody>
                  <a:tcPr/>
                </a:tc>
                <a:tc>
                  <a:txBody>
                    <a:bodyPr/>
                    <a:lstStyle/>
                    <a:p>
                      <a:pPr algn="ctr"/>
                      <a:r>
                        <a:rPr lang="de-DE" sz="800"/>
                        <a:t>0.80 (0.50-0.93)</a:t>
                      </a:r>
                    </a:p>
                  </a:txBody>
                  <a:tcPr/>
                </a:tc>
                <a:tc>
                  <a:txBody>
                    <a:bodyPr/>
                    <a:lstStyle/>
                    <a:p>
                      <a:pPr algn="ctr"/>
                      <a:endParaRPr lang="de-DE" sz="800"/>
                    </a:p>
                  </a:txBody>
                  <a:tcPr/>
                </a:tc>
                <a:extLst>
                  <a:ext uri="{0D108BD9-81ED-4DB2-BD59-A6C34878D82A}">
                    <a16:rowId xmlns:a16="http://schemas.microsoft.com/office/drawing/2014/main" val="4193339075"/>
                  </a:ext>
                </a:extLst>
              </a:tr>
              <a:tr h="0">
                <a:tc>
                  <a:txBody>
                    <a:bodyPr/>
                    <a:lstStyle/>
                    <a:p>
                      <a:r>
                        <a:rPr lang="de-DE" sz="800">
                          <a:solidFill>
                            <a:schemeClr val="bg1"/>
                          </a:solidFill>
                        </a:rPr>
                        <a:t>1 </a:t>
                      </a:r>
                      <a:r>
                        <a:rPr lang="de-DE" sz="800" err="1">
                          <a:solidFill>
                            <a:schemeClr val="bg1"/>
                          </a:solidFill>
                        </a:rPr>
                        <a:t>prior</a:t>
                      </a:r>
                      <a:r>
                        <a:rPr lang="de-DE" sz="800">
                          <a:solidFill>
                            <a:schemeClr val="bg1"/>
                          </a:solidFill>
                        </a:rPr>
                        <a:t> LOT (n=71)</a:t>
                      </a:r>
                    </a:p>
                  </a:txBody>
                  <a:tcP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a:ln>
                            <a:noFill/>
                          </a:ln>
                          <a:solidFill>
                            <a:srgbClr val="4E4F4E"/>
                          </a:solidFill>
                          <a:effectLst/>
                          <a:uLnTx/>
                          <a:uFillTx/>
                          <a:latin typeface="Arial" panose="020B0604020202020204"/>
                          <a:ea typeface="+mn-ea"/>
                          <a:cs typeface="+mn-cs"/>
                        </a:rPr>
                        <a:t>46.9 (42.8-NE)</a:t>
                      </a:r>
                    </a:p>
                  </a:txBody>
                  <a:tcPr/>
                </a:tc>
                <a:tc>
                  <a:txBody>
                    <a:bodyPr/>
                    <a:lstStyle/>
                    <a:p>
                      <a:pPr algn="ctr"/>
                      <a:r>
                        <a:rPr lang="de-DE" sz="800"/>
                        <a:t>0.72 (0.60-0.82)</a:t>
                      </a:r>
                    </a:p>
                  </a:txBody>
                  <a:tcPr/>
                </a:tc>
                <a:tc>
                  <a:txBody>
                    <a:bodyPr/>
                    <a:lstStyle/>
                    <a:p>
                      <a:pPr algn="ctr"/>
                      <a:r>
                        <a:rPr lang="de-DE" sz="800"/>
                        <a:t>0.46 (0.16-1.33); </a:t>
                      </a:r>
                      <a:r>
                        <a:rPr lang="de-DE" sz="800" i="1"/>
                        <a:t>P</a:t>
                      </a:r>
                      <a:r>
                        <a:rPr lang="de-DE" sz="800"/>
                        <a:t>=0.1629</a:t>
                      </a:r>
                    </a:p>
                  </a:txBody>
                  <a:tcPr/>
                </a:tc>
                <a:extLst>
                  <a:ext uri="{0D108BD9-81ED-4DB2-BD59-A6C34878D82A}">
                    <a16:rowId xmlns:a16="http://schemas.microsoft.com/office/drawing/2014/main" val="3057204526"/>
                  </a:ext>
                </a:extLst>
              </a:tr>
              <a:tr h="0">
                <a:tc>
                  <a:txBody>
                    <a:bodyPr/>
                    <a:lstStyle/>
                    <a:p>
                      <a:r>
                        <a:rPr lang="de-DE" sz="800">
                          <a:solidFill>
                            <a:schemeClr val="bg1"/>
                          </a:solidFill>
                        </a:rPr>
                        <a:t>2+ </a:t>
                      </a:r>
                      <a:r>
                        <a:rPr lang="de-DE" sz="800" err="1">
                          <a:solidFill>
                            <a:schemeClr val="bg1"/>
                          </a:solidFill>
                        </a:rPr>
                        <a:t>prior</a:t>
                      </a:r>
                      <a:r>
                        <a:rPr lang="de-DE" sz="800">
                          <a:solidFill>
                            <a:schemeClr val="bg1"/>
                          </a:solidFill>
                        </a:rPr>
                        <a:t> LOTs (n=77)</a:t>
                      </a:r>
                    </a:p>
                  </a:txBody>
                  <a:tcP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a:ln>
                            <a:noFill/>
                          </a:ln>
                          <a:solidFill>
                            <a:srgbClr val="4E4F4E"/>
                          </a:solidFill>
                          <a:effectLst/>
                          <a:uLnTx/>
                          <a:uFillTx/>
                          <a:latin typeface="Arial" panose="020B0604020202020204"/>
                          <a:ea typeface="+mn-ea"/>
                          <a:cs typeface="+mn-cs"/>
                        </a:rPr>
                        <a:t>39.5 (25.0-42.3)</a:t>
                      </a:r>
                    </a:p>
                  </a:txBody>
                  <a:tcPr/>
                </a:tc>
                <a:tc>
                  <a:txBody>
                    <a:bodyPr/>
                    <a:lstStyle/>
                    <a:p>
                      <a:pPr algn="ctr"/>
                      <a:r>
                        <a:rPr lang="de-DE" sz="800"/>
                        <a:t>0.56 (0.43-0.66)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800"/>
                        <a:t>0.54 (0.34-0.87); </a:t>
                      </a:r>
                      <a:r>
                        <a:rPr lang="de-DE" sz="800" i="1"/>
                        <a:t>P</a:t>
                      </a:r>
                      <a:r>
                        <a:rPr lang="de-DE" sz="800"/>
                        <a:t>=0.0091</a:t>
                      </a:r>
                    </a:p>
                  </a:txBody>
                  <a:tcPr/>
                </a:tc>
                <a:extLst>
                  <a:ext uri="{0D108BD9-81ED-4DB2-BD59-A6C34878D82A}">
                    <a16:rowId xmlns:a16="http://schemas.microsoft.com/office/drawing/2014/main" val="368979406"/>
                  </a:ext>
                </a:extLst>
              </a:tr>
            </a:tbl>
          </a:graphicData>
        </a:graphic>
      </p:graphicFrame>
      <p:grpSp>
        <p:nvGrpSpPr>
          <p:cNvPr id="21" name="Gruppieren 20">
            <a:extLst>
              <a:ext uri="{FF2B5EF4-FFF2-40B4-BE49-F238E27FC236}">
                <a16:creationId xmlns:a16="http://schemas.microsoft.com/office/drawing/2014/main" id="{25BEC5F1-0285-50A1-48D8-51A5D1C63592}"/>
              </a:ext>
            </a:extLst>
          </p:cNvPr>
          <p:cNvGrpSpPr/>
          <p:nvPr/>
        </p:nvGrpSpPr>
        <p:grpSpPr>
          <a:xfrm>
            <a:off x="987610" y="3346696"/>
            <a:ext cx="4879792" cy="899822"/>
            <a:chOff x="982846" y="3341932"/>
            <a:chExt cx="7304837" cy="1346995"/>
          </a:xfrm>
        </p:grpSpPr>
        <p:pic>
          <p:nvPicPr>
            <p:cNvPr id="16" name="Grafik 15">
              <a:extLst>
                <a:ext uri="{FF2B5EF4-FFF2-40B4-BE49-F238E27FC236}">
                  <a16:creationId xmlns:a16="http://schemas.microsoft.com/office/drawing/2014/main" id="{B8826E0C-BEF4-CB7D-5058-FB9039DBD0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2846" y="3345902"/>
              <a:ext cx="4743450" cy="1343025"/>
            </a:xfrm>
            <a:prstGeom prst="rect">
              <a:avLst/>
            </a:prstGeom>
          </p:spPr>
        </p:pic>
        <p:pic>
          <p:nvPicPr>
            <p:cNvPr id="18" name="Grafik 17">
              <a:extLst>
                <a:ext uri="{FF2B5EF4-FFF2-40B4-BE49-F238E27FC236}">
                  <a16:creationId xmlns:a16="http://schemas.microsoft.com/office/drawing/2014/main" id="{52F1EB30-B21D-437E-B726-CC2C3EA6950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0108" y="3386309"/>
              <a:ext cx="4629150" cy="1171575"/>
            </a:xfrm>
            <a:prstGeom prst="rect">
              <a:avLst/>
            </a:prstGeom>
          </p:spPr>
        </p:pic>
        <p:pic>
          <p:nvPicPr>
            <p:cNvPr id="20" name="Grafik 19">
              <a:extLst>
                <a:ext uri="{FF2B5EF4-FFF2-40B4-BE49-F238E27FC236}">
                  <a16:creationId xmlns:a16="http://schemas.microsoft.com/office/drawing/2014/main" id="{8571A28D-A1A6-6503-73A4-BE200279962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20108" y="3341932"/>
              <a:ext cx="7267575" cy="952500"/>
            </a:xfrm>
            <a:prstGeom prst="rect">
              <a:avLst/>
            </a:prstGeom>
          </p:spPr>
        </p:pic>
      </p:grpSp>
      <p:cxnSp>
        <p:nvCxnSpPr>
          <p:cNvPr id="22" name="Gerader Verbinder 21">
            <a:extLst>
              <a:ext uri="{FF2B5EF4-FFF2-40B4-BE49-F238E27FC236}">
                <a16:creationId xmlns:a16="http://schemas.microsoft.com/office/drawing/2014/main" id="{ED04DEB7-810C-F33B-94FA-B6EB83497166}"/>
              </a:ext>
            </a:extLst>
          </p:cNvPr>
          <p:cNvCxnSpPr/>
          <p:nvPr/>
        </p:nvCxnSpPr>
        <p:spPr>
          <a:xfrm>
            <a:off x="2967038" y="3428708"/>
            <a:ext cx="0" cy="1402570"/>
          </a:xfrm>
          <a:prstGeom prst="line">
            <a:avLst/>
          </a:prstGeom>
          <a:ln w="19050">
            <a:solidFill>
              <a:schemeClr val="accent6"/>
            </a:solidFill>
            <a:prstDash val="sysDash"/>
          </a:ln>
        </p:spPr>
        <p:style>
          <a:lnRef idx="1">
            <a:schemeClr val="accent1"/>
          </a:lnRef>
          <a:fillRef idx="0">
            <a:schemeClr val="accent1"/>
          </a:fillRef>
          <a:effectRef idx="0">
            <a:schemeClr val="accent1"/>
          </a:effectRef>
          <a:fontRef idx="minor">
            <a:schemeClr val="tx1"/>
          </a:fontRef>
        </p:style>
      </p:cxnSp>
      <p:sp>
        <p:nvSpPr>
          <p:cNvPr id="23" name="Textfeld 22">
            <a:extLst>
              <a:ext uri="{FF2B5EF4-FFF2-40B4-BE49-F238E27FC236}">
                <a16:creationId xmlns:a16="http://schemas.microsoft.com/office/drawing/2014/main" id="{4900D136-2CC8-A142-7FAA-98086C6D052C}"/>
              </a:ext>
            </a:extLst>
          </p:cNvPr>
          <p:cNvSpPr txBox="1"/>
          <p:nvPr/>
        </p:nvSpPr>
        <p:spPr>
          <a:xfrm>
            <a:off x="2470150" y="3114107"/>
            <a:ext cx="981076" cy="253916"/>
          </a:xfrm>
          <a:prstGeom prst="rect">
            <a:avLst/>
          </a:prstGeom>
          <a:noFill/>
        </p:spPr>
        <p:txBody>
          <a:bodyPr wrap="square" rtlCol="0">
            <a:spAutoFit/>
          </a:bodyPr>
          <a:lstStyle/>
          <a:p>
            <a:pPr algn="ctr"/>
            <a:r>
              <a:rPr lang="de-DE" sz="1050" b="1"/>
              <a:t>36-mo TTNT</a:t>
            </a:r>
          </a:p>
        </p:txBody>
      </p:sp>
      <p:sp>
        <p:nvSpPr>
          <p:cNvPr id="24" name="Textfeld 23">
            <a:extLst>
              <a:ext uri="{FF2B5EF4-FFF2-40B4-BE49-F238E27FC236}">
                <a16:creationId xmlns:a16="http://schemas.microsoft.com/office/drawing/2014/main" id="{7E757169-FF5A-6B89-2321-22448E675B76}"/>
              </a:ext>
            </a:extLst>
          </p:cNvPr>
          <p:cNvSpPr txBox="1"/>
          <p:nvPr/>
        </p:nvSpPr>
        <p:spPr>
          <a:xfrm>
            <a:off x="2621616" y="3400627"/>
            <a:ext cx="981076" cy="215444"/>
          </a:xfrm>
          <a:prstGeom prst="rect">
            <a:avLst/>
          </a:prstGeom>
          <a:noFill/>
        </p:spPr>
        <p:txBody>
          <a:bodyPr wrap="square" rtlCol="0">
            <a:spAutoFit/>
          </a:bodyPr>
          <a:lstStyle/>
          <a:p>
            <a:pPr algn="ctr"/>
            <a:r>
              <a:rPr lang="de-DE" sz="800">
                <a:solidFill>
                  <a:schemeClr val="accent1"/>
                </a:solidFill>
              </a:rPr>
              <a:t>84%</a:t>
            </a:r>
          </a:p>
        </p:txBody>
      </p:sp>
      <p:sp>
        <p:nvSpPr>
          <p:cNvPr id="25" name="Textfeld 24">
            <a:extLst>
              <a:ext uri="{FF2B5EF4-FFF2-40B4-BE49-F238E27FC236}">
                <a16:creationId xmlns:a16="http://schemas.microsoft.com/office/drawing/2014/main" id="{5450174D-4F31-5FEA-FA41-2E2F6E3D793B}"/>
              </a:ext>
            </a:extLst>
          </p:cNvPr>
          <p:cNvSpPr txBox="1"/>
          <p:nvPr/>
        </p:nvSpPr>
        <p:spPr>
          <a:xfrm>
            <a:off x="2621616" y="3730950"/>
            <a:ext cx="981076" cy="215444"/>
          </a:xfrm>
          <a:prstGeom prst="rect">
            <a:avLst/>
          </a:prstGeom>
          <a:noFill/>
        </p:spPr>
        <p:txBody>
          <a:bodyPr wrap="square" rtlCol="0">
            <a:spAutoFit/>
          </a:bodyPr>
          <a:lstStyle/>
          <a:p>
            <a:pPr algn="ctr"/>
            <a:r>
              <a:rPr lang="de-DE" sz="800">
                <a:solidFill>
                  <a:schemeClr val="accent2"/>
                </a:solidFill>
              </a:rPr>
              <a:t>75%</a:t>
            </a:r>
          </a:p>
        </p:txBody>
      </p:sp>
      <p:sp>
        <p:nvSpPr>
          <p:cNvPr id="26" name="Textfeld 25">
            <a:extLst>
              <a:ext uri="{FF2B5EF4-FFF2-40B4-BE49-F238E27FC236}">
                <a16:creationId xmlns:a16="http://schemas.microsoft.com/office/drawing/2014/main" id="{7C4D02A6-423A-7EE6-42D2-AC08DBDA5DCA}"/>
              </a:ext>
            </a:extLst>
          </p:cNvPr>
          <p:cNvSpPr txBox="1"/>
          <p:nvPr/>
        </p:nvSpPr>
        <p:spPr>
          <a:xfrm>
            <a:off x="2621616" y="3972257"/>
            <a:ext cx="981076" cy="215444"/>
          </a:xfrm>
          <a:prstGeom prst="rect">
            <a:avLst/>
          </a:prstGeom>
          <a:noFill/>
        </p:spPr>
        <p:txBody>
          <a:bodyPr wrap="square" rtlCol="0">
            <a:spAutoFit/>
          </a:bodyPr>
          <a:lstStyle/>
          <a:p>
            <a:pPr algn="ctr"/>
            <a:r>
              <a:rPr lang="de-DE" sz="800">
                <a:solidFill>
                  <a:schemeClr val="accent3"/>
                </a:solidFill>
              </a:rPr>
              <a:t>64%</a:t>
            </a:r>
          </a:p>
        </p:txBody>
      </p:sp>
      <p:grpSp>
        <p:nvGrpSpPr>
          <p:cNvPr id="33" name="Gruppieren 32">
            <a:extLst>
              <a:ext uri="{FF2B5EF4-FFF2-40B4-BE49-F238E27FC236}">
                <a16:creationId xmlns:a16="http://schemas.microsoft.com/office/drawing/2014/main" id="{DB87F8B0-D114-FB8B-7BCF-6FDAE8D3645C}"/>
              </a:ext>
            </a:extLst>
          </p:cNvPr>
          <p:cNvGrpSpPr/>
          <p:nvPr/>
        </p:nvGrpSpPr>
        <p:grpSpPr>
          <a:xfrm>
            <a:off x="6819292" y="3353046"/>
            <a:ext cx="4845656" cy="1161184"/>
            <a:chOff x="6825643" y="3346696"/>
            <a:chExt cx="7239000" cy="1734710"/>
          </a:xfrm>
        </p:grpSpPr>
        <p:pic>
          <p:nvPicPr>
            <p:cNvPr id="28" name="Grafik 27">
              <a:extLst>
                <a:ext uri="{FF2B5EF4-FFF2-40B4-BE49-F238E27FC236}">
                  <a16:creationId xmlns:a16="http://schemas.microsoft.com/office/drawing/2014/main" id="{419B8D14-F566-BE17-B0F1-DF005398151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843711" y="3385956"/>
              <a:ext cx="4276725" cy="1695450"/>
            </a:xfrm>
            <a:prstGeom prst="rect">
              <a:avLst/>
            </a:prstGeom>
          </p:spPr>
        </p:pic>
        <p:pic>
          <p:nvPicPr>
            <p:cNvPr id="30" name="Grafik 29">
              <a:extLst>
                <a:ext uri="{FF2B5EF4-FFF2-40B4-BE49-F238E27FC236}">
                  <a16:creationId xmlns:a16="http://schemas.microsoft.com/office/drawing/2014/main" id="{8E822EED-EC74-410A-AB27-3241426BD46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843711" y="3353658"/>
              <a:ext cx="4610100" cy="1200150"/>
            </a:xfrm>
            <a:prstGeom prst="rect">
              <a:avLst/>
            </a:prstGeom>
          </p:spPr>
        </p:pic>
        <p:pic>
          <p:nvPicPr>
            <p:cNvPr id="32" name="Grafik 31">
              <a:extLst>
                <a:ext uri="{FF2B5EF4-FFF2-40B4-BE49-F238E27FC236}">
                  <a16:creationId xmlns:a16="http://schemas.microsoft.com/office/drawing/2014/main" id="{504A6E74-C273-50BE-B558-FC5F9FD2F13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825643" y="3346696"/>
              <a:ext cx="7239000" cy="1152525"/>
            </a:xfrm>
            <a:prstGeom prst="rect">
              <a:avLst/>
            </a:prstGeom>
          </p:spPr>
        </p:pic>
      </p:grpSp>
      <p:cxnSp>
        <p:nvCxnSpPr>
          <p:cNvPr id="34" name="Gerader Verbinder 33">
            <a:extLst>
              <a:ext uri="{FF2B5EF4-FFF2-40B4-BE49-F238E27FC236}">
                <a16:creationId xmlns:a16="http://schemas.microsoft.com/office/drawing/2014/main" id="{5AB68362-C94E-DAD9-EAEF-5E1482B95B30}"/>
              </a:ext>
            </a:extLst>
          </p:cNvPr>
          <p:cNvCxnSpPr/>
          <p:nvPr/>
        </p:nvCxnSpPr>
        <p:spPr>
          <a:xfrm>
            <a:off x="8776095" y="3428708"/>
            <a:ext cx="0" cy="1402570"/>
          </a:xfrm>
          <a:prstGeom prst="line">
            <a:avLst/>
          </a:prstGeom>
          <a:ln w="19050">
            <a:solidFill>
              <a:schemeClr val="accent6"/>
            </a:solidFill>
            <a:prstDash val="sysDash"/>
          </a:ln>
        </p:spPr>
        <p:style>
          <a:lnRef idx="1">
            <a:schemeClr val="accent1"/>
          </a:lnRef>
          <a:fillRef idx="0">
            <a:schemeClr val="accent1"/>
          </a:fillRef>
          <a:effectRef idx="0">
            <a:schemeClr val="accent1"/>
          </a:effectRef>
          <a:fontRef idx="minor">
            <a:schemeClr val="tx1"/>
          </a:fontRef>
        </p:style>
      </p:cxnSp>
      <p:sp>
        <p:nvSpPr>
          <p:cNvPr id="35" name="Textfeld 34">
            <a:extLst>
              <a:ext uri="{FF2B5EF4-FFF2-40B4-BE49-F238E27FC236}">
                <a16:creationId xmlns:a16="http://schemas.microsoft.com/office/drawing/2014/main" id="{F41E9C92-03FA-49F8-DCB8-12437EF042F8}"/>
              </a:ext>
            </a:extLst>
          </p:cNvPr>
          <p:cNvSpPr txBox="1"/>
          <p:nvPr/>
        </p:nvSpPr>
        <p:spPr>
          <a:xfrm>
            <a:off x="8279207" y="3114107"/>
            <a:ext cx="981076" cy="253916"/>
          </a:xfrm>
          <a:prstGeom prst="rect">
            <a:avLst/>
          </a:prstGeom>
          <a:noFill/>
        </p:spPr>
        <p:txBody>
          <a:bodyPr wrap="square" rtlCol="0">
            <a:spAutoFit/>
          </a:bodyPr>
          <a:lstStyle/>
          <a:p>
            <a:pPr algn="ctr"/>
            <a:r>
              <a:rPr lang="de-DE" sz="1050" b="1"/>
              <a:t>36-mo TTNT</a:t>
            </a:r>
          </a:p>
        </p:txBody>
      </p:sp>
      <p:sp>
        <p:nvSpPr>
          <p:cNvPr id="36" name="Textfeld 35">
            <a:extLst>
              <a:ext uri="{FF2B5EF4-FFF2-40B4-BE49-F238E27FC236}">
                <a16:creationId xmlns:a16="http://schemas.microsoft.com/office/drawing/2014/main" id="{5425568C-D1D2-DB76-026B-AAA638BB311C}"/>
              </a:ext>
            </a:extLst>
          </p:cNvPr>
          <p:cNvSpPr txBox="1"/>
          <p:nvPr/>
        </p:nvSpPr>
        <p:spPr>
          <a:xfrm>
            <a:off x="8430673" y="3494653"/>
            <a:ext cx="981076" cy="215444"/>
          </a:xfrm>
          <a:prstGeom prst="rect">
            <a:avLst/>
          </a:prstGeom>
          <a:noFill/>
        </p:spPr>
        <p:txBody>
          <a:bodyPr wrap="square" rtlCol="0">
            <a:spAutoFit/>
          </a:bodyPr>
          <a:lstStyle/>
          <a:p>
            <a:pPr algn="ctr"/>
            <a:r>
              <a:rPr lang="de-DE" sz="800">
                <a:solidFill>
                  <a:schemeClr val="accent1"/>
                </a:solidFill>
              </a:rPr>
              <a:t>80%</a:t>
            </a:r>
          </a:p>
        </p:txBody>
      </p:sp>
      <p:sp>
        <p:nvSpPr>
          <p:cNvPr id="37" name="Textfeld 36">
            <a:extLst>
              <a:ext uri="{FF2B5EF4-FFF2-40B4-BE49-F238E27FC236}">
                <a16:creationId xmlns:a16="http://schemas.microsoft.com/office/drawing/2014/main" id="{4C1795CF-F327-1EAA-E9DF-D2C2B1789D39}"/>
              </a:ext>
            </a:extLst>
          </p:cNvPr>
          <p:cNvSpPr txBox="1"/>
          <p:nvPr/>
        </p:nvSpPr>
        <p:spPr>
          <a:xfrm>
            <a:off x="8430673" y="3829168"/>
            <a:ext cx="981076" cy="215444"/>
          </a:xfrm>
          <a:prstGeom prst="rect">
            <a:avLst/>
          </a:prstGeom>
          <a:noFill/>
        </p:spPr>
        <p:txBody>
          <a:bodyPr wrap="square" rtlCol="0">
            <a:spAutoFit/>
          </a:bodyPr>
          <a:lstStyle/>
          <a:p>
            <a:pPr algn="ctr"/>
            <a:r>
              <a:rPr lang="de-DE" sz="800">
                <a:solidFill>
                  <a:schemeClr val="accent2"/>
                </a:solidFill>
              </a:rPr>
              <a:t>72%</a:t>
            </a:r>
          </a:p>
        </p:txBody>
      </p:sp>
      <p:sp>
        <p:nvSpPr>
          <p:cNvPr id="38" name="Textfeld 37">
            <a:extLst>
              <a:ext uri="{FF2B5EF4-FFF2-40B4-BE49-F238E27FC236}">
                <a16:creationId xmlns:a16="http://schemas.microsoft.com/office/drawing/2014/main" id="{C1FB3963-1F26-04F3-6254-90295C29EF82}"/>
              </a:ext>
            </a:extLst>
          </p:cNvPr>
          <p:cNvSpPr txBox="1"/>
          <p:nvPr/>
        </p:nvSpPr>
        <p:spPr>
          <a:xfrm>
            <a:off x="8430673" y="4095012"/>
            <a:ext cx="981076" cy="215444"/>
          </a:xfrm>
          <a:prstGeom prst="rect">
            <a:avLst/>
          </a:prstGeom>
          <a:noFill/>
        </p:spPr>
        <p:txBody>
          <a:bodyPr wrap="square" rtlCol="0">
            <a:spAutoFit/>
          </a:bodyPr>
          <a:lstStyle/>
          <a:p>
            <a:pPr algn="ctr"/>
            <a:r>
              <a:rPr lang="de-DE" sz="800">
                <a:solidFill>
                  <a:schemeClr val="accent3"/>
                </a:solidFill>
              </a:rPr>
              <a:t>56%</a:t>
            </a:r>
          </a:p>
        </p:txBody>
      </p:sp>
    </p:spTree>
    <p:extLst>
      <p:ext uri="{BB962C8B-B14F-4D97-AF65-F5344CB8AC3E}">
        <p14:creationId xmlns:p14="http://schemas.microsoft.com/office/powerpoint/2010/main" val="17119363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257FC47-9007-95E6-DA3D-C216138F4BD4}"/>
              </a:ext>
            </a:extLst>
          </p:cNvPr>
          <p:cNvSpPr>
            <a:spLocks noGrp="1"/>
          </p:cNvSpPr>
          <p:nvPr>
            <p:ph type="ftr" sz="quarter" idx="10"/>
          </p:nvPr>
        </p:nvSpPr>
        <p:spPr/>
        <p:txBody>
          <a:bodyPr/>
          <a:lstStyle/>
          <a:p>
            <a:r>
              <a:rPr lang="en-GB"/>
              <a:t>Del, deletion; LOT, line of therapy; OS, overall survival; PFS, progression-free survival; TTNT, time to next treatment; </a:t>
            </a:r>
          </a:p>
          <a:p>
            <a:r>
              <a:rPr lang="en-GB" b="1"/>
              <a:t>Ghia et al. Abstract #P703 presented at EHA2024. </a:t>
            </a:r>
          </a:p>
        </p:txBody>
      </p:sp>
      <p:sp>
        <p:nvSpPr>
          <p:cNvPr id="8" name="Title 7">
            <a:extLst>
              <a:ext uri="{FF2B5EF4-FFF2-40B4-BE49-F238E27FC236}">
                <a16:creationId xmlns:a16="http://schemas.microsoft.com/office/drawing/2014/main" id="{E66F516E-66F6-4284-9E89-B95742F9858A}"/>
              </a:ext>
            </a:extLst>
          </p:cNvPr>
          <p:cNvSpPr>
            <a:spLocks noGrp="1"/>
          </p:cNvSpPr>
          <p:nvPr>
            <p:ph type="title"/>
          </p:nvPr>
        </p:nvSpPr>
        <p:spPr/>
        <p:txBody>
          <a:bodyPr/>
          <a:lstStyle/>
          <a:p>
            <a:r>
              <a:rPr lang="en-US"/>
              <a:t>Conclusions</a:t>
            </a:r>
          </a:p>
        </p:txBody>
      </p:sp>
      <p:sp>
        <p:nvSpPr>
          <p:cNvPr id="9" name="Content Placeholder 8">
            <a:extLst>
              <a:ext uri="{FF2B5EF4-FFF2-40B4-BE49-F238E27FC236}">
                <a16:creationId xmlns:a16="http://schemas.microsoft.com/office/drawing/2014/main" id="{EEA04465-80DA-F058-BD3C-5D9160BC1508}"/>
              </a:ext>
            </a:extLst>
          </p:cNvPr>
          <p:cNvSpPr>
            <a:spLocks noGrp="1"/>
          </p:cNvSpPr>
          <p:nvPr>
            <p:ph idx="1"/>
          </p:nvPr>
        </p:nvSpPr>
        <p:spPr/>
        <p:txBody>
          <a:bodyPr/>
          <a:lstStyle/>
          <a:p>
            <a:pPr marL="177800" indent="-177800"/>
            <a:r>
              <a:rPr lang="en-US"/>
              <a:t>Improved OS, PFS, and TTNT outcomes were consistently observed when initiating acalabrutinib earlier vs in later LOTs</a:t>
            </a:r>
          </a:p>
          <a:p>
            <a:pPr marL="177800" indent="-177800"/>
            <a:r>
              <a:rPr lang="en-US"/>
              <a:t>In the overall patient population, those with 0 prior LOTs had significantly improved OS, PFS, and TTNT vs those with 1 prior LOT</a:t>
            </a:r>
          </a:p>
          <a:p>
            <a:pPr marL="623888" lvl="1" indent="-166688"/>
            <a:r>
              <a:rPr lang="en-US"/>
              <a:t>Similarly, those with 1 prior LOT had significantly improved outcomes vs those with 2+ prior LOTs</a:t>
            </a:r>
          </a:p>
          <a:p>
            <a:pPr marL="177800" indent="-177800"/>
            <a:r>
              <a:rPr lang="en-US"/>
              <a:t>Among patients with del(17p), those with 1 prior LOT had significantly improved outcomes vs those with 2+ prior LOTs</a:t>
            </a:r>
          </a:p>
          <a:p>
            <a:pPr marL="177800" indent="-177800"/>
            <a:endParaRPr lang="en-US"/>
          </a:p>
          <a:p>
            <a:endParaRPr lang="en-US"/>
          </a:p>
          <a:p>
            <a:endParaRPr lang="en-US"/>
          </a:p>
          <a:p>
            <a:endParaRPr lang="en-US"/>
          </a:p>
          <a:p>
            <a:endParaRPr lang="en-US"/>
          </a:p>
        </p:txBody>
      </p:sp>
    </p:spTree>
    <p:extLst>
      <p:ext uri="{BB962C8B-B14F-4D97-AF65-F5344CB8AC3E}">
        <p14:creationId xmlns:p14="http://schemas.microsoft.com/office/powerpoint/2010/main" val="24926338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A741E-5544-2148-4D78-62C6EE27D000}"/>
              </a:ext>
            </a:extLst>
          </p:cNvPr>
          <p:cNvSpPr>
            <a:spLocks noGrp="1"/>
          </p:cNvSpPr>
          <p:nvPr>
            <p:ph type="title"/>
          </p:nvPr>
        </p:nvSpPr>
        <p:spPr/>
        <p:txBody>
          <a:bodyPr/>
          <a:lstStyle/>
          <a:p>
            <a:r>
              <a:rPr lang="en-US"/>
              <a:t>MAIC</a:t>
            </a:r>
          </a:p>
        </p:txBody>
      </p:sp>
      <p:sp>
        <p:nvSpPr>
          <p:cNvPr id="3" name="Text Placeholder 2">
            <a:extLst>
              <a:ext uri="{FF2B5EF4-FFF2-40B4-BE49-F238E27FC236}">
                <a16:creationId xmlns:a16="http://schemas.microsoft.com/office/drawing/2014/main" id="{7838F4F5-01CC-E2E0-2EC3-310C2451FE14}"/>
              </a:ext>
            </a:extLst>
          </p:cNvPr>
          <p:cNvSpPr>
            <a:spLocks noGrp="1"/>
          </p:cNvSpPr>
          <p:nvPr>
            <p:ph type="body" idx="1"/>
          </p:nvPr>
        </p:nvSpPr>
        <p:spPr/>
        <p:txBody>
          <a:bodyPr/>
          <a:lstStyle/>
          <a:p>
            <a:r>
              <a:rPr lang="en-US"/>
              <a:t>Zanubrutinib versus acalabrutinib in R/R CLL</a:t>
            </a:r>
          </a:p>
        </p:txBody>
      </p:sp>
    </p:spTree>
    <p:extLst>
      <p:ext uri="{BB962C8B-B14F-4D97-AF65-F5344CB8AC3E}">
        <p14:creationId xmlns:p14="http://schemas.microsoft.com/office/powerpoint/2010/main" val="26764216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824B384-18BC-84B9-C416-71F85BB5E9F8}"/>
              </a:ext>
            </a:extLst>
          </p:cNvPr>
          <p:cNvSpPr>
            <a:spLocks noGrp="1"/>
          </p:cNvSpPr>
          <p:nvPr>
            <p:ph type="ftr" sz="quarter" idx="10"/>
          </p:nvPr>
        </p:nvSpPr>
        <p:spPr>
          <a:xfrm>
            <a:off x="407987" y="5799150"/>
            <a:ext cx="8532812" cy="870626"/>
          </a:xfrm>
        </p:spPr>
        <p:txBody>
          <a:bodyPr/>
          <a:lstStyle/>
          <a:p>
            <a:r>
              <a:rPr lang="en-IT" altLang="en-IT" baseline="30000">
                <a:latin typeface="Arial" panose="020B0604020202020204" pitchFamily="34" charset="0"/>
              </a:rPr>
              <a:t>a</a:t>
            </a:r>
            <a:r>
              <a:rPr kumimoji="0" lang="en-IT" altLang="en-IT" sz="800" b="0" i="0" u="none" strike="noStrike" cap="none" normalizeH="0" baseline="0">
                <a:ln>
                  <a:noFill/>
                </a:ln>
                <a:solidFill>
                  <a:schemeClr val="tx1"/>
                </a:solidFill>
                <a:effectLst/>
                <a:latin typeface="Arial" panose="020B0604020202020204" pitchFamily="34" charset="0"/>
              </a:rPr>
              <a:t>Covariates not matched in the base case. </a:t>
            </a:r>
            <a:r>
              <a:rPr kumimoji="0" lang="en-US" altLang="en-IT" sz="800" b="0" i="0" u="none" strike="noStrike" cap="none" normalizeH="0" baseline="30000" err="1">
                <a:ln>
                  <a:noFill/>
                </a:ln>
                <a:solidFill>
                  <a:schemeClr val="tx1"/>
                </a:solidFill>
                <a:effectLst/>
                <a:latin typeface="Arial" panose="020B0604020202020204" pitchFamily="34" charset="0"/>
              </a:rPr>
              <a:t>b</a:t>
            </a:r>
            <a:r>
              <a:rPr kumimoji="0" lang="en-US" altLang="en-IT" sz="800" b="0" i="0" u="none" strike="noStrike" cap="none" normalizeH="0" baseline="0" err="1">
                <a:ln>
                  <a:noFill/>
                </a:ln>
                <a:solidFill>
                  <a:schemeClr val="tx1"/>
                </a:solidFill>
                <a:effectLst/>
                <a:latin typeface="Arial" panose="020B0604020202020204" pitchFamily="34" charset="0"/>
              </a:rPr>
              <a:t>Pseudo</a:t>
            </a:r>
            <a:r>
              <a:rPr kumimoji="0" lang="en-US" altLang="en-IT" sz="800" b="0" i="0" u="none" strike="noStrike" cap="none" normalizeH="0" baseline="0">
                <a:ln>
                  <a:noFill/>
                </a:ln>
                <a:solidFill>
                  <a:schemeClr val="tx1"/>
                </a:solidFill>
                <a:effectLst/>
                <a:latin typeface="Arial" panose="020B0604020202020204" pitchFamily="34" charset="0"/>
              </a:rPr>
              <a:t> IPD for PFS and OS in the acalabrutinib Arm of ASCEND were reconstructed from the digitized Kaplan-Meier curves reported in the ASCEND publication using the algorithm by Guyot et al.</a:t>
            </a:r>
            <a:r>
              <a:rPr kumimoji="0" lang="en-US" altLang="en-IT" sz="800" b="0" i="0" u="none" strike="noStrike" cap="none" normalizeH="0" baseline="30000">
                <a:ln>
                  <a:noFill/>
                </a:ln>
                <a:solidFill>
                  <a:schemeClr val="tx1"/>
                </a:solidFill>
                <a:effectLst/>
                <a:latin typeface="Arial" panose="020B0604020202020204" pitchFamily="34" charset="0"/>
              </a:rPr>
              <a:t>4</a:t>
            </a:r>
            <a:endParaRPr kumimoji="0" lang="en-IT" altLang="en-IT" sz="800" b="0" i="0" u="none" strike="noStrike" cap="none" normalizeH="0" baseline="30000">
              <a:ln>
                <a:noFill/>
              </a:ln>
              <a:solidFill>
                <a:schemeClr val="tx1"/>
              </a:solidFill>
              <a:effectLst/>
              <a:latin typeface="Arial" panose="020B0604020202020204" pitchFamily="34" charset="0"/>
            </a:endParaRPr>
          </a:p>
          <a:p>
            <a:r>
              <a:rPr lang="en-GB"/>
              <a:t>CR, complete response; DCO, data cut-off; del, deletion; ECOG PS, Eastern Cooperative Oncology Group performance status; ESS, effective sample size; HR, hazard ratio; IGHV, immunoglobulin heavy chain variable region; IPD, individual patient-level data; ITT, intention-to-treat; MAIC, matching-adjusted indirect comparison; OR, odds ratio; OS, overall survival; PFS-INV, investigator-assessed progression-free survival; SLL, small lymphocytic lymphoma.</a:t>
            </a:r>
          </a:p>
          <a:p>
            <a:r>
              <a:rPr lang="en-US"/>
              <a:t>1. Brown JR, et al. N Engl J Med. 2023; 388: 319-332. 2. Ghia P, et al. J Clin Oncol. 2020; 38: 2849-2861. 3. Ghia P, et al. </a:t>
            </a:r>
            <a:r>
              <a:rPr lang="en-US" err="1"/>
              <a:t>Hemasphere</a:t>
            </a:r>
            <a:r>
              <a:rPr lang="en-US"/>
              <a:t>. 2022; 6(12):e801. 4. Guyot P, et al. BMC Med Res </a:t>
            </a:r>
            <a:r>
              <a:rPr lang="en-US" err="1"/>
              <a:t>Methodol</a:t>
            </a:r>
            <a:r>
              <a:rPr lang="en-US"/>
              <a:t>. 2012; 12: 9.</a:t>
            </a:r>
            <a:endParaRPr lang="en-GB"/>
          </a:p>
          <a:p>
            <a:r>
              <a:rPr lang="en-GB" b="1" err="1"/>
              <a:t>Shadman</a:t>
            </a:r>
            <a:r>
              <a:rPr lang="en-GB" b="1"/>
              <a:t> et al. Abstract #P700 presented at EHA2024. </a:t>
            </a:r>
          </a:p>
        </p:txBody>
      </p:sp>
      <p:sp>
        <p:nvSpPr>
          <p:cNvPr id="3" name="Title 2">
            <a:extLst>
              <a:ext uri="{FF2B5EF4-FFF2-40B4-BE49-F238E27FC236}">
                <a16:creationId xmlns:a16="http://schemas.microsoft.com/office/drawing/2014/main" id="{A71DB64C-3AF9-C9C9-A031-9E7E223AC97C}"/>
              </a:ext>
            </a:extLst>
          </p:cNvPr>
          <p:cNvSpPr>
            <a:spLocks noGrp="1"/>
          </p:cNvSpPr>
          <p:nvPr>
            <p:ph type="title"/>
          </p:nvPr>
        </p:nvSpPr>
        <p:spPr/>
        <p:txBody>
          <a:bodyPr/>
          <a:lstStyle/>
          <a:p>
            <a:r>
              <a:rPr lang="en-US"/>
              <a:t>MAIC: Overall methodology</a:t>
            </a:r>
          </a:p>
        </p:txBody>
      </p:sp>
      <p:grpSp>
        <p:nvGrpSpPr>
          <p:cNvPr id="35" name="Gruppieren 34">
            <a:extLst>
              <a:ext uri="{FF2B5EF4-FFF2-40B4-BE49-F238E27FC236}">
                <a16:creationId xmlns:a16="http://schemas.microsoft.com/office/drawing/2014/main" id="{7691D505-C1BD-C05B-C138-3F4ED60111EE}"/>
              </a:ext>
            </a:extLst>
          </p:cNvPr>
          <p:cNvGrpSpPr/>
          <p:nvPr/>
        </p:nvGrpSpPr>
        <p:grpSpPr>
          <a:xfrm>
            <a:off x="1500118" y="1353367"/>
            <a:ext cx="9191765" cy="1086108"/>
            <a:chOff x="922668" y="1610542"/>
            <a:chExt cx="9191765" cy="1086108"/>
          </a:xfrm>
        </p:grpSpPr>
        <p:grpSp>
          <p:nvGrpSpPr>
            <p:cNvPr id="33" name="Gruppieren 32">
              <a:extLst>
                <a:ext uri="{FF2B5EF4-FFF2-40B4-BE49-F238E27FC236}">
                  <a16:creationId xmlns:a16="http://schemas.microsoft.com/office/drawing/2014/main" id="{E87C6AD8-3520-FD82-4D60-470A080A2767}"/>
                </a:ext>
              </a:extLst>
            </p:cNvPr>
            <p:cNvGrpSpPr/>
            <p:nvPr/>
          </p:nvGrpSpPr>
          <p:grpSpPr>
            <a:xfrm>
              <a:off x="922668" y="1610542"/>
              <a:ext cx="3331280" cy="1086108"/>
              <a:chOff x="922668" y="1432891"/>
              <a:chExt cx="3331280" cy="1086108"/>
            </a:xfrm>
          </p:grpSpPr>
          <p:grpSp>
            <p:nvGrpSpPr>
              <p:cNvPr id="17" name="Gruppieren 16">
                <a:extLst>
                  <a:ext uri="{FF2B5EF4-FFF2-40B4-BE49-F238E27FC236}">
                    <a16:creationId xmlns:a16="http://schemas.microsoft.com/office/drawing/2014/main" id="{A136DB18-D83C-2D8C-AB1C-E15055218C6A}"/>
                  </a:ext>
                </a:extLst>
              </p:cNvPr>
              <p:cNvGrpSpPr/>
              <p:nvPr/>
            </p:nvGrpSpPr>
            <p:grpSpPr>
              <a:xfrm>
                <a:off x="2342252" y="1504709"/>
                <a:ext cx="1314606" cy="540000"/>
                <a:chOff x="2259945" y="1504709"/>
                <a:chExt cx="1314606" cy="540000"/>
              </a:xfrm>
            </p:grpSpPr>
            <p:pic>
              <p:nvPicPr>
                <p:cNvPr id="10" name="Graphic 9" descr="Man and woman with solid fill">
                  <a:extLst>
                    <a:ext uri="{FF2B5EF4-FFF2-40B4-BE49-F238E27FC236}">
                      <a16:creationId xmlns:a16="http://schemas.microsoft.com/office/drawing/2014/main" id="{B4CC2E25-112C-B460-3B9A-A53C5A021F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9945" y="1504709"/>
                  <a:ext cx="540000" cy="540000"/>
                </a:xfrm>
                <a:prstGeom prst="rect">
                  <a:avLst/>
                </a:prstGeom>
              </p:spPr>
            </p:pic>
            <p:pic>
              <p:nvPicPr>
                <p:cNvPr id="11" name="Graphic 10" descr="Man and woman with solid fill">
                  <a:extLst>
                    <a:ext uri="{FF2B5EF4-FFF2-40B4-BE49-F238E27FC236}">
                      <a16:creationId xmlns:a16="http://schemas.microsoft.com/office/drawing/2014/main" id="{A6BB1E34-DE4E-AC4A-3C4C-991BE54FFF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55780" y="1504709"/>
                  <a:ext cx="540000" cy="540000"/>
                </a:xfrm>
                <a:prstGeom prst="rect">
                  <a:avLst/>
                </a:prstGeom>
              </p:spPr>
            </p:pic>
            <p:pic>
              <p:nvPicPr>
                <p:cNvPr id="13" name="Graphic 12" descr="Man and woman with solid fill">
                  <a:extLst>
                    <a:ext uri="{FF2B5EF4-FFF2-40B4-BE49-F238E27FC236}">
                      <a16:creationId xmlns:a16="http://schemas.microsoft.com/office/drawing/2014/main" id="{42EF4A9A-BB08-6306-1A3C-8830B165F39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34551" y="1504709"/>
                  <a:ext cx="540000" cy="540000"/>
                </a:xfrm>
                <a:prstGeom prst="rect">
                  <a:avLst/>
                </a:prstGeom>
              </p:spPr>
            </p:pic>
          </p:grpSp>
          <p:sp>
            <p:nvSpPr>
              <p:cNvPr id="15" name="TextBox 14">
                <a:extLst>
                  <a:ext uri="{FF2B5EF4-FFF2-40B4-BE49-F238E27FC236}">
                    <a16:creationId xmlns:a16="http://schemas.microsoft.com/office/drawing/2014/main" id="{1F9F3F46-6D81-9184-9929-AC24B7F1524C}"/>
                  </a:ext>
                </a:extLst>
              </p:cNvPr>
              <p:cNvSpPr txBox="1"/>
              <p:nvPr/>
            </p:nvSpPr>
            <p:spPr>
              <a:xfrm>
                <a:off x="922668" y="1432891"/>
                <a:ext cx="1596736" cy="307777"/>
              </a:xfrm>
              <a:prstGeom prst="rect">
                <a:avLst/>
              </a:prstGeom>
              <a:noFill/>
            </p:spPr>
            <p:txBody>
              <a:bodyPr wrap="square" rtlCol="0">
                <a:spAutoFit/>
              </a:bodyPr>
              <a:lstStyle/>
              <a:p>
                <a:pPr algn="ctr"/>
                <a:r>
                  <a:rPr lang="en-US" sz="1400" b="1"/>
                  <a:t>ALPINE (n=327</a:t>
                </a:r>
                <a:r>
                  <a:rPr lang="en-US" sz="1400"/>
                  <a:t>)</a:t>
                </a:r>
              </a:p>
            </p:txBody>
          </p:sp>
          <p:sp>
            <p:nvSpPr>
              <p:cNvPr id="20" name="TextBox 19">
                <a:extLst>
                  <a:ext uri="{FF2B5EF4-FFF2-40B4-BE49-F238E27FC236}">
                    <a16:creationId xmlns:a16="http://schemas.microsoft.com/office/drawing/2014/main" id="{42F8A834-53B8-F594-4C8A-4E7C7E950844}"/>
                  </a:ext>
                </a:extLst>
              </p:cNvPr>
              <p:cNvSpPr txBox="1"/>
              <p:nvPr/>
            </p:nvSpPr>
            <p:spPr>
              <a:xfrm>
                <a:off x="1745163" y="1965001"/>
                <a:ext cx="2508785" cy="553998"/>
              </a:xfrm>
              <a:prstGeom prst="rect">
                <a:avLst/>
              </a:prstGeom>
              <a:noFill/>
            </p:spPr>
            <p:txBody>
              <a:bodyPr wrap="square">
                <a:spAutoFit/>
              </a:bodyPr>
              <a:lstStyle/>
              <a:p>
                <a:pPr algn="ctr"/>
                <a:r>
                  <a:rPr lang="en-US" sz="1000"/>
                  <a:t>Individual patient-level data (IPD)</a:t>
                </a:r>
              </a:p>
              <a:p>
                <a:pPr algn="ctr"/>
                <a:r>
                  <a:rPr lang="en-US" sz="1000"/>
                  <a:t>(DCO: September 2023;</a:t>
                </a:r>
              </a:p>
              <a:p>
                <a:pPr algn="ctr"/>
                <a:r>
                  <a:rPr lang="en-US" sz="1000"/>
                  <a:t>median follow-up: 39 months)</a:t>
                </a:r>
                <a:r>
                  <a:rPr lang="en-US" sz="1000" baseline="30000"/>
                  <a:t>1</a:t>
                </a:r>
              </a:p>
            </p:txBody>
          </p:sp>
        </p:grpSp>
        <p:grpSp>
          <p:nvGrpSpPr>
            <p:cNvPr id="32" name="Gruppieren 31">
              <a:extLst>
                <a:ext uri="{FF2B5EF4-FFF2-40B4-BE49-F238E27FC236}">
                  <a16:creationId xmlns:a16="http://schemas.microsoft.com/office/drawing/2014/main" id="{1E71AAB2-C547-7F9C-8BE5-2F84357BAD3C}"/>
                </a:ext>
              </a:extLst>
            </p:cNvPr>
            <p:cNvGrpSpPr/>
            <p:nvPr/>
          </p:nvGrpSpPr>
          <p:grpSpPr>
            <a:xfrm>
              <a:off x="6728250" y="1619851"/>
              <a:ext cx="3386183" cy="1076799"/>
              <a:chOff x="4666734" y="1442200"/>
              <a:chExt cx="3386183" cy="1076799"/>
            </a:xfrm>
          </p:grpSpPr>
          <p:grpSp>
            <p:nvGrpSpPr>
              <p:cNvPr id="31" name="Gruppieren 30">
                <a:extLst>
                  <a:ext uri="{FF2B5EF4-FFF2-40B4-BE49-F238E27FC236}">
                    <a16:creationId xmlns:a16="http://schemas.microsoft.com/office/drawing/2014/main" id="{7C898657-E494-D750-9798-0BB7A3CA7778}"/>
                  </a:ext>
                </a:extLst>
              </p:cNvPr>
              <p:cNvGrpSpPr/>
              <p:nvPr/>
            </p:nvGrpSpPr>
            <p:grpSpPr>
              <a:xfrm>
                <a:off x="6413538" y="1504709"/>
                <a:ext cx="931491" cy="540000"/>
                <a:chOff x="6365257" y="1504709"/>
                <a:chExt cx="931491" cy="540000"/>
              </a:xfrm>
            </p:grpSpPr>
            <p:pic>
              <p:nvPicPr>
                <p:cNvPr id="12" name="Graphic 11" descr="Man and woman with solid fill">
                  <a:extLst>
                    <a:ext uri="{FF2B5EF4-FFF2-40B4-BE49-F238E27FC236}">
                      <a16:creationId xmlns:a16="http://schemas.microsoft.com/office/drawing/2014/main" id="{89DA6A1C-AD23-5D81-8D25-016AF739064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65257" y="1504709"/>
                  <a:ext cx="540000" cy="540000"/>
                </a:xfrm>
                <a:prstGeom prst="rect">
                  <a:avLst/>
                </a:prstGeom>
              </p:spPr>
            </p:pic>
            <p:pic>
              <p:nvPicPr>
                <p:cNvPr id="14" name="Graphic 13" descr="Man and woman with solid fill">
                  <a:extLst>
                    <a:ext uri="{FF2B5EF4-FFF2-40B4-BE49-F238E27FC236}">
                      <a16:creationId xmlns:a16="http://schemas.microsoft.com/office/drawing/2014/main" id="{F8F22EBA-E634-F52A-89D6-8564473F80D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56748" y="1504709"/>
                  <a:ext cx="540000" cy="540000"/>
                </a:xfrm>
                <a:prstGeom prst="rect">
                  <a:avLst/>
                </a:prstGeom>
              </p:spPr>
            </p:pic>
          </p:grpSp>
          <p:sp>
            <p:nvSpPr>
              <p:cNvPr id="16" name="TextBox 15">
                <a:extLst>
                  <a:ext uri="{FF2B5EF4-FFF2-40B4-BE49-F238E27FC236}">
                    <a16:creationId xmlns:a16="http://schemas.microsoft.com/office/drawing/2014/main" id="{9EBC166B-7816-23E7-1C23-756CA689FA39}"/>
                  </a:ext>
                </a:extLst>
              </p:cNvPr>
              <p:cNvSpPr txBox="1"/>
              <p:nvPr/>
            </p:nvSpPr>
            <p:spPr>
              <a:xfrm>
                <a:off x="4666734" y="1442200"/>
                <a:ext cx="2077831" cy="307777"/>
              </a:xfrm>
              <a:prstGeom prst="rect">
                <a:avLst/>
              </a:prstGeom>
              <a:noFill/>
            </p:spPr>
            <p:txBody>
              <a:bodyPr wrap="square" rtlCol="0">
                <a:spAutoFit/>
              </a:bodyPr>
              <a:lstStyle/>
              <a:p>
                <a:pPr algn="ctr"/>
                <a:r>
                  <a:rPr lang="en-US" sz="1400" b="1"/>
                  <a:t>ASCEND (n=155</a:t>
                </a:r>
                <a:r>
                  <a:rPr lang="en-US" sz="1400"/>
                  <a:t>)</a:t>
                </a:r>
              </a:p>
            </p:txBody>
          </p:sp>
          <p:sp>
            <p:nvSpPr>
              <p:cNvPr id="21" name="TextBox 20">
                <a:extLst>
                  <a:ext uri="{FF2B5EF4-FFF2-40B4-BE49-F238E27FC236}">
                    <a16:creationId xmlns:a16="http://schemas.microsoft.com/office/drawing/2014/main" id="{75E0D7DB-907A-E596-BF06-676EFE57D15A}"/>
                  </a:ext>
                </a:extLst>
              </p:cNvPr>
              <p:cNvSpPr txBox="1"/>
              <p:nvPr/>
            </p:nvSpPr>
            <p:spPr>
              <a:xfrm>
                <a:off x="5705650" y="1965001"/>
                <a:ext cx="2347267" cy="553998"/>
              </a:xfrm>
              <a:prstGeom prst="rect">
                <a:avLst/>
              </a:prstGeom>
              <a:noFill/>
            </p:spPr>
            <p:txBody>
              <a:bodyPr wrap="square" rtlCol="0">
                <a:spAutoFit/>
              </a:bodyPr>
              <a:lstStyle/>
              <a:p>
                <a:pPr algn="ctr"/>
                <a:r>
                  <a:rPr lang="en-US" sz="1000"/>
                  <a:t>Published aggregate data</a:t>
                </a:r>
              </a:p>
              <a:p>
                <a:pPr algn="ctr"/>
                <a:r>
                  <a:rPr lang="en-US" sz="1000"/>
                  <a:t>(DCO: October 2020;</a:t>
                </a:r>
              </a:p>
              <a:p>
                <a:pPr algn="ctr"/>
                <a:r>
                  <a:rPr lang="en-US" sz="1000"/>
                  <a:t>median follow-up: 36 months)</a:t>
                </a:r>
                <a:r>
                  <a:rPr lang="en-US" sz="1000" baseline="30000"/>
                  <a:t>2,3</a:t>
                </a:r>
              </a:p>
            </p:txBody>
          </p:sp>
        </p:grpSp>
      </p:grpSp>
      <p:sp>
        <p:nvSpPr>
          <p:cNvPr id="22" name="Rectangle 21">
            <a:extLst>
              <a:ext uri="{FF2B5EF4-FFF2-40B4-BE49-F238E27FC236}">
                <a16:creationId xmlns:a16="http://schemas.microsoft.com/office/drawing/2014/main" id="{20C6FA13-4F3C-B603-0602-B8EFC3202E68}"/>
              </a:ext>
            </a:extLst>
          </p:cNvPr>
          <p:cNvSpPr/>
          <p:nvPr/>
        </p:nvSpPr>
        <p:spPr>
          <a:xfrm>
            <a:off x="407988" y="2466508"/>
            <a:ext cx="11376025" cy="28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0" lang="en-IT" altLang="en-IT" sz="1100" b="1" i="0" u="none" strike="noStrike" cap="none" normalizeH="0" baseline="0">
                <a:ln>
                  <a:noFill/>
                </a:ln>
                <a:solidFill>
                  <a:schemeClr val="tx1"/>
                </a:solidFill>
                <a:effectLst/>
                <a:latin typeface="Arial" panose="020B0604020202020204" pitchFamily="34" charset="0"/>
              </a:rPr>
              <a:t>Adjustment for impact of COVID-19 within ALPINE</a:t>
            </a:r>
            <a:endParaRPr kumimoji="0" lang="en-IT" altLang="en-IT" sz="1100" b="0" i="0" u="none" strike="noStrike" cap="none" normalizeH="0" baseline="0">
              <a:ln>
                <a:noFill/>
              </a:ln>
              <a:solidFill>
                <a:schemeClr val="tx1"/>
              </a:solidFill>
              <a:effectLst/>
              <a:latin typeface="Arial" panose="020B0604020202020204" pitchFamily="34" charset="0"/>
            </a:endParaRPr>
          </a:p>
        </p:txBody>
      </p:sp>
      <p:sp>
        <p:nvSpPr>
          <p:cNvPr id="23" name="Rectangle 22">
            <a:extLst>
              <a:ext uri="{FF2B5EF4-FFF2-40B4-BE49-F238E27FC236}">
                <a16:creationId xmlns:a16="http://schemas.microsoft.com/office/drawing/2014/main" id="{2D10C5EA-E962-F878-8C7E-D41FA680DDC1}"/>
              </a:ext>
            </a:extLst>
          </p:cNvPr>
          <p:cNvSpPr/>
          <p:nvPr/>
        </p:nvSpPr>
        <p:spPr>
          <a:xfrm>
            <a:off x="407988" y="2800465"/>
            <a:ext cx="11376025" cy="28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0" lang="en-IT" altLang="en-IT" sz="1100" b="1" i="0" u="none" strike="noStrike" cap="none" normalizeH="0" baseline="0">
                <a:ln>
                  <a:noFill/>
                </a:ln>
                <a:solidFill>
                  <a:schemeClr val="tx1"/>
                </a:solidFill>
                <a:effectLst/>
                <a:latin typeface="Arial" panose="020B0604020202020204" pitchFamily="34" charset="0"/>
              </a:rPr>
              <a:t>Variables identified as prognostic factors or predictors of treatment effect for matching</a:t>
            </a:r>
            <a:r>
              <a:rPr kumimoji="0" lang="en-US" altLang="en-IT" sz="1100" b="1" i="0" u="none" strike="noStrike" cap="none" normalizeH="0" baseline="0">
                <a:ln>
                  <a:noFill/>
                </a:ln>
                <a:solidFill>
                  <a:schemeClr val="tx1"/>
                </a:solidFill>
                <a:effectLst/>
                <a:latin typeface="Arial" panose="020B0604020202020204" pitchFamily="34" charset="0"/>
              </a:rPr>
              <a:t> adjustments</a:t>
            </a:r>
            <a:endParaRPr kumimoji="0" lang="en-IT" altLang="en-IT" sz="1100" b="0" i="0" u="none" strike="noStrike" cap="none" normalizeH="0" baseline="0">
              <a:ln>
                <a:noFill/>
              </a:ln>
              <a:solidFill>
                <a:schemeClr val="tx1"/>
              </a:solidFill>
              <a:effectLst/>
              <a:latin typeface="Arial" panose="020B0604020202020204" pitchFamily="34" charset="0"/>
            </a:endParaRPr>
          </a:p>
        </p:txBody>
      </p:sp>
      <p:sp>
        <p:nvSpPr>
          <p:cNvPr id="24" name="Rectangle 23">
            <a:extLst>
              <a:ext uri="{FF2B5EF4-FFF2-40B4-BE49-F238E27FC236}">
                <a16:creationId xmlns:a16="http://schemas.microsoft.com/office/drawing/2014/main" id="{98ADC1D8-507C-B213-0359-15FF25AC3D8D}"/>
              </a:ext>
            </a:extLst>
          </p:cNvPr>
          <p:cNvSpPr/>
          <p:nvPr/>
        </p:nvSpPr>
        <p:spPr>
          <a:xfrm>
            <a:off x="407988" y="3549391"/>
            <a:ext cx="11376025" cy="28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0" lang="en-IT" altLang="en-IT" sz="1100" b="1" i="0" u="none" strike="noStrike" cap="none" normalizeH="0" baseline="0">
                <a:ln>
                  <a:noFill/>
                </a:ln>
                <a:solidFill>
                  <a:schemeClr val="tx1"/>
                </a:solidFill>
                <a:effectLst/>
                <a:latin typeface="Arial" panose="020B0604020202020204" pitchFamily="34" charset="0"/>
              </a:rPr>
              <a:t>Sensitivity analyses of scenarios to consider impact of matching for different sets of variables</a:t>
            </a:r>
            <a:endParaRPr kumimoji="0" lang="en-IT" altLang="en-IT" sz="1100" b="0" i="0" u="none" strike="noStrike" cap="none" normalizeH="0" baseline="0">
              <a:ln>
                <a:noFill/>
              </a:ln>
              <a:solidFill>
                <a:schemeClr val="tx1"/>
              </a:solidFill>
              <a:effectLst/>
              <a:latin typeface="Arial" panose="020B0604020202020204" pitchFamily="34" charset="0"/>
            </a:endParaRPr>
          </a:p>
        </p:txBody>
      </p:sp>
      <p:sp>
        <p:nvSpPr>
          <p:cNvPr id="25" name="Rectangle 24">
            <a:extLst>
              <a:ext uri="{FF2B5EF4-FFF2-40B4-BE49-F238E27FC236}">
                <a16:creationId xmlns:a16="http://schemas.microsoft.com/office/drawing/2014/main" id="{C98CDD03-62FC-C545-B627-95F650FD2B88}"/>
              </a:ext>
            </a:extLst>
          </p:cNvPr>
          <p:cNvSpPr/>
          <p:nvPr/>
        </p:nvSpPr>
        <p:spPr>
          <a:xfrm>
            <a:off x="407988" y="3883348"/>
            <a:ext cx="11376025" cy="28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0" lang="en-IT" altLang="en-IT" sz="1100" b="1" i="0" u="none" strike="noStrike" cap="none" normalizeH="0" baseline="0">
                <a:ln>
                  <a:noFill/>
                </a:ln>
                <a:solidFill>
                  <a:schemeClr val="tx1"/>
                </a:solidFill>
                <a:effectLst/>
                <a:latin typeface="Arial" panose="020B0604020202020204" pitchFamily="34" charset="0"/>
              </a:rPr>
              <a:t>Matching, reweighting, and adjusting for variables</a:t>
            </a:r>
            <a:endParaRPr kumimoji="0" lang="en-IT" altLang="en-IT" sz="1100" b="0" i="0" u="none" strike="noStrike" cap="none" normalizeH="0" baseline="0">
              <a:ln>
                <a:noFill/>
              </a:ln>
              <a:solidFill>
                <a:schemeClr val="tx1"/>
              </a:solidFill>
              <a:effectLst/>
              <a:latin typeface="Arial" panose="020B0604020202020204" pitchFamily="34" charset="0"/>
            </a:endParaRPr>
          </a:p>
        </p:txBody>
      </p:sp>
      <p:sp>
        <p:nvSpPr>
          <p:cNvPr id="26" name="Rectangle 25">
            <a:extLst>
              <a:ext uri="{FF2B5EF4-FFF2-40B4-BE49-F238E27FC236}">
                <a16:creationId xmlns:a16="http://schemas.microsoft.com/office/drawing/2014/main" id="{0564A954-6B95-B03B-7B5F-DE3BA10AE5E9}"/>
              </a:ext>
            </a:extLst>
          </p:cNvPr>
          <p:cNvSpPr/>
          <p:nvPr/>
        </p:nvSpPr>
        <p:spPr>
          <a:xfrm>
            <a:off x="407988" y="4801551"/>
            <a:ext cx="11367479" cy="28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0" lang="en-IT" altLang="en-IT" sz="1100" b="1" i="0" u="none" strike="noStrike" cap="none" normalizeH="0" baseline="0">
                <a:ln>
                  <a:noFill/>
                </a:ln>
                <a:solidFill>
                  <a:schemeClr val="tx1"/>
                </a:solidFill>
                <a:effectLst/>
                <a:latin typeface="Arial" panose="020B0604020202020204" pitchFamily="34" charset="0"/>
              </a:rPr>
              <a:t>Outcomes</a:t>
            </a:r>
            <a:endParaRPr kumimoji="0" lang="en-IT" altLang="en-IT" sz="1100" b="0" i="0" u="none" strike="noStrike" cap="none" normalizeH="0" baseline="0">
              <a:ln>
                <a:noFill/>
              </a:ln>
              <a:solidFill>
                <a:schemeClr val="tx1"/>
              </a:solidFill>
              <a:effectLst/>
              <a:latin typeface="Arial" panose="020B0604020202020204" pitchFamily="34" charset="0"/>
            </a:endParaRPr>
          </a:p>
        </p:txBody>
      </p:sp>
      <p:sp>
        <p:nvSpPr>
          <p:cNvPr id="27" name="TextBox 26">
            <a:extLst>
              <a:ext uri="{FF2B5EF4-FFF2-40B4-BE49-F238E27FC236}">
                <a16:creationId xmlns:a16="http://schemas.microsoft.com/office/drawing/2014/main" id="{F6188939-92EE-2EF1-360A-CE32D1CD8F19}"/>
              </a:ext>
            </a:extLst>
          </p:cNvPr>
          <p:cNvSpPr txBox="1"/>
          <p:nvPr/>
        </p:nvSpPr>
        <p:spPr>
          <a:xfrm>
            <a:off x="407989" y="3100047"/>
            <a:ext cx="9793286" cy="430887"/>
          </a:xfrm>
          <a:prstGeom prst="rect">
            <a:avLst/>
          </a:prstGeom>
          <a:noFill/>
        </p:spPr>
        <p:txBody>
          <a:bodyPr wrap="square" rtlCol="0">
            <a:spAutoFit/>
          </a:bodyPr>
          <a:lstStyle/>
          <a:p>
            <a:r>
              <a:rPr kumimoji="0" lang="en-IT" altLang="en-IT" sz="1100" b="0" i="0" u="none" strike="noStrike" cap="none" normalizeH="0" baseline="0">
                <a:ln>
                  <a:noFill/>
                </a:ln>
                <a:solidFill>
                  <a:schemeClr val="tx1"/>
                </a:solidFill>
                <a:effectLst/>
                <a:latin typeface="Arial" panose="020B0604020202020204" pitchFamily="34" charset="0"/>
              </a:rPr>
              <a:t>Age, gender, ECOG PS, geographic region, mutated IGHV, del(17p), del(11q), </a:t>
            </a:r>
            <a:r>
              <a:rPr kumimoji="0" lang="en-IT" altLang="en-IT" sz="1100" b="0" i="1" u="none" strike="noStrike" cap="none" normalizeH="0" baseline="0">
                <a:ln>
                  <a:noFill/>
                </a:ln>
                <a:solidFill>
                  <a:schemeClr val="tx1"/>
                </a:solidFill>
                <a:effectLst/>
                <a:latin typeface="Arial" panose="020B0604020202020204" pitchFamily="34" charset="0"/>
              </a:rPr>
              <a:t>TP53</a:t>
            </a:r>
            <a:r>
              <a:rPr kumimoji="0" lang="en-IT" altLang="en-IT" sz="1100" b="0" i="0" u="none" strike="noStrike" cap="none" normalizeH="0" baseline="0">
                <a:ln>
                  <a:noFill/>
                </a:ln>
                <a:solidFill>
                  <a:schemeClr val="tx1"/>
                </a:solidFill>
                <a:effectLst/>
                <a:latin typeface="Arial" panose="020B0604020202020204" pitchFamily="34" charset="0"/>
              </a:rPr>
              <a:t> mutation status, complex karyotype,</a:t>
            </a:r>
            <a:r>
              <a:rPr kumimoji="0" lang="en-IT" altLang="en-IT" sz="1100" b="0" i="0" u="none" strike="noStrike" cap="none" normalizeH="0" baseline="30000">
                <a:ln>
                  <a:noFill/>
                </a:ln>
                <a:solidFill>
                  <a:schemeClr val="tx1"/>
                </a:solidFill>
                <a:effectLst/>
                <a:latin typeface="Arial" panose="020B0604020202020204" pitchFamily="34" charset="0"/>
              </a:rPr>
              <a:t>a</a:t>
            </a:r>
            <a:r>
              <a:rPr kumimoji="0" lang="en-IT" altLang="en-IT" sz="1100" b="0" i="0" u="none" strike="noStrike" cap="none" normalizeH="0" baseline="0">
                <a:ln>
                  <a:noFill/>
                </a:ln>
                <a:solidFill>
                  <a:schemeClr val="tx1"/>
                </a:solidFill>
                <a:effectLst/>
                <a:latin typeface="Arial" panose="020B0604020202020204" pitchFamily="34" charset="0"/>
              </a:rPr>
              <a:t> bulky disease, cancer type, beta</a:t>
            </a:r>
            <a:r>
              <a:rPr kumimoji="0" lang="en-IT" altLang="en-IT" sz="1100" b="0" i="0" u="none" strike="noStrike" cap="none" normalizeH="0" baseline="-25000">
                <a:ln>
                  <a:noFill/>
                </a:ln>
                <a:solidFill>
                  <a:schemeClr val="tx1"/>
                </a:solidFill>
                <a:effectLst/>
                <a:latin typeface="Arial" panose="020B0604020202020204" pitchFamily="34" charset="0"/>
              </a:rPr>
              <a:t>2</a:t>
            </a:r>
            <a:r>
              <a:rPr kumimoji="0" lang="en-IT" altLang="en-IT" sz="1100" b="0" i="0" u="none" strike="noStrike" cap="none" normalizeH="0" baseline="0">
                <a:ln>
                  <a:noFill/>
                </a:ln>
                <a:solidFill>
                  <a:schemeClr val="tx1"/>
                </a:solidFill>
                <a:effectLst/>
                <a:latin typeface="Arial" panose="020B0604020202020204" pitchFamily="34" charset="0"/>
              </a:rPr>
              <a:t>-microglobulin,</a:t>
            </a:r>
            <a:r>
              <a:rPr kumimoji="0" lang="en-IT" altLang="en-IT" sz="1100" b="0" i="0" u="none" strike="noStrike" cap="none" normalizeH="0" baseline="30000">
                <a:ln>
                  <a:noFill/>
                </a:ln>
                <a:solidFill>
                  <a:schemeClr val="tx1"/>
                </a:solidFill>
                <a:effectLst/>
                <a:latin typeface="Arial" panose="020B0604020202020204" pitchFamily="34" charset="0"/>
              </a:rPr>
              <a:t>a</a:t>
            </a:r>
            <a:r>
              <a:rPr kumimoji="0" lang="en-IT" altLang="en-IT" sz="1100" b="0" i="0" u="none" strike="noStrike" cap="none" normalizeH="0" baseline="0">
                <a:ln>
                  <a:noFill/>
                </a:ln>
                <a:solidFill>
                  <a:schemeClr val="tx1"/>
                </a:solidFill>
                <a:effectLst/>
                <a:latin typeface="Arial" panose="020B0604020202020204" pitchFamily="34" charset="0"/>
              </a:rPr>
              <a:t> Rai/Binet stage, number and type of prior therapies, absolute lymphocyte and neutrophil counts, and platelet count</a:t>
            </a:r>
          </a:p>
        </p:txBody>
      </p:sp>
      <p:sp>
        <p:nvSpPr>
          <p:cNvPr id="28" name="TextBox 27">
            <a:extLst>
              <a:ext uri="{FF2B5EF4-FFF2-40B4-BE49-F238E27FC236}">
                <a16:creationId xmlns:a16="http://schemas.microsoft.com/office/drawing/2014/main" id="{779D31E0-F82F-30A2-E9F4-3A412FBF87F1}"/>
              </a:ext>
            </a:extLst>
          </p:cNvPr>
          <p:cNvSpPr txBox="1"/>
          <p:nvPr/>
        </p:nvSpPr>
        <p:spPr>
          <a:xfrm>
            <a:off x="407987" y="4182930"/>
            <a:ext cx="9793287" cy="600164"/>
          </a:xfrm>
          <a:prstGeom prst="rect">
            <a:avLst/>
          </a:prstGeom>
          <a:noFill/>
        </p:spPr>
        <p:txBody>
          <a:bodyPr wrap="square" rtlCol="0">
            <a:spAutoFit/>
          </a:bodyPr>
          <a:lstStyle/>
          <a:p>
            <a:pPr marL="136525" marR="0" lvl="0" indent="-136525" algn="l" defTabSz="914400" rtl="0" eaLnBrk="0" fontAlgn="base" latinLnBrk="0" hangingPunct="0">
              <a:lnSpc>
                <a:spcPct val="100000"/>
              </a:lnSpc>
              <a:spcBef>
                <a:spcPct val="0"/>
              </a:spcBef>
              <a:spcAft>
                <a:spcPct val="0"/>
              </a:spcAft>
              <a:buClr>
                <a:schemeClr val="accent2"/>
              </a:buClr>
              <a:buSzTx/>
              <a:buFont typeface="Arial" panose="020B0604020202020204" pitchFamily="34" charset="0"/>
              <a:buChar char="•"/>
            </a:pPr>
            <a:r>
              <a:rPr kumimoji="0" lang="en-IT" altLang="en-IT" sz="1100" b="0" i="0" u="none" strike="noStrike" cap="none" normalizeH="0" baseline="0">
                <a:ln>
                  <a:noFill/>
                </a:ln>
                <a:solidFill>
                  <a:schemeClr val="tx1"/>
                </a:solidFill>
                <a:effectLst/>
                <a:latin typeface="Arial" panose="020B0604020202020204" pitchFamily="34" charset="0"/>
              </a:rPr>
              <a:t>Zanubrutinib unadjusted (ITT) population (ALPINE), n=327</a:t>
            </a:r>
          </a:p>
          <a:p>
            <a:pPr marL="136525" marR="0" lvl="0" indent="-136525" algn="l" defTabSz="914400" rtl="0" eaLnBrk="0" fontAlgn="base" latinLnBrk="0" hangingPunct="0">
              <a:lnSpc>
                <a:spcPct val="100000"/>
              </a:lnSpc>
              <a:spcBef>
                <a:spcPct val="0"/>
              </a:spcBef>
              <a:spcAft>
                <a:spcPct val="0"/>
              </a:spcAft>
              <a:buClr>
                <a:schemeClr val="accent2"/>
              </a:buClr>
              <a:buSzTx/>
              <a:buFont typeface="Arial" panose="020B0604020202020204" pitchFamily="34" charset="0"/>
              <a:buChar char="•"/>
            </a:pPr>
            <a:r>
              <a:rPr kumimoji="0" lang="en-IT" altLang="en-IT" sz="1100" b="0" i="0" u="none" strike="noStrike" cap="none" normalizeH="0" baseline="0">
                <a:ln>
                  <a:noFill/>
                </a:ln>
                <a:solidFill>
                  <a:schemeClr val="tx1"/>
                </a:solidFill>
                <a:effectLst/>
                <a:latin typeface="Arial" panose="020B0604020202020204" pitchFamily="34" charset="0"/>
              </a:rPr>
              <a:t>Zanubrutinib ITT population filtered to patients with existing data on the selected baseline characteristics and excluding patients with SLL, n=308</a:t>
            </a:r>
          </a:p>
          <a:p>
            <a:pPr marL="136525" marR="0" lvl="0" indent="-136525" algn="l" defTabSz="914400" rtl="0" eaLnBrk="0" fontAlgn="base" latinLnBrk="0" hangingPunct="0">
              <a:lnSpc>
                <a:spcPct val="100000"/>
              </a:lnSpc>
              <a:spcBef>
                <a:spcPct val="0"/>
              </a:spcBef>
              <a:spcAft>
                <a:spcPct val="0"/>
              </a:spcAft>
              <a:buClr>
                <a:schemeClr val="accent2"/>
              </a:buClr>
              <a:buSzTx/>
              <a:buFont typeface="Arial" panose="020B0604020202020204" pitchFamily="34" charset="0"/>
              <a:buChar char="•"/>
            </a:pPr>
            <a:r>
              <a:rPr kumimoji="0" lang="en-IT" altLang="en-IT" sz="1100" b="0" i="0" u="none" strike="noStrike" cap="none" normalizeH="0" baseline="0">
                <a:ln>
                  <a:noFill/>
                </a:ln>
                <a:solidFill>
                  <a:schemeClr val="tx1"/>
                </a:solidFill>
                <a:effectLst/>
                <a:latin typeface="Arial" panose="020B0604020202020204" pitchFamily="34" charset="0"/>
              </a:rPr>
              <a:t>After population adjustment, ESS=184.8 for zanubrutinib (60% of the starting filtered population)</a:t>
            </a:r>
          </a:p>
        </p:txBody>
      </p:sp>
      <p:sp>
        <p:nvSpPr>
          <p:cNvPr id="29" name="TextBox 28">
            <a:extLst>
              <a:ext uri="{FF2B5EF4-FFF2-40B4-BE49-F238E27FC236}">
                <a16:creationId xmlns:a16="http://schemas.microsoft.com/office/drawing/2014/main" id="{F050D01D-B7E5-F465-DC12-2D8F5C6BA122}"/>
              </a:ext>
            </a:extLst>
          </p:cNvPr>
          <p:cNvSpPr txBox="1"/>
          <p:nvPr/>
        </p:nvSpPr>
        <p:spPr>
          <a:xfrm>
            <a:off x="407988" y="5072558"/>
            <a:ext cx="6798365" cy="600164"/>
          </a:xfrm>
          <a:prstGeom prst="rect">
            <a:avLst/>
          </a:prstGeom>
          <a:noFill/>
        </p:spPr>
        <p:txBody>
          <a:bodyPr wrap="square" rtlCol="0">
            <a:spAutoFit/>
          </a:bodyPr>
          <a:lstStyle/>
          <a:p>
            <a:pPr marL="136525" marR="0" lvl="0" indent="-136525" algn="l" defTabSz="914400" rtl="0" eaLnBrk="0" fontAlgn="base" latinLnBrk="0" hangingPunct="0">
              <a:lnSpc>
                <a:spcPct val="100000"/>
              </a:lnSpc>
              <a:spcBef>
                <a:spcPct val="0"/>
              </a:spcBef>
              <a:spcAft>
                <a:spcPct val="0"/>
              </a:spcAft>
              <a:buClr>
                <a:schemeClr val="accent2"/>
              </a:buClr>
              <a:buSzTx/>
              <a:buFont typeface="Arial" panose="020B0604020202020204" pitchFamily="34" charset="0"/>
              <a:buChar char="•"/>
            </a:pPr>
            <a:r>
              <a:rPr kumimoji="0" lang="en-IT" altLang="en-IT" sz="1100" b="1" i="0" u="none" strike="noStrike" cap="none" normalizeH="0" baseline="0">
                <a:ln>
                  <a:noFill/>
                </a:ln>
                <a:solidFill>
                  <a:schemeClr val="tx1"/>
                </a:solidFill>
                <a:effectLst/>
                <a:latin typeface="Arial" panose="020B0604020202020204" pitchFamily="34" charset="0"/>
              </a:rPr>
              <a:t>PFS-INV</a:t>
            </a:r>
            <a:r>
              <a:rPr kumimoji="0" lang="en-US" altLang="en-IT" sz="1100" b="1" i="0" u="none" strike="noStrike" cap="none" normalizeH="0" baseline="30000">
                <a:ln>
                  <a:noFill/>
                </a:ln>
                <a:solidFill>
                  <a:schemeClr val="tx1"/>
                </a:solidFill>
                <a:effectLst/>
                <a:latin typeface="Arial" panose="020B0604020202020204" pitchFamily="34" charset="0"/>
              </a:rPr>
              <a:t>b</a:t>
            </a:r>
            <a:r>
              <a:rPr kumimoji="0" lang="en-IT" altLang="en-IT" sz="1100" b="0" i="0" u="none" strike="noStrike" cap="none" normalizeH="0" baseline="0">
                <a:ln>
                  <a:noFill/>
                </a:ln>
                <a:solidFill>
                  <a:schemeClr val="tx1"/>
                </a:solidFill>
                <a:effectLst/>
                <a:latin typeface="Arial" panose="020B0604020202020204" pitchFamily="34" charset="0"/>
              </a:rPr>
              <a:t> HR: </a:t>
            </a:r>
            <a:r>
              <a:rPr lang="en-US" altLang="en-IT" sz="1100">
                <a:latin typeface="Arial" panose="020B0604020202020204" pitchFamily="34" charset="0"/>
              </a:rPr>
              <a:t>W</a:t>
            </a:r>
            <a:r>
              <a:rPr kumimoji="0" lang="en-IT" altLang="en-IT" sz="1100" b="0" i="0" u="none" strike="noStrike" cap="none" normalizeH="0" baseline="0">
                <a:ln>
                  <a:noFill/>
                </a:ln>
                <a:solidFill>
                  <a:schemeClr val="tx1"/>
                </a:solidFill>
                <a:effectLst/>
                <a:latin typeface="Arial" panose="020B0604020202020204" pitchFamily="34" charset="0"/>
              </a:rPr>
              <a:t>eighted Cox proportional hazard model</a:t>
            </a:r>
          </a:p>
          <a:p>
            <a:pPr marL="136525" marR="0" lvl="0" indent="-136525" algn="l" defTabSz="914400" rtl="0" eaLnBrk="0" fontAlgn="base" latinLnBrk="0" hangingPunct="0">
              <a:lnSpc>
                <a:spcPct val="100000"/>
              </a:lnSpc>
              <a:spcBef>
                <a:spcPct val="0"/>
              </a:spcBef>
              <a:spcAft>
                <a:spcPct val="0"/>
              </a:spcAft>
              <a:buClr>
                <a:schemeClr val="accent2"/>
              </a:buClr>
              <a:buSzTx/>
              <a:buFont typeface="Arial" panose="020B0604020202020204" pitchFamily="34" charset="0"/>
              <a:buChar char="•"/>
            </a:pPr>
            <a:r>
              <a:rPr kumimoji="0" lang="en-IT" altLang="en-IT" sz="1100" b="1" i="0" u="none" strike="noStrike" cap="none" normalizeH="0" baseline="0">
                <a:ln>
                  <a:noFill/>
                </a:ln>
                <a:solidFill>
                  <a:schemeClr val="tx1"/>
                </a:solidFill>
                <a:effectLst/>
                <a:latin typeface="Arial" panose="020B0604020202020204" pitchFamily="34" charset="0"/>
              </a:rPr>
              <a:t>OS</a:t>
            </a:r>
            <a:r>
              <a:rPr kumimoji="0" lang="en-US" altLang="en-IT" sz="1100" b="1" i="0" u="none" strike="noStrike" cap="none" normalizeH="0" baseline="30000">
                <a:ln>
                  <a:noFill/>
                </a:ln>
                <a:solidFill>
                  <a:schemeClr val="tx1"/>
                </a:solidFill>
                <a:effectLst/>
                <a:latin typeface="Arial" panose="020B0604020202020204" pitchFamily="34" charset="0"/>
              </a:rPr>
              <a:t>b</a:t>
            </a:r>
            <a:r>
              <a:rPr kumimoji="0" lang="en-IT" altLang="en-IT" sz="1100" b="0" i="0" u="none" strike="noStrike" cap="none" normalizeH="0" baseline="0">
                <a:ln>
                  <a:noFill/>
                </a:ln>
                <a:solidFill>
                  <a:schemeClr val="tx1"/>
                </a:solidFill>
                <a:effectLst/>
                <a:latin typeface="Arial" panose="020B0604020202020204" pitchFamily="34" charset="0"/>
              </a:rPr>
              <a:t> HR</a:t>
            </a:r>
            <a:r>
              <a:rPr kumimoji="0" lang="en-US" altLang="en-IT" sz="1100" b="0" i="0" u="none" strike="noStrike" cap="none" normalizeH="0" baseline="0">
                <a:ln>
                  <a:noFill/>
                </a:ln>
                <a:solidFill>
                  <a:schemeClr val="tx1"/>
                </a:solidFill>
                <a:effectLst/>
                <a:latin typeface="Arial" panose="020B0604020202020204" pitchFamily="34" charset="0"/>
              </a:rPr>
              <a:t>: </a:t>
            </a:r>
            <a:r>
              <a:rPr lang="en-US" altLang="en-IT" sz="1100">
                <a:latin typeface="Arial" panose="020B0604020202020204" pitchFamily="34" charset="0"/>
              </a:rPr>
              <a:t>W</a:t>
            </a:r>
            <a:r>
              <a:rPr kumimoji="0" lang="en-IT" altLang="en-IT" sz="1100" b="0" i="0" u="none" strike="noStrike" cap="none" normalizeH="0" baseline="0">
                <a:ln>
                  <a:noFill/>
                </a:ln>
                <a:solidFill>
                  <a:schemeClr val="tx1"/>
                </a:solidFill>
                <a:effectLst/>
                <a:latin typeface="Arial" panose="020B0604020202020204" pitchFamily="34" charset="0"/>
              </a:rPr>
              <a:t>eighted Cox proportional hazard model</a:t>
            </a:r>
          </a:p>
          <a:p>
            <a:pPr marL="136525" marR="0" lvl="0" indent="-136525" algn="l" defTabSz="914400" rtl="0" eaLnBrk="0" fontAlgn="base" latinLnBrk="0" hangingPunct="0">
              <a:lnSpc>
                <a:spcPct val="100000"/>
              </a:lnSpc>
              <a:spcBef>
                <a:spcPct val="0"/>
              </a:spcBef>
              <a:spcAft>
                <a:spcPct val="0"/>
              </a:spcAft>
              <a:buClr>
                <a:schemeClr val="accent2"/>
              </a:buClr>
              <a:buSzTx/>
              <a:buFont typeface="Arial" panose="020B0604020202020204" pitchFamily="34" charset="0"/>
              <a:buChar char="•"/>
            </a:pPr>
            <a:r>
              <a:rPr kumimoji="0" lang="en-IT" altLang="en-IT" sz="1100" b="1" i="0" u="none" strike="noStrike" cap="none" normalizeH="0" baseline="0">
                <a:ln>
                  <a:noFill/>
                </a:ln>
                <a:solidFill>
                  <a:schemeClr val="tx1"/>
                </a:solidFill>
                <a:effectLst/>
                <a:latin typeface="Arial" panose="020B0604020202020204" pitchFamily="34" charset="0"/>
              </a:rPr>
              <a:t>CR</a:t>
            </a:r>
            <a:r>
              <a:rPr kumimoji="0" lang="en-IT" altLang="en-IT" sz="1100" b="0" i="0" u="none" strike="noStrike" cap="none" normalizeH="0" baseline="0">
                <a:ln>
                  <a:noFill/>
                </a:ln>
                <a:solidFill>
                  <a:schemeClr val="tx1"/>
                </a:solidFill>
                <a:effectLst/>
                <a:latin typeface="Arial" panose="020B0604020202020204" pitchFamily="34" charset="0"/>
              </a:rPr>
              <a:t> OR: Weighted logistic regression model</a:t>
            </a:r>
          </a:p>
        </p:txBody>
      </p:sp>
      <p:grpSp>
        <p:nvGrpSpPr>
          <p:cNvPr id="34" name="Gruppieren 33">
            <a:extLst>
              <a:ext uri="{FF2B5EF4-FFF2-40B4-BE49-F238E27FC236}">
                <a16:creationId xmlns:a16="http://schemas.microsoft.com/office/drawing/2014/main" id="{B6250C43-2E7A-E752-25AE-158DCB250BF6}"/>
              </a:ext>
            </a:extLst>
          </p:cNvPr>
          <p:cNvGrpSpPr/>
          <p:nvPr/>
        </p:nvGrpSpPr>
        <p:grpSpPr>
          <a:xfrm>
            <a:off x="10059286" y="4207906"/>
            <a:ext cx="1514070" cy="548968"/>
            <a:chOff x="7360548" y="4297878"/>
            <a:chExt cx="2193939" cy="795476"/>
          </a:xfrm>
        </p:grpSpPr>
        <p:pic>
          <p:nvPicPr>
            <p:cNvPr id="4" name="Graphic 3" descr="Man and woman with solid fill">
              <a:extLst>
                <a:ext uri="{FF2B5EF4-FFF2-40B4-BE49-F238E27FC236}">
                  <a16:creationId xmlns:a16="http://schemas.microsoft.com/office/drawing/2014/main" id="{7F6035B9-EC1D-4364-F016-69C557884EB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22996" y="4297878"/>
              <a:ext cx="540000" cy="540000"/>
            </a:xfrm>
            <a:prstGeom prst="rect">
              <a:avLst/>
            </a:prstGeom>
          </p:spPr>
        </p:pic>
        <p:pic>
          <p:nvPicPr>
            <p:cNvPr id="5" name="Graphic 4" descr="Man and woman with solid fill">
              <a:extLst>
                <a:ext uri="{FF2B5EF4-FFF2-40B4-BE49-F238E27FC236}">
                  <a16:creationId xmlns:a16="http://schemas.microsoft.com/office/drawing/2014/main" id="{A475C1DD-F158-B38D-9F93-A84524F394E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14487" y="4297878"/>
              <a:ext cx="540000" cy="540000"/>
            </a:xfrm>
            <a:prstGeom prst="rect">
              <a:avLst/>
            </a:prstGeom>
          </p:spPr>
        </p:pic>
        <p:pic>
          <p:nvPicPr>
            <p:cNvPr id="7" name="Graphic 6" descr="Man and woman with solid fill">
              <a:extLst>
                <a:ext uri="{FF2B5EF4-FFF2-40B4-BE49-F238E27FC236}">
                  <a16:creationId xmlns:a16="http://schemas.microsoft.com/office/drawing/2014/main" id="{D60A265C-CB25-FCCD-EA93-4901AFD477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60548" y="4297878"/>
              <a:ext cx="540000" cy="540000"/>
            </a:xfrm>
            <a:prstGeom prst="rect">
              <a:avLst/>
            </a:prstGeom>
          </p:spPr>
        </p:pic>
        <p:pic>
          <p:nvPicPr>
            <p:cNvPr id="8" name="Graphic 7" descr="Man and woman with solid fill">
              <a:extLst>
                <a:ext uri="{FF2B5EF4-FFF2-40B4-BE49-F238E27FC236}">
                  <a16:creationId xmlns:a16="http://schemas.microsoft.com/office/drawing/2014/main" id="{BCF78BE2-FFA6-C8B8-1C60-5082E8DEDA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39319" y="4297878"/>
              <a:ext cx="540000" cy="540000"/>
            </a:xfrm>
            <a:prstGeom prst="rect">
              <a:avLst/>
            </a:prstGeom>
          </p:spPr>
        </p:pic>
        <p:sp>
          <p:nvSpPr>
            <p:cNvPr id="9" name="Triangle 8">
              <a:extLst>
                <a:ext uri="{FF2B5EF4-FFF2-40B4-BE49-F238E27FC236}">
                  <a16:creationId xmlns:a16="http://schemas.microsoft.com/office/drawing/2014/main" id="{CABE9725-E940-FE59-CC28-0D72D2EC0B2A}"/>
                </a:ext>
              </a:extLst>
            </p:cNvPr>
            <p:cNvSpPr/>
            <p:nvPr/>
          </p:nvSpPr>
          <p:spPr>
            <a:xfrm>
              <a:off x="8220003" y="4837878"/>
              <a:ext cx="465947" cy="255476"/>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cxnSp>
          <p:nvCxnSpPr>
            <p:cNvPr id="19" name="Straight Connector 18">
              <a:extLst>
                <a:ext uri="{FF2B5EF4-FFF2-40B4-BE49-F238E27FC236}">
                  <a16:creationId xmlns:a16="http://schemas.microsoft.com/office/drawing/2014/main" id="{461AE0CF-271F-D47B-066D-B4EFCDCB04F4}"/>
                </a:ext>
              </a:extLst>
            </p:cNvPr>
            <p:cNvCxnSpPr>
              <a:cxnSpLocks/>
            </p:cNvCxnSpPr>
            <p:nvPr/>
          </p:nvCxnSpPr>
          <p:spPr>
            <a:xfrm>
              <a:off x="7478105" y="4837878"/>
              <a:ext cx="1966701" cy="0"/>
            </a:xfrm>
            <a:prstGeom prst="line">
              <a:avLst/>
            </a:prstGeom>
            <a:ln w="285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509584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2380B7-F66A-A76C-98B4-7527B27EA260}"/>
              </a:ext>
            </a:extLst>
          </p:cNvPr>
          <p:cNvSpPr>
            <a:spLocks noGrp="1"/>
          </p:cNvSpPr>
          <p:nvPr>
            <p:ph type="title"/>
          </p:nvPr>
        </p:nvSpPr>
        <p:spPr/>
        <p:txBody>
          <a:bodyPr>
            <a:normAutofit fontScale="90000"/>
          </a:bodyPr>
          <a:lstStyle/>
          <a:p>
            <a:r>
              <a:rPr lang="en-US"/>
              <a:t>SEQUOIA Arm D: Treatment regimen and assessment schedule</a:t>
            </a:r>
          </a:p>
        </p:txBody>
      </p:sp>
      <p:sp>
        <p:nvSpPr>
          <p:cNvPr id="4" name="Footer Placeholder 3">
            <a:extLst>
              <a:ext uri="{FF2B5EF4-FFF2-40B4-BE49-F238E27FC236}">
                <a16:creationId xmlns:a16="http://schemas.microsoft.com/office/drawing/2014/main" id="{57FFF726-D38A-2A4E-0001-DC70B8E6A62A}"/>
              </a:ext>
            </a:extLst>
          </p:cNvPr>
          <p:cNvSpPr>
            <a:spLocks noGrp="1"/>
          </p:cNvSpPr>
          <p:nvPr>
            <p:ph type="ftr" sz="quarter" idx="13"/>
          </p:nvPr>
        </p:nvSpPr>
        <p:spPr>
          <a:xfrm>
            <a:off x="407989" y="6034065"/>
            <a:ext cx="8532812" cy="635023"/>
          </a:xfrm>
        </p:spPr>
        <p:txBody>
          <a:bodyPr/>
          <a:lstStyle/>
          <a:p>
            <a:r>
              <a:rPr lang="en-GB" baseline="30000" err="1"/>
              <a:t>a</a:t>
            </a:r>
            <a:r>
              <a:rPr lang="en-GB" err="1"/>
              <a:t>BM</a:t>
            </a:r>
            <a:r>
              <a:rPr lang="en-GB"/>
              <a:t> biopsy and aspirate are required to confirm a suspected CR/</a:t>
            </a:r>
            <a:r>
              <a:rPr lang="en-GB" err="1"/>
              <a:t>CRi</a:t>
            </a:r>
            <a:r>
              <a:rPr lang="en-GB"/>
              <a:t> (BM collection timepoint not defined per protocol), starting after cycle 9 and then annually if needed. </a:t>
            </a:r>
            <a:r>
              <a:rPr lang="en-GB" baseline="30000" err="1"/>
              <a:t>b</a:t>
            </a:r>
            <a:r>
              <a:rPr lang="en-GB" err="1"/>
              <a:t>Patients</a:t>
            </a:r>
            <a:r>
              <a:rPr lang="en-GB"/>
              <a:t> with confirmed CR/</a:t>
            </a:r>
            <a:r>
              <a:rPr lang="en-GB" err="1"/>
              <a:t>CRi</a:t>
            </a:r>
            <a:r>
              <a:rPr lang="en-GB"/>
              <a:t> and 2 consecutive PB </a:t>
            </a:r>
            <a:r>
              <a:rPr lang="en-GB" err="1"/>
              <a:t>uMRD</a:t>
            </a:r>
            <a:r>
              <a:rPr lang="en-GB"/>
              <a:t> ≥12 weeks apart. </a:t>
            </a:r>
          </a:p>
          <a:p>
            <a:r>
              <a:rPr lang="en-GB"/>
              <a:t>BM, bone marrow; C, cycle; CR, complete response; </a:t>
            </a:r>
            <a:r>
              <a:rPr lang="en-GB" err="1"/>
              <a:t>CRi</a:t>
            </a:r>
            <a:r>
              <a:rPr lang="en-GB"/>
              <a:t>, CR with incomplete count recovery; MRD, minimal residual disease; PB, peripheral blood; TLS, </a:t>
            </a:r>
            <a:r>
              <a:rPr lang="en-GB" err="1"/>
              <a:t>tumor</a:t>
            </a:r>
            <a:r>
              <a:rPr lang="en-GB"/>
              <a:t> lysis syndrome; </a:t>
            </a:r>
            <a:r>
              <a:rPr lang="en-GB" err="1"/>
              <a:t>uMRD</a:t>
            </a:r>
            <a:r>
              <a:rPr lang="en-GB"/>
              <a:t>, undetectable MRD.</a:t>
            </a:r>
          </a:p>
          <a:p>
            <a:r>
              <a:rPr lang="en-GB" b="1"/>
              <a:t>Ghia et al. Abstract #S160 presented at EHA2024. </a:t>
            </a:r>
          </a:p>
        </p:txBody>
      </p:sp>
      <p:sp>
        <p:nvSpPr>
          <p:cNvPr id="8" name="TextBox 7">
            <a:extLst>
              <a:ext uri="{FF2B5EF4-FFF2-40B4-BE49-F238E27FC236}">
                <a16:creationId xmlns:a16="http://schemas.microsoft.com/office/drawing/2014/main" id="{4755A145-1C26-A52D-CE77-8EF27E5636E5}"/>
              </a:ext>
            </a:extLst>
          </p:cNvPr>
          <p:cNvSpPr txBox="1"/>
          <p:nvPr/>
        </p:nvSpPr>
        <p:spPr>
          <a:xfrm>
            <a:off x="407989" y="3355752"/>
            <a:ext cx="1719169" cy="432000"/>
          </a:xfrm>
          <a:prstGeom prst="rect">
            <a:avLst/>
          </a:prstGeom>
          <a:solidFill>
            <a:schemeClr val="accent2"/>
          </a:solidFill>
          <a:ln w="28575">
            <a:noFill/>
          </a:ln>
        </p:spPr>
        <p:txBody>
          <a:bodyPr wrap="square" rtlCol="0" anchor="ctr">
            <a:noAutofit/>
          </a:bodyPr>
          <a:lstStyle/>
          <a:p>
            <a:r>
              <a:rPr lang="en-US" sz="1200">
                <a:solidFill>
                  <a:schemeClr val="bg1"/>
                </a:solidFill>
              </a:rPr>
              <a:t>TLS risk assessments</a:t>
            </a:r>
          </a:p>
        </p:txBody>
      </p:sp>
      <p:sp>
        <p:nvSpPr>
          <p:cNvPr id="9" name="TextBox 8">
            <a:extLst>
              <a:ext uri="{FF2B5EF4-FFF2-40B4-BE49-F238E27FC236}">
                <a16:creationId xmlns:a16="http://schemas.microsoft.com/office/drawing/2014/main" id="{57803491-AA9B-5522-3E8C-931A08E2F217}"/>
              </a:ext>
            </a:extLst>
          </p:cNvPr>
          <p:cNvSpPr txBox="1"/>
          <p:nvPr/>
        </p:nvSpPr>
        <p:spPr>
          <a:xfrm>
            <a:off x="407989" y="3873204"/>
            <a:ext cx="1719169" cy="432000"/>
          </a:xfrm>
          <a:prstGeom prst="rect">
            <a:avLst/>
          </a:prstGeom>
          <a:solidFill>
            <a:schemeClr val="accent1">
              <a:lumMod val="10000"/>
              <a:lumOff val="90000"/>
            </a:schemeClr>
          </a:solidFill>
          <a:ln w="28575">
            <a:noFill/>
          </a:ln>
        </p:spPr>
        <p:txBody>
          <a:bodyPr wrap="square" rtlCol="0">
            <a:noAutofit/>
          </a:bodyPr>
          <a:lstStyle/>
          <a:p>
            <a:r>
              <a:rPr lang="en-US" sz="1200"/>
              <a:t>Hematology/physical examination/imaging</a:t>
            </a:r>
          </a:p>
        </p:txBody>
      </p:sp>
      <p:sp>
        <p:nvSpPr>
          <p:cNvPr id="10" name="TextBox 9">
            <a:extLst>
              <a:ext uri="{FF2B5EF4-FFF2-40B4-BE49-F238E27FC236}">
                <a16:creationId xmlns:a16="http://schemas.microsoft.com/office/drawing/2014/main" id="{077B8644-CE2F-776D-5C7F-6311B2B0C492}"/>
              </a:ext>
            </a:extLst>
          </p:cNvPr>
          <p:cNvSpPr txBox="1"/>
          <p:nvPr/>
        </p:nvSpPr>
        <p:spPr>
          <a:xfrm>
            <a:off x="2768141" y="1813277"/>
            <a:ext cx="576000" cy="276999"/>
          </a:xfrm>
          <a:prstGeom prst="rect">
            <a:avLst/>
          </a:prstGeom>
          <a:noFill/>
        </p:spPr>
        <p:txBody>
          <a:bodyPr wrap="square" rtlCol="0">
            <a:spAutoFit/>
          </a:bodyPr>
          <a:lstStyle/>
          <a:p>
            <a:pPr algn="ctr"/>
            <a:r>
              <a:rPr lang="en-US" sz="1200" b="1"/>
              <a:t>C1</a:t>
            </a:r>
          </a:p>
        </p:txBody>
      </p:sp>
      <p:sp>
        <p:nvSpPr>
          <p:cNvPr id="11" name="TextBox 10">
            <a:extLst>
              <a:ext uri="{FF2B5EF4-FFF2-40B4-BE49-F238E27FC236}">
                <a16:creationId xmlns:a16="http://schemas.microsoft.com/office/drawing/2014/main" id="{FF068183-AF32-3F80-8CB1-1B55A0F31E49}"/>
              </a:ext>
            </a:extLst>
          </p:cNvPr>
          <p:cNvSpPr txBox="1"/>
          <p:nvPr/>
        </p:nvSpPr>
        <p:spPr>
          <a:xfrm>
            <a:off x="3441010" y="1813277"/>
            <a:ext cx="576000" cy="276999"/>
          </a:xfrm>
          <a:prstGeom prst="rect">
            <a:avLst/>
          </a:prstGeom>
          <a:noFill/>
        </p:spPr>
        <p:txBody>
          <a:bodyPr wrap="square" rtlCol="0">
            <a:spAutoFit/>
          </a:bodyPr>
          <a:lstStyle/>
          <a:p>
            <a:pPr algn="ctr"/>
            <a:r>
              <a:rPr lang="en-US" sz="1200" b="1"/>
              <a:t>C4</a:t>
            </a:r>
          </a:p>
        </p:txBody>
      </p:sp>
      <p:sp>
        <p:nvSpPr>
          <p:cNvPr id="12" name="TextBox 11">
            <a:extLst>
              <a:ext uri="{FF2B5EF4-FFF2-40B4-BE49-F238E27FC236}">
                <a16:creationId xmlns:a16="http://schemas.microsoft.com/office/drawing/2014/main" id="{8AB6B96E-4EF3-A86A-47D4-EEF4063D4722}"/>
              </a:ext>
            </a:extLst>
          </p:cNvPr>
          <p:cNvSpPr txBox="1"/>
          <p:nvPr/>
        </p:nvSpPr>
        <p:spPr>
          <a:xfrm>
            <a:off x="4113879" y="1813277"/>
            <a:ext cx="576000" cy="276999"/>
          </a:xfrm>
          <a:prstGeom prst="rect">
            <a:avLst/>
          </a:prstGeom>
          <a:noFill/>
        </p:spPr>
        <p:txBody>
          <a:bodyPr wrap="square" rtlCol="0">
            <a:spAutoFit/>
          </a:bodyPr>
          <a:lstStyle/>
          <a:p>
            <a:pPr algn="ctr"/>
            <a:r>
              <a:rPr lang="en-US" sz="1200" b="1"/>
              <a:t>C7</a:t>
            </a:r>
          </a:p>
        </p:txBody>
      </p:sp>
      <p:sp>
        <p:nvSpPr>
          <p:cNvPr id="13" name="TextBox 12">
            <a:extLst>
              <a:ext uri="{FF2B5EF4-FFF2-40B4-BE49-F238E27FC236}">
                <a16:creationId xmlns:a16="http://schemas.microsoft.com/office/drawing/2014/main" id="{8C75C8F7-C3E4-8285-E569-60378A5DFD58}"/>
              </a:ext>
            </a:extLst>
          </p:cNvPr>
          <p:cNvSpPr txBox="1"/>
          <p:nvPr/>
        </p:nvSpPr>
        <p:spPr>
          <a:xfrm>
            <a:off x="4786748" y="1813277"/>
            <a:ext cx="576000" cy="276999"/>
          </a:xfrm>
          <a:prstGeom prst="rect">
            <a:avLst/>
          </a:prstGeom>
          <a:noFill/>
        </p:spPr>
        <p:txBody>
          <a:bodyPr wrap="square" rtlCol="0">
            <a:spAutoFit/>
          </a:bodyPr>
          <a:lstStyle/>
          <a:p>
            <a:pPr algn="ctr"/>
            <a:r>
              <a:rPr lang="en-US" sz="1200" b="1"/>
              <a:t>C10</a:t>
            </a:r>
          </a:p>
        </p:txBody>
      </p:sp>
      <p:sp>
        <p:nvSpPr>
          <p:cNvPr id="14" name="TextBox 13">
            <a:extLst>
              <a:ext uri="{FF2B5EF4-FFF2-40B4-BE49-F238E27FC236}">
                <a16:creationId xmlns:a16="http://schemas.microsoft.com/office/drawing/2014/main" id="{898D8C4F-DE2E-5664-693C-702DD6B01568}"/>
              </a:ext>
            </a:extLst>
          </p:cNvPr>
          <p:cNvSpPr txBox="1"/>
          <p:nvPr/>
        </p:nvSpPr>
        <p:spPr>
          <a:xfrm>
            <a:off x="5459617" y="1813277"/>
            <a:ext cx="576000" cy="276999"/>
          </a:xfrm>
          <a:prstGeom prst="rect">
            <a:avLst/>
          </a:prstGeom>
          <a:noFill/>
        </p:spPr>
        <p:txBody>
          <a:bodyPr wrap="square" rtlCol="0">
            <a:spAutoFit/>
          </a:bodyPr>
          <a:lstStyle/>
          <a:p>
            <a:pPr algn="ctr"/>
            <a:r>
              <a:rPr lang="en-US" sz="1200" b="1"/>
              <a:t>C13</a:t>
            </a:r>
          </a:p>
        </p:txBody>
      </p:sp>
      <p:sp>
        <p:nvSpPr>
          <p:cNvPr id="15" name="TextBox 14">
            <a:extLst>
              <a:ext uri="{FF2B5EF4-FFF2-40B4-BE49-F238E27FC236}">
                <a16:creationId xmlns:a16="http://schemas.microsoft.com/office/drawing/2014/main" id="{A52CA1CB-2951-BEAE-E849-0665136CEC2F}"/>
              </a:ext>
            </a:extLst>
          </p:cNvPr>
          <p:cNvSpPr txBox="1"/>
          <p:nvPr/>
        </p:nvSpPr>
        <p:spPr>
          <a:xfrm>
            <a:off x="6132486" y="1813277"/>
            <a:ext cx="576000" cy="276999"/>
          </a:xfrm>
          <a:prstGeom prst="rect">
            <a:avLst/>
          </a:prstGeom>
          <a:noFill/>
        </p:spPr>
        <p:txBody>
          <a:bodyPr wrap="square" rtlCol="0">
            <a:spAutoFit/>
          </a:bodyPr>
          <a:lstStyle/>
          <a:p>
            <a:pPr algn="ctr"/>
            <a:r>
              <a:rPr lang="en-US" sz="1200" b="1"/>
              <a:t>C16</a:t>
            </a:r>
          </a:p>
        </p:txBody>
      </p:sp>
      <p:sp>
        <p:nvSpPr>
          <p:cNvPr id="16" name="TextBox 15">
            <a:extLst>
              <a:ext uri="{FF2B5EF4-FFF2-40B4-BE49-F238E27FC236}">
                <a16:creationId xmlns:a16="http://schemas.microsoft.com/office/drawing/2014/main" id="{70915255-7B7B-EF41-0F29-6F9D756DEB37}"/>
              </a:ext>
            </a:extLst>
          </p:cNvPr>
          <p:cNvSpPr txBox="1"/>
          <p:nvPr/>
        </p:nvSpPr>
        <p:spPr>
          <a:xfrm>
            <a:off x="6805355" y="1813277"/>
            <a:ext cx="576000" cy="276999"/>
          </a:xfrm>
          <a:prstGeom prst="rect">
            <a:avLst/>
          </a:prstGeom>
          <a:noFill/>
        </p:spPr>
        <p:txBody>
          <a:bodyPr wrap="square" rtlCol="0">
            <a:spAutoFit/>
          </a:bodyPr>
          <a:lstStyle/>
          <a:p>
            <a:pPr algn="ctr"/>
            <a:r>
              <a:rPr lang="en-US" sz="1200" b="1"/>
              <a:t>C19</a:t>
            </a:r>
          </a:p>
        </p:txBody>
      </p:sp>
      <p:sp>
        <p:nvSpPr>
          <p:cNvPr id="17" name="TextBox 16">
            <a:extLst>
              <a:ext uri="{FF2B5EF4-FFF2-40B4-BE49-F238E27FC236}">
                <a16:creationId xmlns:a16="http://schemas.microsoft.com/office/drawing/2014/main" id="{9F3A4AB4-B216-C1A7-D9FA-6314C98508AF}"/>
              </a:ext>
            </a:extLst>
          </p:cNvPr>
          <p:cNvSpPr txBox="1"/>
          <p:nvPr/>
        </p:nvSpPr>
        <p:spPr>
          <a:xfrm>
            <a:off x="7478224" y="1813277"/>
            <a:ext cx="576000" cy="276999"/>
          </a:xfrm>
          <a:prstGeom prst="rect">
            <a:avLst/>
          </a:prstGeom>
          <a:noFill/>
        </p:spPr>
        <p:txBody>
          <a:bodyPr wrap="square" rtlCol="0">
            <a:spAutoFit/>
          </a:bodyPr>
          <a:lstStyle/>
          <a:p>
            <a:pPr algn="ctr"/>
            <a:r>
              <a:rPr lang="en-US" sz="1200" b="1"/>
              <a:t>C22</a:t>
            </a:r>
          </a:p>
        </p:txBody>
      </p:sp>
      <p:sp>
        <p:nvSpPr>
          <p:cNvPr id="18" name="TextBox 17">
            <a:extLst>
              <a:ext uri="{FF2B5EF4-FFF2-40B4-BE49-F238E27FC236}">
                <a16:creationId xmlns:a16="http://schemas.microsoft.com/office/drawing/2014/main" id="{4328A8F4-3F29-0F8C-E2CA-CCABD4084EEA}"/>
              </a:ext>
            </a:extLst>
          </p:cNvPr>
          <p:cNvSpPr txBox="1"/>
          <p:nvPr/>
        </p:nvSpPr>
        <p:spPr>
          <a:xfrm>
            <a:off x="8151093" y="1813277"/>
            <a:ext cx="576000" cy="276999"/>
          </a:xfrm>
          <a:prstGeom prst="rect">
            <a:avLst/>
          </a:prstGeom>
          <a:noFill/>
        </p:spPr>
        <p:txBody>
          <a:bodyPr wrap="square" rtlCol="0">
            <a:spAutoFit/>
          </a:bodyPr>
          <a:lstStyle/>
          <a:p>
            <a:pPr algn="ctr"/>
            <a:r>
              <a:rPr lang="en-US" sz="1200" b="1"/>
              <a:t>C25</a:t>
            </a:r>
          </a:p>
        </p:txBody>
      </p:sp>
      <p:sp>
        <p:nvSpPr>
          <p:cNvPr id="19" name="TextBox 18">
            <a:extLst>
              <a:ext uri="{FF2B5EF4-FFF2-40B4-BE49-F238E27FC236}">
                <a16:creationId xmlns:a16="http://schemas.microsoft.com/office/drawing/2014/main" id="{F176F370-D563-9818-02FF-F37CEDCCF69B}"/>
              </a:ext>
            </a:extLst>
          </p:cNvPr>
          <p:cNvSpPr txBox="1"/>
          <p:nvPr/>
        </p:nvSpPr>
        <p:spPr>
          <a:xfrm>
            <a:off x="8823960" y="1813277"/>
            <a:ext cx="576000" cy="276999"/>
          </a:xfrm>
          <a:prstGeom prst="rect">
            <a:avLst/>
          </a:prstGeom>
          <a:noFill/>
        </p:spPr>
        <p:txBody>
          <a:bodyPr wrap="square" rtlCol="0">
            <a:spAutoFit/>
          </a:bodyPr>
          <a:lstStyle/>
          <a:p>
            <a:pPr algn="ctr"/>
            <a:r>
              <a:rPr lang="en-US" sz="1200" b="1"/>
              <a:t>C28+</a:t>
            </a:r>
          </a:p>
        </p:txBody>
      </p:sp>
      <p:sp>
        <p:nvSpPr>
          <p:cNvPr id="21" name="Left Brace 20">
            <a:extLst>
              <a:ext uri="{FF2B5EF4-FFF2-40B4-BE49-F238E27FC236}">
                <a16:creationId xmlns:a16="http://schemas.microsoft.com/office/drawing/2014/main" id="{C94F9EB1-D07D-EB91-90DA-F8B3D76D47E9}"/>
              </a:ext>
            </a:extLst>
          </p:cNvPr>
          <p:cNvSpPr/>
          <p:nvPr/>
        </p:nvSpPr>
        <p:spPr>
          <a:xfrm rot="16200000">
            <a:off x="3225870" y="2269594"/>
            <a:ext cx="189433" cy="543940"/>
          </a:xfrm>
          <a:prstGeom prst="leftBrace">
            <a:avLst>
              <a:gd name="adj1" fmla="val 0"/>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Rectangle 21">
            <a:extLst>
              <a:ext uri="{FF2B5EF4-FFF2-40B4-BE49-F238E27FC236}">
                <a16:creationId xmlns:a16="http://schemas.microsoft.com/office/drawing/2014/main" id="{87A5D262-B083-FA3F-FF4F-D7066B819064}"/>
              </a:ext>
            </a:extLst>
          </p:cNvPr>
          <p:cNvSpPr/>
          <p:nvPr/>
        </p:nvSpPr>
        <p:spPr>
          <a:xfrm>
            <a:off x="4075870" y="2467019"/>
            <a:ext cx="5044318" cy="33116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err="1">
                <a:solidFill>
                  <a:schemeClr val="bg1"/>
                </a:solidFill>
              </a:rPr>
              <a:t>Venetoclax</a:t>
            </a:r>
            <a:r>
              <a:rPr lang="en-US" sz="1200" b="1">
                <a:solidFill>
                  <a:schemeClr val="bg1"/>
                </a:solidFill>
              </a:rPr>
              <a:t> ramp-up cycle, then 400 mg once daily for 12-24 cycles </a:t>
            </a:r>
          </a:p>
        </p:txBody>
      </p:sp>
      <p:sp>
        <p:nvSpPr>
          <p:cNvPr id="24" name="Right Triangle 23">
            <a:extLst>
              <a:ext uri="{FF2B5EF4-FFF2-40B4-BE49-F238E27FC236}">
                <a16:creationId xmlns:a16="http://schemas.microsoft.com/office/drawing/2014/main" id="{F2DD0E79-93DB-A550-9C2E-FD89E7E1859B}"/>
              </a:ext>
            </a:extLst>
          </p:cNvPr>
          <p:cNvSpPr/>
          <p:nvPr/>
        </p:nvSpPr>
        <p:spPr>
          <a:xfrm flipH="1" flipV="1">
            <a:off x="3735630" y="2467018"/>
            <a:ext cx="340240" cy="331165"/>
          </a:xfrm>
          <a:prstGeom prst="r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B3254096-E682-94CD-C8FD-67477B1EE66D}"/>
              </a:ext>
            </a:extLst>
          </p:cNvPr>
          <p:cNvSpPr txBox="1"/>
          <p:nvPr/>
        </p:nvSpPr>
        <p:spPr>
          <a:xfrm>
            <a:off x="6265718" y="2860679"/>
            <a:ext cx="2854470" cy="400110"/>
          </a:xfrm>
          <a:prstGeom prst="rect">
            <a:avLst/>
          </a:prstGeom>
          <a:solidFill>
            <a:schemeClr val="bg2"/>
          </a:solidFill>
          <a:ln w="28575">
            <a:noFill/>
            <a:prstDash val="dash"/>
          </a:ln>
        </p:spPr>
        <p:txBody>
          <a:bodyPr wrap="square" rtlCol="0">
            <a:spAutoFit/>
          </a:bodyPr>
          <a:lstStyle/>
          <a:p>
            <a:r>
              <a:rPr lang="en-US" sz="1000"/>
              <a:t>Starting at C16, may discontinue </a:t>
            </a:r>
            <a:r>
              <a:rPr lang="en-US" sz="1000" err="1"/>
              <a:t>venetoclax</a:t>
            </a:r>
            <a:r>
              <a:rPr lang="en-US" sz="1000"/>
              <a:t> for confirmed </a:t>
            </a:r>
            <a:r>
              <a:rPr lang="en-US" sz="1000" err="1"/>
              <a:t>uMRD</a:t>
            </a:r>
            <a:r>
              <a:rPr lang="en-US" sz="1000"/>
              <a:t> (PB &amp; BM)</a:t>
            </a:r>
          </a:p>
        </p:txBody>
      </p:sp>
      <p:sp>
        <p:nvSpPr>
          <p:cNvPr id="26" name="TextBox 25">
            <a:extLst>
              <a:ext uri="{FF2B5EF4-FFF2-40B4-BE49-F238E27FC236}">
                <a16:creationId xmlns:a16="http://schemas.microsoft.com/office/drawing/2014/main" id="{01D298E7-2BFE-111A-77EA-D66F67C931E4}"/>
              </a:ext>
            </a:extLst>
          </p:cNvPr>
          <p:cNvSpPr txBox="1"/>
          <p:nvPr/>
        </p:nvSpPr>
        <p:spPr>
          <a:xfrm>
            <a:off x="407988" y="4390656"/>
            <a:ext cx="1719171" cy="432000"/>
          </a:xfrm>
          <a:prstGeom prst="rect">
            <a:avLst/>
          </a:prstGeom>
          <a:solidFill>
            <a:schemeClr val="accent1">
              <a:lumMod val="50000"/>
              <a:lumOff val="50000"/>
            </a:schemeClr>
          </a:solidFill>
          <a:ln w="28575">
            <a:noFill/>
          </a:ln>
        </p:spPr>
        <p:txBody>
          <a:bodyPr wrap="square" rtlCol="0" anchor="ctr">
            <a:noAutofit/>
          </a:bodyPr>
          <a:lstStyle/>
          <a:p>
            <a:r>
              <a:rPr lang="en-US" sz="1200">
                <a:solidFill>
                  <a:schemeClr val="bg1"/>
                </a:solidFill>
              </a:rPr>
              <a:t>MRD: PB</a:t>
            </a:r>
          </a:p>
        </p:txBody>
      </p:sp>
      <p:sp>
        <p:nvSpPr>
          <p:cNvPr id="27" name="TextBox 26">
            <a:extLst>
              <a:ext uri="{FF2B5EF4-FFF2-40B4-BE49-F238E27FC236}">
                <a16:creationId xmlns:a16="http://schemas.microsoft.com/office/drawing/2014/main" id="{03B921BC-2AB0-CCBE-8BB3-A316E6991475}"/>
              </a:ext>
            </a:extLst>
          </p:cNvPr>
          <p:cNvSpPr txBox="1"/>
          <p:nvPr/>
        </p:nvSpPr>
        <p:spPr>
          <a:xfrm>
            <a:off x="407989" y="4908108"/>
            <a:ext cx="1719169" cy="432000"/>
          </a:xfrm>
          <a:prstGeom prst="rect">
            <a:avLst/>
          </a:prstGeom>
          <a:solidFill>
            <a:schemeClr val="accent1">
              <a:lumMod val="75000"/>
              <a:lumOff val="25000"/>
            </a:schemeClr>
          </a:solidFill>
          <a:ln w="28575">
            <a:noFill/>
          </a:ln>
        </p:spPr>
        <p:txBody>
          <a:bodyPr wrap="square" rtlCol="0" anchor="ctr">
            <a:noAutofit/>
          </a:bodyPr>
          <a:lstStyle/>
          <a:p>
            <a:r>
              <a:rPr lang="en-US" sz="1200">
                <a:solidFill>
                  <a:schemeClr val="bg1"/>
                </a:solidFill>
              </a:rPr>
              <a:t>BM biopsy &amp; aspirate for </a:t>
            </a:r>
            <a:r>
              <a:rPr lang="en-US" sz="1200" err="1">
                <a:solidFill>
                  <a:schemeClr val="bg1"/>
                </a:solidFill>
              </a:rPr>
              <a:t>CR</a:t>
            </a:r>
            <a:r>
              <a:rPr lang="en-US" sz="1200" baseline="30000" err="1">
                <a:solidFill>
                  <a:schemeClr val="bg1"/>
                </a:solidFill>
              </a:rPr>
              <a:t>a</a:t>
            </a:r>
            <a:endParaRPr lang="en-US" sz="1200" baseline="30000">
              <a:solidFill>
                <a:schemeClr val="bg1"/>
              </a:solidFill>
            </a:endParaRPr>
          </a:p>
        </p:txBody>
      </p:sp>
      <p:sp>
        <p:nvSpPr>
          <p:cNvPr id="28" name="TextBox 27">
            <a:extLst>
              <a:ext uri="{FF2B5EF4-FFF2-40B4-BE49-F238E27FC236}">
                <a16:creationId xmlns:a16="http://schemas.microsoft.com/office/drawing/2014/main" id="{1D4F6B0B-E894-2A80-CD7B-C1102E3C5BE8}"/>
              </a:ext>
            </a:extLst>
          </p:cNvPr>
          <p:cNvSpPr txBox="1"/>
          <p:nvPr/>
        </p:nvSpPr>
        <p:spPr>
          <a:xfrm>
            <a:off x="407989" y="5425562"/>
            <a:ext cx="1719170" cy="432000"/>
          </a:xfrm>
          <a:prstGeom prst="rect">
            <a:avLst/>
          </a:prstGeom>
          <a:solidFill>
            <a:schemeClr val="accent1">
              <a:lumMod val="90000"/>
              <a:lumOff val="10000"/>
            </a:schemeClr>
          </a:solidFill>
          <a:ln w="28575">
            <a:noFill/>
          </a:ln>
        </p:spPr>
        <p:txBody>
          <a:bodyPr wrap="square" rtlCol="0" anchor="ctr">
            <a:noAutofit/>
          </a:bodyPr>
          <a:lstStyle/>
          <a:p>
            <a:r>
              <a:rPr lang="en-US" sz="1200">
                <a:solidFill>
                  <a:schemeClr val="bg1"/>
                </a:solidFill>
              </a:rPr>
              <a:t>MRD: BM </a:t>
            </a:r>
            <a:r>
              <a:rPr lang="en-US" sz="1200" err="1">
                <a:solidFill>
                  <a:schemeClr val="bg1"/>
                </a:solidFill>
              </a:rPr>
              <a:t>aspirate</a:t>
            </a:r>
            <a:r>
              <a:rPr lang="en-US" sz="1200" baseline="30000" err="1">
                <a:solidFill>
                  <a:schemeClr val="bg1"/>
                </a:solidFill>
              </a:rPr>
              <a:t>b</a:t>
            </a:r>
            <a:endParaRPr lang="en-US" sz="1200" baseline="30000">
              <a:solidFill>
                <a:schemeClr val="bg1"/>
              </a:solidFill>
            </a:endParaRPr>
          </a:p>
        </p:txBody>
      </p:sp>
      <p:sp>
        <p:nvSpPr>
          <p:cNvPr id="29" name="TextBox 28">
            <a:extLst>
              <a:ext uri="{FF2B5EF4-FFF2-40B4-BE49-F238E27FC236}">
                <a16:creationId xmlns:a16="http://schemas.microsoft.com/office/drawing/2014/main" id="{DCCE20B2-5142-4B98-42E4-C5746FB2BBE4}"/>
              </a:ext>
            </a:extLst>
          </p:cNvPr>
          <p:cNvSpPr txBox="1"/>
          <p:nvPr/>
        </p:nvSpPr>
        <p:spPr>
          <a:xfrm>
            <a:off x="10112091" y="1990160"/>
            <a:ext cx="1663377" cy="553998"/>
          </a:xfrm>
          <a:prstGeom prst="rect">
            <a:avLst/>
          </a:prstGeom>
          <a:solidFill>
            <a:schemeClr val="accent1">
              <a:lumMod val="10000"/>
              <a:lumOff val="90000"/>
            </a:schemeClr>
          </a:solidFill>
          <a:ln w="28575">
            <a:noFill/>
            <a:prstDash val="dash"/>
          </a:ln>
        </p:spPr>
        <p:txBody>
          <a:bodyPr wrap="square" rtlCol="0">
            <a:spAutoFit/>
          </a:bodyPr>
          <a:lstStyle/>
          <a:p>
            <a:r>
              <a:rPr lang="en-US" sz="1000"/>
              <a:t>Beyond C28, continue </a:t>
            </a:r>
            <a:r>
              <a:rPr lang="en-US" sz="1000" err="1"/>
              <a:t>zanubrutinib</a:t>
            </a:r>
            <a:r>
              <a:rPr lang="en-US" sz="1000"/>
              <a:t> alone until confirmed </a:t>
            </a:r>
            <a:r>
              <a:rPr lang="en-US" sz="1000" err="1"/>
              <a:t>uMRD</a:t>
            </a:r>
            <a:endParaRPr lang="en-US" sz="1000"/>
          </a:p>
        </p:txBody>
      </p:sp>
      <p:cxnSp>
        <p:nvCxnSpPr>
          <p:cNvPr id="33" name="Straight Connector 32">
            <a:extLst>
              <a:ext uri="{FF2B5EF4-FFF2-40B4-BE49-F238E27FC236}">
                <a16:creationId xmlns:a16="http://schemas.microsoft.com/office/drawing/2014/main" id="{48404D13-7C90-B04B-333E-F2A8AFA6556F}"/>
              </a:ext>
            </a:extLst>
          </p:cNvPr>
          <p:cNvCxnSpPr>
            <a:cxnSpLocks/>
          </p:cNvCxnSpPr>
          <p:nvPr/>
        </p:nvCxnSpPr>
        <p:spPr>
          <a:xfrm>
            <a:off x="2161303" y="3324017"/>
            <a:ext cx="7322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879C0D8-4264-811F-9A86-5B1C42F1D7AD}"/>
              </a:ext>
            </a:extLst>
          </p:cNvPr>
          <p:cNvCxnSpPr>
            <a:cxnSpLocks/>
          </p:cNvCxnSpPr>
          <p:nvPr/>
        </p:nvCxnSpPr>
        <p:spPr>
          <a:xfrm>
            <a:off x="2161303" y="4859282"/>
            <a:ext cx="7322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AA857AE-C59C-1EEE-A926-9810B60521BF}"/>
              </a:ext>
            </a:extLst>
          </p:cNvPr>
          <p:cNvCxnSpPr>
            <a:cxnSpLocks/>
          </p:cNvCxnSpPr>
          <p:nvPr/>
        </p:nvCxnSpPr>
        <p:spPr>
          <a:xfrm>
            <a:off x="2161303" y="3835772"/>
            <a:ext cx="7322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FFFCED3-46A2-1762-0AC5-882BD09579C1}"/>
              </a:ext>
            </a:extLst>
          </p:cNvPr>
          <p:cNvCxnSpPr>
            <a:cxnSpLocks/>
          </p:cNvCxnSpPr>
          <p:nvPr/>
        </p:nvCxnSpPr>
        <p:spPr>
          <a:xfrm>
            <a:off x="2161303" y="4347527"/>
            <a:ext cx="7322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66F6405-9B81-D4DC-2B0D-F75BEDB47F90}"/>
              </a:ext>
            </a:extLst>
          </p:cNvPr>
          <p:cNvCxnSpPr>
            <a:cxnSpLocks/>
          </p:cNvCxnSpPr>
          <p:nvPr/>
        </p:nvCxnSpPr>
        <p:spPr>
          <a:xfrm>
            <a:off x="2161303" y="5371035"/>
            <a:ext cx="7322400" cy="0"/>
          </a:xfrm>
          <a:prstGeom prst="line">
            <a:avLst/>
          </a:prstGeom>
        </p:spPr>
        <p:style>
          <a:lnRef idx="1">
            <a:schemeClr val="accent1"/>
          </a:lnRef>
          <a:fillRef idx="0">
            <a:schemeClr val="accent1"/>
          </a:fillRef>
          <a:effectRef idx="0">
            <a:schemeClr val="accent1"/>
          </a:effectRef>
          <a:fontRef idx="minor">
            <a:schemeClr val="tx1"/>
          </a:fontRef>
        </p:style>
      </p:cxnSp>
      <p:sp>
        <p:nvSpPr>
          <p:cNvPr id="39" name="Right Arrow 38">
            <a:extLst>
              <a:ext uri="{FF2B5EF4-FFF2-40B4-BE49-F238E27FC236}">
                <a16:creationId xmlns:a16="http://schemas.microsoft.com/office/drawing/2014/main" id="{CE72F95D-169C-D9A9-E4BD-65673E8CCC83}"/>
              </a:ext>
            </a:extLst>
          </p:cNvPr>
          <p:cNvSpPr/>
          <p:nvPr/>
        </p:nvSpPr>
        <p:spPr>
          <a:xfrm>
            <a:off x="4592782" y="5042514"/>
            <a:ext cx="4852301" cy="144000"/>
          </a:xfrm>
          <a:prstGeom prst="rightArrow">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ight Arrow 41">
            <a:extLst>
              <a:ext uri="{FF2B5EF4-FFF2-40B4-BE49-F238E27FC236}">
                <a16:creationId xmlns:a16="http://schemas.microsoft.com/office/drawing/2014/main" id="{25A7AA7C-8AA5-4E17-698D-DB81904E3F8A}"/>
              </a:ext>
            </a:extLst>
          </p:cNvPr>
          <p:cNvSpPr/>
          <p:nvPr/>
        </p:nvSpPr>
        <p:spPr>
          <a:xfrm>
            <a:off x="4592782" y="5552286"/>
            <a:ext cx="4852301" cy="145340"/>
          </a:xfrm>
          <a:prstGeom prst="rightArrow">
            <a:avLst/>
          </a:prstGeom>
          <a:solidFill>
            <a:schemeClr val="accent1">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EA158B5F-30BF-21C8-45D4-F9B09E8B6BD7}"/>
              </a:ext>
            </a:extLst>
          </p:cNvPr>
          <p:cNvSpPr txBox="1"/>
          <p:nvPr/>
        </p:nvSpPr>
        <p:spPr>
          <a:xfrm>
            <a:off x="2392758" y="3402326"/>
            <a:ext cx="371140" cy="369332"/>
          </a:xfrm>
          <a:prstGeom prst="rect">
            <a:avLst/>
          </a:prstGeom>
          <a:noFill/>
        </p:spPr>
        <p:txBody>
          <a:bodyPr wrap="square" rtlCol="0">
            <a:spAutoFit/>
          </a:bodyPr>
          <a:lstStyle/>
          <a:p>
            <a:r>
              <a:rPr lang="en-US">
                <a:solidFill>
                  <a:schemeClr val="accent2"/>
                </a:solidFill>
              </a:rPr>
              <a:t>✓</a:t>
            </a:r>
          </a:p>
        </p:txBody>
      </p:sp>
      <p:sp>
        <p:nvSpPr>
          <p:cNvPr id="44" name="TextBox 43">
            <a:extLst>
              <a:ext uri="{FF2B5EF4-FFF2-40B4-BE49-F238E27FC236}">
                <a16:creationId xmlns:a16="http://schemas.microsoft.com/office/drawing/2014/main" id="{25C5FE11-94C8-475E-A831-03FA53A7B380}"/>
              </a:ext>
            </a:extLst>
          </p:cNvPr>
          <p:cNvSpPr txBox="1"/>
          <p:nvPr/>
        </p:nvSpPr>
        <p:spPr>
          <a:xfrm>
            <a:off x="3207005" y="3409132"/>
            <a:ext cx="371140" cy="369332"/>
          </a:xfrm>
          <a:prstGeom prst="rect">
            <a:avLst/>
          </a:prstGeom>
          <a:noFill/>
        </p:spPr>
        <p:txBody>
          <a:bodyPr wrap="square" rtlCol="0">
            <a:spAutoFit/>
          </a:bodyPr>
          <a:lstStyle/>
          <a:p>
            <a:r>
              <a:rPr lang="en-US">
                <a:solidFill>
                  <a:schemeClr val="accent2"/>
                </a:solidFill>
              </a:rPr>
              <a:t>✓</a:t>
            </a:r>
          </a:p>
        </p:txBody>
      </p:sp>
      <p:sp>
        <p:nvSpPr>
          <p:cNvPr id="45" name="TextBox 44">
            <a:extLst>
              <a:ext uri="{FF2B5EF4-FFF2-40B4-BE49-F238E27FC236}">
                <a16:creationId xmlns:a16="http://schemas.microsoft.com/office/drawing/2014/main" id="{2A7D0415-78E0-B675-826C-3998FA2A51C3}"/>
              </a:ext>
            </a:extLst>
          </p:cNvPr>
          <p:cNvSpPr txBox="1"/>
          <p:nvPr/>
        </p:nvSpPr>
        <p:spPr>
          <a:xfrm>
            <a:off x="2870571" y="3908020"/>
            <a:ext cx="371140" cy="369332"/>
          </a:xfrm>
          <a:prstGeom prst="rect">
            <a:avLst/>
          </a:prstGeom>
          <a:noFill/>
        </p:spPr>
        <p:txBody>
          <a:bodyPr wrap="square" rtlCol="0">
            <a:spAutoFit/>
          </a:bodyPr>
          <a:lstStyle/>
          <a:p>
            <a:r>
              <a:rPr lang="en-US">
                <a:solidFill>
                  <a:schemeClr val="accent1">
                    <a:lumMod val="25000"/>
                    <a:lumOff val="75000"/>
                  </a:schemeClr>
                </a:solidFill>
              </a:rPr>
              <a:t>✓</a:t>
            </a:r>
          </a:p>
        </p:txBody>
      </p:sp>
      <p:sp>
        <p:nvSpPr>
          <p:cNvPr id="46" name="TextBox 45">
            <a:extLst>
              <a:ext uri="{FF2B5EF4-FFF2-40B4-BE49-F238E27FC236}">
                <a16:creationId xmlns:a16="http://schemas.microsoft.com/office/drawing/2014/main" id="{53338BDE-FB1D-54C3-7FC5-0D39ACBF7EC6}"/>
              </a:ext>
            </a:extLst>
          </p:cNvPr>
          <p:cNvSpPr txBox="1"/>
          <p:nvPr/>
        </p:nvSpPr>
        <p:spPr>
          <a:xfrm>
            <a:off x="3543440" y="3908020"/>
            <a:ext cx="371140" cy="369332"/>
          </a:xfrm>
          <a:prstGeom prst="rect">
            <a:avLst/>
          </a:prstGeom>
          <a:noFill/>
        </p:spPr>
        <p:txBody>
          <a:bodyPr wrap="square" rtlCol="0">
            <a:spAutoFit/>
          </a:bodyPr>
          <a:lstStyle/>
          <a:p>
            <a:r>
              <a:rPr lang="en-US">
                <a:solidFill>
                  <a:schemeClr val="accent1">
                    <a:lumMod val="25000"/>
                    <a:lumOff val="75000"/>
                  </a:schemeClr>
                </a:solidFill>
              </a:rPr>
              <a:t>✓</a:t>
            </a:r>
          </a:p>
        </p:txBody>
      </p:sp>
      <p:sp>
        <p:nvSpPr>
          <p:cNvPr id="47" name="TextBox 46">
            <a:extLst>
              <a:ext uri="{FF2B5EF4-FFF2-40B4-BE49-F238E27FC236}">
                <a16:creationId xmlns:a16="http://schemas.microsoft.com/office/drawing/2014/main" id="{1E156239-B188-A1EC-E9E7-C3F7EC0A14F7}"/>
              </a:ext>
            </a:extLst>
          </p:cNvPr>
          <p:cNvSpPr txBox="1"/>
          <p:nvPr/>
        </p:nvSpPr>
        <p:spPr>
          <a:xfrm>
            <a:off x="4216309" y="3908020"/>
            <a:ext cx="371140" cy="369332"/>
          </a:xfrm>
          <a:prstGeom prst="rect">
            <a:avLst/>
          </a:prstGeom>
          <a:noFill/>
        </p:spPr>
        <p:txBody>
          <a:bodyPr wrap="square" rtlCol="0">
            <a:spAutoFit/>
          </a:bodyPr>
          <a:lstStyle/>
          <a:p>
            <a:r>
              <a:rPr lang="en-US">
                <a:solidFill>
                  <a:schemeClr val="accent1">
                    <a:lumMod val="25000"/>
                    <a:lumOff val="75000"/>
                  </a:schemeClr>
                </a:solidFill>
              </a:rPr>
              <a:t>✓</a:t>
            </a:r>
          </a:p>
        </p:txBody>
      </p:sp>
      <p:sp>
        <p:nvSpPr>
          <p:cNvPr id="48" name="TextBox 47">
            <a:extLst>
              <a:ext uri="{FF2B5EF4-FFF2-40B4-BE49-F238E27FC236}">
                <a16:creationId xmlns:a16="http://schemas.microsoft.com/office/drawing/2014/main" id="{08FC7561-DE49-8E69-3555-67253AB87B0E}"/>
              </a:ext>
            </a:extLst>
          </p:cNvPr>
          <p:cNvSpPr txBox="1"/>
          <p:nvPr/>
        </p:nvSpPr>
        <p:spPr>
          <a:xfrm>
            <a:off x="4889178" y="3908020"/>
            <a:ext cx="371140" cy="369332"/>
          </a:xfrm>
          <a:prstGeom prst="rect">
            <a:avLst/>
          </a:prstGeom>
          <a:noFill/>
        </p:spPr>
        <p:txBody>
          <a:bodyPr wrap="square" rtlCol="0">
            <a:spAutoFit/>
          </a:bodyPr>
          <a:lstStyle/>
          <a:p>
            <a:r>
              <a:rPr lang="en-US">
                <a:solidFill>
                  <a:schemeClr val="accent1">
                    <a:lumMod val="25000"/>
                    <a:lumOff val="75000"/>
                  </a:schemeClr>
                </a:solidFill>
              </a:rPr>
              <a:t>✓</a:t>
            </a:r>
          </a:p>
        </p:txBody>
      </p:sp>
      <p:sp>
        <p:nvSpPr>
          <p:cNvPr id="49" name="TextBox 48">
            <a:extLst>
              <a:ext uri="{FF2B5EF4-FFF2-40B4-BE49-F238E27FC236}">
                <a16:creationId xmlns:a16="http://schemas.microsoft.com/office/drawing/2014/main" id="{B6D590BB-F66A-DB6B-AE7B-E3566DDC0D6C}"/>
              </a:ext>
            </a:extLst>
          </p:cNvPr>
          <p:cNvSpPr txBox="1"/>
          <p:nvPr/>
        </p:nvSpPr>
        <p:spPr>
          <a:xfrm>
            <a:off x="5562047" y="3908020"/>
            <a:ext cx="371140" cy="369332"/>
          </a:xfrm>
          <a:prstGeom prst="rect">
            <a:avLst/>
          </a:prstGeom>
          <a:noFill/>
        </p:spPr>
        <p:txBody>
          <a:bodyPr wrap="square" rtlCol="0">
            <a:spAutoFit/>
          </a:bodyPr>
          <a:lstStyle/>
          <a:p>
            <a:r>
              <a:rPr lang="en-US">
                <a:solidFill>
                  <a:schemeClr val="accent1">
                    <a:lumMod val="25000"/>
                    <a:lumOff val="75000"/>
                  </a:schemeClr>
                </a:solidFill>
              </a:rPr>
              <a:t>✓</a:t>
            </a:r>
          </a:p>
        </p:txBody>
      </p:sp>
      <p:sp>
        <p:nvSpPr>
          <p:cNvPr id="50" name="TextBox 49">
            <a:extLst>
              <a:ext uri="{FF2B5EF4-FFF2-40B4-BE49-F238E27FC236}">
                <a16:creationId xmlns:a16="http://schemas.microsoft.com/office/drawing/2014/main" id="{20C29D6A-1BC5-C9A2-8A24-BC43EE7B32B5}"/>
              </a:ext>
            </a:extLst>
          </p:cNvPr>
          <p:cNvSpPr txBox="1"/>
          <p:nvPr/>
        </p:nvSpPr>
        <p:spPr>
          <a:xfrm>
            <a:off x="6234916" y="3908020"/>
            <a:ext cx="371140" cy="369332"/>
          </a:xfrm>
          <a:prstGeom prst="rect">
            <a:avLst/>
          </a:prstGeom>
          <a:noFill/>
        </p:spPr>
        <p:txBody>
          <a:bodyPr wrap="square" rtlCol="0">
            <a:spAutoFit/>
          </a:bodyPr>
          <a:lstStyle/>
          <a:p>
            <a:r>
              <a:rPr lang="en-US">
                <a:solidFill>
                  <a:schemeClr val="accent1">
                    <a:lumMod val="25000"/>
                    <a:lumOff val="75000"/>
                  </a:schemeClr>
                </a:solidFill>
              </a:rPr>
              <a:t>✓</a:t>
            </a:r>
          </a:p>
        </p:txBody>
      </p:sp>
      <p:sp>
        <p:nvSpPr>
          <p:cNvPr id="51" name="TextBox 50">
            <a:extLst>
              <a:ext uri="{FF2B5EF4-FFF2-40B4-BE49-F238E27FC236}">
                <a16:creationId xmlns:a16="http://schemas.microsoft.com/office/drawing/2014/main" id="{EC3C9C67-E7B7-C6DA-28C8-515F8274C05E}"/>
              </a:ext>
            </a:extLst>
          </p:cNvPr>
          <p:cNvSpPr txBox="1"/>
          <p:nvPr/>
        </p:nvSpPr>
        <p:spPr>
          <a:xfrm>
            <a:off x="6907785" y="3908020"/>
            <a:ext cx="371140" cy="369332"/>
          </a:xfrm>
          <a:prstGeom prst="rect">
            <a:avLst/>
          </a:prstGeom>
          <a:noFill/>
        </p:spPr>
        <p:txBody>
          <a:bodyPr wrap="square" rtlCol="0">
            <a:spAutoFit/>
          </a:bodyPr>
          <a:lstStyle/>
          <a:p>
            <a:r>
              <a:rPr lang="en-US">
                <a:solidFill>
                  <a:schemeClr val="accent1">
                    <a:lumMod val="25000"/>
                    <a:lumOff val="75000"/>
                  </a:schemeClr>
                </a:solidFill>
              </a:rPr>
              <a:t>✓</a:t>
            </a:r>
          </a:p>
        </p:txBody>
      </p:sp>
      <p:sp>
        <p:nvSpPr>
          <p:cNvPr id="52" name="TextBox 51">
            <a:extLst>
              <a:ext uri="{FF2B5EF4-FFF2-40B4-BE49-F238E27FC236}">
                <a16:creationId xmlns:a16="http://schemas.microsoft.com/office/drawing/2014/main" id="{9800A9CD-9DB2-08B8-DC1F-33A3832638C3}"/>
              </a:ext>
            </a:extLst>
          </p:cNvPr>
          <p:cNvSpPr txBox="1"/>
          <p:nvPr/>
        </p:nvSpPr>
        <p:spPr>
          <a:xfrm>
            <a:off x="7580654" y="3908020"/>
            <a:ext cx="371140" cy="369332"/>
          </a:xfrm>
          <a:prstGeom prst="rect">
            <a:avLst/>
          </a:prstGeom>
          <a:noFill/>
        </p:spPr>
        <p:txBody>
          <a:bodyPr wrap="square" rtlCol="0">
            <a:spAutoFit/>
          </a:bodyPr>
          <a:lstStyle/>
          <a:p>
            <a:r>
              <a:rPr lang="en-US">
                <a:solidFill>
                  <a:schemeClr val="accent1">
                    <a:lumMod val="25000"/>
                    <a:lumOff val="75000"/>
                  </a:schemeClr>
                </a:solidFill>
              </a:rPr>
              <a:t>✓</a:t>
            </a:r>
          </a:p>
        </p:txBody>
      </p:sp>
      <p:sp>
        <p:nvSpPr>
          <p:cNvPr id="53" name="TextBox 52">
            <a:extLst>
              <a:ext uri="{FF2B5EF4-FFF2-40B4-BE49-F238E27FC236}">
                <a16:creationId xmlns:a16="http://schemas.microsoft.com/office/drawing/2014/main" id="{A66B4EB2-21BF-AB5B-FAE3-34B8D3E1DC43}"/>
              </a:ext>
            </a:extLst>
          </p:cNvPr>
          <p:cNvSpPr txBox="1"/>
          <p:nvPr/>
        </p:nvSpPr>
        <p:spPr>
          <a:xfrm>
            <a:off x="8253523" y="3908020"/>
            <a:ext cx="371140" cy="369332"/>
          </a:xfrm>
          <a:prstGeom prst="rect">
            <a:avLst/>
          </a:prstGeom>
          <a:noFill/>
        </p:spPr>
        <p:txBody>
          <a:bodyPr wrap="square" rtlCol="0">
            <a:spAutoFit/>
          </a:bodyPr>
          <a:lstStyle/>
          <a:p>
            <a:r>
              <a:rPr lang="en-US">
                <a:solidFill>
                  <a:schemeClr val="accent1">
                    <a:lumMod val="25000"/>
                    <a:lumOff val="75000"/>
                  </a:schemeClr>
                </a:solidFill>
              </a:rPr>
              <a:t>✓</a:t>
            </a:r>
          </a:p>
        </p:txBody>
      </p:sp>
      <p:sp>
        <p:nvSpPr>
          <p:cNvPr id="54" name="TextBox 53">
            <a:extLst>
              <a:ext uri="{FF2B5EF4-FFF2-40B4-BE49-F238E27FC236}">
                <a16:creationId xmlns:a16="http://schemas.microsoft.com/office/drawing/2014/main" id="{653CC939-B7F1-EDB1-9721-DA881FE0FE46}"/>
              </a:ext>
            </a:extLst>
          </p:cNvPr>
          <p:cNvSpPr txBox="1"/>
          <p:nvPr/>
        </p:nvSpPr>
        <p:spPr>
          <a:xfrm>
            <a:off x="8926390" y="3908020"/>
            <a:ext cx="371140" cy="369332"/>
          </a:xfrm>
          <a:prstGeom prst="rect">
            <a:avLst/>
          </a:prstGeom>
          <a:noFill/>
        </p:spPr>
        <p:txBody>
          <a:bodyPr wrap="square" rtlCol="0">
            <a:spAutoFit/>
          </a:bodyPr>
          <a:lstStyle/>
          <a:p>
            <a:r>
              <a:rPr lang="en-US">
                <a:solidFill>
                  <a:schemeClr val="accent1">
                    <a:lumMod val="25000"/>
                    <a:lumOff val="75000"/>
                  </a:schemeClr>
                </a:solidFill>
              </a:rPr>
              <a:t>✓</a:t>
            </a:r>
          </a:p>
        </p:txBody>
      </p:sp>
      <p:sp>
        <p:nvSpPr>
          <p:cNvPr id="55" name="TextBox 54">
            <a:extLst>
              <a:ext uri="{FF2B5EF4-FFF2-40B4-BE49-F238E27FC236}">
                <a16:creationId xmlns:a16="http://schemas.microsoft.com/office/drawing/2014/main" id="{FC8A8E88-425B-041C-5AB9-0744B218C321}"/>
              </a:ext>
            </a:extLst>
          </p:cNvPr>
          <p:cNvSpPr txBox="1"/>
          <p:nvPr/>
        </p:nvSpPr>
        <p:spPr>
          <a:xfrm>
            <a:off x="2870571" y="4424105"/>
            <a:ext cx="371140" cy="369332"/>
          </a:xfrm>
          <a:prstGeom prst="rect">
            <a:avLst/>
          </a:prstGeom>
          <a:noFill/>
        </p:spPr>
        <p:txBody>
          <a:bodyPr wrap="square" rtlCol="0">
            <a:spAutoFit/>
          </a:bodyPr>
          <a:lstStyle/>
          <a:p>
            <a:r>
              <a:rPr lang="en-US">
                <a:solidFill>
                  <a:schemeClr val="accent1">
                    <a:lumMod val="50000"/>
                    <a:lumOff val="50000"/>
                  </a:schemeClr>
                </a:solidFill>
              </a:rPr>
              <a:t>✓</a:t>
            </a:r>
          </a:p>
        </p:txBody>
      </p:sp>
      <p:sp>
        <p:nvSpPr>
          <p:cNvPr id="56" name="TextBox 55">
            <a:extLst>
              <a:ext uri="{FF2B5EF4-FFF2-40B4-BE49-F238E27FC236}">
                <a16:creationId xmlns:a16="http://schemas.microsoft.com/office/drawing/2014/main" id="{AC37B1E6-8DD4-46C2-F67B-8B2021D21056}"/>
              </a:ext>
            </a:extLst>
          </p:cNvPr>
          <p:cNvSpPr txBox="1"/>
          <p:nvPr/>
        </p:nvSpPr>
        <p:spPr>
          <a:xfrm>
            <a:off x="3543440" y="4424105"/>
            <a:ext cx="371140" cy="369332"/>
          </a:xfrm>
          <a:prstGeom prst="rect">
            <a:avLst/>
          </a:prstGeom>
          <a:noFill/>
        </p:spPr>
        <p:txBody>
          <a:bodyPr wrap="square" rtlCol="0">
            <a:spAutoFit/>
          </a:bodyPr>
          <a:lstStyle/>
          <a:p>
            <a:r>
              <a:rPr lang="en-US">
                <a:solidFill>
                  <a:schemeClr val="accent1">
                    <a:lumMod val="50000"/>
                    <a:lumOff val="50000"/>
                  </a:schemeClr>
                </a:solidFill>
              </a:rPr>
              <a:t>✓</a:t>
            </a:r>
          </a:p>
        </p:txBody>
      </p:sp>
      <p:sp>
        <p:nvSpPr>
          <p:cNvPr id="57" name="TextBox 56">
            <a:extLst>
              <a:ext uri="{FF2B5EF4-FFF2-40B4-BE49-F238E27FC236}">
                <a16:creationId xmlns:a16="http://schemas.microsoft.com/office/drawing/2014/main" id="{FC8C65E4-1938-9BFD-87AA-14E9187A0A64}"/>
              </a:ext>
            </a:extLst>
          </p:cNvPr>
          <p:cNvSpPr txBox="1"/>
          <p:nvPr/>
        </p:nvSpPr>
        <p:spPr>
          <a:xfrm>
            <a:off x="4216309" y="4424105"/>
            <a:ext cx="371140" cy="369332"/>
          </a:xfrm>
          <a:prstGeom prst="rect">
            <a:avLst/>
          </a:prstGeom>
          <a:noFill/>
        </p:spPr>
        <p:txBody>
          <a:bodyPr wrap="square" rtlCol="0">
            <a:spAutoFit/>
          </a:bodyPr>
          <a:lstStyle/>
          <a:p>
            <a:r>
              <a:rPr lang="en-US">
                <a:solidFill>
                  <a:schemeClr val="accent1">
                    <a:lumMod val="50000"/>
                    <a:lumOff val="50000"/>
                  </a:schemeClr>
                </a:solidFill>
              </a:rPr>
              <a:t>✓</a:t>
            </a:r>
          </a:p>
        </p:txBody>
      </p:sp>
      <p:sp>
        <p:nvSpPr>
          <p:cNvPr id="58" name="TextBox 57">
            <a:extLst>
              <a:ext uri="{FF2B5EF4-FFF2-40B4-BE49-F238E27FC236}">
                <a16:creationId xmlns:a16="http://schemas.microsoft.com/office/drawing/2014/main" id="{E22A97F1-63AC-D3E5-9AB2-9F87024773CF}"/>
              </a:ext>
            </a:extLst>
          </p:cNvPr>
          <p:cNvSpPr txBox="1"/>
          <p:nvPr/>
        </p:nvSpPr>
        <p:spPr>
          <a:xfrm>
            <a:off x="4889178" y="4424105"/>
            <a:ext cx="371140" cy="369332"/>
          </a:xfrm>
          <a:prstGeom prst="rect">
            <a:avLst/>
          </a:prstGeom>
          <a:noFill/>
        </p:spPr>
        <p:txBody>
          <a:bodyPr wrap="square" rtlCol="0">
            <a:spAutoFit/>
          </a:bodyPr>
          <a:lstStyle/>
          <a:p>
            <a:r>
              <a:rPr lang="en-US">
                <a:solidFill>
                  <a:schemeClr val="accent1">
                    <a:lumMod val="50000"/>
                    <a:lumOff val="50000"/>
                  </a:schemeClr>
                </a:solidFill>
              </a:rPr>
              <a:t>✓</a:t>
            </a:r>
          </a:p>
        </p:txBody>
      </p:sp>
      <p:sp>
        <p:nvSpPr>
          <p:cNvPr id="59" name="TextBox 58">
            <a:extLst>
              <a:ext uri="{FF2B5EF4-FFF2-40B4-BE49-F238E27FC236}">
                <a16:creationId xmlns:a16="http://schemas.microsoft.com/office/drawing/2014/main" id="{2225EF70-0C8D-9A7B-0B19-2638A6D6A12D}"/>
              </a:ext>
            </a:extLst>
          </p:cNvPr>
          <p:cNvSpPr txBox="1"/>
          <p:nvPr/>
        </p:nvSpPr>
        <p:spPr>
          <a:xfrm>
            <a:off x="5562047" y="4424105"/>
            <a:ext cx="371140" cy="369332"/>
          </a:xfrm>
          <a:prstGeom prst="rect">
            <a:avLst/>
          </a:prstGeom>
          <a:noFill/>
        </p:spPr>
        <p:txBody>
          <a:bodyPr wrap="square" rtlCol="0">
            <a:spAutoFit/>
          </a:bodyPr>
          <a:lstStyle/>
          <a:p>
            <a:r>
              <a:rPr lang="en-US">
                <a:solidFill>
                  <a:schemeClr val="accent1">
                    <a:lumMod val="50000"/>
                    <a:lumOff val="50000"/>
                  </a:schemeClr>
                </a:solidFill>
              </a:rPr>
              <a:t>✓</a:t>
            </a:r>
          </a:p>
        </p:txBody>
      </p:sp>
      <p:sp>
        <p:nvSpPr>
          <p:cNvPr id="60" name="TextBox 59">
            <a:extLst>
              <a:ext uri="{FF2B5EF4-FFF2-40B4-BE49-F238E27FC236}">
                <a16:creationId xmlns:a16="http://schemas.microsoft.com/office/drawing/2014/main" id="{93B4486D-2E9C-D44F-05B2-3726C75C0CE9}"/>
              </a:ext>
            </a:extLst>
          </p:cNvPr>
          <p:cNvSpPr txBox="1"/>
          <p:nvPr/>
        </p:nvSpPr>
        <p:spPr>
          <a:xfrm>
            <a:off x="6234916" y="4424105"/>
            <a:ext cx="371140" cy="369332"/>
          </a:xfrm>
          <a:prstGeom prst="rect">
            <a:avLst/>
          </a:prstGeom>
          <a:noFill/>
        </p:spPr>
        <p:txBody>
          <a:bodyPr wrap="square" rtlCol="0">
            <a:spAutoFit/>
          </a:bodyPr>
          <a:lstStyle/>
          <a:p>
            <a:r>
              <a:rPr lang="en-US">
                <a:solidFill>
                  <a:schemeClr val="accent1">
                    <a:lumMod val="50000"/>
                    <a:lumOff val="50000"/>
                  </a:schemeClr>
                </a:solidFill>
              </a:rPr>
              <a:t>✓</a:t>
            </a:r>
          </a:p>
        </p:txBody>
      </p:sp>
      <p:sp>
        <p:nvSpPr>
          <p:cNvPr id="61" name="TextBox 60">
            <a:extLst>
              <a:ext uri="{FF2B5EF4-FFF2-40B4-BE49-F238E27FC236}">
                <a16:creationId xmlns:a16="http://schemas.microsoft.com/office/drawing/2014/main" id="{0A531A81-7FF1-62B2-6DD2-F18BCDF16DF5}"/>
              </a:ext>
            </a:extLst>
          </p:cNvPr>
          <p:cNvSpPr txBox="1"/>
          <p:nvPr/>
        </p:nvSpPr>
        <p:spPr>
          <a:xfrm>
            <a:off x="6907785" y="4424105"/>
            <a:ext cx="371140" cy="369332"/>
          </a:xfrm>
          <a:prstGeom prst="rect">
            <a:avLst/>
          </a:prstGeom>
          <a:noFill/>
        </p:spPr>
        <p:txBody>
          <a:bodyPr wrap="square" rtlCol="0">
            <a:spAutoFit/>
          </a:bodyPr>
          <a:lstStyle/>
          <a:p>
            <a:r>
              <a:rPr lang="en-US">
                <a:solidFill>
                  <a:schemeClr val="accent1">
                    <a:lumMod val="50000"/>
                    <a:lumOff val="50000"/>
                  </a:schemeClr>
                </a:solidFill>
              </a:rPr>
              <a:t>✓</a:t>
            </a:r>
          </a:p>
        </p:txBody>
      </p:sp>
      <p:sp>
        <p:nvSpPr>
          <p:cNvPr id="62" name="TextBox 61">
            <a:extLst>
              <a:ext uri="{FF2B5EF4-FFF2-40B4-BE49-F238E27FC236}">
                <a16:creationId xmlns:a16="http://schemas.microsoft.com/office/drawing/2014/main" id="{A9B16A35-F6BB-AA33-783E-FD6D0C98A07F}"/>
              </a:ext>
            </a:extLst>
          </p:cNvPr>
          <p:cNvSpPr txBox="1"/>
          <p:nvPr/>
        </p:nvSpPr>
        <p:spPr>
          <a:xfrm>
            <a:off x="7580654" y="4424105"/>
            <a:ext cx="371140" cy="369332"/>
          </a:xfrm>
          <a:prstGeom prst="rect">
            <a:avLst/>
          </a:prstGeom>
          <a:noFill/>
        </p:spPr>
        <p:txBody>
          <a:bodyPr wrap="square" rtlCol="0">
            <a:spAutoFit/>
          </a:bodyPr>
          <a:lstStyle/>
          <a:p>
            <a:r>
              <a:rPr lang="en-US">
                <a:solidFill>
                  <a:schemeClr val="accent1">
                    <a:lumMod val="50000"/>
                    <a:lumOff val="50000"/>
                  </a:schemeClr>
                </a:solidFill>
              </a:rPr>
              <a:t>✓</a:t>
            </a:r>
          </a:p>
        </p:txBody>
      </p:sp>
      <p:sp>
        <p:nvSpPr>
          <p:cNvPr id="63" name="TextBox 62">
            <a:extLst>
              <a:ext uri="{FF2B5EF4-FFF2-40B4-BE49-F238E27FC236}">
                <a16:creationId xmlns:a16="http://schemas.microsoft.com/office/drawing/2014/main" id="{77F9708E-76CA-2981-E174-F0E5114462D4}"/>
              </a:ext>
            </a:extLst>
          </p:cNvPr>
          <p:cNvSpPr txBox="1"/>
          <p:nvPr/>
        </p:nvSpPr>
        <p:spPr>
          <a:xfrm>
            <a:off x="8253523" y="4424105"/>
            <a:ext cx="371140" cy="369332"/>
          </a:xfrm>
          <a:prstGeom prst="rect">
            <a:avLst/>
          </a:prstGeom>
          <a:noFill/>
        </p:spPr>
        <p:txBody>
          <a:bodyPr wrap="square" rtlCol="0">
            <a:spAutoFit/>
          </a:bodyPr>
          <a:lstStyle/>
          <a:p>
            <a:r>
              <a:rPr lang="en-US">
                <a:solidFill>
                  <a:schemeClr val="accent1">
                    <a:lumMod val="50000"/>
                    <a:lumOff val="50000"/>
                  </a:schemeClr>
                </a:solidFill>
              </a:rPr>
              <a:t>✓</a:t>
            </a:r>
          </a:p>
        </p:txBody>
      </p:sp>
      <p:sp>
        <p:nvSpPr>
          <p:cNvPr id="64" name="TextBox 63">
            <a:extLst>
              <a:ext uri="{FF2B5EF4-FFF2-40B4-BE49-F238E27FC236}">
                <a16:creationId xmlns:a16="http://schemas.microsoft.com/office/drawing/2014/main" id="{0D672EDC-8143-A312-296E-7D07C97CE5A7}"/>
              </a:ext>
            </a:extLst>
          </p:cNvPr>
          <p:cNvSpPr txBox="1"/>
          <p:nvPr/>
        </p:nvSpPr>
        <p:spPr>
          <a:xfrm>
            <a:off x="8926390" y="4424105"/>
            <a:ext cx="371140" cy="369332"/>
          </a:xfrm>
          <a:prstGeom prst="rect">
            <a:avLst/>
          </a:prstGeom>
          <a:noFill/>
        </p:spPr>
        <p:txBody>
          <a:bodyPr wrap="square" rtlCol="0">
            <a:spAutoFit/>
          </a:bodyPr>
          <a:lstStyle/>
          <a:p>
            <a:r>
              <a:rPr lang="en-US">
                <a:solidFill>
                  <a:schemeClr val="accent1">
                    <a:lumMod val="50000"/>
                    <a:lumOff val="50000"/>
                  </a:schemeClr>
                </a:solidFill>
              </a:rPr>
              <a:t>✓</a:t>
            </a:r>
          </a:p>
        </p:txBody>
      </p:sp>
      <p:sp>
        <p:nvSpPr>
          <p:cNvPr id="65" name="TextBox 64">
            <a:extLst>
              <a:ext uri="{FF2B5EF4-FFF2-40B4-BE49-F238E27FC236}">
                <a16:creationId xmlns:a16="http://schemas.microsoft.com/office/drawing/2014/main" id="{C298855F-1490-3B3C-EF71-715364EF97C8}"/>
              </a:ext>
            </a:extLst>
          </p:cNvPr>
          <p:cNvSpPr txBox="1"/>
          <p:nvPr/>
        </p:nvSpPr>
        <p:spPr>
          <a:xfrm>
            <a:off x="2896321" y="2600917"/>
            <a:ext cx="857134" cy="261610"/>
          </a:xfrm>
          <a:prstGeom prst="rect">
            <a:avLst/>
          </a:prstGeom>
          <a:noFill/>
        </p:spPr>
        <p:txBody>
          <a:bodyPr wrap="square" rtlCol="0">
            <a:spAutoFit/>
          </a:bodyPr>
          <a:lstStyle/>
          <a:p>
            <a:pPr algn="ctr"/>
            <a:r>
              <a:rPr lang="en-US" sz="1100" b="1"/>
              <a:t>Lead- in</a:t>
            </a:r>
          </a:p>
        </p:txBody>
      </p:sp>
      <p:sp>
        <p:nvSpPr>
          <p:cNvPr id="66" name="TextBox 65">
            <a:extLst>
              <a:ext uri="{FF2B5EF4-FFF2-40B4-BE49-F238E27FC236}">
                <a16:creationId xmlns:a16="http://schemas.microsoft.com/office/drawing/2014/main" id="{266532B9-4600-7569-2985-866D1B1BC1DD}"/>
              </a:ext>
            </a:extLst>
          </p:cNvPr>
          <p:cNvSpPr txBox="1"/>
          <p:nvPr/>
        </p:nvSpPr>
        <p:spPr>
          <a:xfrm>
            <a:off x="9677400" y="3360161"/>
            <a:ext cx="2098068" cy="2492990"/>
          </a:xfrm>
          <a:prstGeom prst="rect">
            <a:avLst/>
          </a:prstGeom>
          <a:solidFill>
            <a:schemeClr val="bg2"/>
          </a:solidFill>
        </p:spPr>
        <p:txBody>
          <a:bodyPr wrap="square" rtlCol="0">
            <a:spAutoFit/>
          </a:bodyPr>
          <a:lstStyle/>
          <a:p>
            <a:pPr marL="177800" indent="-177800">
              <a:buClr>
                <a:schemeClr val="accent2"/>
              </a:buClr>
              <a:buFont typeface="Arial" panose="020B0604020202020204" pitchFamily="34" charset="0"/>
              <a:buChar char="•"/>
            </a:pPr>
            <a:r>
              <a:rPr lang="en-US" sz="1200"/>
              <a:t>Zanubrutinib lead-in </a:t>
            </a:r>
            <a:br>
              <a:rPr lang="en-US" sz="1200"/>
            </a:br>
            <a:r>
              <a:rPr lang="en-US" sz="1200"/>
              <a:t>(3 cycles) followed by </a:t>
            </a:r>
            <a:r>
              <a:rPr lang="en-US" sz="1200" err="1"/>
              <a:t>zanubrutinib</a:t>
            </a:r>
            <a:r>
              <a:rPr lang="en-US" sz="1200"/>
              <a:t> + </a:t>
            </a:r>
            <a:r>
              <a:rPr lang="en-US" sz="1200" err="1"/>
              <a:t>venetoclax</a:t>
            </a:r>
            <a:r>
              <a:rPr lang="en-US" sz="1200"/>
              <a:t> (12-24 cycles dependent on </a:t>
            </a:r>
            <a:r>
              <a:rPr lang="en-US" sz="1200" err="1"/>
              <a:t>uMRD</a:t>
            </a:r>
            <a:r>
              <a:rPr lang="en-US" sz="1200"/>
              <a:t> early </a:t>
            </a:r>
            <a:r>
              <a:rPr lang="en-US" sz="1200" err="1"/>
              <a:t>venetoclax</a:t>
            </a:r>
            <a:r>
              <a:rPr lang="en-US" sz="1200"/>
              <a:t>-stopping rules), then </a:t>
            </a:r>
            <a:r>
              <a:rPr lang="en-US" sz="1200" err="1"/>
              <a:t>zanubrutinib</a:t>
            </a:r>
            <a:r>
              <a:rPr lang="en-US" sz="1200"/>
              <a:t> monotherapy until disease progression, unacceptable toxicity, </a:t>
            </a:r>
            <a:br>
              <a:rPr lang="en-US" sz="1200"/>
            </a:br>
            <a:r>
              <a:rPr lang="en-US" sz="1200"/>
              <a:t>or meeting </a:t>
            </a:r>
            <a:r>
              <a:rPr lang="en-US" sz="1200" err="1"/>
              <a:t>uMRD</a:t>
            </a:r>
            <a:r>
              <a:rPr lang="en-US" sz="1200"/>
              <a:t> early </a:t>
            </a:r>
            <a:r>
              <a:rPr lang="en-US" sz="1200" err="1"/>
              <a:t>zanubrutinib</a:t>
            </a:r>
            <a:r>
              <a:rPr lang="en-US" sz="1200"/>
              <a:t>-stopping rules</a:t>
            </a:r>
          </a:p>
        </p:txBody>
      </p:sp>
      <p:cxnSp>
        <p:nvCxnSpPr>
          <p:cNvPr id="20" name="Gerader Verbinder 19">
            <a:extLst>
              <a:ext uri="{FF2B5EF4-FFF2-40B4-BE49-F238E27FC236}">
                <a16:creationId xmlns:a16="http://schemas.microsoft.com/office/drawing/2014/main" id="{093711CE-7424-26CD-2DD9-FD704F65EB72}"/>
              </a:ext>
            </a:extLst>
          </p:cNvPr>
          <p:cNvCxnSpPr>
            <a:cxnSpLocks/>
          </p:cNvCxnSpPr>
          <p:nvPr/>
        </p:nvCxnSpPr>
        <p:spPr>
          <a:xfrm>
            <a:off x="3048616" y="2047414"/>
            <a:ext cx="0" cy="814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r Verbinder 29">
            <a:extLst>
              <a:ext uri="{FF2B5EF4-FFF2-40B4-BE49-F238E27FC236}">
                <a16:creationId xmlns:a16="http://schemas.microsoft.com/office/drawing/2014/main" id="{0760D1E6-3DEC-4F6D-0098-CF33578EA922}"/>
              </a:ext>
            </a:extLst>
          </p:cNvPr>
          <p:cNvCxnSpPr>
            <a:cxnSpLocks/>
          </p:cNvCxnSpPr>
          <p:nvPr/>
        </p:nvCxnSpPr>
        <p:spPr>
          <a:xfrm>
            <a:off x="3722321" y="2047414"/>
            <a:ext cx="0" cy="814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r Verbinder 30">
            <a:extLst>
              <a:ext uri="{FF2B5EF4-FFF2-40B4-BE49-F238E27FC236}">
                <a16:creationId xmlns:a16="http://schemas.microsoft.com/office/drawing/2014/main" id="{7CE8B10E-51F4-93B2-2BE9-7BFD91DFA439}"/>
              </a:ext>
            </a:extLst>
          </p:cNvPr>
          <p:cNvCxnSpPr>
            <a:cxnSpLocks/>
          </p:cNvCxnSpPr>
          <p:nvPr/>
        </p:nvCxnSpPr>
        <p:spPr>
          <a:xfrm>
            <a:off x="4396026" y="2047414"/>
            <a:ext cx="0" cy="814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r Verbinder 31">
            <a:extLst>
              <a:ext uri="{FF2B5EF4-FFF2-40B4-BE49-F238E27FC236}">
                <a16:creationId xmlns:a16="http://schemas.microsoft.com/office/drawing/2014/main" id="{121404CA-B280-A42C-979B-B2E994CBAAE8}"/>
              </a:ext>
            </a:extLst>
          </p:cNvPr>
          <p:cNvCxnSpPr>
            <a:cxnSpLocks/>
          </p:cNvCxnSpPr>
          <p:nvPr/>
        </p:nvCxnSpPr>
        <p:spPr>
          <a:xfrm>
            <a:off x="5069731" y="2047414"/>
            <a:ext cx="0" cy="814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r Verbinder 37">
            <a:extLst>
              <a:ext uri="{FF2B5EF4-FFF2-40B4-BE49-F238E27FC236}">
                <a16:creationId xmlns:a16="http://schemas.microsoft.com/office/drawing/2014/main" id="{6982238A-1686-3AAD-E1E7-BC79B9AACEF5}"/>
              </a:ext>
            </a:extLst>
          </p:cNvPr>
          <p:cNvCxnSpPr>
            <a:cxnSpLocks/>
          </p:cNvCxnSpPr>
          <p:nvPr/>
        </p:nvCxnSpPr>
        <p:spPr>
          <a:xfrm>
            <a:off x="5743436" y="2047414"/>
            <a:ext cx="0" cy="814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r Verbinder 39">
            <a:extLst>
              <a:ext uri="{FF2B5EF4-FFF2-40B4-BE49-F238E27FC236}">
                <a16:creationId xmlns:a16="http://schemas.microsoft.com/office/drawing/2014/main" id="{90F003B7-2F1C-F24C-06F4-57C1BAA9AAA8}"/>
              </a:ext>
            </a:extLst>
          </p:cNvPr>
          <p:cNvCxnSpPr>
            <a:cxnSpLocks/>
          </p:cNvCxnSpPr>
          <p:nvPr/>
        </p:nvCxnSpPr>
        <p:spPr>
          <a:xfrm>
            <a:off x="6417141" y="2047414"/>
            <a:ext cx="0" cy="814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r Verbinder 40">
            <a:extLst>
              <a:ext uri="{FF2B5EF4-FFF2-40B4-BE49-F238E27FC236}">
                <a16:creationId xmlns:a16="http://schemas.microsoft.com/office/drawing/2014/main" id="{8098C06C-EB30-6A66-09C3-049D5FF02B89}"/>
              </a:ext>
            </a:extLst>
          </p:cNvPr>
          <p:cNvCxnSpPr>
            <a:cxnSpLocks/>
          </p:cNvCxnSpPr>
          <p:nvPr/>
        </p:nvCxnSpPr>
        <p:spPr>
          <a:xfrm>
            <a:off x="7090846" y="2047414"/>
            <a:ext cx="0" cy="814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Gerader Verbinder 67">
            <a:extLst>
              <a:ext uri="{FF2B5EF4-FFF2-40B4-BE49-F238E27FC236}">
                <a16:creationId xmlns:a16="http://schemas.microsoft.com/office/drawing/2014/main" id="{5A4C7EC7-7465-E073-50CE-14990CE43DD1}"/>
              </a:ext>
            </a:extLst>
          </p:cNvPr>
          <p:cNvCxnSpPr>
            <a:cxnSpLocks/>
          </p:cNvCxnSpPr>
          <p:nvPr/>
        </p:nvCxnSpPr>
        <p:spPr>
          <a:xfrm>
            <a:off x="7764551" y="2047414"/>
            <a:ext cx="0" cy="814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Gerader Verbinder 68">
            <a:extLst>
              <a:ext uri="{FF2B5EF4-FFF2-40B4-BE49-F238E27FC236}">
                <a16:creationId xmlns:a16="http://schemas.microsoft.com/office/drawing/2014/main" id="{3AD24909-88A5-64C5-049B-A860AF3CA6CE}"/>
              </a:ext>
            </a:extLst>
          </p:cNvPr>
          <p:cNvCxnSpPr>
            <a:cxnSpLocks/>
          </p:cNvCxnSpPr>
          <p:nvPr/>
        </p:nvCxnSpPr>
        <p:spPr>
          <a:xfrm>
            <a:off x="8438256" y="2047414"/>
            <a:ext cx="0" cy="814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Gerader Verbinder 69">
            <a:extLst>
              <a:ext uri="{FF2B5EF4-FFF2-40B4-BE49-F238E27FC236}">
                <a16:creationId xmlns:a16="http://schemas.microsoft.com/office/drawing/2014/main" id="{465AE872-CDBB-7E2A-F2EE-E395CC7B88E8}"/>
              </a:ext>
            </a:extLst>
          </p:cNvPr>
          <p:cNvCxnSpPr>
            <a:cxnSpLocks/>
          </p:cNvCxnSpPr>
          <p:nvPr/>
        </p:nvCxnSpPr>
        <p:spPr>
          <a:xfrm>
            <a:off x="9111960" y="2047414"/>
            <a:ext cx="0" cy="814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ight Arrow 6">
            <a:extLst>
              <a:ext uri="{FF2B5EF4-FFF2-40B4-BE49-F238E27FC236}">
                <a16:creationId xmlns:a16="http://schemas.microsoft.com/office/drawing/2014/main" id="{42D42F94-86B2-7FE0-B4B3-78C95C35EB09}"/>
              </a:ext>
            </a:extLst>
          </p:cNvPr>
          <p:cNvSpPr/>
          <p:nvPr/>
        </p:nvSpPr>
        <p:spPr>
          <a:xfrm>
            <a:off x="3048617" y="1986540"/>
            <a:ext cx="6920401" cy="568685"/>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a:t>Zanubrutinib 160 mg twice daily for ≥27 cycles</a:t>
            </a:r>
          </a:p>
        </p:txBody>
      </p:sp>
    </p:spTree>
    <p:extLst>
      <p:ext uri="{BB962C8B-B14F-4D97-AF65-F5344CB8AC3E}">
        <p14:creationId xmlns:p14="http://schemas.microsoft.com/office/powerpoint/2010/main" val="11242884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C911ED6-7709-A281-49B5-49703900EC42}"/>
              </a:ext>
            </a:extLst>
          </p:cNvPr>
          <p:cNvSpPr>
            <a:spLocks noGrp="1"/>
          </p:cNvSpPr>
          <p:nvPr>
            <p:ph type="ftr" sz="quarter" idx="10"/>
          </p:nvPr>
        </p:nvSpPr>
        <p:spPr/>
        <p:txBody>
          <a:bodyPr/>
          <a:lstStyle/>
          <a:p>
            <a:r>
              <a:rPr lang="en-GB" b="1"/>
              <a:t>Bold values </a:t>
            </a:r>
            <a:r>
              <a:rPr lang="en-GB"/>
              <a:t>imply a statistically significant difference between </a:t>
            </a:r>
            <a:r>
              <a:rPr lang="en-GB" err="1"/>
              <a:t>zanubrutinib</a:t>
            </a:r>
            <a:r>
              <a:rPr lang="en-GB"/>
              <a:t> and acalabrutinib pre-matching. </a:t>
            </a:r>
            <a:r>
              <a:rPr lang="en-GB" baseline="30000" err="1"/>
              <a:t>a</a:t>
            </a:r>
            <a:r>
              <a:rPr lang="en-GB" err="1"/>
              <a:t>Covariates</a:t>
            </a:r>
            <a:r>
              <a:rPr lang="en-GB"/>
              <a:t> not matched in the base case.</a:t>
            </a:r>
          </a:p>
          <a:p>
            <a:r>
              <a:rPr lang="en-GB"/>
              <a:t>CLL, chronic lymphocytic </a:t>
            </a:r>
            <a:r>
              <a:rPr lang="en-GB" err="1"/>
              <a:t>leukemia</a:t>
            </a:r>
            <a:r>
              <a:rPr lang="en-GB"/>
              <a:t>; del, deletion; ECOG PS, Eastern Cooperative Oncology Group performance status; ESS, effective sample size; IGHV, immunoglobulin heavy-chain variable; LD, longest diameter.</a:t>
            </a:r>
          </a:p>
          <a:p>
            <a:r>
              <a:rPr lang="en-GB" b="1" err="1"/>
              <a:t>Shadman</a:t>
            </a:r>
            <a:r>
              <a:rPr lang="en-GB" b="1"/>
              <a:t> et al. Abstract #P700 presented at EHA2024. </a:t>
            </a:r>
          </a:p>
        </p:txBody>
      </p:sp>
      <p:sp>
        <p:nvSpPr>
          <p:cNvPr id="3" name="Title 2">
            <a:extLst>
              <a:ext uri="{FF2B5EF4-FFF2-40B4-BE49-F238E27FC236}">
                <a16:creationId xmlns:a16="http://schemas.microsoft.com/office/drawing/2014/main" id="{B99BB884-DBD1-26C7-3F34-DF639E777C3B}"/>
              </a:ext>
            </a:extLst>
          </p:cNvPr>
          <p:cNvSpPr>
            <a:spLocks noGrp="1"/>
          </p:cNvSpPr>
          <p:nvPr>
            <p:ph type="title"/>
          </p:nvPr>
        </p:nvSpPr>
        <p:spPr/>
        <p:txBody>
          <a:bodyPr/>
          <a:lstStyle/>
          <a:p>
            <a:r>
              <a:rPr lang="en-US"/>
              <a:t>Baseline characteristics</a:t>
            </a:r>
          </a:p>
        </p:txBody>
      </p:sp>
      <p:graphicFrame>
        <p:nvGraphicFramePr>
          <p:cNvPr id="5" name="Content Placeholder 4">
            <a:extLst>
              <a:ext uri="{FF2B5EF4-FFF2-40B4-BE49-F238E27FC236}">
                <a16:creationId xmlns:a16="http://schemas.microsoft.com/office/drawing/2014/main" id="{30C1940B-EF79-4E83-29D9-0CAB240DC58C}"/>
              </a:ext>
            </a:extLst>
          </p:cNvPr>
          <p:cNvGraphicFramePr>
            <a:graphicFrameLocks noGrp="1"/>
          </p:cNvGraphicFramePr>
          <p:nvPr>
            <p:ph idx="1"/>
            <p:extLst>
              <p:ext uri="{D42A27DB-BD31-4B8C-83A1-F6EECF244321}">
                <p14:modId xmlns:p14="http://schemas.microsoft.com/office/powerpoint/2010/main" val="2524270074"/>
              </p:ext>
            </p:extLst>
          </p:nvPr>
        </p:nvGraphicFramePr>
        <p:xfrm>
          <a:off x="407989" y="1665289"/>
          <a:ext cx="8532000" cy="4429488"/>
        </p:xfrm>
        <a:graphic>
          <a:graphicData uri="http://schemas.openxmlformats.org/drawingml/2006/table">
            <a:tbl>
              <a:tblPr firstRow="1" bandRow="1">
                <a:tableStyleId>{5C22544A-7EE6-4342-B048-85BDC9FD1C3A}</a:tableStyleId>
              </a:tblPr>
              <a:tblGrid>
                <a:gridCol w="2592000">
                  <a:extLst>
                    <a:ext uri="{9D8B030D-6E8A-4147-A177-3AD203B41FA5}">
                      <a16:colId xmlns:a16="http://schemas.microsoft.com/office/drawing/2014/main" val="3703474360"/>
                    </a:ext>
                  </a:extLst>
                </a:gridCol>
                <a:gridCol w="1980000">
                  <a:extLst>
                    <a:ext uri="{9D8B030D-6E8A-4147-A177-3AD203B41FA5}">
                      <a16:colId xmlns:a16="http://schemas.microsoft.com/office/drawing/2014/main" val="3416178537"/>
                    </a:ext>
                  </a:extLst>
                </a:gridCol>
                <a:gridCol w="1980000">
                  <a:extLst>
                    <a:ext uri="{9D8B030D-6E8A-4147-A177-3AD203B41FA5}">
                      <a16:colId xmlns:a16="http://schemas.microsoft.com/office/drawing/2014/main" val="292689650"/>
                    </a:ext>
                  </a:extLst>
                </a:gridCol>
                <a:gridCol w="1980000">
                  <a:extLst>
                    <a:ext uri="{9D8B030D-6E8A-4147-A177-3AD203B41FA5}">
                      <a16:colId xmlns:a16="http://schemas.microsoft.com/office/drawing/2014/main" val="2317447758"/>
                    </a:ext>
                  </a:extLst>
                </a:gridCol>
              </a:tblGrid>
              <a:tr h="314688">
                <a:tc>
                  <a:txBody>
                    <a:bodyPr/>
                    <a:lstStyle/>
                    <a:p>
                      <a:pPr algn="l" fontAlgn="b"/>
                      <a:r>
                        <a:rPr lang="en-GB" sz="900" b="1" i="0" u="none" strike="noStrike">
                          <a:solidFill>
                            <a:schemeClr val="bg1"/>
                          </a:solidFill>
                          <a:effectLst/>
                          <a:latin typeface="+mn-lt"/>
                        </a:rPr>
                        <a:t>Covariates</a:t>
                      </a:r>
                    </a:p>
                  </a:txBody>
                  <a:tcPr marL="36000" marR="0" marT="0" marB="0" anchor="ctr"/>
                </a:tc>
                <a:tc>
                  <a:txBody>
                    <a:bodyPr/>
                    <a:lstStyle/>
                    <a:p>
                      <a:pPr algn="ctr" fontAlgn="b"/>
                      <a:r>
                        <a:rPr lang="en-GB" sz="900" b="1" i="0" u="none" strike="noStrike">
                          <a:solidFill>
                            <a:schemeClr val="bg1"/>
                          </a:solidFill>
                          <a:effectLst/>
                          <a:latin typeface="+mn-lt"/>
                        </a:rPr>
                        <a:t>Acalabrutinib ASCEND (n=155)</a:t>
                      </a:r>
                    </a:p>
                  </a:txBody>
                  <a:tcPr marL="0" marR="0" marT="0" marB="0" anchor="ctr">
                    <a:solidFill>
                      <a:schemeClr val="accent1">
                        <a:lumMod val="90000"/>
                        <a:lumOff val="10000"/>
                      </a:schemeClr>
                    </a:solidFill>
                  </a:tcPr>
                </a:tc>
                <a:tc>
                  <a:txBody>
                    <a:bodyPr/>
                    <a:lstStyle/>
                    <a:p>
                      <a:pPr algn="ctr" fontAlgn="b"/>
                      <a:r>
                        <a:rPr lang="en-GB" sz="900" b="1" i="0" u="none" strike="noStrike">
                          <a:solidFill>
                            <a:schemeClr val="bg1"/>
                          </a:solidFill>
                          <a:effectLst/>
                          <a:latin typeface="+mn-lt"/>
                        </a:rPr>
                        <a:t>Zanubrutinib ALPINE (n=327)</a:t>
                      </a:r>
                    </a:p>
                  </a:txBody>
                  <a:tcPr marL="0" marR="0" marT="0" marB="0" anchor="ctr">
                    <a:solidFill>
                      <a:schemeClr val="accent5"/>
                    </a:solidFill>
                  </a:tcPr>
                </a:tc>
                <a:tc>
                  <a:txBody>
                    <a:bodyPr/>
                    <a:lstStyle/>
                    <a:p>
                      <a:pPr algn="ctr" fontAlgn="b"/>
                      <a:r>
                        <a:rPr lang="en-GB" sz="900" b="1" i="0" u="none" strike="noStrike">
                          <a:solidFill>
                            <a:schemeClr val="bg1"/>
                          </a:solidFill>
                          <a:effectLst/>
                          <a:latin typeface="+mn-lt"/>
                        </a:rPr>
                        <a:t>Zanubrutinib ALPINE</a:t>
                      </a:r>
                    </a:p>
                    <a:p>
                      <a:pPr algn="ctr" fontAlgn="b"/>
                      <a:r>
                        <a:rPr lang="en-GB" sz="900" b="1" i="0" u="none" strike="noStrike">
                          <a:solidFill>
                            <a:schemeClr val="bg1"/>
                          </a:solidFill>
                          <a:effectLst/>
                          <a:latin typeface="+mn-lt"/>
                        </a:rPr>
                        <a:t> Postmatching (ESS=184.8)</a:t>
                      </a:r>
                    </a:p>
                  </a:txBody>
                  <a:tcPr marL="0" marR="0" marT="0" marB="0" anchor="ctr">
                    <a:solidFill>
                      <a:schemeClr val="accent3"/>
                    </a:solidFill>
                  </a:tcPr>
                </a:tc>
                <a:extLst>
                  <a:ext uri="{0D108BD9-81ED-4DB2-BD59-A6C34878D82A}">
                    <a16:rowId xmlns:a16="http://schemas.microsoft.com/office/drawing/2014/main" val="2669095699"/>
                  </a:ext>
                </a:extLst>
              </a:tr>
              <a:tr h="135931">
                <a:tc>
                  <a:txBody>
                    <a:bodyPr/>
                    <a:lstStyle/>
                    <a:p>
                      <a:pPr algn="l" fontAlgn="b"/>
                      <a:r>
                        <a:rPr lang="en-GB" sz="900" b="0" i="0" u="none" strike="noStrike">
                          <a:solidFill>
                            <a:schemeClr val="tx1"/>
                          </a:solidFill>
                          <a:effectLst/>
                          <a:latin typeface="+mn-lt"/>
                        </a:rPr>
                        <a:t>Age ≥75, %</a:t>
                      </a:r>
                    </a:p>
                  </a:txBody>
                  <a:tcPr marL="36000" marR="0" marT="0" marB="0" anchor="ctr"/>
                </a:tc>
                <a:tc>
                  <a:txBody>
                    <a:bodyPr/>
                    <a:lstStyle/>
                    <a:p>
                      <a:pPr algn="ctr" fontAlgn="b"/>
                      <a:r>
                        <a:rPr lang="en-IT" sz="900" b="0" i="0" u="none" strike="noStrike">
                          <a:solidFill>
                            <a:schemeClr val="tx1"/>
                          </a:solidFill>
                          <a:effectLst/>
                          <a:latin typeface="+mn-lt"/>
                        </a:rPr>
                        <a:t>21.9</a:t>
                      </a:r>
                    </a:p>
                  </a:txBody>
                  <a:tcPr marL="0" marR="0" marT="0" marB="0" anchor="ctr"/>
                </a:tc>
                <a:tc>
                  <a:txBody>
                    <a:bodyPr/>
                    <a:lstStyle/>
                    <a:p>
                      <a:pPr algn="ctr" fontAlgn="b"/>
                      <a:r>
                        <a:rPr lang="en-IT" sz="900" b="0" i="0" u="none" strike="noStrike">
                          <a:solidFill>
                            <a:schemeClr val="tx1"/>
                          </a:solidFill>
                          <a:effectLst/>
                          <a:latin typeface="+mn-lt"/>
                        </a:rPr>
                        <a:t>22.6</a:t>
                      </a:r>
                    </a:p>
                  </a:txBody>
                  <a:tcPr marL="0" marR="0" marT="0" marB="0" anchor="ctr"/>
                </a:tc>
                <a:tc>
                  <a:txBody>
                    <a:bodyPr/>
                    <a:lstStyle/>
                    <a:p>
                      <a:pPr algn="ctr" fontAlgn="b"/>
                      <a:r>
                        <a:rPr lang="en-IT" sz="900" b="0" i="0" u="none" strike="noStrike">
                          <a:solidFill>
                            <a:schemeClr val="tx1"/>
                          </a:solidFill>
                          <a:effectLst/>
                          <a:latin typeface="+mn-lt"/>
                        </a:rPr>
                        <a:t>21.9</a:t>
                      </a:r>
                    </a:p>
                  </a:txBody>
                  <a:tcPr marL="0" marR="0" marT="0" marB="0" anchor="ctr"/>
                </a:tc>
                <a:extLst>
                  <a:ext uri="{0D108BD9-81ED-4DB2-BD59-A6C34878D82A}">
                    <a16:rowId xmlns:a16="http://schemas.microsoft.com/office/drawing/2014/main" val="3654424690"/>
                  </a:ext>
                </a:extLst>
              </a:tr>
              <a:tr h="135931">
                <a:tc>
                  <a:txBody>
                    <a:bodyPr/>
                    <a:lstStyle/>
                    <a:p>
                      <a:pPr algn="l" fontAlgn="b"/>
                      <a:r>
                        <a:rPr lang="en-GB" sz="900" b="0" i="0" u="none" strike="noStrike">
                          <a:solidFill>
                            <a:schemeClr val="tx1"/>
                          </a:solidFill>
                          <a:effectLst/>
                          <a:latin typeface="+mn-lt"/>
                        </a:rPr>
                        <a:t>Male, %</a:t>
                      </a:r>
                    </a:p>
                  </a:txBody>
                  <a:tcPr marL="36000" marR="0" marT="0" marB="0" anchor="ctr"/>
                </a:tc>
                <a:tc>
                  <a:txBody>
                    <a:bodyPr/>
                    <a:lstStyle/>
                    <a:p>
                      <a:pPr algn="ctr" fontAlgn="b"/>
                      <a:r>
                        <a:rPr lang="en-IT" sz="900" b="0" i="0" u="none" strike="noStrike">
                          <a:solidFill>
                            <a:schemeClr val="tx1"/>
                          </a:solidFill>
                          <a:effectLst/>
                          <a:latin typeface="+mn-lt"/>
                        </a:rPr>
                        <a:t>69.7</a:t>
                      </a:r>
                    </a:p>
                  </a:txBody>
                  <a:tcPr marL="0" marR="0" marT="0" marB="0" anchor="ctr"/>
                </a:tc>
                <a:tc>
                  <a:txBody>
                    <a:bodyPr/>
                    <a:lstStyle/>
                    <a:p>
                      <a:pPr algn="ctr" fontAlgn="b"/>
                      <a:r>
                        <a:rPr lang="en-IT" sz="900" b="0" i="0" u="none" strike="noStrike">
                          <a:solidFill>
                            <a:schemeClr val="tx1"/>
                          </a:solidFill>
                          <a:effectLst/>
                          <a:latin typeface="+mn-lt"/>
                        </a:rPr>
                        <a:t>65.1</a:t>
                      </a:r>
                    </a:p>
                  </a:txBody>
                  <a:tcPr marL="0" marR="0" marT="0" marB="0" anchor="ctr"/>
                </a:tc>
                <a:tc>
                  <a:txBody>
                    <a:bodyPr/>
                    <a:lstStyle/>
                    <a:p>
                      <a:pPr algn="ctr" fontAlgn="b"/>
                      <a:r>
                        <a:rPr lang="en-IT" sz="900" b="0" i="0" u="none" strike="noStrike">
                          <a:solidFill>
                            <a:schemeClr val="tx1"/>
                          </a:solidFill>
                          <a:effectLst/>
                          <a:latin typeface="+mn-lt"/>
                        </a:rPr>
                        <a:t>69.7</a:t>
                      </a:r>
                    </a:p>
                  </a:txBody>
                  <a:tcPr marL="0" marR="0" marT="0" marB="0" anchor="ctr"/>
                </a:tc>
                <a:extLst>
                  <a:ext uri="{0D108BD9-81ED-4DB2-BD59-A6C34878D82A}">
                    <a16:rowId xmlns:a16="http://schemas.microsoft.com/office/drawing/2014/main" val="2808014762"/>
                  </a:ext>
                </a:extLst>
              </a:tr>
              <a:tr h="135931">
                <a:tc>
                  <a:txBody>
                    <a:bodyPr/>
                    <a:lstStyle/>
                    <a:p>
                      <a:pPr algn="l" fontAlgn="b"/>
                      <a:r>
                        <a:rPr lang="en-GB" sz="900" b="0" i="0" u="none" strike="noStrike">
                          <a:solidFill>
                            <a:schemeClr val="tx1"/>
                          </a:solidFill>
                          <a:effectLst/>
                          <a:latin typeface="+mn-lt"/>
                        </a:rPr>
                        <a:t>ECOG PS score=0 (vs ≥1), %</a:t>
                      </a:r>
                    </a:p>
                  </a:txBody>
                  <a:tcPr marL="36000" marR="0" marT="0" marB="0" anchor="ctr"/>
                </a:tc>
                <a:tc>
                  <a:txBody>
                    <a:bodyPr/>
                    <a:lstStyle/>
                    <a:p>
                      <a:pPr algn="ctr" fontAlgn="b"/>
                      <a:r>
                        <a:rPr lang="en-IT" sz="900" b="0" i="0" u="none" strike="noStrike">
                          <a:solidFill>
                            <a:schemeClr val="tx1"/>
                          </a:solidFill>
                          <a:effectLst/>
                          <a:latin typeface="+mn-lt"/>
                        </a:rPr>
                        <a:t>37.4</a:t>
                      </a:r>
                    </a:p>
                  </a:txBody>
                  <a:tcPr marL="0" marR="0" marT="0" marB="0" anchor="ctr"/>
                </a:tc>
                <a:tc>
                  <a:txBody>
                    <a:bodyPr/>
                    <a:lstStyle/>
                    <a:p>
                      <a:pPr algn="ctr" fontAlgn="b"/>
                      <a:r>
                        <a:rPr lang="en-IT" sz="900" b="0" i="0" u="none" strike="noStrike">
                          <a:solidFill>
                            <a:schemeClr val="tx1"/>
                          </a:solidFill>
                          <a:effectLst/>
                          <a:latin typeface="+mn-lt"/>
                        </a:rPr>
                        <a:t>39.9</a:t>
                      </a:r>
                    </a:p>
                  </a:txBody>
                  <a:tcPr marL="0" marR="0" marT="0" marB="0" anchor="ctr"/>
                </a:tc>
                <a:tc>
                  <a:txBody>
                    <a:bodyPr/>
                    <a:lstStyle/>
                    <a:p>
                      <a:pPr algn="ctr" fontAlgn="b"/>
                      <a:r>
                        <a:rPr lang="en-IT" sz="900" b="0" i="0" u="none" strike="noStrike">
                          <a:solidFill>
                            <a:schemeClr val="tx1"/>
                          </a:solidFill>
                          <a:effectLst/>
                          <a:latin typeface="+mn-lt"/>
                        </a:rPr>
                        <a:t>37.4</a:t>
                      </a:r>
                    </a:p>
                  </a:txBody>
                  <a:tcPr marL="0" marR="0" marT="0" marB="0" anchor="ctr"/>
                </a:tc>
                <a:extLst>
                  <a:ext uri="{0D108BD9-81ED-4DB2-BD59-A6C34878D82A}">
                    <a16:rowId xmlns:a16="http://schemas.microsoft.com/office/drawing/2014/main" val="333225422"/>
                  </a:ext>
                </a:extLst>
              </a:tr>
              <a:tr h="135931">
                <a:tc>
                  <a:txBody>
                    <a:bodyPr/>
                    <a:lstStyle/>
                    <a:p>
                      <a:pPr algn="l" fontAlgn="b"/>
                      <a:r>
                        <a:rPr lang="en-GB" sz="900" b="0" i="0" u="none" strike="noStrike">
                          <a:solidFill>
                            <a:schemeClr val="tx1"/>
                          </a:solidFill>
                          <a:effectLst/>
                          <a:latin typeface="+mn-lt"/>
                        </a:rPr>
                        <a:t>Geographic region</a:t>
                      </a:r>
                    </a:p>
                  </a:txBody>
                  <a:tcPr marL="36000" marR="0" marT="0" marB="0" anchor="ctr">
                    <a:solidFill>
                      <a:srgbClr val="E7E8EA"/>
                    </a:solidFill>
                  </a:tcPr>
                </a:tc>
                <a:tc>
                  <a:txBody>
                    <a:bodyPr/>
                    <a:lstStyle/>
                    <a:p>
                      <a:pPr algn="ctr" fontAlgn="b"/>
                      <a:endParaRPr lang="en-IT" sz="900" b="1" i="0" u="none" strike="noStrike">
                        <a:solidFill>
                          <a:schemeClr val="tx1"/>
                        </a:solidFill>
                        <a:effectLst/>
                        <a:latin typeface="+mn-lt"/>
                      </a:endParaRPr>
                    </a:p>
                  </a:txBody>
                  <a:tcPr marL="0" marR="0" marT="0" marB="0" anchor="ctr">
                    <a:solidFill>
                      <a:srgbClr val="E7E8EA"/>
                    </a:solidFill>
                  </a:tcPr>
                </a:tc>
                <a:tc>
                  <a:txBody>
                    <a:bodyPr/>
                    <a:lstStyle/>
                    <a:p>
                      <a:pPr algn="ctr" fontAlgn="b"/>
                      <a:endParaRPr lang="en-IT" sz="900" b="1" i="0" u="none" strike="noStrike">
                        <a:solidFill>
                          <a:schemeClr val="tx1"/>
                        </a:solidFill>
                        <a:effectLst/>
                        <a:latin typeface="+mn-lt"/>
                      </a:endParaRPr>
                    </a:p>
                  </a:txBody>
                  <a:tcPr marL="0" marR="0" marT="0" marB="0" anchor="ctr">
                    <a:solidFill>
                      <a:srgbClr val="E7E8EA"/>
                    </a:solidFill>
                  </a:tcPr>
                </a:tc>
                <a:tc>
                  <a:txBody>
                    <a:bodyPr/>
                    <a:lstStyle/>
                    <a:p>
                      <a:pPr algn="ctr" fontAlgn="b"/>
                      <a:endParaRPr lang="en-IT" sz="900" b="0" i="0" u="none" strike="noStrike">
                        <a:solidFill>
                          <a:schemeClr val="tx1"/>
                        </a:solidFill>
                        <a:effectLst/>
                        <a:latin typeface="+mn-lt"/>
                      </a:endParaRPr>
                    </a:p>
                  </a:txBody>
                  <a:tcPr marL="0" marR="0" marT="0" marB="0" anchor="ctr">
                    <a:solidFill>
                      <a:srgbClr val="E7E8EA"/>
                    </a:solidFill>
                  </a:tcPr>
                </a:tc>
                <a:extLst>
                  <a:ext uri="{0D108BD9-81ED-4DB2-BD59-A6C34878D82A}">
                    <a16:rowId xmlns:a16="http://schemas.microsoft.com/office/drawing/2014/main" val="2359767655"/>
                  </a:ext>
                </a:extLst>
              </a:tr>
              <a:tr h="135931">
                <a:tc>
                  <a:txBody>
                    <a:bodyPr/>
                    <a:lstStyle/>
                    <a:p>
                      <a:pPr marL="457200" lvl="1" indent="0" algn="l" fontAlgn="b"/>
                      <a:r>
                        <a:rPr lang="en-GB" sz="900" b="1" i="0" u="none" strike="noStrike">
                          <a:solidFill>
                            <a:schemeClr val="tx1"/>
                          </a:solidFill>
                          <a:effectLst/>
                          <a:latin typeface="+mn-lt"/>
                        </a:rPr>
                        <a:t>United States and Canada, %</a:t>
                      </a:r>
                    </a:p>
                  </a:txBody>
                  <a:tcPr marL="36000" marR="0" marT="0" marB="0" anchor="ctr">
                    <a:solidFill>
                      <a:srgbClr val="E7E8EA"/>
                    </a:solidFill>
                  </a:tcPr>
                </a:tc>
                <a:tc>
                  <a:txBody>
                    <a:bodyPr/>
                    <a:lstStyle/>
                    <a:p>
                      <a:pPr algn="ctr" fontAlgn="b"/>
                      <a:r>
                        <a:rPr lang="en-IT" sz="900" b="1" i="0" u="none" strike="noStrike">
                          <a:solidFill>
                            <a:schemeClr val="tx1"/>
                          </a:solidFill>
                          <a:effectLst/>
                          <a:latin typeface="+mn-lt"/>
                        </a:rPr>
                        <a:t>5.2</a:t>
                      </a:r>
                    </a:p>
                  </a:txBody>
                  <a:tcPr marL="0" marR="0" marT="0" marB="0" anchor="ctr">
                    <a:solidFill>
                      <a:srgbClr val="E7E8EA"/>
                    </a:solidFill>
                  </a:tcPr>
                </a:tc>
                <a:tc>
                  <a:txBody>
                    <a:bodyPr/>
                    <a:lstStyle/>
                    <a:p>
                      <a:pPr algn="ctr" fontAlgn="b"/>
                      <a:r>
                        <a:rPr lang="en-IT" sz="900" b="1" i="0" u="none" strike="noStrike">
                          <a:solidFill>
                            <a:schemeClr val="tx1"/>
                          </a:solidFill>
                          <a:effectLst/>
                          <a:latin typeface="+mn-lt"/>
                        </a:rPr>
                        <a:t>15.9</a:t>
                      </a:r>
                    </a:p>
                  </a:txBody>
                  <a:tcPr marL="0" marR="0" marT="0" marB="0" anchor="ctr">
                    <a:solidFill>
                      <a:srgbClr val="E7E8EA"/>
                    </a:solidFill>
                  </a:tcPr>
                </a:tc>
                <a:tc>
                  <a:txBody>
                    <a:bodyPr/>
                    <a:lstStyle/>
                    <a:p>
                      <a:pPr algn="ctr" fontAlgn="b"/>
                      <a:r>
                        <a:rPr lang="en-IT" sz="900" b="0" i="0" u="none" strike="noStrike">
                          <a:solidFill>
                            <a:schemeClr val="tx1"/>
                          </a:solidFill>
                          <a:effectLst/>
                          <a:latin typeface="+mn-lt"/>
                        </a:rPr>
                        <a:t>5.2</a:t>
                      </a:r>
                    </a:p>
                  </a:txBody>
                  <a:tcPr marL="0" marR="0" marT="0" marB="0" anchor="ctr">
                    <a:solidFill>
                      <a:srgbClr val="E7E8EA"/>
                    </a:solidFill>
                  </a:tcPr>
                </a:tc>
                <a:extLst>
                  <a:ext uri="{0D108BD9-81ED-4DB2-BD59-A6C34878D82A}">
                    <a16:rowId xmlns:a16="http://schemas.microsoft.com/office/drawing/2014/main" val="2978053443"/>
                  </a:ext>
                </a:extLst>
              </a:tr>
              <a:tr h="135931">
                <a:tc>
                  <a:txBody>
                    <a:bodyPr/>
                    <a:lstStyle/>
                    <a:p>
                      <a:pPr marL="457200" lvl="1" indent="0" algn="l" fontAlgn="b"/>
                      <a:r>
                        <a:rPr lang="en-GB" sz="900" b="0" i="0" u="none" strike="noStrike">
                          <a:solidFill>
                            <a:schemeClr val="tx1"/>
                          </a:solidFill>
                          <a:effectLst/>
                          <a:latin typeface="+mn-lt"/>
                        </a:rPr>
                        <a:t>Australia and New Zealand, %</a:t>
                      </a:r>
                    </a:p>
                  </a:txBody>
                  <a:tcPr marL="36000" marR="0" marT="0" marB="0" anchor="ctr">
                    <a:solidFill>
                      <a:srgbClr val="E7E8EA"/>
                    </a:solidFill>
                  </a:tcPr>
                </a:tc>
                <a:tc>
                  <a:txBody>
                    <a:bodyPr/>
                    <a:lstStyle/>
                    <a:p>
                      <a:pPr algn="ctr" fontAlgn="b"/>
                      <a:r>
                        <a:rPr lang="en-IT" sz="900" b="0" i="0" u="none" strike="noStrike">
                          <a:solidFill>
                            <a:schemeClr val="tx1"/>
                          </a:solidFill>
                          <a:effectLst/>
                          <a:latin typeface="+mn-lt"/>
                        </a:rPr>
                        <a:t>5.8</a:t>
                      </a:r>
                    </a:p>
                  </a:txBody>
                  <a:tcPr marL="0" marR="0" marT="0" marB="0" anchor="ctr">
                    <a:solidFill>
                      <a:srgbClr val="E7E8EA"/>
                    </a:solidFill>
                  </a:tcPr>
                </a:tc>
                <a:tc>
                  <a:txBody>
                    <a:bodyPr/>
                    <a:lstStyle/>
                    <a:p>
                      <a:pPr algn="ctr" fontAlgn="b"/>
                      <a:r>
                        <a:rPr lang="en-IT" sz="900" b="0" i="0" u="none" strike="noStrike">
                          <a:solidFill>
                            <a:schemeClr val="tx1"/>
                          </a:solidFill>
                          <a:effectLst/>
                          <a:latin typeface="+mn-lt"/>
                        </a:rPr>
                        <a:t>8.6</a:t>
                      </a:r>
                    </a:p>
                  </a:txBody>
                  <a:tcPr marL="0" marR="0" marT="0" marB="0" anchor="ctr">
                    <a:solidFill>
                      <a:srgbClr val="E7E8EA"/>
                    </a:solidFill>
                  </a:tcPr>
                </a:tc>
                <a:tc>
                  <a:txBody>
                    <a:bodyPr/>
                    <a:lstStyle/>
                    <a:p>
                      <a:pPr algn="ctr" fontAlgn="b"/>
                      <a:r>
                        <a:rPr lang="en-IT" sz="900" b="0" i="0" u="none" strike="noStrike">
                          <a:solidFill>
                            <a:schemeClr val="tx1"/>
                          </a:solidFill>
                          <a:effectLst/>
                          <a:latin typeface="+mn-lt"/>
                        </a:rPr>
                        <a:t>5.8</a:t>
                      </a:r>
                    </a:p>
                  </a:txBody>
                  <a:tcPr marL="0" marR="0" marT="0" marB="0" anchor="ctr">
                    <a:solidFill>
                      <a:srgbClr val="E7E8EA"/>
                    </a:solidFill>
                  </a:tcPr>
                </a:tc>
                <a:extLst>
                  <a:ext uri="{0D108BD9-81ED-4DB2-BD59-A6C34878D82A}">
                    <a16:rowId xmlns:a16="http://schemas.microsoft.com/office/drawing/2014/main" val="2973102487"/>
                  </a:ext>
                </a:extLst>
              </a:tr>
              <a:tr h="135931">
                <a:tc>
                  <a:txBody>
                    <a:bodyPr/>
                    <a:lstStyle/>
                    <a:p>
                      <a:pPr marL="457200" lvl="1" indent="0" algn="l" fontAlgn="b"/>
                      <a:r>
                        <a:rPr lang="en-GB" sz="900" b="1" i="0" u="none" strike="noStrike">
                          <a:solidFill>
                            <a:schemeClr val="tx1"/>
                          </a:solidFill>
                          <a:effectLst/>
                          <a:latin typeface="+mn-lt"/>
                        </a:rPr>
                        <a:t>Asia, %</a:t>
                      </a:r>
                    </a:p>
                  </a:txBody>
                  <a:tcPr marL="36000" marR="0" marT="0" marB="0" anchor="ctr">
                    <a:solidFill>
                      <a:srgbClr val="E7E8EA"/>
                    </a:solidFill>
                  </a:tcPr>
                </a:tc>
                <a:tc>
                  <a:txBody>
                    <a:bodyPr/>
                    <a:lstStyle/>
                    <a:p>
                      <a:pPr algn="ctr" fontAlgn="b"/>
                      <a:r>
                        <a:rPr lang="en-IT" sz="900" b="1" i="0" u="none" strike="noStrike">
                          <a:solidFill>
                            <a:schemeClr val="tx1"/>
                          </a:solidFill>
                          <a:effectLst/>
                          <a:latin typeface="+mn-lt"/>
                        </a:rPr>
                        <a:t>4.5</a:t>
                      </a:r>
                    </a:p>
                  </a:txBody>
                  <a:tcPr marL="0" marR="0" marT="0" marB="0" anchor="ctr">
                    <a:solidFill>
                      <a:srgbClr val="E7E8EA"/>
                    </a:solidFill>
                  </a:tcPr>
                </a:tc>
                <a:tc>
                  <a:txBody>
                    <a:bodyPr/>
                    <a:lstStyle/>
                    <a:p>
                      <a:pPr algn="ctr" fontAlgn="b"/>
                      <a:r>
                        <a:rPr lang="en-IT" sz="900" b="1" i="0" u="none" strike="noStrike">
                          <a:solidFill>
                            <a:schemeClr val="tx1"/>
                          </a:solidFill>
                          <a:effectLst/>
                          <a:latin typeface="+mn-lt"/>
                        </a:rPr>
                        <a:t>15.0</a:t>
                      </a:r>
                    </a:p>
                  </a:txBody>
                  <a:tcPr marL="0" marR="0" marT="0" marB="0" anchor="ctr">
                    <a:solidFill>
                      <a:srgbClr val="E7E8EA"/>
                    </a:solidFill>
                  </a:tcPr>
                </a:tc>
                <a:tc>
                  <a:txBody>
                    <a:bodyPr/>
                    <a:lstStyle/>
                    <a:p>
                      <a:pPr algn="ctr" fontAlgn="b"/>
                      <a:r>
                        <a:rPr lang="en-IT" sz="900" b="0" i="0" u="none" strike="noStrike">
                          <a:solidFill>
                            <a:schemeClr val="tx1"/>
                          </a:solidFill>
                          <a:effectLst/>
                          <a:latin typeface="+mn-lt"/>
                        </a:rPr>
                        <a:t>4.5</a:t>
                      </a:r>
                    </a:p>
                  </a:txBody>
                  <a:tcPr marL="0" marR="0" marT="0" marB="0" anchor="ctr">
                    <a:solidFill>
                      <a:srgbClr val="E7E8EA"/>
                    </a:solidFill>
                  </a:tcPr>
                </a:tc>
                <a:extLst>
                  <a:ext uri="{0D108BD9-81ED-4DB2-BD59-A6C34878D82A}">
                    <a16:rowId xmlns:a16="http://schemas.microsoft.com/office/drawing/2014/main" val="1432505641"/>
                  </a:ext>
                </a:extLst>
              </a:tr>
              <a:tr h="135931">
                <a:tc>
                  <a:txBody>
                    <a:bodyPr/>
                    <a:lstStyle/>
                    <a:p>
                      <a:pPr marL="457200" lvl="1" indent="0" algn="l" fontAlgn="b"/>
                      <a:r>
                        <a:rPr lang="en-GB" sz="900" b="1" i="0" u="none" strike="noStrike">
                          <a:solidFill>
                            <a:schemeClr val="tx1"/>
                          </a:solidFill>
                          <a:effectLst/>
                          <a:latin typeface="+mn-lt"/>
                        </a:rPr>
                        <a:t>Europe, %</a:t>
                      </a:r>
                    </a:p>
                  </a:txBody>
                  <a:tcPr marL="36000" marR="0" marT="0" marB="0" anchor="ctr">
                    <a:solidFill>
                      <a:srgbClr val="E7E8EA"/>
                    </a:solidFill>
                  </a:tcPr>
                </a:tc>
                <a:tc>
                  <a:txBody>
                    <a:bodyPr/>
                    <a:lstStyle/>
                    <a:p>
                      <a:pPr algn="ctr" fontAlgn="b"/>
                      <a:r>
                        <a:rPr lang="en-IT" sz="900" b="1" i="0" u="none" strike="noStrike">
                          <a:solidFill>
                            <a:schemeClr val="tx1"/>
                          </a:solidFill>
                          <a:effectLst/>
                          <a:latin typeface="+mn-lt"/>
                        </a:rPr>
                        <a:t>84.5</a:t>
                      </a:r>
                    </a:p>
                  </a:txBody>
                  <a:tcPr marL="0" marR="0" marT="0" marB="0" anchor="ctr">
                    <a:solidFill>
                      <a:srgbClr val="E7E8EA"/>
                    </a:solidFill>
                  </a:tcPr>
                </a:tc>
                <a:tc>
                  <a:txBody>
                    <a:bodyPr/>
                    <a:lstStyle/>
                    <a:p>
                      <a:pPr algn="ctr" fontAlgn="b"/>
                      <a:r>
                        <a:rPr lang="en-IT" sz="900" b="1" i="0" u="none" strike="noStrike">
                          <a:solidFill>
                            <a:schemeClr val="tx1"/>
                          </a:solidFill>
                          <a:effectLst/>
                          <a:latin typeface="+mn-lt"/>
                        </a:rPr>
                        <a:t>60.6</a:t>
                      </a:r>
                    </a:p>
                  </a:txBody>
                  <a:tcPr marL="0" marR="0" marT="0" marB="0" anchor="ctr">
                    <a:solidFill>
                      <a:srgbClr val="E7E8EA"/>
                    </a:solidFill>
                  </a:tcPr>
                </a:tc>
                <a:tc>
                  <a:txBody>
                    <a:bodyPr/>
                    <a:lstStyle/>
                    <a:p>
                      <a:pPr algn="ctr" fontAlgn="b"/>
                      <a:r>
                        <a:rPr lang="en-IT" sz="900" b="0" i="0" u="none" strike="noStrike">
                          <a:solidFill>
                            <a:schemeClr val="tx1"/>
                          </a:solidFill>
                          <a:effectLst/>
                          <a:latin typeface="+mn-lt"/>
                        </a:rPr>
                        <a:t>84.5</a:t>
                      </a:r>
                    </a:p>
                  </a:txBody>
                  <a:tcPr marL="0" marR="0" marT="0" marB="0" anchor="ctr">
                    <a:solidFill>
                      <a:srgbClr val="E7E8EA"/>
                    </a:solidFill>
                  </a:tcPr>
                </a:tc>
                <a:extLst>
                  <a:ext uri="{0D108BD9-81ED-4DB2-BD59-A6C34878D82A}">
                    <a16:rowId xmlns:a16="http://schemas.microsoft.com/office/drawing/2014/main" val="2622728530"/>
                  </a:ext>
                </a:extLst>
              </a:tr>
              <a:tr h="135931">
                <a:tc>
                  <a:txBody>
                    <a:bodyPr/>
                    <a:lstStyle/>
                    <a:p>
                      <a:pPr algn="l" fontAlgn="b"/>
                      <a:r>
                        <a:rPr lang="en-GB" sz="900" b="0" i="0" u="none" strike="noStrike">
                          <a:solidFill>
                            <a:schemeClr val="tx1"/>
                          </a:solidFill>
                          <a:effectLst/>
                          <a:latin typeface="+mn-lt"/>
                        </a:rPr>
                        <a:t>Genomic status</a:t>
                      </a:r>
                    </a:p>
                  </a:txBody>
                  <a:tcPr marL="36000" marR="0" marT="0" marB="0" anchor="ctr">
                    <a:solidFill>
                      <a:srgbClr val="CBCDD2"/>
                    </a:solidFill>
                  </a:tcPr>
                </a:tc>
                <a:tc>
                  <a:txBody>
                    <a:bodyPr/>
                    <a:lstStyle/>
                    <a:p>
                      <a:pPr algn="ctr" fontAlgn="b"/>
                      <a:endParaRPr lang="en-IT" sz="900" b="0" i="0" u="none" strike="noStrike">
                        <a:solidFill>
                          <a:schemeClr val="tx1"/>
                        </a:solidFill>
                        <a:effectLst/>
                        <a:latin typeface="+mn-lt"/>
                      </a:endParaRPr>
                    </a:p>
                  </a:txBody>
                  <a:tcPr marL="0" marR="0" marT="0" marB="0" anchor="ctr">
                    <a:solidFill>
                      <a:srgbClr val="CBCDD2"/>
                    </a:solidFill>
                  </a:tcPr>
                </a:tc>
                <a:tc>
                  <a:txBody>
                    <a:bodyPr/>
                    <a:lstStyle/>
                    <a:p>
                      <a:pPr algn="ctr" fontAlgn="b"/>
                      <a:endParaRPr lang="en-IT" sz="900" b="0" i="0" u="none" strike="noStrike">
                        <a:solidFill>
                          <a:schemeClr val="tx1"/>
                        </a:solidFill>
                        <a:effectLst/>
                        <a:latin typeface="+mn-lt"/>
                      </a:endParaRPr>
                    </a:p>
                  </a:txBody>
                  <a:tcPr marL="0" marR="0" marT="0" marB="0" anchor="ctr">
                    <a:solidFill>
                      <a:srgbClr val="CBCDD2"/>
                    </a:solidFill>
                  </a:tcPr>
                </a:tc>
                <a:tc>
                  <a:txBody>
                    <a:bodyPr/>
                    <a:lstStyle/>
                    <a:p>
                      <a:pPr algn="ctr" fontAlgn="b"/>
                      <a:endParaRPr lang="en-IT" sz="900" b="0" i="0" u="none" strike="noStrike">
                        <a:solidFill>
                          <a:schemeClr val="tx1"/>
                        </a:solidFill>
                        <a:effectLst/>
                        <a:latin typeface="+mn-lt"/>
                      </a:endParaRPr>
                    </a:p>
                  </a:txBody>
                  <a:tcPr marL="0" marR="0" marT="0" marB="0" anchor="ctr">
                    <a:solidFill>
                      <a:srgbClr val="CBCDD2"/>
                    </a:solidFill>
                  </a:tcPr>
                </a:tc>
                <a:extLst>
                  <a:ext uri="{0D108BD9-81ED-4DB2-BD59-A6C34878D82A}">
                    <a16:rowId xmlns:a16="http://schemas.microsoft.com/office/drawing/2014/main" val="2574935751"/>
                  </a:ext>
                </a:extLst>
              </a:tr>
              <a:tr h="135931">
                <a:tc>
                  <a:txBody>
                    <a:bodyPr/>
                    <a:lstStyle/>
                    <a:p>
                      <a:pPr marL="457200" lvl="1" indent="0" algn="l" fontAlgn="b"/>
                      <a:r>
                        <a:rPr lang="en-GB" sz="900" b="1" i="0" u="none" strike="noStrike">
                          <a:solidFill>
                            <a:schemeClr val="tx1"/>
                          </a:solidFill>
                          <a:effectLst/>
                          <a:latin typeface="+mn-lt"/>
                        </a:rPr>
                        <a:t>Mutated IGHV, %</a:t>
                      </a:r>
                    </a:p>
                  </a:txBody>
                  <a:tcPr marL="36000" marR="0" marT="0" marB="0" anchor="ctr">
                    <a:solidFill>
                      <a:srgbClr val="CBCDD2"/>
                    </a:solidFill>
                  </a:tcPr>
                </a:tc>
                <a:tc>
                  <a:txBody>
                    <a:bodyPr/>
                    <a:lstStyle/>
                    <a:p>
                      <a:pPr algn="ctr" fontAlgn="b"/>
                      <a:r>
                        <a:rPr lang="en-IT" sz="900" b="1" i="0" u="none" strike="noStrike">
                          <a:solidFill>
                            <a:schemeClr val="tx1"/>
                          </a:solidFill>
                          <a:effectLst/>
                          <a:latin typeface="+mn-lt"/>
                        </a:rPr>
                        <a:t>16.2</a:t>
                      </a:r>
                    </a:p>
                  </a:txBody>
                  <a:tcPr marL="0" marR="0" marT="0" marB="0" anchor="ctr">
                    <a:solidFill>
                      <a:srgbClr val="CBCDD2"/>
                    </a:solidFill>
                  </a:tcPr>
                </a:tc>
                <a:tc>
                  <a:txBody>
                    <a:bodyPr/>
                    <a:lstStyle/>
                    <a:p>
                      <a:pPr algn="ctr" fontAlgn="b"/>
                      <a:r>
                        <a:rPr lang="en-IT" sz="900" b="1" i="0" u="none" strike="noStrike">
                          <a:solidFill>
                            <a:schemeClr val="tx1"/>
                          </a:solidFill>
                          <a:effectLst/>
                          <a:latin typeface="+mn-lt"/>
                        </a:rPr>
                        <a:t>25.0</a:t>
                      </a:r>
                    </a:p>
                  </a:txBody>
                  <a:tcPr marL="0" marR="0" marT="0" marB="0" anchor="ctr">
                    <a:solidFill>
                      <a:srgbClr val="CBCDD2"/>
                    </a:solidFill>
                  </a:tcPr>
                </a:tc>
                <a:tc>
                  <a:txBody>
                    <a:bodyPr/>
                    <a:lstStyle/>
                    <a:p>
                      <a:pPr algn="ctr" fontAlgn="b"/>
                      <a:r>
                        <a:rPr lang="en-IT" sz="900" b="0" i="0" u="none" strike="noStrike">
                          <a:solidFill>
                            <a:schemeClr val="tx1"/>
                          </a:solidFill>
                          <a:effectLst/>
                          <a:latin typeface="+mn-lt"/>
                        </a:rPr>
                        <a:t>16.2</a:t>
                      </a:r>
                    </a:p>
                  </a:txBody>
                  <a:tcPr marL="0" marR="0" marT="0" marB="0" anchor="ctr">
                    <a:solidFill>
                      <a:srgbClr val="CBCDD2"/>
                    </a:solidFill>
                  </a:tcPr>
                </a:tc>
                <a:extLst>
                  <a:ext uri="{0D108BD9-81ED-4DB2-BD59-A6C34878D82A}">
                    <a16:rowId xmlns:a16="http://schemas.microsoft.com/office/drawing/2014/main" val="913435961"/>
                  </a:ext>
                </a:extLst>
              </a:tr>
              <a:tr h="135931">
                <a:tc>
                  <a:txBody>
                    <a:bodyPr/>
                    <a:lstStyle/>
                    <a:p>
                      <a:pPr marL="457200" lvl="1" indent="0" algn="l" fontAlgn="b"/>
                      <a:r>
                        <a:rPr lang="en-GB" sz="900" b="0" i="0" u="none" strike="noStrike">
                          <a:solidFill>
                            <a:schemeClr val="tx1"/>
                          </a:solidFill>
                          <a:effectLst/>
                          <a:latin typeface="+mn-lt"/>
                        </a:rPr>
                        <a:t>Del(17p), %</a:t>
                      </a:r>
                    </a:p>
                  </a:txBody>
                  <a:tcPr marL="36000" marR="0" marT="0" marB="0" anchor="ctr">
                    <a:solidFill>
                      <a:srgbClr val="CBCDD2"/>
                    </a:solidFill>
                  </a:tcPr>
                </a:tc>
                <a:tc>
                  <a:txBody>
                    <a:bodyPr/>
                    <a:lstStyle/>
                    <a:p>
                      <a:pPr algn="ctr" fontAlgn="b"/>
                      <a:r>
                        <a:rPr lang="en-IT" sz="900" b="0" i="0" u="none" strike="noStrike">
                          <a:solidFill>
                            <a:schemeClr val="tx1"/>
                          </a:solidFill>
                          <a:effectLst/>
                          <a:latin typeface="+mn-lt"/>
                        </a:rPr>
                        <a:t>17.4</a:t>
                      </a:r>
                    </a:p>
                  </a:txBody>
                  <a:tcPr marL="0" marR="0" marT="0" marB="0" anchor="ctr">
                    <a:solidFill>
                      <a:srgbClr val="CBCDD2"/>
                    </a:solidFill>
                  </a:tcPr>
                </a:tc>
                <a:tc>
                  <a:txBody>
                    <a:bodyPr/>
                    <a:lstStyle/>
                    <a:p>
                      <a:pPr algn="ctr" fontAlgn="b"/>
                      <a:r>
                        <a:rPr lang="en-IT" sz="900" b="0" i="0" u="none" strike="noStrike">
                          <a:solidFill>
                            <a:schemeClr val="tx1"/>
                          </a:solidFill>
                          <a:effectLst/>
                          <a:latin typeface="+mn-lt"/>
                        </a:rPr>
                        <a:t>13.8</a:t>
                      </a:r>
                    </a:p>
                  </a:txBody>
                  <a:tcPr marL="0" marR="0" marT="0" marB="0" anchor="ctr">
                    <a:solidFill>
                      <a:srgbClr val="CBCDD2"/>
                    </a:solidFill>
                  </a:tcPr>
                </a:tc>
                <a:tc>
                  <a:txBody>
                    <a:bodyPr/>
                    <a:lstStyle/>
                    <a:p>
                      <a:pPr algn="ctr" fontAlgn="b"/>
                      <a:r>
                        <a:rPr lang="en-IT" sz="900" b="0" i="0" u="none" strike="noStrike">
                          <a:solidFill>
                            <a:schemeClr val="tx1"/>
                          </a:solidFill>
                          <a:effectLst/>
                          <a:latin typeface="+mn-lt"/>
                        </a:rPr>
                        <a:t>17.4</a:t>
                      </a:r>
                    </a:p>
                  </a:txBody>
                  <a:tcPr marL="0" marR="0" marT="0" marB="0" anchor="ctr">
                    <a:solidFill>
                      <a:srgbClr val="CBCDD2"/>
                    </a:solidFill>
                  </a:tcPr>
                </a:tc>
                <a:extLst>
                  <a:ext uri="{0D108BD9-81ED-4DB2-BD59-A6C34878D82A}">
                    <a16:rowId xmlns:a16="http://schemas.microsoft.com/office/drawing/2014/main" val="2822366254"/>
                  </a:ext>
                </a:extLst>
              </a:tr>
              <a:tr h="135931">
                <a:tc>
                  <a:txBody>
                    <a:bodyPr/>
                    <a:lstStyle/>
                    <a:p>
                      <a:pPr marL="457200" lvl="1" indent="0" algn="l" fontAlgn="b"/>
                      <a:r>
                        <a:rPr lang="en-GB" sz="900" b="0" i="0" u="none" strike="noStrike">
                          <a:solidFill>
                            <a:schemeClr val="tx1"/>
                          </a:solidFill>
                          <a:effectLst/>
                          <a:latin typeface="+mn-lt"/>
                        </a:rPr>
                        <a:t>Del(11q), %</a:t>
                      </a:r>
                    </a:p>
                  </a:txBody>
                  <a:tcPr marL="36000" marR="0" marT="0" marB="0" anchor="ctr">
                    <a:solidFill>
                      <a:srgbClr val="CBCDD2"/>
                    </a:solidFill>
                  </a:tcPr>
                </a:tc>
                <a:tc>
                  <a:txBody>
                    <a:bodyPr/>
                    <a:lstStyle/>
                    <a:p>
                      <a:pPr algn="ctr" fontAlgn="b"/>
                      <a:r>
                        <a:rPr lang="en-IT" sz="900" b="0" i="0" u="none" strike="noStrike">
                          <a:solidFill>
                            <a:schemeClr val="tx1"/>
                          </a:solidFill>
                          <a:effectLst/>
                          <a:latin typeface="+mn-lt"/>
                        </a:rPr>
                        <a:t>25.2</a:t>
                      </a:r>
                    </a:p>
                  </a:txBody>
                  <a:tcPr marL="0" marR="0" marT="0" marB="0" anchor="ctr">
                    <a:solidFill>
                      <a:srgbClr val="CBCDD2"/>
                    </a:solidFill>
                  </a:tcPr>
                </a:tc>
                <a:tc>
                  <a:txBody>
                    <a:bodyPr/>
                    <a:lstStyle/>
                    <a:p>
                      <a:pPr algn="ctr" fontAlgn="b"/>
                      <a:r>
                        <a:rPr lang="en-IT" sz="900" b="0" i="0" u="none" strike="noStrike">
                          <a:solidFill>
                            <a:schemeClr val="tx1"/>
                          </a:solidFill>
                          <a:effectLst/>
                          <a:latin typeface="+mn-lt"/>
                        </a:rPr>
                        <a:t>27.8</a:t>
                      </a:r>
                    </a:p>
                  </a:txBody>
                  <a:tcPr marL="0" marR="0" marT="0" marB="0" anchor="ctr">
                    <a:solidFill>
                      <a:srgbClr val="CBCDD2"/>
                    </a:solidFill>
                  </a:tcPr>
                </a:tc>
                <a:tc>
                  <a:txBody>
                    <a:bodyPr/>
                    <a:lstStyle/>
                    <a:p>
                      <a:pPr algn="ctr" fontAlgn="b"/>
                      <a:r>
                        <a:rPr lang="en-IT" sz="900" b="0" i="0" u="none" strike="noStrike">
                          <a:solidFill>
                            <a:schemeClr val="tx1"/>
                          </a:solidFill>
                          <a:effectLst/>
                          <a:latin typeface="+mn-lt"/>
                        </a:rPr>
                        <a:t>25.2</a:t>
                      </a:r>
                    </a:p>
                  </a:txBody>
                  <a:tcPr marL="0" marR="0" marT="0" marB="0" anchor="ctr">
                    <a:solidFill>
                      <a:srgbClr val="CBCDD2"/>
                    </a:solidFill>
                  </a:tcPr>
                </a:tc>
                <a:extLst>
                  <a:ext uri="{0D108BD9-81ED-4DB2-BD59-A6C34878D82A}">
                    <a16:rowId xmlns:a16="http://schemas.microsoft.com/office/drawing/2014/main" val="1447773759"/>
                  </a:ext>
                </a:extLst>
              </a:tr>
              <a:tr h="135931">
                <a:tc>
                  <a:txBody>
                    <a:bodyPr/>
                    <a:lstStyle/>
                    <a:p>
                      <a:pPr marL="457200" lvl="1" indent="0" algn="l" fontAlgn="b"/>
                      <a:r>
                        <a:rPr lang="en-GB" sz="900" b="1" i="1" u="none" strike="noStrike">
                          <a:solidFill>
                            <a:schemeClr val="tx1"/>
                          </a:solidFill>
                          <a:effectLst/>
                          <a:latin typeface="+mn-lt"/>
                        </a:rPr>
                        <a:t>TP53</a:t>
                      </a:r>
                      <a:r>
                        <a:rPr lang="en-GB" sz="900" b="1" i="0" u="none" strike="noStrike">
                          <a:solidFill>
                            <a:schemeClr val="tx1"/>
                          </a:solidFill>
                          <a:effectLst/>
                          <a:latin typeface="+mn-lt"/>
                        </a:rPr>
                        <a:t> mutation, %</a:t>
                      </a:r>
                    </a:p>
                  </a:txBody>
                  <a:tcPr marL="36000" marR="0" marT="0" marB="0" anchor="ctr">
                    <a:solidFill>
                      <a:srgbClr val="CBCDD2"/>
                    </a:solidFill>
                  </a:tcPr>
                </a:tc>
                <a:tc>
                  <a:txBody>
                    <a:bodyPr/>
                    <a:lstStyle/>
                    <a:p>
                      <a:pPr algn="ctr" fontAlgn="b"/>
                      <a:r>
                        <a:rPr lang="en-IT" sz="900" b="1" i="0" u="none" strike="noStrike">
                          <a:solidFill>
                            <a:schemeClr val="tx1"/>
                          </a:solidFill>
                          <a:effectLst/>
                          <a:latin typeface="+mn-lt"/>
                        </a:rPr>
                        <a:t>25.2</a:t>
                      </a:r>
                    </a:p>
                  </a:txBody>
                  <a:tcPr marL="0" marR="0" marT="0" marB="0" anchor="ctr">
                    <a:solidFill>
                      <a:srgbClr val="CBCDD2"/>
                    </a:solidFill>
                  </a:tcPr>
                </a:tc>
                <a:tc>
                  <a:txBody>
                    <a:bodyPr/>
                    <a:lstStyle/>
                    <a:p>
                      <a:pPr algn="ctr" fontAlgn="b"/>
                      <a:r>
                        <a:rPr lang="en-IT" sz="900" b="1" i="0" u="none" strike="noStrike">
                          <a:solidFill>
                            <a:schemeClr val="tx1"/>
                          </a:solidFill>
                          <a:effectLst/>
                          <a:latin typeface="+mn-lt"/>
                        </a:rPr>
                        <a:t>15.3</a:t>
                      </a:r>
                    </a:p>
                  </a:txBody>
                  <a:tcPr marL="0" marR="0" marT="0" marB="0" anchor="ctr">
                    <a:solidFill>
                      <a:srgbClr val="CBCDD2"/>
                    </a:solidFill>
                  </a:tcPr>
                </a:tc>
                <a:tc>
                  <a:txBody>
                    <a:bodyPr/>
                    <a:lstStyle/>
                    <a:p>
                      <a:pPr algn="ctr" fontAlgn="b"/>
                      <a:r>
                        <a:rPr lang="en-IT" sz="900" b="0" i="0" u="none" strike="noStrike">
                          <a:solidFill>
                            <a:schemeClr val="tx1"/>
                          </a:solidFill>
                          <a:effectLst/>
                          <a:latin typeface="+mn-lt"/>
                        </a:rPr>
                        <a:t>25.2</a:t>
                      </a:r>
                    </a:p>
                  </a:txBody>
                  <a:tcPr marL="0" marR="0" marT="0" marB="0" anchor="ctr">
                    <a:solidFill>
                      <a:srgbClr val="CBCDD2"/>
                    </a:solidFill>
                  </a:tcPr>
                </a:tc>
                <a:extLst>
                  <a:ext uri="{0D108BD9-81ED-4DB2-BD59-A6C34878D82A}">
                    <a16:rowId xmlns:a16="http://schemas.microsoft.com/office/drawing/2014/main" val="3965580155"/>
                  </a:ext>
                </a:extLst>
              </a:tr>
              <a:tr h="135931">
                <a:tc>
                  <a:txBody>
                    <a:bodyPr/>
                    <a:lstStyle/>
                    <a:p>
                      <a:pPr marL="0" indent="0" algn="l" fontAlgn="b"/>
                      <a:r>
                        <a:rPr lang="en-GB" sz="900" b="0" i="0" u="none" strike="noStrike">
                          <a:solidFill>
                            <a:schemeClr val="tx1"/>
                          </a:solidFill>
                          <a:effectLst/>
                          <a:latin typeface="+mn-lt"/>
                        </a:rPr>
                        <a:t>Complex karyotype ≥3, %</a:t>
                      </a:r>
                      <a:r>
                        <a:rPr lang="en-GB" sz="900" b="0" i="0" u="none" strike="noStrike" baseline="30000">
                          <a:solidFill>
                            <a:schemeClr val="tx1"/>
                          </a:solidFill>
                          <a:effectLst/>
                          <a:latin typeface="+mn-lt"/>
                        </a:rPr>
                        <a:t>a</a:t>
                      </a:r>
                    </a:p>
                  </a:txBody>
                  <a:tcPr marL="36000" marR="0" marT="0" marB="0" anchor="ctr">
                    <a:solidFill>
                      <a:srgbClr val="CBCDD2"/>
                    </a:solidFill>
                  </a:tcPr>
                </a:tc>
                <a:tc>
                  <a:txBody>
                    <a:bodyPr/>
                    <a:lstStyle/>
                    <a:p>
                      <a:pPr algn="ctr" fontAlgn="b"/>
                      <a:r>
                        <a:rPr lang="en-IT" sz="900" b="0" i="0" u="none" strike="noStrike">
                          <a:solidFill>
                            <a:schemeClr val="tx1"/>
                          </a:solidFill>
                          <a:effectLst/>
                          <a:latin typeface="+mn-lt"/>
                        </a:rPr>
                        <a:t>32.4</a:t>
                      </a:r>
                    </a:p>
                  </a:txBody>
                  <a:tcPr marL="0" marR="0" marT="0" marB="0" anchor="ctr">
                    <a:solidFill>
                      <a:srgbClr val="CBCDD2"/>
                    </a:solidFill>
                  </a:tcPr>
                </a:tc>
                <a:tc>
                  <a:txBody>
                    <a:bodyPr/>
                    <a:lstStyle/>
                    <a:p>
                      <a:pPr algn="ctr" fontAlgn="b"/>
                      <a:r>
                        <a:rPr lang="en-IT" sz="900" b="0" i="0" u="none" strike="noStrike">
                          <a:solidFill>
                            <a:schemeClr val="tx1"/>
                          </a:solidFill>
                          <a:effectLst/>
                          <a:latin typeface="+mn-lt"/>
                        </a:rPr>
                        <a:t>26.8</a:t>
                      </a:r>
                    </a:p>
                  </a:txBody>
                  <a:tcPr marL="0" marR="0" marT="0" marB="0" anchor="ctr">
                    <a:solidFill>
                      <a:srgbClr val="CBCDD2"/>
                    </a:solidFill>
                  </a:tcPr>
                </a:tc>
                <a:tc>
                  <a:txBody>
                    <a:bodyPr/>
                    <a:lstStyle/>
                    <a:p>
                      <a:pPr algn="ctr" fontAlgn="b"/>
                      <a:r>
                        <a:rPr lang="en-IT" sz="900" b="0" i="0" u="none" strike="noStrike">
                          <a:solidFill>
                            <a:schemeClr val="tx1"/>
                          </a:solidFill>
                          <a:effectLst/>
                          <a:latin typeface="+mn-lt"/>
                        </a:rPr>
                        <a:t>28.6</a:t>
                      </a:r>
                    </a:p>
                  </a:txBody>
                  <a:tcPr marL="0" marR="0" marT="0" marB="0" anchor="ctr">
                    <a:solidFill>
                      <a:srgbClr val="CBCDD2"/>
                    </a:solidFill>
                  </a:tcPr>
                </a:tc>
                <a:extLst>
                  <a:ext uri="{0D108BD9-81ED-4DB2-BD59-A6C34878D82A}">
                    <a16:rowId xmlns:a16="http://schemas.microsoft.com/office/drawing/2014/main" val="2448160901"/>
                  </a:ext>
                </a:extLst>
              </a:tr>
              <a:tr h="135931">
                <a:tc>
                  <a:txBody>
                    <a:bodyPr/>
                    <a:lstStyle/>
                    <a:p>
                      <a:pPr marL="0" indent="0" algn="l" fontAlgn="b"/>
                      <a:r>
                        <a:rPr lang="en-GB" sz="900" b="0" i="0" u="none" strike="noStrike">
                          <a:solidFill>
                            <a:schemeClr val="tx1"/>
                          </a:solidFill>
                          <a:effectLst/>
                          <a:latin typeface="+mn-lt"/>
                        </a:rPr>
                        <a:t>Bulky disease, LD in cm, ≥5, %</a:t>
                      </a:r>
                    </a:p>
                  </a:txBody>
                  <a:tcPr marL="36000" marR="0" marT="0" marB="0" anchor="ctr">
                    <a:solidFill>
                      <a:srgbClr val="CBCDD2"/>
                    </a:solidFill>
                  </a:tcPr>
                </a:tc>
                <a:tc>
                  <a:txBody>
                    <a:bodyPr/>
                    <a:lstStyle/>
                    <a:p>
                      <a:pPr algn="ctr" fontAlgn="b"/>
                      <a:r>
                        <a:rPr lang="en-IT" sz="900" b="0" i="0" u="none" strike="noStrike">
                          <a:solidFill>
                            <a:schemeClr val="tx1"/>
                          </a:solidFill>
                          <a:effectLst/>
                          <a:latin typeface="+mn-lt"/>
                        </a:rPr>
                        <a:t>49.0</a:t>
                      </a:r>
                    </a:p>
                  </a:txBody>
                  <a:tcPr marL="0" marR="0" marT="0" marB="0" anchor="ctr">
                    <a:solidFill>
                      <a:srgbClr val="CBCDD2"/>
                    </a:solidFill>
                  </a:tcPr>
                </a:tc>
                <a:tc>
                  <a:txBody>
                    <a:bodyPr/>
                    <a:lstStyle/>
                    <a:p>
                      <a:pPr algn="ctr" fontAlgn="b"/>
                      <a:r>
                        <a:rPr lang="en-IT" sz="900" b="0" i="0" u="none" strike="noStrike">
                          <a:solidFill>
                            <a:schemeClr val="tx1"/>
                          </a:solidFill>
                          <a:effectLst/>
                          <a:latin typeface="+mn-lt"/>
                        </a:rPr>
                        <a:t>44.3</a:t>
                      </a:r>
                    </a:p>
                  </a:txBody>
                  <a:tcPr marL="0" marR="0" marT="0" marB="0" anchor="ctr">
                    <a:solidFill>
                      <a:srgbClr val="CBCDD2"/>
                    </a:solidFill>
                  </a:tcPr>
                </a:tc>
                <a:tc>
                  <a:txBody>
                    <a:bodyPr/>
                    <a:lstStyle/>
                    <a:p>
                      <a:pPr algn="ctr" fontAlgn="b"/>
                      <a:r>
                        <a:rPr lang="en-IT" sz="900" b="0" i="0" u="none" strike="noStrike">
                          <a:solidFill>
                            <a:schemeClr val="tx1"/>
                          </a:solidFill>
                          <a:effectLst/>
                          <a:latin typeface="+mn-lt"/>
                        </a:rPr>
                        <a:t>49.0</a:t>
                      </a:r>
                    </a:p>
                  </a:txBody>
                  <a:tcPr marL="0" marR="0" marT="0" marB="0" anchor="ctr">
                    <a:solidFill>
                      <a:srgbClr val="CBCDD2"/>
                    </a:solidFill>
                  </a:tcPr>
                </a:tc>
                <a:extLst>
                  <a:ext uri="{0D108BD9-81ED-4DB2-BD59-A6C34878D82A}">
                    <a16:rowId xmlns:a16="http://schemas.microsoft.com/office/drawing/2014/main" val="565753668"/>
                  </a:ext>
                </a:extLst>
              </a:tr>
              <a:tr h="135931">
                <a:tc>
                  <a:txBody>
                    <a:bodyPr/>
                    <a:lstStyle/>
                    <a:p>
                      <a:pPr marL="0" indent="0" algn="l" fontAlgn="b"/>
                      <a:r>
                        <a:rPr lang="en-GB" sz="900" b="0" i="0" u="none" strike="noStrike">
                          <a:solidFill>
                            <a:schemeClr val="tx1"/>
                          </a:solidFill>
                          <a:effectLst/>
                          <a:latin typeface="+mn-lt"/>
                        </a:rPr>
                        <a:t>Cancer type, CLL, %</a:t>
                      </a:r>
                    </a:p>
                  </a:txBody>
                  <a:tcPr marL="36000" marR="0" marT="0" marB="0" anchor="ctr">
                    <a:solidFill>
                      <a:srgbClr val="CBCDD2"/>
                    </a:solidFill>
                  </a:tcPr>
                </a:tc>
                <a:tc>
                  <a:txBody>
                    <a:bodyPr/>
                    <a:lstStyle/>
                    <a:p>
                      <a:pPr algn="ctr" fontAlgn="b"/>
                      <a:r>
                        <a:rPr lang="en-IT" sz="900" b="0" i="0" u="none" strike="noStrike">
                          <a:solidFill>
                            <a:schemeClr val="tx1"/>
                          </a:solidFill>
                          <a:effectLst/>
                          <a:latin typeface="+mn-lt"/>
                        </a:rPr>
                        <a:t>100</a:t>
                      </a:r>
                    </a:p>
                  </a:txBody>
                  <a:tcPr marL="0" marR="0" marT="0" marB="0" anchor="ctr">
                    <a:solidFill>
                      <a:srgbClr val="CBCDD2"/>
                    </a:solidFill>
                  </a:tcPr>
                </a:tc>
                <a:tc>
                  <a:txBody>
                    <a:bodyPr/>
                    <a:lstStyle/>
                    <a:p>
                      <a:pPr algn="ctr" fontAlgn="b"/>
                      <a:r>
                        <a:rPr lang="en-IT" sz="900" b="0" i="0" u="none" strike="noStrike">
                          <a:solidFill>
                            <a:schemeClr val="tx1"/>
                          </a:solidFill>
                          <a:effectLst/>
                          <a:latin typeface="+mn-lt"/>
                        </a:rPr>
                        <a:t>96</a:t>
                      </a:r>
                    </a:p>
                  </a:txBody>
                  <a:tcPr marL="0" marR="0" marT="0" marB="0" anchor="ctr">
                    <a:solidFill>
                      <a:srgbClr val="CBCDD2"/>
                    </a:solidFill>
                  </a:tcPr>
                </a:tc>
                <a:tc>
                  <a:txBody>
                    <a:bodyPr/>
                    <a:lstStyle/>
                    <a:p>
                      <a:pPr algn="ctr" fontAlgn="b"/>
                      <a:r>
                        <a:rPr lang="en-IT" sz="900" b="0" i="0" u="none" strike="noStrike">
                          <a:solidFill>
                            <a:schemeClr val="tx1"/>
                          </a:solidFill>
                          <a:effectLst/>
                          <a:latin typeface="+mn-lt"/>
                        </a:rPr>
                        <a:t>100</a:t>
                      </a:r>
                    </a:p>
                  </a:txBody>
                  <a:tcPr marL="0" marR="0" marT="0" marB="0" anchor="ctr">
                    <a:solidFill>
                      <a:srgbClr val="CBCDD2"/>
                    </a:solidFill>
                  </a:tcPr>
                </a:tc>
                <a:extLst>
                  <a:ext uri="{0D108BD9-81ED-4DB2-BD59-A6C34878D82A}">
                    <a16:rowId xmlns:a16="http://schemas.microsoft.com/office/drawing/2014/main" val="1480328651"/>
                  </a:ext>
                </a:extLst>
              </a:tr>
              <a:tr h="135931">
                <a:tc>
                  <a:txBody>
                    <a:bodyPr/>
                    <a:lstStyle/>
                    <a:p>
                      <a:pPr marL="0" indent="0" algn="l" fontAlgn="b"/>
                      <a:r>
                        <a:rPr lang="en-GB" sz="900" b="1" i="0" u="none" strike="noStrike">
                          <a:solidFill>
                            <a:schemeClr val="tx1"/>
                          </a:solidFill>
                          <a:effectLst/>
                          <a:latin typeface="+mn-lt"/>
                        </a:rPr>
                        <a:t>𝛃</a:t>
                      </a:r>
                      <a:r>
                        <a:rPr lang="en-GB" sz="900" b="1" i="0" u="none" strike="noStrike" baseline="-25000">
                          <a:solidFill>
                            <a:schemeClr val="tx1"/>
                          </a:solidFill>
                          <a:effectLst/>
                          <a:latin typeface="+mn-lt"/>
                        </a:rPr>
                        <a:t>2</a:t>
                      </a:r>
                      <a:r>
                        <a:rPr lang="en-GB" sz="900" b="1" i="0" u="none" strike="noStrike">
                          <a:solidFill>
                            <a:schemeClr val="tx1"/>
                          </a:solidFill>
                          <a:effectLst/>
                          <a:latin typeface="+mn-lt"/>
                        </a:rPr>
                        <a:t>-microglobulin &gt;3.5 mg/L, %*</a:t>
                      </a:r>
                    </a:p>
                  </a:txBody>
                  <a:tcPr marL="36000" marR="0" marT="0" marB="0" anchor="ctr">
                    <a:solidFill>
                      <a:srgbClr val="CBCDD2"/>
                    </a:solidFill>
                  </a:tcPr>
                </a:tc>
                <a:tc>
                  <a:txBody>
                    <a:bodyPr/>
                    <a:lstStyle/>
                    <a:p>
                      <a:pPr algn="ctr" fontAlgn="b"/>
                      <a:r>
                        <a:rPr lang="en-IT" sz="900" b="1" i="0" u="none" strike="noStrike">
                          <a:solidFill>
                            <a:schemeClr val="tx1"/>
                          </a:solidFill>
                          <a:effectLst/>
                          <a:latin typeface="+mn-lt"/>
                        </a:rPr>
                        <a:t>77.4</a:t>
                      </a:r>
                    </a:p>
                  </a:txBody>
                  <a:tcPr marL="0" marR="0" marT="0" marB="0" anchor="ctr">
                    <a:solidFill>
                      <a:srgbClr val="CBCDD2"/>
                    </a:solidFill>
                  </a:tcPr>
                </a:tc>
                <a:tc>
                  <a:txBody>
                    <a:bodyPr/>
                    <a:lstStyle/>
                    <a:p>
                      <a:pPr algn="ctr" fontAlgn="b"/>
                      <a:r>
                        <a:rPr lang="en-IT" sz="900" b="1" i="0" u="none" strike="noStrike">
                          <a:solidFill>
                            <a:schemeClr val="tx1"/>
                          </a:solidFill>
                          <a:effectLst/>
                          <a:latin typeface="+mn-lt"/>
                        </a:rPr>
                        <a:t>62.6</a:t>
                      </a:r>
                    </a:p>
                  </a:txBody>
                  <a:tcPr marL="0" marR="0" marT="0" marB="0" anchor="ctr">
                    <a:solidFill>
                      <a:srgbClr val="CBCDD2"/>
                    </a:solidFill>
                  </a:tcPr>
                </a:tc>
                <a:tc>
                  <a:txBody>
                    <a:bodyPr/>
                    <a:lstStyle/>
                    <a:p>
                      <a:pPr algn="ctr" fontAlgn="b"/>
                      <a:r>
                        <a:rPr lang="en-IT" sz="900" b="0" i="0" u="none" strike="noStrike">
                          <a:solidFill>
                            <a:schemeClr val="tx1"/>
                          </a:solidFill>
                          <a:effectLst/>
                          <a:latin typeface="+mn-lt"/>
                        </a:rPr>
                        <a:t>62.8</a:t>
                      </a:r>
                    </a:p>
                  </a:txBody>
                  <a:tcPr marL="0" marR="0" marT="0" marB="0" anchor="ctr">
                    <a:solidFill>
                      <a:srgbClr val="CBCDD2"/>
                    </a:solidFill>
                  </a:tcPr>
                </a:tc>
                <a:extLst>
                  <a:ext uri="{0D108BD9-81ED-4DB2-BD59-A6C34878D82A}">
                    <a16:rowId xmlns:a16="http://schemas.microsoft.com/office/drawing/2014/main" val="3868242809"/>
                  </a:ext>
                </a:extLst>
              </a:tr>
              <a:tr h="135931">
                <a:tc>
                  <a:txBody>
                    <a:bodyPr/>
                    <a:lstStyle/>
                    <a:p>
                      <a:pPr marL="0" indent="0" algn="l" fontAlgn="b"/>
                      <a:r>
                        <a:rPr lang="en-GB" sz="900" b="0" i="0" u="none" strike="noStrike">
                          <a:solidFill>
                            <a:schemeClr val="tx1"/>
                          </a:solidFill>
                          <a:effectLst/>
                          <a:latin typeface="+mn-lt"/>
                        </a:rPr>
                        <a:t>Rai stage 0-II or Binet A/B, %</a:t>
                      </a:r>
                    </a:p>
                  </a:txBody>
                  <a:tcPr marL="36000" marR="0" marT="0" marB="0" anchor="ctr">
                    <a:solidFill>
                      <a:srgbClr val="CBCDD2"/>
                    </a:solidFill>
                  </a:tcPr>
                </a:tc>
                <a:tc>
                  <a:txBody>
                    <a:bodyPr/>
                    <a:lstStyle/>
                    <a:p>
                      <a:pPr algn="ctr" fontAlgn="b"/>
                      <a:r>
                        <a:rPr lang="en-IT" sz="900" b="0" i="0" u="none" strike="noStrike">
                          <a:solidFill>
                            <a:schemeClr val="tx1"/>
                          </a:solidFill>
                          <a:effectLst/>
                          <a:latin typeface="+mn-lt"/>
                        </a:rPr>
                        <a:t>58.1</a:t>
                      </a:r>
                    </a:p>
                  </a:txBody>
                  <a:tcPr marL="0" marR="0" marT="0" marB="0" anchor="ctr">
                    <a:solidFill>
                      <a:srgbClr val="CBCDD2"/>
                    </a:solidFill>
                  </a:tcPr>
                </a:tc>
                <a:tc>
                  <a:txBody>
                    <a:bodyPr/>
                    <a:lstStyle/>
                    <a:p>
                      <a:pPr algn="ctr" fontAlgn="b"/>
                      <a:r>
                        <a:rPr lang="en-IT" sz="900" b="0" i="0" u="none" strike="noStrike">
                          <a:solidFill>
                            <a:schemeClr val="tx1"/>
                          </a:solidFill>
                          <a:effectLst/>
                          <a:latin typeface="+mn-lt"/>
                        </a:rPr>
                        <a:t>58.0</a:t>
                      </a:r>
                    </a:p>
                  </a:txBody>
                  <a:tcPr marL="0" marR="0" marT="0" marB="0" anchor="ctr">
                    <a:solidFill>
                      <a:srgbClr val="CBCDD2"/>
                    </a:solidFill>
                  </a:tcPr>
                </a:tc>
                <a:tc>
                  <a:txBody>
                    <a:bodyPr/>
                    <a:lstStyle/>
                    <a:p>
                      <a:pPr algn="ctr" fontAlgn="b"/>
                      <a:r>
                        <a:rPr lang="en-IT" sz="900" b="0" i="0" u="none" strike="noStrike">
                          <a:solidFill>
                            <a:schemeClr val="tx1"/>
                          </a:solidFill>
                          <a:effectLst/>
                          <a:latin typeface="+mn-lt"/>
                        </a:rPr>
                        <a:t>58.1</a:t>
                      </a:r>
                    </a:p>
                  </a:txBody>
                  <a:tcPr marL="0" marR="0" marT="0" marB="0" anchor="ctr">
                    <a:solidFill>
                      <a:srgbClr val="CBCDD2"/>
                    </a:solidFill>
                  </a:tcPr>
                </a:tc>
                <a:extLst>
                  <a:ext uri="{0D108BD9-81ED-4DB2-BD59-A6C34878D82A}">
                    <a16:rowId xmlns:a16="http://schemas.microsoft.com/office/drawing/2014/main" val="3831198267"/>
                  </a:ext>
                </a:extLst>
              </a:tr>
              <a:tr h="135931">
                <a:tc>
                  <a:txBody>
                    <a:bodyPr/>
                    <a:lstStyle/>
                    <a:p>
                      <a:pPr algn="l" fontAlgn="b"/>
                      <a:r>
                        <a:rPr lang="en-GB" sz="900" b="0" i="0" u="none" strike="noStrike">
                          <a:solidFill>
                            <a:schemeClr val="tx1"/>
                          </a:solidFill>
                          <a:effectLst/>
                          <a:latin typeface="+mn-lt"/>
                        </a:rPr>
                        <a:t>Number of prior therapies</a:t>
                      </a:r>
                    </a:p>
                  </a:txBody>
                  <a:tcPr marL="36000" marR="0" marT="0" marB="0" anchor="ctr">
                    <a:solidFill>
                      <a:srgbClr val="E7E8EA"/>
                    </a:solidFill>
                  </a:tcPr>
                </a:tc>
                <a:tc>
                  <a:txBody>
                    <a:bodyPr/>
                    <a:lstStyle/>
                    <a:p>
                      <a:pPr algn="ctr" fontAlgn="b"/>
                      <a:endParaRPr lang="en-IT" sz="900" b="0" i="0" u="none" strike="noStrike">
                        <a:solidFill>
                          <a:schemeClr val="tx1"/>
                        </a:solidFill>
                        <a:effectLst/>
                        <a:latin typeface="+mn-lt"/>
                      </a:endParaRPr>
                    </a:p>
                  </a:txBody>
                  <a:tcPr marL="0" marR="0" marT="0" marB="0" anchor="ctr">
                    <a:solidFill>
                      <a:srgbClr val="E7E8EA"/>
                    </a:solidFill>
                  </a:tcPr>
                </a:tc>
                <a:tc>
                  <a:txBody>
                    <a:bodyPr/>
                    <a:lstStyle/>
                    <a:p>
                      <a:pPr algn="ctr" fontAlgn="b"/>
                      <a:endParaRPr lang="en-IT" sz="900" b="0" i="0" u="none" strike="noStrike">
                        <a:solidFill>
                          <a:schemeClr val="tx1"/>
                        </a:solidFill>
                        <a:effectLst/>
                        <a:latin typeface="+mn-lt"/>
                      </a:endParaRPr>
                    </a:p>
                  </a:txBody>
                  <a:tcPr marL="0" marR="0" marT="0" marB="0" anchor="ctr">
                    <a:solidFill>
                      <a:srgbClr val="E7E8EA"/>
                    </a:solidFill>
                  </a:tcPr>
                </a:tc>
                <a:tc>
                  <a:txBody>
                    <a:bodyPr/>
                    <a:lstStyle/>
                    <a:p>
                      <a:pPr algn="ctr" fontAlgn="b"/>
                      <a:endParaRPr lang="en-IT" sz="900" b="0" i="0" u="none" strike="noStrike">
                        <a:solidFill>
                          <a:schemeClr val="tx1"/>
                        </a:solidFill>
                        <a:effectLst/>
                        <a:latin typeface="+mn-lt"/>
                      </a:endParaRPr>
                    </a:p>
                  </a:txBody>
                  <a:tcPr marL="0" marR="0" marT="0" marB="0" anchor="ctr">
                    <a:solidFill>
                      <a:srgbClr val="E7E8EA"/>
                    </a:solidFill>
                  </a:tcPr>
                </a:tc>
                <a:extLst>
                  <a:ext uri="{0D108BD9-81ED-4DB2-BD59-A6C34878D82A}">
                    <a16:rowId xmlns:a16="http://schemas.microsoft.com/office/drawing/2014/main" val="1559298113"/>
                  </a:ext>
                </a:extLst>
              </a:tr>
              <a:tr h="135931">
                <a:tc>
                  <a:txBody>
                    <a:bodyPr/>
                    <a:lstStyle/>
                    <a:p>
                      <a:pPr marL="457200" lvl="1" indent="0" algn="l" fontAlgn="b"/>
                      <a:r>
                        <a:rPr lang="en-IT" sz="900" b="0" i="0" u="none" strike="noStrike">
                          <a:solidFill>
                            <a:schemeClr val="tx1"/>
                          </a:solidFill>
                          <a:effectLst/>
                          <a:latin typeface="+mn-lt"/>
                        </a:rPr>
                        <a:t>2, %</a:t>
                      </a:r>
                    </a:p>
                  </a:txBody>
                  <a:tcPr marL="36000" marR="0" marT="0" marB="0" anchor="ctr">
                    <a:solidFill>
                      <a:srgbClr val="E7E8EA"/>
                    </a:solidFill>
                  </a:tcPr>
                </a:tc>
                <a:tc>
                  <a:txBody>
                    <a:bodyPr/>
                    <a:lstStyle/>
                    <a:p>
                      <a:pPr algn="ctr" fontAlgn="b"/>
                      <a:r>
                        <a:rPr lang="en-IT" sz="900" b="0" i="0" u="none" strike="noStrike">
                          <a:solidFill>
                            <a:schemeClr val="tx1"/>
                          </a:solidFill>
                          <a:effectLst/>
                          <a:latin typeface="+mn-lt"/>
                        </a:rPr>
                        <a:t>25.8</a:t>
                      </a:r>
                    </a:p>
                  </a:txBody>
                  <a:tcPr marL="0" marR="0" marT="0" marB="0" anchor="ctr">
                    <a:solidFill>
                      <a:srgbClr val="E7E8EA"/>
                    </a:solidFill>
                  </a:tcPr>
                </a:tc>
                <a:tc>
                  <a:txBody>
                    <a:bodyPr/>
                    <a:lstStyle/>
                    <a:p>
                      <a:pPr algn="ctr" fontAlgn="b"/>
                      <a:r>
                        <a:rPr lang="en-IT" sz="900" b="0" i="0" u="none" strike="noStrike">
                          <a:solidFill>
                            <a:schemeClr val="tx1"/>
                          </a:solidFill>
                          <a:effectLst/>
                          <a:latin typeface="+mn-lt"/>
                        </a:rPr>
                        <a:t>26.3</a:t>
                      </a:r>
                    </a:p>
                  </a:txBody>
                  <a:tcPr marL="0" marR="0" marT="0" marB="0" anchor="ctr">
                    <a:solidFill>
                      <a:srgbClr val="E7E8EA"/>
                    </a:solidFill>
                  </a:tcPr>
                </a:tc>
                <a:tc>
                  <a:txBody>
                    <a:bodyPr/>
                    <a:lstStyle/>
                    <a:p>
                      <a:pPr algn="ctr" fontAlgn="b"/>
                      <a:r>
                        <a:rPr lang="en-IT" sz="900" b="0" i="0" u="none" strike="noStrike">
                          <a:solidFill>
                            <a:schemeClr val="tx1"/>
                          </a:solidFill>
                          <a:effectLst/>
                          <a:latin typeface="+mn-lt"/>
                        </a:rPr>
                        <a:t>25.8</a:t>
                      </a:r>
                    </a:p>
                  </a:txBody>
                  <a:tcPr marL="0" marR="0" marT="0" marB="0" anchor="ctr">
                    <a:solidFill>
                      <a:srgbClr val="E7E8EA"/>
                    </a:solidFill>
                  </a:tcPr>
                </a:tc>
                <a:extLst>
                  <a:ext uri="{0D108BD9-81ED-4DB2-BD59-A6C34878D82A}">
                    <a16:rowId xmlns:a16="http://schemas.microsoft.com/office/drawing/2014/main" val="563191395"/>
                  </a:ext>
                </a:extLst>
              </a:tr>
              <a:tr h="135931">
                <a:tc>
                  <a:txBody>
                    <a:bodyPr/>
                    <a:lstStyle/>
                    <a:p>
                      <a:pPr marL="457200" lvl="1" indent="0" algn="l" fontAlgn="b"/>
                      <a:r>
                        <a:rPr lang="en-IT" sz="900" b="0" i="0" u="none" strike="noStrike">
                          <a:solidFill>
                            <a:schemeClr val="tx1"/>
                          </a:solidFill>
                          <a:effectLst/>
                          <a:latin typeface="+mn-lt"/>
                        </a:rPr>
                        <a:t>3, %</a:t>
                      </a:r>
                    </a:p>
                  </a:txBody>
                  <a:tcPr marL="36000" marR="0" marT="0" marB="0" anchor="ctr">
                    <a:solidFill>
                      <a:srgbClr val="E7E8EA"/>
                    </a:solidFill>
                  </a:tcPr>
                </a:tc>
                <a:tc>
                  <a:txBody>
                    <a:bodyPr/>
                    <a:lstStyle/>
                    <a:p>
                      <a:pPr algn="ctr" fontAlgn="b"/>
                      <a:r>
                        <a:rPr lang="en-IT" sz="900" b="0" i="0" u="none" strike="noStrike">
                          <a:solidFill>
                            <a:schemeClr val="tx1"/>
                          </a:solidFill>
                          <a:effectLst/>
                          <a:latin typeface="+mn-lt"/>
                        </a:rPr>
                        <a:t>11.0</a:t>
                      </a:r>
                    </a:p>
                  </a:txBody>
                  <a:tcPr marL="0" marR="0" marT="0" marB="0" anchor="ctr">
                    <a:solidFill>
                      <a:srgbClr val="E7E8EA"/>
                    </a:solidFill>
                  </a:tcPr>
                </a:tc>
                <a:tc>
                  <a:txBody>
                    <a:bodyPr/>
                    <a:lstStyle/>
                    <a:p>
                      <a:pPr algn="ctr" fontAlgn="b"/>
                      <a:r>
                        <a:rPr lang="en-IT" sz="900" b="0" i="0" u="none" strike="noStrike">
                          <a:solidFill>
                            <a:schemeClr val="tx1"/>
                          </a:solidFill>
                          <a:effectLst/>
                          <a:latin typeface="+mn-lt"/>
                        </a:rPr>
                        <a:t>7.6</a:t>
                      </a:r>
                    </a:p>
                  </a:txBody>
                  <a:tcPr marL="0" marR="0" marT="0" marB="0" anchor="ctr">
                    <a:solidFill>
                      <a:srgbClr val="E7E8EA"/>
                    </a:solidFill>
                  </a:tcPr>
                </a:tc>
                <a:tc>
                  <a:txBody>
                    <a:bodyPr/>
                    <a:lstStyle/>
                    <a:p>
                      <a:pPr algn="ctr" fontAlgn="b"/>
                      <a:r>
                        <a:rPr lang="en-IT" sz="900" b="0" i="0" u="none" strike="noStrike">
                          <a:solidFill>
                            <a:schemeClr val="tx1"/>
                          </a:solidFill>
                          <a:effectLst/>
                          <a:latin typeface="+mn-lt"/>
                        </a:rPr>
                        <a:t>11.0</a:t>
                      </a:r>
                    </a:p>
                  </a:txBody>
                  <a:tcPr marL="0" marR="0" marT="0" marB="0" anchor="ctr">
                    <a:solidFill>
                      <a:srgbClr val="E7E8EA"/>
                    </a:solidFill>
                  </a:tcPr>
                </a:tc>
                <a:extLst>
                  <a:ext uri="{0D108BD9-81ED-4DB2-BD59-A6C34878D82A}">
                    <a16:rowId xmlns:a16="http://schemas.microsoft.com/office/drawing/2014/main" val="3386688265"/>
                  </a:ext>
                </a:extLst>
              </a:tr>
              <a:tr h="135931">
                <a:tc>
                  <a:txBody>
                    <a:bodyPr/>
                    <a:lstStyle/>
                    <a:p>
                      <a:pPr marL="457200" lvl="1" indent="0" algn="l" fontAlgn="b"/>
                      <a:r>
                        <a:rPr lang="en-IT" sz="900" b="0" i="0" u="none" strike="noStrike">
                          <a:solidFill>
                            <a:schemeClr val="tx1"/>
                          </a:solidFill>
                          <a:effectLst/>
                          <a:latin typeface="+mn-lt"/>
                        </a:rPr>
                        <a:t>≥4, %</a:t>
                      </a:r>
                    </a:p>
                  </a:txBody>
                  <a:tcPr marL="36000" marR="0" marT="0" marB="0" anchor="ctr">
                    <a:solidFill>
                      <a:srgbClr val="E7E8EA"/>
                    </a:solidFill>
                  </a:tcPr>
                </a:tc>
                <a:tc>
                  <a:txBody>
                    <a:bodyPr/>
                    <a:lstStyle/>
                    <a:p>
                      <a:pPr algn="ctr" fontAlgn="b"/>
                      <a:r>
                        <a:rPr lang="en-IT" sz="900" b="0" i="0" u="none" strike="noStrike">
                          <a:solidFill>
                            <a:schemeClr val="tx1"/>
                          </a:solidFill>
                          <a:effectLst/>
                          <a:latin typeface="+mn-lt"/>
                        </a:rPr>
                        <a:t>10.3</a:t>
                      </a:r>
                    </a:p>
                  </a:txBody>
                  <a:tcPr marL="0" marR="0" marT="0" marB="0" anchor="ctr">
                    <a:solidFill>
                      <a:srgbClr val="E7E8EA"/>
                    </a:solidFill>
                  </a:tcPr>
                </a:tc>
                <a:tc>
                  <a:txBody>
                    <a:bodyPr/>
                    <a:lstStyle/>
                    <a:p>
                      <a:pPr algn="ctr" fontAlgn="b"/>
                      <a:r>
                        <a:rPr lang="en-IT" sz="900" b="0" i="0" u="none" strike="noStrike">
                          <a:solidFill>
                            <a:schemeClr val="tx1"/>
                          </a:solidFill>
                          <a:effectLst/>
                          <a:latin typeface="+mn-lt"/>
                        </a:rPr>
                        <a:t>7.3</a:t>
                      </a:r>
                    </a:p>
                  </a:txBody>
                  <a:tcPr marL="0" marR="0" marT="0" marB="0" anchor="ctr">
                    <a:solidFill>
                      <a:srgbClr val="E7E8EA"/>
                    </a:solidFill>
                  </a:tcPr>
                </a:tc>
                <a:tc>
                  <a:txBody>
                    <a:bodyPr/>
                    <a:lstStyle/>
                    <a:p>
                      <a:pPr algn="ctr" fontAlgn="b"/>
                      <a:r>
                        <a:rPr lang="en-IT" sz="900" b="0" i="0" u="none" strike="noStrike">
                          <a:solidFill>
                            <a:schemeClr val="tx1"/>
                          </a:solidFill>
                          <a:effectLst/>
                          <a:latin typeface="+mn-lt"/>
                        </a:rPr>
                        <a:t>10.3</a:t>
                      </a:r>
                    </a:p>
                  </a:txBody>
                  <a:tcPr marL="0" marR="0" marT="0" marB="0" anchor="ctr">
                    <a:solidFill>
                      <a:srgbClr val="E7E8EA"/>
                    </a:solidFill>
                  </a:tcPr>
                </a:tc>
                <a:extLst>
                  <a:ext uri="{0D108BD9-81ED-4DB2-BD59-A6C34878D82A}">
                    <a16:rowId xmlns:a16="http://schemas.microsoft.com/office/drawing/2014/main" val="349823096"/>
                  </a:ext>
                </a:extLst>
              </a:tr>
              <a:tr h="135931">
                <a:tc>
                  <a:txBody>
                    <a:bodyPr/>
                    <a:lstStyle/>
                    <a:p>
                      <a:pPr algn="l" fontAlgn="b"/>
                      <a:r>
                        <a:rPr lang="en-GB" sz="900" b="0" i="0" u="none" strike="noStrike">
                          <a:solidFill>
                            <a:schemeClr val="tx1"/>
                          </a:solidFill>
                          <a:effectLst/>
                          <a:latin typeface="+mn-lt"/>
                        </a:rPr>
                        <a:t>Prior therapy</a:t>
                      </a:r>
                    </a:p>
                  </a:txBody>
                  <a:tcPr marL="36000" marR="0" marT="0" marB="0" anchor="ctr"/>
                </a:tc>
                <a:tc>
                  <a:txBody>
                    <a:bodyPr/>
                    <a:lstStyle/>
                    <a:p>
                      <a:pPr algn="ctr" fontAlgn="b"/>
                      <a:endParaRPr lang="en-IT" sz="900" b="1" i="0" u="none" strike="noStrike">
                        <a:solidFill>
                          <a:schemeClr val="tx1"/>
                        </a:solidFill>
                        <a:effectLst/>
                        <a:latin typeface="+mn-lt"/>
                      </a:endParaRPr>
                    </a:p>
                  </a:txBody>
                  <a:tcPr marL="0" marR="0" marT="0" marB="0" anchor="ctr"/>
                </a:tc>
                <a:tc>
                  <a:txBody>
                    <a:bodyPr/>
                    <a:lstStyle/>
                    <a:p>
                      <a:pPr algn="ctr" fontAlgn="b"/>
                      <a:endParaRPr lang="en-IT" sz="900" b="1" i="0" u="none" strike="noStrike">
                        <a:solidFill>
                          <a:schemeClr val="tx1"/>
                        </a:solidFill>
                        <a:effectLst/>
                        <a:latin typeface="+mn-lt"/>
                      </a:endParaRPr>
                    </a:p>
                  </a:txBody>
                  <a:tcPr marL="0" marR="0" marT="0" marB="0" anchor="ctr"/>
                </a:tc>
                <a:tc>
                  <a:txBody>
                    <a:bodyPr/>
                    <a:lstStyle/>
                    <a:p>
                      <a:pPr algn="ctr" fontAlgn="b"/>
                      <a:endParaRPr lang="en-IT" sz="900" b="0" i="0" u="none" strike="noStrike">
                        <a:solidFill>
                          <a:schemeClr val="tx1"/>
                        </a:solidFill>
                        <a:effectLst/>
                        <a:latin typeface="+mn-lt"/>
                      </a:endParaRPr>
                    </a:p>
                  </a:txBody>
                  <a:tcPr marL="0" marR="0" marT="0" marB="0" anchor="ctr"/>
                </a:tc>
                <a:extLst>
                  <a:ext uri="{0D108BD9-81ED-4DB2-BD59-A6C34878D82A}">
                    <a16:rowId xmlns:a16="http://schemas.microsoft.com/office/drawing/2014/main" val="1227354550"/>
                  </a:ext>
                </a:extLst>
              </a:tr>
              <a:tr h="135931">
                <a:tc>
                  <a:txBody>
                    <a:bodyPr/>
                    <a:lstStyle/>
                    <a:p>
                      <a:pPr marL="457200" lvl="1" indent="0" algn="l" fontAlgn="b"/>
                      <a:r>
                        <a:rPr lang="en-GB" sz="900" b="0" i="0" u="none" strike="noStrike">
                          <a:solidFill>
                            <a:schemeClr val="tx1"/>
                          </a:solidFill>
                          <a:effectLst/>
                          <a:latin typeface="+mn-lt"/>
                        </a:rPr>
                        <a:t>Anti-CD20 antibody, %</a:t>
                      </a:r>
                    </a:p>
                  </a:txBody>
                  <a:tcPr marL="36000" marR="0" marT="0" marB="0" anchor="ctr">
                    <a:solidFill>
                      <a:srgbClr val="CBCDD2"/>
                    </a:solidFill>
                  </a:tcPr>
                </a:tc>
                <a:tc>
                  <a:txBody>
                    <a:bodyPr/>
                    <a:lstStyle/>
                    <a:p>
                      <a:pPr algn="ctr" fontAlgn="b"/>
                      <a:r>
                        <a:rPr lang="en-IT" sz="900" b="0" i="0" u="none" strike="noStrike">
                          <a:solidFill>
                            <a:schemeClr val="tx1"/>
                          </a:solidFill>
                          <a:effectLst/>
                          <a:latin typeface="+mn-lt"/>
                        </a:rPr>
                        <a:t>83.9</a:t>
                      </a:r>
                    </a:p>
                  </a:txBody>
                  <a:tcPr marL="0" marR="0" marT="0" marB="0" anchor="ctr">
                    <a:solidFill>
                      <a:srgbClr val="CBCDD2"/>
                    </a:solidFill>
                  </a:tcPr>
                </a:tc>
                <a:tc>
                  <a:txBody>
                    <a:bodyPr/>
                    <a:lstStyle/>
                    <a:p>
                      <a:pPr algn="ctr" fontAlgn="b"/>
                      <a:r>
                        <a:rPr lang="en-IT" sz="900" b="0" i="0" u="none" strike="noStrike">
                          <a:solidFill>
                            <a:schemeClr val="tx1"/>
                          </a:solidFill>
                          <a:effectLst/>
                          <a:latin typeface="+mn-lt"/>
                        </a:rPr>
                        <a:t>83.8</a:t>
                      </a:r>
                    </a:p>
                  </a:txBody>
                  <a:tcPr marL="0" marR="0" marT="0" marB="0" anchor="ctr">
                    <a:solidFill>
                      <a:srgbClr val="CBCDD2"/>
                    </a:solidFill>
                  </a:tcPr>
                </a:tc>
                <a:tc>
                  <a:txBody>
                    <a:bodyPr/>
                    <a:lstStyle/>
                    <a:p>
                      <a:pPr algn="ctr" fontAlgn="b"/>
                      <a:r>
                        <a:rPr lang="en-IT" sz="900" b="0" i="0" u="none" strike="noStrike">
                          <a:solidFill>
                            <a:schemeClr val="tx1"/>
                          </a:solidFill>
                          <a:effectLst/>
                          <a:latin typeface="+mn-lt"/>
                        </a:rPr>
                        <a:t>83.9</a:t>
                      </a:r>
                    </a:p>
                  </a:txBody>
                  <a:tcPr marL="0" marR="0" marT="0" marB="0" anchor="ctr">
                    <a:solidFill>
                      <a:srgbClr val="CBCDD2"/>
                    </a:solidFill>
                  </a:tcPr>
                </a:tc>
                <a:extLst>
                  <a:ext uri="{0D108BD9-81ED-4DB2-BD59-A6C34878D82A}">
                    <a16:rowId xmlns:a16="http://schemas.microsoft.com/office/drawing/2014/main" val="3994587106"/>
                  </a:ext>
                </a:extLst>
              </a:tr>
              <a:tr h="135931">
                <a:tc>
                  <a:txBody>
                    <a:bodyPr/>
                    <a:lstStyle/>
                    <a:p>
                      <a:pPr marL="457200" lvl="1" indent="0" algn="l" fontAlgn="b"/>
                      <a:r>
                        <a:rPr lang="en-GB" sz="900" b="0" i="0" u="none" strike="noStrike">
                          <a:solidFill>
                            <a:schemeClr val="tx1"/>
                          </a:solidFill>
                          <a:effectLst/>
                          <a:latin typeface="+mn-lt"/>
                        </a:rPr>
                        <a:t>Alkylators other than bendamustine, %</a:t>
                      </a:r>
                    </a:p>
                  </a:txBody>
                  <a:tcPr marL="36000" marR="0" marT="0" marB="0" anchor="ctr">
                    <a:solidFill>
                      <a:srgbClr val="CBCDD2"/>
                    </a:solidFill>
                  </a:tcPr>
                </a:tc>
                <a:tc>
                  <a:txBody>
                    <a:bodyPr/>
                    <a:lstStyle/>
                    <a:p>
                      <a:pPr algn="ctr" fontAlgn="b"/>
                      <a:r>
                        <a:rPr lang="en-IT" sz="900" b="0" i="0" u="none" strike="noStrike">
                          <a:solidFill>
                            <a:schemeClr val="tx1"/>
                          </a:solidFill>
                          <a:effectLst/>
                          <a:latin typeface="+mn-lt"/>
                        </a:rPr>
                        <a:t>85.8</a:t>
                      </a:r>
                    </a:p>
                  </a:txBody>
                  <a:tcPr marL="0" marR="0" marT="0" marB="0" anchor="ctr">
                    <a:solidFill>
                      <a:srgbClr val="CBCDD2"/>
                    </a:solidFill>
                  </a:tcPr>
                </a:tc>
                <a:tc>
                  <a:txBody>
                    <a:bodyPr/>
                    <a:lstStyle/>
                    <a:p>
                      <a:pPr algn="ctr" fontAlgn="b"/>
                      <a:r>
                        <a:rPr lang="en-IT" sz="900" b="0" i="0" u="none" strike="noStrike">
                          <a:solidFill>
                            <a:schemeClr val="tx1"/>
                          </a:solidFill>
                          <a:effectLst/>
                          <a:latin typeface="+mn-lt"/>
                        </a:rPr>
                        <a:t>83.8</a:t>
                      </a:r>
                    </a:p>
                  </a:txBody>
                  <a:tcPr marL="0" marR="0" marT="0" marB="0" anchor="ctr">
                    <a:solidFill>
                      <a:srgbClr val="CBCDD2"/>
                    </a:solidFill>
                  </a:tcPr>
                </a:tc>
                <a:tc>
                  <a:txBody>
                    <a:bodyPr/>
                    <a:lstStyle/>
                    <a:p>
                      <a:pPr algn="ctr" fontAlgn="b"/>
                      <a:r>
                        <a:rPr lang="en-IT" sz="900" b="0" i="0" u="none" strike="noStrike">
                          <a:solidFill>
                            <a:schemeClr val="tx1"/>
                          </a:solidFill>
                          <a:effectLst/>
                          <a:latin typeface="+mn-lt"/>
                        </a:rPr>
                        <a:t>85.8</a:t>
                      </a:r>
                    </a:p>
                  </a:txBody>
                  <a:tcPr marL="0" marR="0" marT="0" marB="0" anchor="ctr">
                    <a:solidFill>
                      <a:srgbClr val="CBCDD2"/>
                    </a:solidFill>
                  </a:tcPr>
                </a:tc>
                <a:extLst>
                  <a:ext uri="{0D108BD9-81ED-4DB2-BD59-A6C34878D82A}">
                    <a16:rowId xmlns:a16="http://schemas.microsoft.com/office/drawing/2014/main" val="1317111747"/>
                  </a:ext>
                </a:extLst>
              </a:tr>
              <a:tr h="135931">
                <a:tc>
                  <a:txBody>
                    <a:bodyPr/>
                    <a:lstStyle/>
                    <a:p>
                      <a:pPr marL="457200" lvl="1" indent="0" algn="l" fontAlgn="b"/>
                      <a:r>
                        <a:rPr lang="en-GB" sz="900" b="0" i="0" u="none" strike="noStrike">
                          <a:solidFill>
                            <a:schemeClr val="tx1"/>
                          </a:solidFill>
                          <a:effectLst/>
                          <a:latin typeface="+mn-lt"/>
                        </a:rPr>
                        <a:t>Bendamustine, %</a:t>
                      </a:r>
                    </a:p>
                  </a:txBody>
                  <a:tcPr marL="36000" marR="0" marT="0" marB="0" anchor="ctr">
                    <a:solidFill>
                      <a:srgbClr val="CBCDD2"/>
                    </a:solidFill>
                  </a:tcPr>
                </a:tc>
                <a:tc>
                  <a:txBody>
                    <a:bodyPr/>
                    <a:lstStyle/>
                    <a:p>
                      <a:pPr algn="ctr" fontAlgn="b"/>
                      <a:r>
                        <a:rPr lang="en-IT" sz="900" b="0" i="0" u="none" strike="noStrike">
                          <a:solidFill>
                            <a:schemeClr val="tx1"/>
                          </a:solidFill>
                          <a:effectLst/>
                          <a:latin typeface="+mn-lt"/>
                        </a:rPr>
                        <a:t>30.3</a:t>
                      </a:r>
                    </a:p>
                  </a:txBody>
                  <a:tcPr marL="0" marR="0" marT="0" marB="0" anchor="ctr">
                    <a:solidFill>
                      <a:srgbClr val="CBCDD2"/>
                    </a:solidFill>
                  </a:tcPr>
                </a:tc>
                <a:tc>
                  <a:txBody>
                    <a:bodyPr/>
                    <a:lstStyle/>
                    <a:p>
                      <a:pPr algn="ctr" fontAlgn="b"/>
                      <a:r>
                        <a:rPr lang="en-IT" sz="900" b="0" i="0" u="none" strike="noStrike">
                          <a:solidFill>
                            <a:schemeClr val="tx1"/>
                          </a:solidFill>
                          <a:effectLst/>
                          <a:latin typeface="+mn-lt"/>
                        </a:rPr>
                        <a:t>25.7</a:t>
                      </a:r>
                    </a:p>
                  </a:txBody>
                  <a:tcPr marL="0" marR="0" marT="0" marB="0" anchor="ctr">
                    <a:solidFill>
                      <a:srgbClr val="CBCDD2"/>
                    </a:solidFill>
                  </a:tcPr>
                </a:tc>
                <a:tc>
                  <a:txBody>
                    <a:bodyPr/>
                    <a:lstStyle/>
                    <a:p>
                      <a:pPr algn="ctr" fontAlgn="b"/>
                      <a:r>
                        <a:rPr lang="en-IT" sz="900" b="0" i="0" u="none" strike="noStrike">
                          <a:solidFill>
                            <a:schemeClr val="tx1"/>
                          </a:solidFill>
                          <a:effectLst/>
                          <a:latin typeface="+mn-lt"/>
                        </a:rPr>
                        <a:t>30.3</a:t>
                      </a:r>
                    </a:p>
                  </a:txBody>
                  <a:tcPr marL="0" marR="0" marT="0" marB="0" anchor="ctr">
                    <a:solidFill>
                      <a:srgbClr val="CBCDD2"/>
                    </a:solidFill>
                  </a:tcPr>
                </a:tc>
                <a:extLst>
                  <a:ext uri="{0D108BD9-81ED-4DB2-BD59-A6C34878D82A}">
                    <a16:rowId xmlns:a16="http://schemas.microsoft.com/office/drawing/2014/main" val="1870994984"/>
                  </a:ext>
                </a:extLst>
              </a:tr>
              <a:tr h="135931">
                <a:tc>
                  <a:txBody>
                    <a:bodyPr/>
                    <a:lstStyle/>
                    <a:p>
                      <a:pPr marL="457200" lvl="1" indent="0" algn="l" fontAlgn="b"/>
                      <a:r>
                        <a:rPr lang="en-GB" sz="900" b="1" i="0" u="none" strike="noStrike">
                          <a:solidFill>
                            <a:schemeClr val="tx1"/>
                          </a:solidFill>
                          <a:effectLst/>
                          <a:latin typeface="+mn-lt"/>
                        </a:rPr>
                        <a:t>Purine analog, %</a:t>
                      </a:r>
                    </a:p>
                  </a:txBody>
                  <a:tcPr marL="36000" marR="0" marT="0" marB="0" anchor="ctr">
                    <a:solidFill>
                      <a:srgbClr val="CBCDD2"/>
                    </a:solidFill>
                  </a:tcPr>
                </a:tc>
                <a:tc>
                  <a:txBody>
                    <a:bodyPr/>
                    <a:lstStyle/>
                    <a:p>
                      <a:pPr algn="ctr" fontAlgn="b"/>
                      <a:r>
                        <a:rPr lang="en-IT" sz="900" b="1" i="0" u="none" strike="noStrike">
                          <a:solidFill>
                            <a:schemeClr val="tx1"/>
                          </a:solidFill>
                          <a:effectLst/>
                          <a:latin typeface="+mn-lt"/>
                        </a:rPr>
                        <a:t>70.3</a:t>
                      </a:r>
                    </a:p>
                  </a:txBody>
                  <a:tcPr marL="0" marR="0" marT="0" marB="0" anchor="ctr">
                    <a:solidFill>
                      <a:srgbClr val="CBCDD2"/>
                    </a:solidFill>
                  </a:tcPr>
                </a:tc>
                <a:tc>
                  <a:txBody>
                    <a:bodyPr/>
                    <a:lstStyle/>
                    <a:p>
                      <a:pPr algn="ctr" fontAlgn="b"/>
                      <a:r>
                        <a:rPr lang="en-IT" sz="900" b="1" i="0" u="none" strike="noStrike">
                          <a:solidFill>
                            <a:schemeClr val="tx1"/>
                          </a:solidFill>
                          <a:effectLst/>
                          <a:latin typeface="+mn-lt"/>
                        </a:rPr>
                        <a:t>54.4</a:t>
                      </a:r>
                    </a:p>
                  </a:txBody>
                  <a:tcPr marL="0" marR="0" marT="0" marB="0" anchor="ctr">
                    <a:solidFill>
                      <a:srgbClr val="CBCDD2"/>
                    </a:solidFill>
                  </a:tcPr>
                </a:tc>
                <a:tc>
                  <a:txBody>
                    <a:bodyPr/>
                    <a:lstStyle/>
                    <a:p>
                      <a:pPr algn="ctr" fontAlgn="b"/>
                      <a:r>
                        <a:rPr lang="en-IT" sz="900" b="0" i="0" u="none" strike="noStrike">
                          <a:solidFill>
                            <a:schemeClr val="tx1"/>
                          </a:solidFill>
                          <a:effectLst/>
                          <a:latin typeface="+mn-lt"/>
                        </a:rPr>
                        <a:t>70.3</a:t>
                      </a:r>
                    </a:p>
                  </a:txBody>
                  <a:tcPr marL="0" marR="0" marT="0" marB="0" anchor="ctr">
                    <a:solidFill>
                      <a:srgbClr val="CBCDD2"/>
                    </a:solidFill>
                  </a:tcPr>
                </a:tc>
                <a:extLst>
                  <a:ext uri="{0D108BD9-81ED-4DB2-BD59-A6C34878D82A}">
                    <a16:rowId xmlns:a16="http://schemas.microsoft.com/office/drawing/2014/main" val="3683484779"/>
                  </a:ext>
                </a:extLst>
              </a:tr>
              <a:tr h="135931">
                <a:tc>
                  <a:txBody>
                    <a:bodyPr/>
                    <a:lstStyle/>
                    <a:p>
                      <a:pPr algn="l" fontAlgn="b"/>
                      <a:r>
                        <a:rPr lang="en-GB" sz="900" b="0" i="0" u="none" strike="noStrike">
                          <a:solidFill>
                            <a:schemeClr val="tx1"/>
                          </a:solidFill>
                          <a:effectLst/>
                          <a:latin typeface="+mn-lt"/>
                        </a:rPr>
                        <a:t>Absolute lymphocyte count, 10</a:t>
                      </a:r>
                      <a:r>
                        <a:rPr lang="en-GB" sz="900" b="0" i="0" u="none" strike="noStrike" baseline="30000">
                          <a:solidFill>
                            <a:schemeClr val="tx1"/>
                          </a:solidFill>
                          <a:effectLst/>
                          <a:latin typeface="+mn-lt"/>
                        </a:rPr>
                        <a:t>9</a:t>
                      </a:r>
                      <a:r>
                        <a:rPr lang="en-GB" sz="900" b="0" i="0" u="none" strike="noStrike">
                          <a:solidFill>
                            <a:schemeClr val="tx1"/>
                          </a:solidFill>
                          <a:effectLst/>
                          <a:latin typeface="+mn-lt"/>
                        </a:rPr>
                        <a:t> cells/L, median</a:t>
                      </a:r>
                    </a:p>
                  </a:txBody>
                  <a:tcPr marL="36000" marR="0" marT="0" marB="0" anchor="ctr"/>
                </a:tc>
                <a:tc>
                  <a:txBody>
                    <a:bodyPr/>
                    <a:lstStyle/>
                    <a:p>
                      <a:pPr algn="ctr" fontAlgn="b"/>
                      <a:r>
                        <a:rPr lang="en-IT" sz="900" b="0" i="0" u="none" strike="noStrike">
                          <a:solidFill>
                            <a:schemeClr val="tx1"/>
                          </a:solidFill>
                          <a:effectLst/>
                          <a:latin typeface="+mn-lt"/>
                        </a:rPr>
                        <a:t>48.9</a:t>
                      </a:r>
                    </a:p>
                  </a:txBody>
                  <a:tcPr marL="0" marR="0" marT="0" marB="0" anchor="ctr"/>
                </a:tc>
                <a:tc>
                  <a:txBody>
                    <a:bodyPr/>
                    <a:lstStyle/>
                    <a:p>
                      <a:pPr algn="ctr" fontAlgn="b"/>
                      <a:r>
                        <a:rPr lang="en-IT" sz="900" b="0" i="0" u="none" strike="noStrike">
                          <a:solidFill>
                            <a:schemeClr val="tx1"/>
                          </a:solidFill>
                          <a:effectLst/>
                          <a:latin typeface="+mn-lt"/>
                        </a:rPr>
                        <a:t>36.0</a:t>
                      </a:r>
                    </a:p>
                  </a:txBody>
                  <a:tcPr marL="0" marR="0" marT="0" marB="0" anchor="ctr"/>
                </a:tc>
                <a:tc>
                  <a:txBody>
                    <a:bodyPr/>
                    <a:lstStyle/>
                    <a:p>
                      <a:pPr algn="ctr" fontAlgn="b"/>
                      <a:r>
                        <a:rPr lang="en-IT" sz="900" b="0" i="0" u="none" strike="noStrike">
                          <a:solidFill>
                            <a:schemeClr val="tx1"/>
                          </a:solidFill>
                          <a:effectLst/>
                          <a:latin typeface="+mn-lt"/>
                        </a:rPr>
                        <a:t>49</a:t>
                      </a:r>
                    </a:p>
                  </a:txBody>
                  <a:tcPr marL="0" marR="0" marT="0" marB="0" anchor="ctr"/>
                </a:tc>
                <a:extLst>
                  <a:ext uri="{0D108BD9-81ED-4DB2-BD59-A6C34878D82A}">
                    <a16:rowId xmlns:a16="http://schemas.microsoft.com/office/drawing/2014/main" val="1728523365"/>
                  </a:ext>
                </a:extLst>
              </a:tr>
              <a:tr h="135931">
                <a:tc>
                  <a:txBody>
                    <a:bodyPr/>
                    <a:lstStyle/>
                    <a:p>
                      <a:pPr algn="l" fontAlgn="b"/>
                      <a:r>
                        <a:rPr lang="en-GB" sz="900" b="0" i="0" u="none" strike="noStrike">
                          <a:solidFill>
                            <a:schemeClr val="tx1"/>
                          </a:solidFill>
                          <a:effectLst/>
                          <a:latin typeface="+mn-lt"/>
                        </a:rPr>
                        <a:t>Absolute neutrophil count, 10</a:t>
                      </a:r>
                      <a:r>
                        <a:rPr lang="en-GB" sz="900" b="0" i="0" u="none" strike="noStrike" baseline="30000">
                          <a:solidFill>
                            <a:schemeClr val="tx1"/>
                          </a:solidFill>
                          <a:effectLst/>
                          <a:latin typeface="+mn-lt"/>
                        </a:rPr>
                        <a:t>9</a:t>
                      </a:r>
                      <a:r>
                        <a:rPr lang="en-GB" sz="900" b="0" i="0" u="none" strike="noStrike">
                          <a:solidFill>
                            <a:schemeClr val="tx1"/>
                          </a:solidFill>
                          <a:effectLst/>
                          <a:latin typeface="+mn-lt"/>
                        </a:rPr>
                        <a:t> cells/L, median</a:t>
                      </a:r>
                    </a:p>
                  </a:txBody>
                  <a:tcPr marL="36000" marR="0" marT="0" marB="0" anchor="ctr"/>
                </a:tc>
                <a:tc>
                  <a:txBody>
                    <a:bodyPr/>
                    <a:lstStyle/>
                    <a:p>
                      <a:pPr algn="ctr" fontAlgn="b"/>
                      <a:r>
                        <a:rPr lang="en-IT" sz="900" b="0" i="0" u="none" strike="noStrike">
                          <a:solidFill>
                            <a:schemeClr val="tx1"/>
                          </a:solidFill>
                          <a:effectLst/>
                          <a:latin typeface="+mn-lt"/>
                        </a:rPr>
                        <a:t>3.8</a:t>
                      </a:r>
                    </a:p>
                  </a:txBody>
                  <a:tcPr marL="0" marR="0" marT="0" marB="0" anchor="ctr"/>
                </a:tc>
                <a:tc>
                  <a:txBody>
                    <a:bodyPr/>
                    <a:lstStyle/>
                    <a:p>
                      <a:pPr algn="ctr" fontAlgn="b"/>
                      <a:r>
                        <a:rPr lang="en-IT" sz="900" b="0" i="0" u="none" strike="noStrike">
                          <a:solidFill>
                            <a:schemeClr val="tx1"/>
                          </a:solidFill>
                          <a:effectLst/>
                          <a:latin typeface="+mn-lt"/>
                        </a:rPr>
                        <a:t>4.0</a:t>
                      </a:r>
                    </a:p>
                  </a:txBody>
                  <a:tcPr marL="0" marR="0" marT="0" marB="0" anchor="ctr"/>
                </a:tc>
                <a:tc>
                  <a:txBody>
                    <a:bodyPr/>
                    <a:lstStyle/>
                    <a:p>
                      <a:pPr algn="ctr" fontAlgn="b"/>
                      <a:r>
                        <a:rPr lang="en-IT" sz="900" b="0" i="0" u="none" strike="noStrike">
                          <a:solidFill>
                            <a:schemeClr val="tx1"/>
                          </a:solidFill>
                          <a:effectLst/>
                          <a:latin typeface="+mn-lt"/>
                        </a:rPr>
                        <a:t>4</a:t>
                      </a:r>
                    </a:p>
                  </a:txBody>
                  <a:tcPr marL="0" marR="0" marT="0" marB="0" anchor="ctr"/>
                </a:tc>
                <a:extLst>
                  <a:ext uri="{0D108BD9-81ED-4DB2-BD59-A6C34878D82A}">
                    <a16:rowId xmlns:a16="http://schemas.microsoft.com/office/drawing/2014/main" val="558744390"/>
                  </a:ext>
                </a:extLst>
              </a:tr>
              <a:tr h="135931">
                <a:tc>
                  <a:txBody>
                    <a:bodyPr/>
                    <a:lstStyle/>
                    <a:p>
                      <a:pPr algn="l" fontAlgn="b"/>
                      <a:r>
                        <a:rPr lang="en-GB" sz="900" b="0" i="0" u="none" strike="noStrike">
                          <a:solidFill>
                            <a:schemeClr val="tx1"/>
                          </a:solidFill>
                          <a:effectLst/>
                          <a:latin typeface="+mn-lt"/>
                        </a:rPr>
                        <a:t>Platelet count, 10</a:t>
                      </a:r>
                      <a:r>
                        <a:rPr lang="en-GB" sz="900" b="0" i="0" u="none" strike="noStrike" baseline="30000">
                          <a:solidFill>
                            <a:schemeClr val="tx1"/>
                          </a:solidFill>
                          <a:effectLst/>
                          <a:latin typeface="+mn-lt"/>
                        </a:rPr>
                        <a:t>9</a:t>
                      </a:r>
                      <a:r>
                        <a:rPr lang="en-GB" sz="900" b="0" i="0" u="none" strike="noStrike">
                          <a:solidFill>
                            <a:schemeClr val="tx1"/>
                          </a:solidFill>
                          <a:effectLst/>
                          <a:latin typeface="+mn-lt"/>
                        </a:rPr>
                        <a:t> cells/L, median</a:t>
                      </a:r>
                    </a:p>
                  </a:txBody>
                  <a:tcPr marL="36000" marR="0" marT="0" marB="0" anchor="ctr"/>
                </a:tc>
                <a:tc>
                  <a:txBody>
                    <a:bodyPr/>
                    <a:lstStyle/>
                    <a:p>
                      <a:pPr algn="ctr" fontAlgn="b"/>
                      <a:r>
                        <a:rPr lang="en-IT" sz="900" b="0" i="0" u="none" strike="noStrike">
                          <a:solidFill>
                            <a:schemeClr val="tx1"/>
                          </a:solidFill>
                          <a:effectLst/>
                          <a:latin typeface="+mn-lt"/>
                        </a:rPr>
                        <a:t>119.5</a:t>
                      </a:r>
                    </a:p>
                  </a:txBody>
                  <a:tcPr marL="0" marR="0" marT="0" marB="0" anchor="ctr"/>
                </a:tc>
                <a:tc>
                  <a:txBody>
                    <a:bodyPr/>
                    <a:lstStyle/>
                    <a:p>
                      <a:pPr algn="ctr" fontAlgn="b"/>
                      <a:r>
                        <a:rPr lang="en-IT" sz="900" b="0" i="0" u="none" strike="noStrike">
                          <a:solidFill>
                            <a:schemeClr val="tx1"/>
                          </a:solidFill>
                          <a:effectLst/>
                          <a:latin typeface="+mn-lt"/>
                        </a:rPr>
                        <a:t>126.0</a:t>
                      </a:r>
                    </a:p>
                  </a:txBody>
                  <a:tcPr marL="0" marR="0" marT="0" marB="0" anchor="ctr"/>
                </a:tc>
                <a:tc>
                  <a:txBody>
                    <a:bodyPr/>
                    <a:lstStyle/>
                    <a:p>
                      <a:pPr algn="ctr" fontAlgn="b"/>
                      <a:r>
                        <a:rPr lang="en-IT" sz="900" b="0" i="0" u="none" strike="noStrike">
                          <a:solidFill>
                            <a:schemeClr val="tx1"/>
                          </a:solidFill>
                          <a:effectLst/>
                          <a:latin typeface="+mn-lt"/>
                        </a:rPr>
                        <a:t>119.0</a:t>
                      </a:r>
                    </a:p>
                  </a:txBody>
                  <a:tcPr marL="0" marR="0" marT="0" marB="0" anchor="ctr"/>
                </a:tc>
                <a:extLst>
                  <a:ext uri="{0D108BD9-81ED-4DB2-BD59-A6C34878D82A}">
                    <a16:rowId xmlns:a16="http://schemas.microsoft.com/office/drawing/2014/main" val="3166457520"/>
                  </a:ext>
                </a:extLst>
              </a:tr>
            </a:tbl>
          </a:graphicData>
        </a:graphic>
      </p:graphicFrame>
    </p:spTree>
    <p:extLst>
      <p:ext uri="{BB962C8B-B14F-4D97-AF65-F5344CB8AC3E}">
        <p14:creationId xmlns:p14="http://schemas.microsoft.com/office/powerpoint/2010/main" val="13486198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FADF24EE-E6F8-81F9-0C29-0669B08A5BED}"/>
              </a:ext>
            </a:extLst>
          </p:cNvPr>
          <p:cNvSpPr>
            <a:spLocks noGrp="1"/>
          </p:cNvSpPr>
          <p:nvPr>
            <p:ph type="body" sz="quarter" idx="12"/>
          </p:nvPr>
        </p:nvSpPr>
        <p:spPr/>
        <p:txBody>
          <a:bodyPr/>
          <a:lstStyle/>
          <a:p>
            <a:r>
              <a:rPr lang="en-US"/>
              <a:t>PFS-INV</a:t>
            </a:r>
          </a:p>
        </p:txBody>
      </p:sp>
      <p:sp>
        <p:nvSpPr>
          <p:cNvPr id="7" name="Title 6">
            <a:extLst>
              <a:ext uri="{FF2B5EF4-FFF2-40B4-BE49-F238E27FC236}">
                <a16:creationId xmlns:a16="http://schemas.microsoft.com/office/drawing/2014/main" id="{1A97BA51-B148-DBA4-083A-23EDEEC71276}"/>
              </a:ext>
            </a:extLst>
          </p:cNvPr>
          <p:cNvSpPr>
            <a:spLocks noGrp="1"/>
          </p:cNvSpPr>
          <p:nvPr>
            <p:ph type="title"/>
          </p:nvPr>
        </p:nvSpPr>
        <p:spPr/>
        <p:txBody>
          <a:bodyPr/>
          <a:lstStyle/>
          <a:p>
            <a:r>
              <a:rPr lang="en-US"/>
              <a:t>PFS-INV and OS</a:t>
            </a:r>
          </a:p>
        </p:txBody>
      </p:sp>
      <p:sp>
        <p:nvSpPr>
          <p:cNvPr id="2" name="Footer Placeholder 1">
            <a:extLst>
              <a:ext uri="{FF2B5EF4-FFF2-40B4-BE49-F238E27FC236}">
                <a16:creationId xmlns:a16="http://schemas.microsoft.com/office/drawing/2014/main" id="{0E8FA769-8D3A-F9C2-AFFE-55E3D947A07B}"/>
              </a:ext>
            </a:extLst>
          </p:cNvPr>
          <p:cNvSpPr>
            <a:spLocks noGrp="1"/>
          </p:cNvSpPr>
          <p:nvPr>
            <p:ph type="ftr" sz="quarter" idx="13"/>
          </p:nvPr>
        </p:nvSpPr>
        <p:spPr/>
        <p:txBody>
          <a:bodyPr/>
          <a:lstStyle/>
          <a:p>
            <a:r>
              <a:rPr lang="en-GB"/>
              <a:t>CI, confidence interval; HR, hazard ratio; ITT, intention-to-treat; OS, overall survival; PFS-INV, investigator-assessed progression-free survival. </a:t>
            </a:r>
          </a:p>
          <a:p>
            <a:r>
              <a:rPr lang="en-GB" b="1" err="1"/>
              <a:t>Shadman</a:t>
            </a:r>
            <a:r>
              <a:rPr lang="en-GB" b="1"/>
              <a:t> et al. Abstract #P700 presented at EHA2024. </a:t>
            </a:r>
          </a:p>
        </p:txBody>
      </p:sp>
      <p:sp>
        <p:nvSpPr>
          <p:cNvPr id="12" name="Text Placeholder 11">
            <a:extLst>
              <a:ext uri="{FF2B5EF4-FFF2-40B4-BE49-F238E27FC236}">
                <a16:creationId xmlns:a16="http://schemas.microsoft.com/office/drawing/2014/main" id="{4A0CC8B3-61BF-64AB-8108-D3F3CFEFB52F}"/>
              </a:ext>
            </a:extLst>
          </p:cNvPr>
          <p:cNvSpPr>
            <a:spLocks noGrp="1"/>
          </p:cNvSpPr>
          <p:nvPr>
            <p:ph type="body" sz="quarter" idx="14"/>
          </p:nvPr>
        </p:nvSpPr>
        <p:spPr/>
        <p:txBody>
          <a:bodyPr/>
          <a:lstStyle/>
          <a:p>
            <a:r>
              <a:rPr lang="en-US"/>
              <a:t>OS</a:t>
            </a:r>
          </a:p>
        </p:txBody>
      </p:sp>
      <p:sp>
        <p:nvSpPr>
          <p:cNvPr id="3" name="TextBox 2">
            <a:extLst>
              <a:ext uri="{FF2B5EF4-FFF2-40B4-BE49-F238E27FC236}">
                <a16:creationId xmlns:a16="http://schemas.microsoft.com/office/drawing/2014/main" id="{78186D22-77CF-17CD-7EBE-E59B588C5231}"/>
              </a:ext>
            </a:extLst>
          </p:cNvPr>
          <p:cNvSpPr txBox="1"/>
          <p:nvPr/>
        </p:nvSpPr>
        <p:spPr>
          <a:xfrm>
            <a:off x="415925" y="5754856"/>
            <a:ext cx="5621804" cy="307777"/>
          </a:xfrm>
          <a:prstGeom prst="rect">
            <a:avLst/>
          </a:prstGeom>
          <a:solidFill>
            <a:schemeClr val="bg2"/>
          </a:solidFill>
        </p:spPr>
        <p:txBody>
          <a:bodyPr wrap="square" rIns="0" rtlCol="0">
            <a:spAutoFit/>
          </a:bodyPr>
          <a:lstStyle/>
          <a:p>
            <a:pPr marL="177800" indent="-177800">
              <a:buClr>
                <a:schemeClr val="accent2"/>
              </a:buClr>
              <a:buFont typeface="Arial" panose="020B0604020202020204" pitchFamily="34" charset="0"/>
              <a:buChar char="•"/>
            </a:pPr>
            <a:r>
              <a:rPr lang="en-US" sz="1400"/>
              <a:t>PFS-INV was significantly improved for </a:t>
            </a:r>
            <a:r>
              <a:rPr lang="en-US" sz="1400" err="1"/>
              <a:t>zanubrutinib</a:t>
            </a:r>
            <a:r>
              <a:rPr lang="en-US" sz="1400"/>
              <a:t> </a:t>
            </a:r>
            <a:r>
              <a:rPr lang="en-US" sz="1400" err="1"/>
              <a:t>postmatching</a:t>
            </a:r>
            <a:endParaRPr lang="en-US" sz="1400"/>
          </a:p>
        </p:txBody>
      </p:sp>
      <p:sp>
        <p:nvSpPr>
          <p:cNvPr id="5" name="TextBox 4">
            <a:extLst>
              <a:ext uri="{FF2B5EF4-FFF2-40B4-BE49-F238E27FC236}">
                <a16:creationId xmlns:a16="http://schemas.microsoft.com/office/drawing/2014/main" id="{E7AF76A6-EE45-3688-15CD-02E5C1443116}"/>
              </a:ext>
            </a:extLst>
          </p:cNvPr>
          <p:cNvSpPr txBox="1"/>
          <p:nvPr/>
        </p:nvSpPr>
        <p:spPr>
          <a:xfrm>
            <a:off x="6211887" y="5754856"/>
            <a:ext cx="5572125" cy="307777"/>
          </a:xfrm>
          <a:prstGeom prst="rect">
            <a:avLst/>
          </a:prstGeom>
          <a:solidFill>
            <a:schemeClr val="bg2"/>
          </a:solidFill>
        </p:spPr>
        <p:txBody>
          <a:bodyPr wrap="square" rtlCol="0">
            <a:spAutoFit/>
          </a:bodyPr>
          <a:lstStyle>
            <a:defPPr>
              <a:defRPr lang="en-IT"/>
            </a:defPPr>
            <a:lvl1pPr marL="285750" indent="-285750">
              <a:buClr>
                <a:schemeClr val="accent2"/>
              </a:buClr>
              <a:buFont typeface="Arial" panose="020B0604020202020204" pitchFamily="34" charset="0"/>
              <a:buChar char="•"/>
              <a:defRPr sz="1400"/>
            </a:lvl1pPr>
          </a:lstStyle>
          <a:p>
            <a:pPr marL="177800" indent="-177800"/>
            <a:r>
              <a:rPr lang="en-US"/>
              <a:t>OS was potentially improved for </a:t>
            </a:r>
            <a:r>
              <a:rPr lang="en-US" err="1"/>
              <a:t>zanubrutinib</a:t>
            </a:r>
            <a:r>
              <a:rPr lang="en-US"/>
              <a:t> </a:t>
            </a:r>
            <a:r>
              <a:rPr lang="en-US" err="1"/>
              <a:t>postmatching</a:t>
            </a:r>
            <a:endParaRPr lang="en-US"/>
          </a:p>
        </p:txBody>
      </p:sp>
      <p:graphicFrame>
        <p:nvGraphicFramePr>
          <p:cNvPr id="8" name="Diagramm 7">
            <a:extLst>
              <a:ext uri="{FF2B5EF4-FFF2-40B4-BE49-F238E27FC236}">
                <a16:creationId xmlns:a16="http://schemas.microsoft.com/office/drawing/2014/main" id="{7D37049D-CFFA-71C7-3B30-C071DD8A79D5}"/>
              </a:ext>
            </a:extLst>
          </p:cNvPr>
          <p:cNvGraphicFramePr/>
          <p:nvPr>
            <p:extLst>
              <p:ext uri="{D42A27DB-BD31-4B8C-83A1-F6EECF244321}">
                <p14:modId xmlns:p14="http://schemas.microsoft.com/office/powerpoint/2010/main" val="2470523820"/>
              </p:ext>
            </p:extLst>
          </p:nvPr>
        </p:nvGraphicFramePr>
        <p:xfrm>
          <a:off x="407989" y="2329546"/>
          <a:ext cx="5744872" cy="242750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Tabelle 8">
            <a:extLst>
              <a:ext uri="{FF2B5EF4-FFF2-40B4-BE49-F238E27FC236}">
                <a16:creationId xmlns:a16="http://schemas.microsoft.com/office/drawing/2014/main" id="{AC460EF4-B059-673D-14C4-363956F6F9E4}"/>
              </a:ext>
            </a:extLst>
          </p:cNvPr>
          <p:cNvGraphicFramePr>
            <a:graphicFrameLocks noGrp="1"/>
          </p:cNvGraphicFramePr>
          <p:nvPr>
            <p:extLst>
              <p:ext uri="{D42A27DB-BD31-4B8C-83A1-F6EECF244321}">
                <p14:modId xmlns:p14="http://schemas.microsoft.com/office/powerpoint/2010/main" val="1941192030"/>
              </p:ext>
            </p:extLst>
          </p:nvPr>
        </p:nvGraphicFramePr>
        <p:xfrm>
          <a:off x="407988" y="4820126"/>
          <a:ext cx="5621798" cy="853440"/>
        </p:xfrm>
        <a:graphic>
          <a:graphicData uri="http://schemas.openxmlformats.org/drawingml/2006/table">
            <a:tbl>
              <a:tblPr firstRow="1" bandRow="1">
                <a:tableStyleId>{5C22544A-7EE6-4342-B048-85BDC9FD1C3A}</a:tableStyleId>
              </a:tblPr>
              <a:tblGrid>
                <a:gridCol w="181348">
                  <a:extLst>
                    <a:ext uri="{9D8B030D-6E8A-4147-A177-3AD203B41FA5}">
                      <a16:colId xmlns:a16="http://schemas.microsoft.com/office/drawing/2014/main" val="619206354"/>
                    </a:ext>
                  </a:extLst>
                </a:gridCol>
                <a:gridCol w="544045">
                  <a:extLst>
                    <a:ext uri="{9D8B030D-6E8A-4147-A177-3AD203B41FA5}">
                      <a16:colId xmlns:a16="http://schemas.microsoft.com/office/drawing/2014/main" val="174075662"/>
                    </a:ext>
                  </a:extLst>
                </a:gridCol>
                <a:gridCol w="544045">
                  <a:extLst>
                    <a:ext uri="{9D8B030D-6E8A-4147-A177-3AD203B41FA5}">
                      <a16:colId xmlns:a16="http://schemas.microsoft.com/office/drawing/2014/main" val="4247300208"/>
                    </a:ext>
                  </a:extLst>
                </a:gridCol>
                <a:gridCol w="544045">
                  <a:extLst>
                    <a:ext uri="{9D8B030D-6E8A-4147-A177-3AD203B41FA5}">
                      <a16:colId xmlns:a16="http://schemas.microsoft.com/office/drawing/2014/main" val="1392249542"/>
                    </a:ext>
                  </a:extLst>
                </a:gridCol>
                <a:gridCol w="544045">
                  <a:extLst>
                    <a:ext uri="{9D8B030D-6E8A-4147-A177-3AD203B41FA5}">
                      <a16:colId xmlns:a16="http://schemas.microsoft.com/office/drawing/2014/main" val="2058550711"/>
                    </a:ext>
                  </a:extLst>
                </a:gridCol>
                <a:gridCol w="544045">
                  <a:extLst>
                    <a:ext uri="{9D8B030D-6E8A-4147-A177-3AD203B41FA5}">
                      <a16:colId xmlns:a16="http://schemas.microsoft.com/office/drawing/2014/main" val="2021821706"/>
                    </a:ext>
                  </a:extLst>
                </a:gridCol>
                <a:gridCol w="544045">
                  <a:extLst>
                    <a:ext uri="{9D8B030D-6E8A-4147-A177-3AD203B41FA5}">
                      <a16:colId xmlns:a16="http://schemas.microsoft.com/office/drawing/2014/main" val="1927379860"/>
                    </a:ext>
                  </a:extLst>
                </a:gridCol>
                <a:gridCol w="544045">
                  <a:extLst>
                    <a:ext uri="{9D8B030D-6E8A-4147-A177-3AD203B41FA5}">
                      <a16:colId xmlns:a16="http://schemas.microsoft.com/office/drawing/2014/main" val="251996669"/>
                    </a:ext>
                  </a:extLst>
                </a:gridCol>
                <a:gridCol w="544045">
                  <a:extLst>
                    <a:ext uri="{9D8B030D-6E8A-4147-A177-3AD203B41FA5}">
                      <a16:colId xmlns:a16="http://schemas.microsoft.com/office/drawing/2014/main" val="1793459080"/>
                    </a:ext>
                  </a:extLst>
                </a:gridCol>
                <a:gridCol w="544045">
                  <a:extLst>
                    <a:ext uri="{9D8B030D-6E8A-4147-A177-3AD203B41FA5}">
                      <a16:colId xmlns:a16="http://schemas.microsoft.com/office/drawing/2014/main" val="3248877473"/>
                    </a:ext>
                  </a:extLst>
                </a:gridCol>
                <a:gridCol w="544045">
                  <a:extLst>
                    <a:ext uri="{9D8B030D-6E8A-4147-A177-3AD203B41FA5}">
                      <a16:colId xmlns:a16="http://schemas.microsoft.com/office/drawing/2014/main" val="4077763369"/>
                    </a:ext>
                  </a:extLst>
                </a:gridCol>
              </a:tblGrid>
              <a:tr h="162241">
                <a:tc gridSpan="11">
                  <a:txBody>
                    <a:bodyPr/>
                    <a:lstStyle/>
                    <a:p>
                      <a:r>
                        <a:rPr lang="de-DE" sz="800" err="1"/>
                        <a:t>No</a:t>
                      </a:r>
                      <a:r>
                        <a:rPr lang="de-DE" sz="800"/>
                        <a:t>. at </a:t>
                      </a:r>
                      <a:r>
                        <a:rPr lang="de-DE" sz="800" err="1"/>
                        <a:t>risk</a:t>
                      </a:r>
                      <a:endParaRPr lang="de-DE" sz="800"/>
                    </a:p>
                  </a:txBody>
                  <a:tcPr marL="36000" marR="0" anchor="ct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513556464"/>
                  </a:ext>
                </a:extLst>
              </a:tr>
              <a:tr h="162241">
                <a:tc>
                  <a:txBody>
                    <a:bodyPr/>
                    <a:lstStyle/>
                    <a:p>
                      <a:endParaRPr lang="de-DE" sz="800">
                        <a:solidFill>
                          <a:schemeClr val="bg1"/>
                        </a:solidFill>
                      </a:endParaRPr>
                    </a:p>
                  </a:txBody>
                  <a:tcPr marL="36000" marR="0" anchor="ctr">
                    <a:solidFill>
                      <a:schemeClr val="accent3"/>
                    </a:solidFill>
                  </a:tcPr>
                </a:tc>
                <a:tc>
                  <a:txBody>
                    <a:bodyPr/>
                    <a:lstStyle/>
                    <a:p>
                      <a:pPr algn="ctr"/>
                      <a:r>
                        <a:rPr lang="de-DE" sz="800"/>
                        <a:t>185</a:t>
                      </a:r>
                    </a:p>
                  </a:txBody>
                  <a:tcPr marL="0" marR="0" anchor="ctr"/>
                </a:tc>
                <a:tc>
                  <a:txBody>
                    <a:bodyPr/>
                    <a:lstStyle/>
                    <a:p>
                      <a:pPr algn="ctr"/>
                      <a:r>
                        <a:rPr lang="de-DE" sz="800"/>
                        <a:t>172</a:t>
                      </a:r>
                    </a:p>
                  </a:txBody>
                  <a:tcPr marL="0" marR="0" anchor="ctr"/>
                </a:tc>
                <a:tc>
                  <a:txBody>
                    <a:bodyPr/>
                    <a:lstStyle/>
                    <a:p>
                      <a:pPr algn="ctr"/>
                      <a:r>
                        <a:rPr lang="de-DE" sz="800"/>
                        <a:t>165</a:t>
                      </a:r>
                    </a:p>
                  </a:txBody>
                  <a:tcPr marL="0" marR="0" anchor="ctr"/>
                </a:tc>
                <a:tc>
                  <a:txBody>
                    <a:bodyPr/>
                    <a:lstStyle/>
                    <a:p>
                      <a:pPr algn="ctr"/>
                      <a:r>
                        <a:rPr lang="de-DE" sz="800"/>
                        <a:t>149</a:t>
                      </a:r>
                    </a:p>
                  </a:txBody>
                  <a:tcPr marL="0" marR="0" anchor="ctr"/>
                </a:tc>
                <a:tc>
                  <a:txBody>
                    <a:bodyPr/>
                    <a:lstStyle/>
                    <a:p>
                      <a:pPr algn="ctr"/>
                      <a:r>
                        <a:rPr lang="de-DE" sz="800"/>
                        <a:t>141</a:t>
                      </a:r>
                    </a:p>
                  </a:txBody>
                  <a:tcPr marL="0" marR="0" anchor="ctr"/>
                </a:tc>
                <a:tc>
                  <a:txBody>
                    <a:bodyPr/>
                    <a:lstStyle/>
                    <a:p>
                      <a:pPr algn="ctr"/>
                      <a:r>
                        <a:rPr lang="de-DE" sz="800"/>
                        <a:t>127</a:t>
                      </a:r>
                    </a:p>
                  </a:txBody>
                  <a:tcPr marL="0" marR="0" anchor="ctr"/>
                </a:tc>
                <a:tc>
                  <a:txBody>
                    <a:bodyPr/>
                    <a:lstStyle/>
                    <a:p>
                      <a:pPr algn="ctr"/>
                      <a:r>
                        <a:rPr lang="de-DE" sz="800"/>
                        <a:t>94</a:t>
                      </a:r>
                    </a:p>
                  </a:txBody>
                  <a:tcPr marL="0" marR="0" anchor="ctr"/>
                </a:tc>
                <a:tc>
                  <a:txBody>
                    <a:bodyPr/>
                    <a:lstStyle/>
                    <a:p>
                      <a:pPr algn="ctr"/>
                      <a:r>
                        <a:rPr lang="de-DE" sz="800"/>
                        <a:t>76</a:t>
                      </a:r>
                    </a:p>
                  </a:txBody>
                  <a:tcPr marL="0" marR="0" anchor="ctr"/>
                </a:tc>
                <a:tc>
                  <a:txBody>
                    <a:bodyPr/>
                    <a:lstStyle/>
                    <a:p>
                      <a:pPr algn="ctr"/>
                      <a:r>
                        <a:rPr lang="de-DE" sz="800"/>
                        <a:t>20</a:t>
                      </a:r>
                    </a:p>
                  </a:txBody>
                  <a:tcPr marL="0" marR="0" anchor="ctr"/>
                </a:tc>
                <a:tc>
                  <a:txBody>
                    <a:bodyPr/>
                    <a:lstStyle/>
                    <a:p>
                      <a:pPr algn="ctr"/>
                      <a:r>
                        <a:rPr lang="de-DE" sz="800"/>
                        <a:t>0</a:t>
                      </a:r>
                    </a:p>
                  </a:txBody>
                  <a:tcPr marL="0" marR="0" anchor="ctr"/>
                </a:tc>
                <a:extLst>
                  <a:ext uri="{0D108BD9-81ED-4DB2-BD59-A6C34878D82A}">
                    <a16:rowId xmlns:a16="http://schemas.microsoft.com/office/drawing/2014/main" val="2216105311"/>
                  </a:ext>
                </a:extLst>
              </a:tr>
              <a:tr h="162241">
                <a:tc>
                  <a:txBody>
                    <a:bodyPr/>
                    <a:lstStyle/>
                    <a:p>
                      <a:endParaRPr lang="de-DE" sz="800">
                        <a:solidFill>
                          <a:schemeClr val="bg1"/>
                        </a:solidFill>
                      </a:endParaRPr>
                    </a:p>
                  </a:txBody>
                  <a:tcPr marL="36000" marR="0" anchor="ctr">
                    <a:solidFill>
                      <a:schemeClr val="accent1">
                        <a:lumMod val="90000"/>
                        <a:lumOff val="10000"/>
                      </a:schemeClr>
                    </a:solidFill>
                  </a:tcPr>
                </a:tc>
                <a:tc>
                  <a:txBody>
                    <a:bodyPr/>
                    <a:lstStyle/>
                    <a:p>
                      <a:pPr algn="ctr"/>
                      <a:r>
                        <a:rPr lang="de-DE" sz="800"/>
                        <a:t>155</a:t>
                      </a:r>
                    </a:p>
                  </a:txBody>
                  <a:tcPr marL="0" marR="0" anchor="ctr"/>
                </a:tc>
                <a:tc>
                  <a:txBody>
                    <a:bodyPr/>
                    <a:lstStyle/>
                    <a:p>
                      <a:pPr algn="ctr"/>
                      <a:r>
                        <a:rPr lang="de-DE" sz="800"/>
                        <a:t>142</a:t>
                      </a:r>
                    </a:p>
                  </a:txBody>
                  <a:tcPr marL="0" marR="0" anchor="ctr"/>
                </a:tc>
                <a:tc>
                  <a:txBody>
                    <a:bodyPr/>
                    <a:lstStyle/>
                    <a:p>
                      <a:pPr algn="ctr"/>
                      <a:r>
                        <a:rPr lang="de-DE" sz="800"/>
                        <a:t>133</a:t>
                      </a:r>
                    </a:p>
                  </a:txBody>
                  <a:tcPr marL="0" marR="0" anchor="ctr"/>
                </a:tc>
                <a:tc>
                  <a:txBody>
                    <a:bodyPr/>
                    <a:lstStyle/>
                    <a:p>
                      <a:pPr algn="ctr"/>
                      <a:r>
                        <a:rPr lang="de-DE" sz="800"/>
                        <a:t>121</a:t>
                      </a:r>
                    </a:p>
                  </a:txBody>
                  <a:tcPr marL="0" marR="0" anchor="ctr"/>
                </a:tc>
                <a:tc>
                  <a:txBody>
                    <a:bodyPr/>
                    <a:lstStyle/>
                    <a:p>
                      <a:pPr algn="ctr"/>
                      <a:r>
                        <a:rPr lang="de-DE" sz="800"/>
                        <a:t>107</a:t>
                      </a:r>
                    </a:p>
                  </a:txBody>
                  <a:tcPr marL="0" marR="0" anchor="ctr"/>
                </a:tc>
                <a:tc>
                  <a:txBody>
                    <a:bodyPr/>
                    <a:lstStyle/>
                    <a:p>
                      <a:pPr algn="ctr"/>
                      <a:r>
                        <a:rPr lang="de-DE" sz="800"/>
                        <a:t>94</a:t>
                      </a:r>
                    </a:p>
                  </a:txBody>
                  <a:tcPr marL="0" marR="0" anchor="ctr"/>
                </a:tc>
                <a:tc>
                  <a:txBody>
                    <a:bodyPr/>
                    <a:lstStyle/>
                    <a:p>
                      <a:pPr algn="ctr"/>
                      <a:r>
                        <a:rPr lang="de-DE" sz="800"/>
                        <a:t>43</a:t>
                      </a:r>
                    </a:p>
                  </a:txBody>
                  <a:tcPr marL="0" marR="0" anchor="ctr"/>
                </a:tc>
                <a:tc>
                  <a:txBody>
                    <a:bodyPr/>
                    <a:lstStyle/>
                    <a:p>
                      <a:pPr algn="ctr"/>
                      <a:r>
                        <a:rPr lang="de-DE" sz="800"/>
                        <a:t>0</a:t>
                      </a:r>
                    </a:p>
                  </a:txBody>
                  <a:tcPr marL="0" marR="0" anchor="ctr"/>
                </a:tc>
                <a:tc>
                  <a:txBody>
                    <a:bodyPr/>
                    <a:lstStyle/>
                    <a:p>
                      <a:pPr algn="ctr"/>
                      <a:r>
                        <a:rPr lang="de-DE" sz="800"/>
                        <a:t>0</a:t>
                      </a:r>
                    </a:p>
                  </a:txBody>
                  <a:tcPr marL="0" marR="0" anchor="ctr"/>
                </a:tc>
                <a:tc>
                  <a:txBody>
                    <a:bodyPr/>
                    <a:lstStyle/>
                    <a:p>
                      <a:pPr algn="ctr"/>
                      <a:r>
                        <a:rPr lang="de-DE" sz="800"/>
                        <a:t>0</a:t>
                      </a:r>
                    </a:p>
                  </a:txBody>
                  <a:tcPr marL="0" marR="0" anchor="ctr"/>
                </a:tc>
                <a:extLst>
                  <a:ext uri="{0D108BD9-81ED-4DB2-BD59-A6C34878D82A}">
                    <a16:rowId xmlns:a16="http://schemas.microsoft.com/office/drawing/2014/main" val="3262368492"/>
                  </a:ext>
                </a:extLst>
              </a:tr>
              <a:tr h="162241">
                <a:tc>
                  <a:txBody>
                    <a:bodyPr/>
                    <a:lstStyle/>
                    <a:p>
                      <a:endParaRPr lang="de-DE" sz="800">
                        <a:solidFill>
                          <a:schemeClr val="bg1"/>
                        </a:solidFill>
                      </a:endParaRPr>
                    </a:p>
                  </a:txBody>
                  <a:tcPr marL="36000" marR="0" anchor="ctr">
                    <a:solidFill>
                      <a:schemeClr val="accent5"/>
                    </a:solidFill>
                  </a:tcPr>
                </a:tc>
                <a:tc>
                  <a:txBody>
                    <a:bodyPr/>
                    <a:lstStyle/>
                    <a:p>
                      <a:pPr algn="ctr"/>
                      <a:r>
                        <a:rPr lang="de-DE" sz="800"/>
                        <a:t>327</a:t>
                      </a:r>
                    </a:p>
                  </a:txBody>
                  <a:tcPr marL="0" marR="0" anchor="ctr"/>
                </a:tc>
                <a:tc>
                  <a:txBody>
                    <a:bodyPr/>
                    <a:lstStyle/>
                    <a:p>
                      <a:pPr algn="ctr"/>
                      <a:r>
                        <a:rPr lang="de-DE" sz="800"/>
                        <a:t>300</a:t>
                      </a:r>
                    </a:p>
                  </a:txBody>
                  <a:tcPr marL="0" marR="0" anchor="ctr"/>
                </a:tc>
                <a:tc>
                  <a:txBody>
                    <a:bodyPr/>
                    <a:lstStyle/>
                    <a:p>
                      <a:pPr algn="ctr"/>
                      <a:r>
                        <a:rPr lang="de-DE" sz="800"/>
                        <a:t>286</a:t>
                      </a:r>
                    </a:p>
                  </a:txBody>
                  <a:tcPr marL="0" marR="0" anchor="ctr"/>
                </a:tc>
                <a:tc>
                  <a:txBody>
                    <a:bodyPr/>
                    <a:lstStyle/>
                    <a:p>
                      <a:pPr algn="ctr"/>
                      <a:r>
                        <a:rPr lang="de-DE" sz="800"/>
                        <a:t>259</a:t>
                      </a:r>
                    </a:p>
                  </a:txBody>
                  <a:tcPr marL="0" marR="0" anchor="ctr"/>
                </a:tc>
                <a:tc>
                  <a:txBody>
                    <a:bodyPr/>
                    <a:lstStyle/>
                    <a:p>
                      <a:pPr algn="ctr"/>
                      <a:r>
                        <a:rPr lang="de-DE" sz="800"/>
                        <a:t>243</a:t>
                      </a:r>
                    </a:p>
                  </a:txBody>
                  <a:tcPr marL="0" marR="0" anchor="ctr"/>
                </a:tc>
                <a:tc>
                  <a:txBody>
                    <a:bodyPr/>
                    <a:lstStyle/>
                    <a:p>
                      <a:pPr algn="ctr"/>
                      <a:r>
                        <a:rPr lang="de-DE" sz="800"/>
                        <a:t>218</a:t>
                      </a:r>
                    </a:p>
                  </a:txBody>
                  <a:tcPr marL="0" marR="0" anchor="ctr"/>
                </a:tc>
                <a:tc>
                  <a:txBody>
                    <a:bodyPr/>
                    <a:lstStyle/>
                    <a:p>
                      <a:pPr algn="ctr"/>
                      <a:r>
                        <a:rPr lang="de-DE" sz="800"/>
                        <a:t>153</a:t>
                      </a:r>
                    </a:p>
                  </a:txBody>
                  <a:tcPr marL="0" marR="0" anchor="ctr"/>
                </a:tc>
                <a:tc>
                  <a:txBody>
                    <a:bodyPr/>
                    <a:lstStyle/>
                    <a:p>
                      <a:pPr algn="ctr"/>
                      <a:r>
                        <a:rPr lang="de-DE" sz="800"/>
                        <a:t>118</a:t>
                      </a:r>
                    </a:p>
                  </a:txBody>
                  <a:tcPr marL="0" marR="0" anchor="ctr"/>
                </a:tc>
                <a:tc>
                  <a:txBody>
                    <a:bodyPr/>
                    <a:lstStyle/>
                    <a:p>
                      <a:pPr algn="ctr"/>
                      <a:r>
                        <a:rPr lang="de-DE" sz="800"/>
                        <a:t>38</a:t>
                      </a:r>
                    </a:p>
                  </a:txBody>
                  <a:tcPr marL="0" marR="0" anchor="ctr"/>
                </a:tc>
                <a:tc>
                  <a:txBody>
                    <a:bodyPr/>
                    <a:lstStyle/>
                    <a:p>
                      <a:pPr algn="ctr"/>
                      <a:r>
                        <a:rPr lang="de-DE" sz="800"/>
                        <a:t>0</a:t>
                      </a:r>
                    </a:p>
                  </a:txBody>
                  <a:tcPr marL="0" marR="0" anchor="ctr"/>
                </a:tc>
                <a:extLst>
                  <a:ext uri="{0D108BD9-81ED-4DB2-BD59-A6C34878D82A}">
                    <a16:rowId xmlns:a16="http://schemas.microsoft.com/office/drawing/2014/main" val="1817664319"/>
                  </a:ext>
                </a:extLst>
              </a:tr>
            </a:tbl>
          </a:graphicData>
        </a:graphic>
      </p:graphicFrame>
      <p:sp>
        <p:nvSpPr>
          <p:cNvPr id="13" name="Rechteck 12">
            <a:extLst>
              <a:ext uri="{FF2B5EF4-FFF2-40B4-BE49-F238E27FC236}">
                <a16:creationId xmlns:a16="http://schemas.microsoft.com/office/drawing/2014/main" id="{24F4DD0E-A7F2-076B-98E0-80A58E32924D}"/>
              </a:ext>
            </a:extLst>
          </p:cNvPr>
          <p:cNvSpPr/>
          <p:nvPr/>
        </p:nvSpPr>
        <p:spPr>
          <a:xfrm>
            <a:off x="415925" y="1992917"/>
            <a:ext cx="114300" cy="114300"/>
          </a:xfrm>
          <a:prstGeom prst="rect">
            <a:avLst/>
          </a:prstGeom>
          <a:solidFill>
            <a:srgbClr val="E300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feld 13">
            <a:extLst>
              <a:ext uri="{FF2B5EF4-FFF2-40B4-BE49-F238E27FC236}">
                <a16:creationId xmlns:a16="http://schemas.microsoft.com/office/drawing/2014/main" id="{62BECB40-9D23-00A9-7E69-AE723BE7D8EB}"/>
              </a:ext>
            </a:extLst>
          </p:cNvPr>
          <p:cNvSpPr txBox="1"/>
          <p:nvPr/>
        </p:nvSpPr>
        <p:spPr>
          <a:xfrm>
            <a:off x="496888" y="1926957"/>
            <a:ext cx="1706562" cy="246221"/>
          </a:xfrm>
          <a:prstGeom prst="rect">
            <a:avLst/>
          </a:prstGeom>
          <a:noFill/>
        </p:spPr>
        <p:txBody>
          <a:bodyPr wrap="square" rtlCol="0">
            <a:spAutoFit/>
          </a:bodyPr>
          <a:lstStyle/>
          <a:p>
            <a:r>
              <a:rPr lang="de-DE" sz="1000" err="1"/>
              <a:t>Zanubrutinib</a:t>
            </a:r>
            <a:r>
              <a:rPr lang="de-DE" sz="1000"/>
              <a:t> </a:t>
            </a:r>
            <a:r>
              <a:rPr lang="de-DE" sz="1000" err="1"/>
              <a:t>postmatching</a:t>
            </a:r>
            <a:endParaRPr lang="de-DE" sz="1000"/>
          </a:p>
        </p:txBody>
      </p:sp>
      <p:sp>
        <p:nvSpPr>
          <p:cNvPr id="15" name="Rechteck 14">
            <a:extLst>
              <a:ext uri="{FF2B5EF4-FFF2-40B4-BE49-F238E27FC236}">
                <a16:creationId xmlns:a16="http://schemas.microsoft.com/office/drawing/2014/main" id="{6E9539DE-689C-DE8F-B752-D307BFB35EC7}"/>
              </a:ext>
            </a:extLst>
          </p:cNvPr>
          <p:cNvSpPr/>
          <p:nvPr/>
        </p:nvSpPr>
        <p:spPr>
          <a:xfrm>
            <a:off x="2251075" y="1992917"/>
            <a:ext cx="114300" cy="114300"/>
          </a:xfrm>
          <a:prstGeom prst="rect">
            <a:avLst/>
          </a:prstGeom>
          <a:solidFill>
            <a:schemeClr val="accent1">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Textfeld 15">
            <a:extLst>
              <a:ext uri="{FF2B5EF4-FFF2-40B4-BE49-F238E27FC236}">
                <a16:creationId xmlns:a16="http://schemas.microsoft.com/office/drawing/2014/main" id="{A365E875-5562-02FB-3C73-64BAA9A2D978}"/>
              </a:ext>
            </a:extLst>
          </p:cNvPr>
          <p:cNvSpPr txBox="1"/>
          <p:nvPr/>
        </p:nvSpPr>
        <p:spPr>
          <a:xfrm>
            <a:off x="2332038" y="1926957"/>
            <a:ext cx="931862" cy="246221"/>
          </a:xfrm>
          <a:prstGeom prst="rect">
            <a:avLst/>
          </a:prstGeom>
          <a:noFill/>
        </p:spPr>
        <p:txBody>
          <a:bodyPr wrap="square" rtlCol="0">
            <a:spAutoFit/>
          </a:bodyPr>
          <a:lstStyle/>
          <a:p>
            <a:r>
              <a:rPr lang="de-DE" sz="1000" err="1"/>
              <a:t>Acalabrutinib</a:t>
            </a:r>
            <a:endParaRPr lang="de-DE" sz="1000"/>
          </a:p>
        </p:txBody>
      </p:sp>
      <p:sp>
        <p:nvSpPr>
          <p:cNvPr id="17" name="Rechteck 16">
            <a:extLst>
              <a:ext uri="{FF2B5EF4-FFF2-40B4-BE49-F238E27FC236}">
                <a16:creationId xmlns:a16="http://schemas.microsoft.com/office/drawing/2014/main" id="{5BAF1358-67C4-37F8-97C8-660D8F3FBB44}"/>
              </a:ext>
            </a:extLst>
          </p:cNvPr>
          <p:cNvSpPr/>
          <p:nvPr/>
        </p:nvSpPr>
        <p:spPr>
          <a:xfrm>
            <a:off x="3344863" y="1992917"/>
            <a:ext cx="114300" cy="114300"/>
          </a:xfrm>
          <a:prstGeom prst="rect">
            <a:avLst/>
          </a:prstGeom>
          <a:solidFill>
            <a:srgbClr val="8C161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feld 17">
            <a:extLst>
              <a:ext uri="{FF2B5EF4-FFF2-40B4-BE49-F238E27FC236}">
                <a16:creationId xmlns:a16="http://schemas.microsoft.com/office/drawing/2014/main" id="{670D7200-429B-F2DB-CA03-A0CAF479578A}"/>
              </a:ext>
            </a:extLst>
          </p:cNvPr>
          <p:cNvSpPr txBox="1"/>
          <p:nvPr/>
        </p:nvSpPr>
        <p:spPr>
          <a:xfrm>
            <a:off x="3425825" y="1926957"/>
            <a:ext cx="1112837" cy="246221"/>
          </a:xfrm>
          <a:prstGeom prst="rect">
            <a:avLst/>
          </a:prstGeom>
          <a:noFill/>
        </p:spPr>
        <p:txBody>
          <a:bodyPr wrap="square" rtlCol="0">
            <a:spAutoFit/>
          </a:bodyPr>
          <a:lstStyle/>
          <a:p>
            <a:r>
              <a:rPr lang="de-DE" sz="1000" err="1"/>
              <a:t>Zanubrutinib</a:t>
            </a:r>
            <a:r>
              <a:rPr lang="de-DE" sz="1000"/>
              <a:t> ITT</a:t>
            </a:r>
          </a:p>
        </p:txBody>
      </p:sp>
      <p:sp>
        <p:nvSpPr>
          <p:cNvPr id="19" name="Textfeld 18">
            <a:extLst>
              <a:ext uri="{FF2B5EF4-FFF2-40B4-BE49-F238E27FC236}">
                <a16:creationId xmlns:a16="http://schemas.microsoft.com/office/drawing/2014/main" id="{6D4881B6-ECF8-D68A-B745-CF75E71B855F}"/>
              </a:ext>
            </a:extLst>
          </p:cNvPr>
          <p:cNvSpPr txBox="1"/>
          <p:nvPr/>
        </p:nvSpPr>
        <p:spPr>
          <a:xfrm>
            <a:off x="918334" y="3757300"/>
            <a:ext cx="3790283" cy="553998"/>
          </a:xfrm>
          <a:prstGeom prst="rect">
            <a:avLst/>
          </a:prstGeom>
          <a:noFill/>
        </p:spPr>
        <p:txBody>
          <a:bodyPr wrap="square" rtlCol="0">
            <a:spAutoFit/>
          </a:bodyPr>
          <a:lstStyle/>
          <a:p>
            <a:r>
              <a:rPr lang="de-DE" sz="1000"/>
              <a:t>HR (95% CI) </a:t>
            </a:r>
            <a:r>
              <a:rPr lang="de-DE" sz="1000" err="1"/>
              <a:t>zanubrutinib</a:t>
            </a:r>
            <a:r>
              <a:rPr lang="de-DE" sz="1000"/>
              <a:t> (ALPINE) </a:t>
            </a:r>
            <a:r>
              <a:rPr lang="de-DE" sz="1000" err="1"/>
              <a:t>vs</a:t>
            </a:r>
            <a:r>
              <a:rPr lang="de-DE" sz="1000"/>
              <a:t> </a:t>
            </a:r>
            <a:r>
              <a:rPr lang="de-DE" sz="1000" err="1"/>
              <a:t>acalabrutinib</a:t>
            </a:r>
            <a:r>
              <a:rPr lang="de-DE" sz="1000"/>
              <a:t> (ASCEND)</a:t>
            </a:r>
          </a:p>
          <a:p>
            <a:r>
              <a:rPr lang="de-DE" sz="1000" err="1"/>
              <a:t>Unadjusted</a:t>
            </a:r>
            <a:r>
              <a:rPr lang="de-DE" sz="1000"/>
              <a:t> </a:t>
            </a:r>
            <a:r>
              <a:rPr lang="de-DE" sz="1000" err="1"/>
              <a:t>population</a:t>
            </a:r>
            <a:r>
              <a:rPr lang="de-DE" sz="1000"/>
              <a:t>: 0.77 (0.55-1.07); </a:t>
            </a:r>
            <a:r>
              <a:rPr lang="de-DE" sz="1000" i="1"/>
              <a:t>P</a:t>
            </a:r>
            <a:r>
              <a:rPr lang="de-DE" sz="1000"/>
              <a:t>=0.1213</a:t>
            </a:r>
          </a:p>
          <a:p>
            <a:r>
              <a:rPr lang="de-DE" sz="1000"/>
              <a:t>Base </a:t>
            </a:r>
            <a:r>
              <a:rPr lang="de-DE" sz="1000" err="1"/>
              <a:t>case</a:t>
            </a:r>
            <a:r>
              <a:rPr lang="de-DE" sz="1000"/>
              <a:t> </a:t>
            </a:r>
            <a:r>
              <a:rPr lang="de-DE" sz="1000" err="1"/>
              <a:t>adjusted</a:t>
            </a:r>
            <a:r>
              <a:rPr lang="de-DE" sz="1000"/>
              <a:t> </a:t>
            </a:r>
            <a:r>
              <a:rPr lang="de-DE" sz="1000" err="1"/>
              <a:t>population</a:t>
            </a:r>
            <a:r>
              <a:rPr lang="de-DE" sz="1000"/>
              <a:t>: 0.68 (0.46-0.99); </a:t>
            </a:r>
            <a:r>
              <a:rPr lang="de-DE" sz="1000" i="1"/>
              <a:t>P</a:t>
            </a:r>
            <a:r>
              <a:rPr lang="de-DE" sz="1000"/>
              <a:t>=0.0448</a:t>
            </a:r>
          </a:p>
        </p:txBody>
      </p:sp>
      <p:sp>
        <p:nvSpPr>
          <p:cNvPr id="20" name="Freihandform: Form 19">
            <a:extLst>
              <a:ext uri="{FF2B5EF4-FFF2-40B4-BE49-F238E27FC236}">
                <a16:creationId xmlns:a16="http://schemas.microsoft.com/office/drawing/2014/main" id="{97D23207-2B7D-AA1B-38B2-2672BC79D200}"/>
              </a:ext>
            </a:extLst>
          </p:cNvPr>
          <p:cNvSpPr/>
          <p:nvPr/>
        </p:nvSpPr>
        <p:spPr>
          <a:xfrm>
            <a:off x="957799" y="3360420"/>
            <a:ext cx="4472940" cy="952500"/>
          </a:xfrm>
          <a:custGeom>
            <a:avLst/>
            <a:gdLst>
              <a:gd name="connsiteX0" fmla="*/ 0 w 4472940"/>
              <a:gd name="connsiteY0" fmla="*/ 0 h 952500"/>
              <a:gd name="connsiteX1" fmla="*/ 4472940 w 4472940"/>
              <a:gd name="connsiteY1" fmla="*/ 0 h 952500"/>
              <a:gd name="connsiteX2" fmla="*/ 4472940 w 4472940"/>
              <a:gd name="connsiteY2" fmla="*/ 952500 h 952500"/>
            </a:gdLst>
            <a:ahLst/>
            <a:cxnLst>
              <a:cxn ang="0">
                <a:pos x="connsiteX0" y="connsiteY0"/>
              </a:cxn>
              <a:cxn ang="0">
                <a:pos x="connsiteX1" y="connsiteY1"/>
              </a:cxn>
              <a:cxn ang="0">
                <a:pos x="connsiteX2" y="connsiteY2"/>
              </a:cxn>
            </a:cxnLst>
            <a:rect l="l" t="t" r="r" b="b"/>
            <a:pathLst>
              <a:path w="4472940" h="952500">
                <a:moveTo>
                  <a:pt x="0" y="0"/>
                </a:moveTo>
                <a:lnTo>
                  <a:pt x="4472940" y="0"/>
                </a:lnTo>
                <a:lnTo>
                  <a:pt x="4472940" y="952500"/>
                </a:lnTo>
              </a:path>
            </a:pathLst>
          </a:custGeom>
          <a:noFill/>
          <a:ln>
            <a:solidFill>
              <a:schemeClr val="accent6"/>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7" name="Gruppieren 26">
            <a:extLst>
              <a:ext uri="{FF2B5EF4-FFF2-40B4-BE49-F238E27FC236}">
                <a16:creationId xmlns:a16="http://schemas.microsoft.com/office/drawing/2014/main" id="{EB38693A-9950-CD11-0706-8160ED4DD62F}"/>
              </a:ext>
            </a:extLst>
          </p:cNvPr>
          <p:cNvGrpSpPr/>
          <p:nvPr/>
        </p:nvGrpSpPr>
        <p:grpSpPr>
          <a:xfrm>
            <a:off x="942209" y="2379791"/>
            <a:ext cx="4551811" cy="1203618"/>
            <a:chOff x="804069" y="2379790"/>
            <a:chExt cx="6791325" cy="1789427"/>
          </a:xfrm>
        </p:grpSpPr>
        <p:pic>
          <p:nvPicPr>
            <p:cNvPr id="22" name="Grafik 21">
              <a:extLst>
                <a:ext uri="{FF2B5EF4-FFF2-40B4-BE49-F238E27FC236}">
                  <a16:creationId xmlns:a16="http://schemas.microsoft.com/office/drawing/2014/main" id="{E3A649FD-9DBC-6CDD-4E1B-348518C5492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8200" y="2391601"/>
              <a:ext cx="5667375" cy="1247775"/>
            </a:xfrm>
            <a:prstGeom prst="rect">
              <a:avLst/>
            </a:prstGeom>
          </p:spPr>
        </p:pic>
        <p:pic>
          <p:nvPicPr>
            <p:cNvPr id="24" name="Grafik 23">
              <a:extLst>
                <a:ext uri="{FF2B5EF4-FFF2-40B4-BE49-F238E27FC236}">
                  <a16:creationId xmlns:a16="http://schemas.microsoft.com/office/drawing/2014/main" id="{A35A1B8F-F467-C6F0-0302-6EB5B40BD6A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6294" y="2397567"/>
              <a:ext cx="6762750" cy="1771650"/>
            </a:xfrm>
            <a:prstGeom prst="rect">
              <a:avLst/>
            </a:prstGeom>
          </p:spPr>
        </p:pic>
        <p:pic>
          <p:nvPicPr>
            <p:cNvPr id="26" name="Grafik 25">
              <a:extLst>
                <a:ext uri="{FF2B5EF4-FFF2-40B4-BE49-F238E27FC236}">
                  <a16:creationId xmlns:a16="http://schemas.microsoft.com/office/drawing/2014/main" id="{968F874C-4D15-AF9C-8B14-14937598ADC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4069" y="2379790"/>
              <a:ext cx="6791325" cy="1581150"/>
            </a:xfrm>
            <a:prstGeom prst="rect">
              <a:avLst/>
            </a:prstGeom>
          </p:spPr>
        </p:pic>
      </p:grpSp>
      <p:graphicFrame>
        <p:nvGraphicFramePr>
          <p:cNvPr id="28" name="Diagramm 27">
            <a:extLst>
              <a:ext uri="{FF2B5EF4-FFF2-40B4-BE49-F238E27FC236}">
                <a16:creationId xmlns:a16="http://schemas.microsoft.com/office/drawing/2014/main" id="{32B323B2-5C8B-0CEC-35A5-492B82D3FBDA}"/>
              </a:ext>
            </a:extLst>
          </p:cNvPr>
          <p:cNvGraphicFramePr/>
          <p:nvPr>
            <p:extLst>
              <p:ext uri="{D42A27DB-BD31-4B8C-83A1-F6EECF244321}">
                <p14:modId xmlns:p14="http://schemas.microsoft.com/office/powerpoint/2010/main" val="2439413307"/>
              </p:ext>
            </p:extLst>
          </p:nvPr>
        </p:nvGraphicFramePr>
        <p:xfrm>
          <a:off x="6059169" y="2329546"/>
          <a:ext cx="5819486" cy="2427508"/>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29" name="Tabelle 28">
            <a:extLst>
              <a:ext uri="{FF2B5EF4-FFF2-40B4-BE49-F238E27FC236}">
                <a16:creationId xmlns:a16="http://schemas.microsoft.com/office/drawing/2014/main" id="{CDCE695E-B556-F572-FB9B-B950487F560E}"/>
              </a:ext>
            </a:extLst>
          </p:cNvPr>
          <p:cNvGraphicFramePr>
            <a:graphicFrameLocks noGrp="1"/>
          </p:cNvGraphicFramePr>
          <p:nvPr>
            <p:extLst>
              <p:ext uri="{D42A27DB-BD31-4B8C-83A1-F6EECF244321}">
                <p14:modId xmlns:p14="http://schemas.microsoft.com/office/powerpoint/2010/main" val="3150855454"/>
              </p:ext>
            </p:extLst>
          </p:nvPr>
        </p:nvGraphicFramePr>
        <p:xfrm>
          <a:off x="6203343" y="4820126"/>
          <a:ext cx="5580000" cy="853440"/>
        </p:xfrm>
        <a:graphic>
          <a:graphicData uri="http://schemas.openxmlformats.org/drawingml/2006/table">
            <a:tbl>
              <a:tblPr firstRow="1" bandRow="1">
                <a:tableStyleId>{5C22544A-7EE6-4342-B048-85BDC9FD1C3A}</a:tableStyleId>
              </a:tblPr>
              <a:tblGrid>
                <a:gridCol w="180000">
                  <a:extLst>
                    <a:ext uri="{9D8B030D-6E8A-4147-A177-3AD203B41FA5}">
                      <a16:colId xmlns:a16="http://schemas.microsoft.com/office/drawing/2014/main" val="619206354"/>
                    </a:ext>
                  </a:extLst>
                </a:gridCol>
                <a:gridCol w="540000">
                  <a:extLst>
                    <a:ext uri="{9D8B030D-6E8A-4147-A177-3AD203B41FA5}">
                      <a16:colId xmlns:a16="http://schemas.microsoft.com/office/drawing/2014/main" val="174075662"/>
                    </a:ext>
                  </a:extLst>
                </a:gridCol>
                <a:gridCol w="540000">
                  <a:extLst>
                    <a:ext uri="{9D8B030D-6E8A-4147-A177-3AD203B41FA5}">
                      <a16:colId xmlns:a16="http://schemas.microsoft.com/office/drawing/2014/main" val="4247300208"/>
                    </a:ext>
                  </a:extLst>
                </a:gridCol>
                <a:gridCol w="540000">
                  <a:extLst>
                    <a:ext uri="{9D8B030D-6E8A-4147-A177-3AD203B41FA5}">
                      <a16:colId xmlns:a16="http://schemas.microsoft.com/office/drawing/2014/main" val="1392249542"/>
                    </a:ext>
                  </a:extLst>
                </a:gridCol>
                <a:gridCol w="540000">
                  <a:extLst>
                    <a:ext uri="{9D8B030D-6E8A-4147-A177-3AD203B41FA5}">
                      <a16:colId xmlns:a16="http://schemas.microsoft.com/office/drawing/2014/main" val="2058550711"/>
                    </a:ext>
                  </a:extLst>
                </a:gridCol>
                <a:gridCol w="540000">
                  <a:extLst>
                    <a:ext uri="{9D8B030D-6E8A-4147-A177-3AD203B41FA5}">
                      <a16:colId xmlns:a16="http://schemas.microsoft.com/office/drawing/2014/main" val="2021821706"/>
                    </a:ext>
                  </a:extLst>
                </a:gridCol>
                <a:gridCol w="540000">
                  <a:extLst>
                    <a:ext uri="{9D8B030D-6E8A-4147-A177-3AD203B41FA5}">
                      <a16:colId xmlns:a16="http://schemas.microsoft.com/office/drawing/2014/main" val="1927379860"/>
                    </a:ext>
                  </a:extLst>
                </a:gridCol>
                <a:gridCol w="540000">
                  <a:extLst>
                    <a:ext uri="{9D8B030D-6E8A-4147-A177-3AD203B41FA5}">
                      <a16:colId xmlns:a16="http://schemas.microsoft.com/office/drawing/2014/main" val="251996669"/>
                    </a:ext>
                  </a:extLst>
                </a:gridCol>
                <a:gridCol w="540000">
                  <a:extLst>
                    <a:ext uri="{9D8B030D-6E8A-4147-A177-3AD203B41FA5}">
                      <a16:colId xmlns:a16="http://schemas.microsoft.com/office/drawing/2014/main" val="1793459080"/>
                    </a:ext>
                  </a:extLst>
                </a:gridCol>
                <a:gridCol w="540000">
                  <a:extLst>
                    <a:ext uri="{9D8B030D-6E8A-4147-A177-3AD203B41FA5}">
                      <a16:colId xmlns:a16="http://schemas.microsoft.com/office/drawing/2014/main" val="3248877473"/>
                    </a:ext>
                  </a:extLst>
                </a:gridCol>
                <a:gridCol w="540000">
                  <a:extLst>
                    <a:ext uri="{9D8B030D-6E8A-4147-A177-3AD203B41FA5}">
                      <a16:colId xmlns:a16="http://schemas.microsoft.com/office/drawing/2014/main" val="4077763369"/>
                    </a:ext>
                  </a:extLst>
                </a:gridCol>
              </a:tblGrid>
              <a:tr h="162241">
                <a:tc gridSpan="11">
                  <a:txBody>
                    <a:bodyPr/>
                    <a:lstStyle/>
                    <a:p>
                      <a:r>
                        <a:rPr lang="de-DE" sz="800" err="1"/>
                        <a:t>No</a:t>
                      </a:r>
                      <a:r>
                        <a:rPr lang="de-DE" sz="800"/>
                        <a:t>. at </a:t>
                      </a:r>
                      <a:r>
                        <a:rPr lang="de-DE" sz="800" err="1"/>
                        <a:t>risk</a:t>
                      </a:r>
                      <a:endParaRPr lang="de-DE" sz="800"/>
                    </a:p>
                  </a:txBody>
                  <a:tcPr marL="36000" marR="0" anchor="ct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513556464"/>
                  </a:ext>
                </a:extLst>
              </a:tr>
              <a:tr h="162241">
                <a:tc>
                  <a:txBody>
                    <a:bodyPr/>
                    <a:lstStyle/>
                    <a:p>
                      <a:endParaRPr lang="de-DE" sz="800">
                        <a:solidFill>
                          <a:schemeClr val="bg1"/>
                        </a:solidFill>
                      </a:endParaRPr>
                    </a:p>
                  </a:txBody>
                  <a:tcPr marL="36000" marR="0" anchor="ctr">
                    <a:solidFill>
                      <a:schemeClr val="accent3"/>
                    </a:solidFill>
                  </a:tcPr>
                </a:tc>
                <a:tc>
                  <a:txBody>
                    <a:bodyPr/>
                    <a:lstStyle/>
                    <a:p>
                      <a:pPr algn="ctr"/>
                      <a:r>
                        <a:rPr lang="de-DE" sz="800"/>
                        <a:t>185</a:t>
                      </a:r>
                    </a:p>
                  </a:txBody>
                  <a:tcPr marL="0" marR="0" anchor="ctr"/>
                </a:tc>
                <a:tc>
                  <a:txBody>
                    <a:bodyPr/>
                    <a:lstStyle/>
                    <a:p>
                      <a:pPr algn="ctr"/>
                      <a:r>
                        <a:rPr lang="de-DE" sz="800"/>
                        <a:t>178</a:t>
                      </a:r>
                    </a:p>
                  </a:txBody>
                  <a:tcPr marL="0" marR="0" anchor="ctr"/>
                </a:tc>
                <a:tc>
                  <a:txBody>
                    <a:bodyPr/>
                    <a:lstStyle/>
                    <a:p>
                      <a:pPr algn="ctr"/>
                      <a:r>
                        <a:rPr lang="de-DE" sz="800"/>
                        <a:t>173</a:t>
                      </a:r>
                    </a:p>
                  </a:txBody>
                  <a:tcPr marL="0" marR="0" anchor="ctr"/>
                </a:tc>
                <a:tc>
                  <a:txBody>
                    <a:bodyPr/>
                    <a:lstStyle/>
                    <a:p>
                      <a:pPr algn="ctr"/>
                      <a:r>
                        <a:rPr lang="de-DE" sz="800"/>
                        <a:t>159</a:t>
                      </a:r>
                    </a:p>
                  </a:txBody>
                  <a:tcPr marL="0" marR="0" anchor="ctr"/>
                </a:tc>
                <a:tc>
                  <a:txBody>
                    <a:bodyPr/>
                    <a:lstStyle/>
                    <a:p>
                      <a:pPr algn="ctr"/>
                      <a:r>
                        <a:rPr lang="de-DE" sz="800"/>
                        <a:t>156</a:t>
                      </a:r>
                    </a:p>
                  </a:txBody>
                  <a:tcPr marL="0" marR="0" anchor="ctr"/>
                </a:tc>
                <a:tc>
                  <a:txBody>
                    <a:bodyPr/>
                    <a:lstStyle/>
                    <a:p>
                      <a:pPr algn="ctr"/>
                      <a:r>
                        <a:rPr lang="de-DE" sz="800"/>
                        <a:t>148</a:t>
                      </a:r>
                    </a:p>
                  </a:txBody>
                  <a:tcPr marL="0" marR="0" anchor="ctr"/>
                </a:tc>
                <a:tc>
                  <a:txBody>
                    <a:bodyPr/>
                    <a:lstStyle/>
                    <a:p>
                      <a:pPr algn="ctr"/>
                      <a:r>
                        <a:rPr lang="de-DE" sz="800"/>
                        <a:t>120</a:t>
                      </a:r>
                    </a:p>
                  </a:txBody>
                  <a:tcPr marL="0" marR="0" anchor="ctr"/>
                </a:tc>
                <a:tc>
                  <a:txBody>
                    <a:bodyPr/>
                    <a:lstStyle/>
                    <a:p>
                      <a:pPr algn="ctr"/>
                      <a:r>
                        <a:rPr lang="de-DE" sz="800"/>
                        <a:t>92</a:t>
                      </a:r>
                    </a:p>
                  </a:txBody>
                  <a:tcPr marL="0" marR="0" anchor="ctr"/>
                </a:tc>
                <a:tc>
                  <a:txBody>
                    <a:bodyPr/>
                    <a:lstStyle/>
                    <a:p>
                      <a:pPr algn="ctr"/>
                      <a:r>
                        <a:rPr lang="de-DE" sz="800"/>
                        <a:t>41</a:t>
                      </a:r>
                    </a:p>
                  </a:txBody>
                  <a:tcPr marL="0" marR="0" anchor="ctr"/>
                </a:tc>
                <a:tc>
                  <a:txBody>
                    <a:bodyPr/>
                    <a:lstStyle/>
                    <a:p>
                      <a:pPr algn="ctr"/>
                      <a:r>
                        <a:rPr lang="de-DE" sz="800"/>
                        <a:t>1</a:t>
                      </a:r>
                    </a:p>
                  </a:txBody>
                  <a:tcPr marL="0" marR="0" anchor="ctr"/>
                </a:tc>
                <a:extLst>
                  <a:ext uri="{0D108BD9-81ED-4DB2-BD59-A6C34878D82A}">
                    <a16:rowId xmlns:a16="http://schemas.microsoft.com/office/drawing/2014/main" val="2216105311"/>
                  </a:ext>
                </a:extLst>
              </a:tr>
              <a:tr h="162241">
                <a:tc>
                  <a:txBody>
                    <a:bodyPr/>
                    <a:lstStyle/>
                    <a:p>
                      <a:endParaRPr lang="de-DE" sz="800">
                        <a:solidFill>
                          <a:schemeClr val="bg1"/>
                        </a:solidFill>
                      </a:endParaRPr>
                    </a:p>
                  </a:txBody>
                  <a:tcPr marL="36000" marR="0" anchor="ctr">
                    <a:solidFill>
                      <a:schemeClr val="accent1">
                        <a:lumMod val="90000"/>
                        <a:lumOff val="10000"/>
                      </a:schemeClr>
                    </a:solidFill>
                  </a:tcPr>
                </a:tc>
                <a:tc>
                  <a:txBody>
                    <a:bodyPr/>
                    <a:lstStyle/>
                    <a:p>
                      <a:pPr algn="ctr"/>
                      <a:r>
                        <a:rPr lang="de-DE" sz="800"/>
                        <a:t>155</a:t>
                      </a:r>
                    </a:p>
                  </a:txBody>
                  <a:tcPr marL="0" marR="0" anchor="ctr"/>
                </a:tc>
                <a:tc>
                  <a:txBody>
                    <a:bodyPr/>
                    <a:lstStyle/>
                    <a:p>
                      <a:pPr algn="ctr"/>
                      <a:r>
                        <a:rPr lang="de-DE" sz="800"/>
                        <a:t>150</a:t>
                      </a:r>
                    </a:p>
                  </a:txBody>
                  <a:tcPr marL="0" marR="0" anchor="ctr"/>
                </a:tc>
                <a:tc>
                  <a:txBody>
                    <a:bodyPr/>
                    <a:lstStyle/>
                    <a:p>
                      <a:pPr algn="ctr"/>
                      <a:r>
                        <a:rPr lang="de-DE" sz="800"/>
                        <a:t>143</a:t>
                      </a:r>
                    </a:p>
                  </a:txBody>
                  <a:tcPr marL="0" marR="0" anchor="ctr"/>
                </a:tc>
                <a:tc>
                  <a:txBody>
                    <a:bodyPr/>
                    <a:lstStyle/>
                    <a:p>
                      <a:pPr algn="ctr"/>
                      <a:r>
                        <a:rPr lang="de-DE" sz="800"/>
                        <a:t>132</a:t>
                      </a:r>
                    </a:p>
                  </a:txBody>
                  <a:tcPr marL="0" marR="0" anchor="ctr"/>
                </a:tc>
                <a:tc>
                  <a:txBody>
                    <a:bodyPr/>
                    <a:lstStyle/>
                    <a:p>
                      <a:pPr algn="ctr"/>
                      <a:r>
                        <a:rPr lang="de-DE" sz="800"/>
                        <a:t>126</a:t>
                      </a:r>
                    </a:p>
                  </a:txBody>
                  <a:tcPr marL="0" marR="0" anchor="ctr"/>
                </a:tc>
                <a:tc>
                  <a:txBody>
                    <a:bodyPr/>
                    <a:lstStyle/>
                    <a:p>
                      <a:pPr algn="ctr"/>
                      <a:r>
                        <a:rPr lang="de-DE" sz="800"/>
                        <a:t>120</a:t>
                      </a:r>
                    </a:p>
                  </a:txBody>
                  <a:tcPr marL="0" marR="0" anchor="ctr"/>
                </a:tc>
                <a:tc>
                  <a:txBody>
                    <a:bodyPr/>
                    <a:lstStyle/>
                    <a:p>
                      <a:pPr algn="ctr"/>
                      <a:r>
                        <a:rPr lang="de-DE" sz="800"/>
                        <a:t>77</a:t>
                      </a:r>
                    </a:p>
                  </a:txBody>
                  <a:tcPr marL="0" marR="0" anchor="ctr"/>
                </a:tc>
                <a:tc>
                  <a:txBody>
                    <a:bodyPr/>
                    <a:lstStyle/>
                    <a:p>
                      <a:pPr algn="ctr"/>
                      <a:r>
                        <a:rPr lang="de-DE" sz="800"/>
                        <a:t>5</a:t>
                      </a:r>
                    </a:p>
                  </a:txBody>
                  <a:tcPr marL="0" marR="0" anchor="ctr"/>
                </a:tc>
                <a:tc>
                  <a:txBody>
                    <a:bodyPr/>
                    <a:lstStyle/>
                    <a:p>
                      <a:pPr algn="ctr"/>
                      <a:r>
                        <a:rPr lang="de-DE" sz="800"/>
                        <a:t>0</a:t>
                      </a:r>
                    </a:p>
                  </a:txBody>
                  <a:tcPr marL="0" marR="0" anchor="ctr"/>
                </a:tc>
                <a:tc>
                  <a:txBody>
                    <a:bodyPr/>
                    <a:lstStyle/>
                    <a:p>
                      <a:pPr algn="ctr"/>
                      <a:r>
                        <a:rPr lang="de-DE" sz="800"/>
                        <a:t>0</a:t>
                      </a:r>
                    </a:p>
                  </a:txBody>
                  <a:tcPr marL="0" marR="0" anchor="ctr"/>
                </a:tc>
                <a:extLst>
                  <a:ext uri="{0D108BD9-81ED-4DB2-BD59-A6C34878D82A}">
                    <a16:rowId xmlns:a16="http://schemas.microsoft.com/office/drawing/2014/main" val="3262368492"/>
                  </a:ext>
                </a:extLst>
              </a:tr>
              <a:tr h="162241">
                <a:tc>
                  <a:txBody>
                    <a:bodyPr/>
                    <a:lstStyle/>
                    <a:p>
                      <a:endParaRPr lang="de-DE" sz="800">
                        <a:solidFill>
                          <a:schemeClr val="bg1"/>
                        </a:solidFill>
                      </a:endParaRPr>
                    </a:p>
                  </a:txBody>
                  <a:tcPr marL="36000" marR="0" anchor="ctr">
                    <a:solidFill>
                      <a:schemeClr val="accent5"/>
                    </a:solidFill>
                  </a:tcPr>
                </a:tc>
                <a:tc>
                  <a:txBody>
                    <a:bodyPr/>
                    <a:lstStyle/>
                    <a:p>
                      <a:pPr algn="ctr"/>
                      <a:r>
                        <a:rPr lang="de-DE" sz="800"/>
                        <a:t>327</a:t>
                      </a:r>
                    </a:p>
                  </a:txBody>
                  <a:tcPr marL="0" marR="0" anchor="ctr"/>
                </a:tc>
                <a:tc>
                  <a:txBody>
                    <a:bodyPr/>
                    <a:lstStyle/>
                    <a:p>
                      <a:pPr algn="ctr"/>
                      <a:r>
                        <a:rPr lang="de-DE" sz="800"/>
                        <a:t>313</a:t>
                      </a:r>
                    </a:p>
                  </a:txBody>
                  <a:tcPr marL="0" marR="0" anchor="ctr"/>
                </a:tc>
                <a:tc>
                  <a:txBody>
                    <a:bodyPr/>
                    <a:lstStyle/>
                    <a:p>
                      <a:pPr algn="ctr"/>
                      <a:r>
                        <a:rPr lang="de-DE" sz="800"/>
                        <a:t>303</a:t>
                      </a:r>
                    </a:p>
                  </a:txBody>
                  <a:tcPr marL="0" marR="0" anchor="ctr"/>
                </a:tc>
                <a:tc>
                  <a:txBody>
                    <a:bodyPr/>
                    <a:lstStyle/>
                    <a:p>
                      <a:pPr algn="ctr"/>
                      <a:r>
                        <a:rPr lang="de-DE" sz="800"/>
                        <a:t>287</a:t>
                      </a:r>
                    </a:p>
                  </a:txBody>
                  <a:tcPr marL="0" marR="0" anchor="ctr"/>
                </a:tc>
                <a:tc>
                  <a:txBody>
                    <a:bodyPr/>
                    <a:lstStyle/>
                    <a:p>
                      <a:pPr algn="ctr"/>
                      <a:r>
                        <a:rPr lang="de-DE" sz="800"/>
                        <a:t>280</a:t>
                      </a:r>
                    </a:p>
                  </a:txBody>
                  <a:tcPr marL="0" marR="0" anchor="ctr"/>
                </a:tc>
                <a:tc>
                  <a:txBody>
                    <a:bodyPr/>
                    <a:lstStyle/>
                    <a:p>
                      <a:pPr algn="ctr"/>
                      <a:r>
                        <a:rPr lang="de-DE" sz="800"/>
                        <a:t>267</a:t>
                      </a:r>
                    </a:p>
                  </a:txBody>
                  <a:tcPr marL="0" marR="0" anchor="ctr"/>
                </a:tc>
                <a:tc>
                  <a:txBody>
                    <a:bodyPr/>
                    <a:lstStyle/>
                    <a:p>
                      <a:pPr algn="ctr"/>
                      <a:r>
                        <a:rPr lang="de-DE" sz="800"/>
                        <a:t>208</a:t>
                      </a:r>
                    </a:p>
                  </a:txBody>
                  <a:tcPr marL="0" marR="0" anchor="ctr"/>
                </a:tc>
                <a:tc>
                  <a:txBody>
                    <a:bodyPr/>
                    <a:lstStyle/>
                    <a:p>
                      <a:pPr algn="ctr"/>
                      <a:r>
                        <a:rPr lang="de-DE" sz="800"/>
                        <a:t>151</a:t>
                      </a:r>
                    </a:p>
                  </a:txBody>
                  <a:tcPr marL="0" marR="0" anchor="ctr"/>
                </a:tc>
                <a:tc>
                  <a:txBody>
                    <a:bodyPr/>
                    <a:lstStyle/>
                    <a:p>
                      <a:pPr algn="ctr"/>
                      <a:r>
                        <a:rPr lang="de-DE" sz="800"/>
                        <a:t>73</a:t>
                      </a:r>
                    </a:p>
                  </a:txBody>
                  <a:tcPr marL="0" marR="0" anchor="ctr"/>
                </a:tc>
                <a:tc>
                  <a:txBody>
                    <a:bodyPr/>
                    <a:lstStyle/>
                    <a:p>
                      <a:pPr algn="ctr"/>
                      <a:r>
                        <a:rPr lang="de-DE" sz="800"/>
                        <a:t>4</a:t>
                      </a:r>
                    </a:p>
                  </a:txBody>
                  <a:tcPr marL="0" marR="0" anchor="ctr"/>
                </a:tc>
                <a:extLst>
                  <a:ext uri="{0D108BD9-81ED-4DB2-BD59-A6C34878D82A}">
                    <a16:rowId xmlns:a16="http://schemas.microsoft.com/office/drawing/2014/main" val="1817664319"/>
                  </a:ext>
                </a:extLst>
              </a:tr>
            </a:tbl>
          </a:graphicData>
        </a:graphic>
      </p:graphicFrame>
      <p:sp>
        <p:nvSpPr>
          <p:cNvPr id="30" name="Textfeld 29">
            <a:extLst>
              <a:ext uri="{FF2B5EF4-FFF2-40B4-BE49-F238E27FC236}">
                <a16:creationId xmlns:a16="http://schemas.microsoft.com/office/drawing/2014/main" id="{94C7A068-8B1C-7993-0C45-A1C65AE105AA}"/>
              </a:ext>
            </a:extLst>
          </p:cNvPr>
          <p:cNvSpPr txBox="1"/>
          <p:nvPr/>
        </p:nvSpPr>
        <p:spPr>
          <a:xfrm>
            <a:off x="6644128" y="3757300"/>
            <a:ext cx="3790283" cy="553998"/>
          </a:xfrm>
          <a:prstGeom prst="rect">
            <a:avLst/>
          </a:prstGeom>
          <a:noFill/>
        </p:spPr>
        <p:txBody>
          <a:bodyPr wrap="square" rtlCol="0">
            <a:spAutoFit/>
          </a:bodyPr>
          <a:lstStyle/>
          <a:p>
            <a:r>
              <a:rPr lang="de-DE" sz="1000"/>
              <a:t>HR (95% CI) </a:t>
            </a:r>
            <a:r>
              <a:rPr lang="de-DE" sz="1000" err="1"/>
              <a:t>zanubrutinib</a:t>
            </a:r>
            <a:r>
              <a:rPr lang="de-DE" sz="1000"/>
              <a:t> (ALPINE) </a:t>
            </a:r>
            <a:r>
              <a:rPr lang="de-DE" sz="1000" err="1"/>
              <a:t>vs</a:t>
            </a:r>
            <a:r>
              <a:rPr lang="de-DE" sz="1000"/>
              <a:t> </a:t>
            </a:r>
            <a:r>
              <a:rPr lang="de-DE" sz="1000" err="1"/>
              <a:t>acalabrutinib</a:t>
            </a:r>
            <a:r>
              <a:rPr lang="de-DE" sz="1000"/>
              <a:t> (ASCEND)</a:t>
            </a:r>
          </a:p>
          <a:p>
            <a:r>
              <a:rPr lang="de-DE" sz="1000" err="1"/>
              <a:t>Unadjusted</a:t>
            </a:r>
            <a:r>
              <a:rPr lang="de-DE" sz="1000"/>
              <a:t> </a:t>
            </a:r>
            <a:r>
              <a:rPr lang="de-DE" sz="1000" err="1"/>
              <a:t>population</a:t>
            </a:r>
            <a:r>
              <a:rPr lang="de-DE" sz="1000"/>
              <a:t>: 0.60 (0.37-0.97); </a:t>
            </a:r>
            <a:r>
              <a:rPr lang="de-DE" sz="1000" i="1"/>
              <a:t>P</a:t>
            </a:r>
            <a:r>
              <a:rPr lang="de-DE" sz="1000"/>
              <a:t>=0.0354</a:t>
            </a:r>
          </a:p>
          <a:p>
            <a:r>
              <a:rPr lang="de-DE" sz="1000"/>
              <a:t>Base </a:t>
            </a:r>
            <a:r>
              <a:rPr lang="de-DE" sz="1000" err="1"/>
              <a:t>case</a:t>
            </a:r>
            <a:r>
              <a:rPr lang="de-DE" sz="1000"/>
              <a:t> </a:t>
            </a:r>
            <a:r>
              <a:rPr lang="de-DE" sz="1000" err="1"/>
              <a:t>adjusted</a:t>
            </a:r>
            <a:r>
              <a:rPr lang="de-DE" sz="1000"/>
              <a:t> </a:t>
            </a:r>
            <a:r>
              <a:rPr lang="de-DE" sz="1000" err="1"/>
              <a:t>population</a:t>
            </a:r>
            <a:r>
              <a:rPr lang="de-DE" sz="1000"/>
              <a:t>: 0.60 (0.35-1.02); </a:t>
            </a:r>
            <a:r>
              <a:rPr lang="de-DE" sz="1000" i="1"/>
              <a:t>P</a:t>
            </a:r>
            <a:r>
              <a:rPr lang="de-DE" sz="1000"/>
              <a:t>=0.0575</a:t>
            </a:r>
          </a:p>
        </p:txBody>
      </p:sp>
      <p:sp>
        <p:nvSpPr>
          <p:cNvPr id="31" name="Rechteck 30">
            <a:extLst>
              <a:ext uri="{FF2B5EF4-FFF2-40B4-BE49-F238E27FC236}">
                <a16:creationId xmlns:a16="http://schemas.microsoft.com/office/drawing/2014/main" id="{3DA664C7-CAF7-55C7-7DE2-DFC5911452C3}"/>
              </a:ext>
            </a:extLst>
          </p:cNvPr>
          <p:cNvSpPr/>
          <p:nvPr/>
        </p:nvSpPr>
        <p:spPr>
          <a:xfrm>
            <a:off x="6211887" y="1992917"/>
            <a:ext cx="114300" cy="114300"/>
          </a:xfrm>
          <a:prstGeom prst="rect">
            <a:avLst/>
          </a:prstGeom>
          <a:solidFill>
            <a:srgbClr val="E300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Textfeld 31">
            <a:extLst>
              <a:ext uri="{FF2B5EF4-FFF2-40B4-BE49-F238E27FC236}">
                <a16:creationId xmlns:a16="http://schemas.microsoft.com/office/drawing/2014/main" id="{D5EAEA42-E903-75D3-9608-2F61BDC95171}"/>
              </a:ext>
            </a:extLst>
          </p:cNvPr>
          <p:cNvSpPr txBox="1"/>
          <p:nvPr/>
        </p:nvSpPr>
        <p:spPr>
          <a:xfrm>
            <a:off x="6292850" y="1926957"/>
            <a:ext cx="1706562" cy="246221"/>
          </a:xfrm>
          <a:prstGeom prst="rect">
            <a:avLst/>
          </a:prstGeom>
          <a:noFill/>
        </p:spPr>
        <p:txBody>
          <a:bodyPr wrap="square" rtlCol="0">
            <a:spAutoFit/>
          </a:bodyPr>
          <a:lstStyle/>
          <a:p>
            <a:r>
              <a:rPr lang="de-DE" sz="1000" err="1"/>
              <a:t>Zanubrutinib</a:t>
            </a:r>
            <a:r>
              <a:rPr lang="de-DE" sz="1000"/>
              <a:t> </a:t>
            </a:r>
            <a:r>
              <a:rPr lang="de-DE" sz="1000" err="1"/>
              <a:t>postmatching</a:t>
            </a:r>
            <a:endParaRPr lang="de-DE" sz="1000"/>
          </a:p>
        </p:txBody>
      </p:sp>
      <p:sp>
        <p:nvSpPr>
          <p:cNvPr id="33" name="Rechteck 32">
            <a:extLst>
              <a:ext uri="{FF2B5EF4-FFF2-40B4-BE49-F238E27FC236}">
                <a16:creationId xmlns:a16="http://schemas.microsoft.com/office/drawing/2014/main" id="{BAFB960A-BC6F-1910-BB35-FAA0B2D7AC6C}"/>
              </a:ext>
            </a:extLst>
          </p:cNvPr>
          <p:cNvSpPr/>
          <p:nvPr/>
        </p:nvSpPr>
        <p:spPr>
          <a:xfrm>
            <a:off x="8047037" y="1992917"/>
            <a:ext cx="114300" cy="114300"/>
          </a:xfrm>
          <a:prstGeom prst="rect">
            <a:avLst/>
          </a:prstGeom>
          <a:solidFill>
            <a:schemeClr val="accent1">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Textfeld 33">
            <a:extLst>
              <a:ext uri="{FF2B5EF4-FFF2-40B4-BE49-F238E27FC236}">
                <a16:creationId xmlns:a16="http://schemas.microsoft.com/office/drawing/2014/main" id="{3D7E5BC3-6467-919D-0904-1FD85891A48F}"/>
              </a:ext>
            </a:extLst>
          </p:cNvPr>
          <p:cNvSpPr txBox="1"/>
          <p:nvPr/>
        </p:nvSpPr>
        <p:spPr>
          <a:xfrm>
            <a:off x="8128000" y="1926957"/>
            <a:ext cx="931862" cy="246221"/>
          </a:xfrm>
          <a:prstGeom prst="rect">
            <a:avLst/>
          </a:prstGeom>
          <a:noFill/>
        </p:spPr>
        <p:txBody>
          <a:bodyPr wrap="square" rtlCol="0">
            <a:spAutoFit/>
          </a:bodyPr>
          <a:lstStyle/>
          <a:p>
            <a:r>
              <a:rPr lang="de-DE" sz="1000" err="1"/>
              <a:t>Acalabrutinib</a:t>
            </a:r>
            <a:endParaRPr lang="de-DE" sz="1000"/>
          </a:p>
        </p:txBody>
      </p:sp>
      <p:sp>
        <p:nvSpPr>
          <p:cNvPr id="35" name="Rechteck 34">
            <a:extLst>
              <a:ext uri="{FF2B5EF4-FFF2-40B4-BE49-F238E27FC236}">
                <a16:creationId xmlns:a16="http://schemas.microsoft.com/office/drawing/2014/main" id="{1804D141-74E6-5E9D-B73A-3CF4054ABE4E}"/>
              </a:ext>
            </a:extLst>
          </p:cNvPr>
          <p:cNvSpPr/>
          <p:nvPr/>
        </p:nvSpPr>
        <p:spPr>
          <a:xfrm>
            <a:off x="9140825" y="1992917"/>
            <a:ext cx="114300" cy="114300"/>
          </a:xfrm>
          <a:prstGeom prst="rect">
            <a:avLst/>
          </a:prstGeom>
          <a:solidFill>
            <a:srgbClr val="8C161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Textfeld 35">
            <a:extLst>
              <a:ext uri="{FF2B5EF4-FFF2-40B4-BE49-F238E27FC236}">
                <a16:creationId xmlns:a16="http://schemas.microsoft.com/office/drawing/2014/main" id="{A69518A9-C017-B1A3-FB8A-5B42DC5CE425}"/>
              </a:ext>
            </a:extLst>
          </p:cNvPr>
          <p:cNvSpPr txBox="1"/>
          <p:nvPr/>
        </p:nvSpPr>
        <p:spPr>
          <a:xfrm>
            <a:off x="9221787" y="1926957"/>
            <a:ext cx="1112837" cy="246221"/>
          </a:xfrm>
          <a:prstGeom prst="rect">
            <a:avLst/>
          </a:prstGeom>
          <a:noFill/>
        </p:spPr>
        <p:txBody>
          <a:bodyPr wrap="square" rtlCol="0">
            <a:spAutoFit/>
          </a:bodyPr>
          <a:lstStyle/>
          <a:p>
            <a:r>
              <a:rPr lang="de-DE" sz="1000" err="1"/>
              <a:t>Zanubrutinib</a:t>
            </a:r>
            <a:r>
              <a:rPr lang="de-DE" sz="1000"/>
              <a:t> ITT</a:t>
            </a:r>
          </a:p>
        </p:txBody>
      </p:sp>
      <p:grpSp>
        <p:nvGrpSpPr>
          <p:cNvPr id="50" name="Gruppieren 49">
            <a:extLst>
              <a:ext uri="{FF2B5EF4-FFF2-40B4-BE49-F238E27FC236}">
                <a16:creationId xmlns:a16="http://schemas.microsoft.com/office/drawing/2014/main" id="{95CAC9FC-834E-23AF-C941-CA38E71CA7DD}"/>
              </a:ext>
            </a:extLst>
          </p:cNvPr>
          <p:cNvGrpSpPr/>
          <p:nvPr/>
        </p:nvGrpSpPr>
        <p:grpSpPr>
          <a:xfrm>
            <a:off x="6605588" y="2364745"/>
            <a:ext cx="5008658" cy="680325"/>
            <a:chOff x="6605587" y="2364745"/>
            <a:chExt cx="7503319" cy="1019175"/>
          </a:xfrm>
        </p:grpSpPr>
        <p:pic>
          <p:nvPicPr>
            <p:cNvPr id="45" name="Grafik 44">
              <a:extLst>
                <a:ext uri="{FF2B5EF4-FFF2-40B4-BE49-F238E27FC236}">
                  <a16:creationId xmlns:a16="http://schemas.microsoft.com/office/drawing/2014/main" id="{C1466164-7254-9161-8A68-871B0B1F6A0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622256" y="2372820"/>
              <a:ext cx="7486650" cy="847725"/>
            </a:xfrm>
            <a:prstGeom prst="rect">
              <a:avLst/>
            </a:prstGeom>
          </p:spPr>
        </p:pic>
        <p:pic>
          <p:nvPicPr>
            <p:cNvPr id="47" name="Grafik 46">
              <a:extLst>
                <a:ext uri="{FF2B5EF4-FFF2-40B4-BE49-F238E27FC236}">
                  <a16:creationId xmlns:a16="http://schemas.microsoft.com/office/drawing/2014/main" id="{B1023F6D-B705-6842-8041-F24FE2DC0E1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644128" y="2372820"/>
              <a:ext cx="5924550" cy="657225"/>
            </a:xfrm>
            <a:prstGeom prst="rect">
              <a:avLst/>
            </a:prstGeom>
          </p:spPr>
        </p:pic>
        <p:pic>
          <p:nvPicPr>
            <p:cNvPr id="49" name="Grafik 48">
              <a:extLst>
                <a:ext uri="{FF2B5EF4-FFF2-40B4-BE49-F238E27FC236}">
                  <a16:creationId xmlns:a16="http://schemas.microsoft.com/office/drawing/2014/main" id="{40DCEC61-A8A8-18B4-CF00-FC79A37B4D2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605587" y="2364745"/>
              <a:ext cx="7477125" cy="1019175"/>
            </a:xfrm>
            <a:prstGeom prst="rect">
              <a:avLst/>
            </a:prstGeom>
          </p:spPr>
        </p:pic>
      </p:grpSp>
      <p:sp>
        <p:nvSpPr>
          <p:cNvPr id="51" name="Textfeld 50">
            <a:extLst>
              <a:ext uri="{FF2B5EF4-FFF2-40B4-BE49-F238E27FC236}">
                <a16:creationId xmlns:a16="http://schemas.microsoft.com/office/drawing/2014/main" id="{B150C616-A7E5-7396-721F-1ADD7B169B18}"/>
              </a:ext>
            </a:extLst>
          </p:cNvPr>
          <p:cNvSpPr txBox="1"/>
          <p:nvPr/>
        </p:nvSpPr>
        <p:spPr>
          <a:xfrm>
            <a:off x="572631" y="2305499"/>
            <a:ext cx="358140" cy="184666"/>
          </a:xfrm>
          <a:prstGeom prst="rect">
            <a:avLst/>
          </a:prstGeom>
          <a:solidFill>
            <a:schemeClr val="bg1"/>
          </a:solidFill>
        </p:spPr>
        <p:txBody>
          <a:bodyPr wrap="square" lIns="0" tIns="0" rIns="0" bIns="0" rtlCol="0">
            <a:spAutoFit/>
          </a:bodyPr>
          <a:lstStyle/>
          <a:p>
            <a:pPr algn="r"/>
            <a:r>
              <a:rPr lang="de-DE" sz="1200"/>
              <a:t>1.00</a:t>
            </a:r>
          </a:p>
        </p:txBody>
      </p:sp>
      <p:sp>
        <p:nvSpPr>
          <p:cNvPr id="52" name="Textfeld 51">
            <a:extLst>
              <a:ext uri="{FF2B5EF4-FFF2-40B4-BE49-F238E27FC236}">
                <a16:creationId xmlns:a16="http://schemas.microsoft.com/office/drawing/2014/main" id="{BC511D32-33B2-BA45-31B4-23CCC583AC6E}"/>
              </a:ext>
            </a:extLst>
          </p:cNvPr>
          <p:cNvSpPr txBox="1"/>
          <p:nvPr/>
        </p:nvSpPr>
        <p:spPr>
          <a:xfrm>
            <a:off x="572631" y="2783866"/>
            <a:ext cx="358140" cy="184666"/>
          </a:xfrm>
          <a:prstGeom prst="rect">
            <a:avLst/>
          </a:prstGeom>
          <a:solidFill>
            <a:schemeClr val="bg1"/>
          </a:solidFill>
        </p:spPr>
        <p:txBody>
          <a:bodyPr wrap="square" lIns="0" tIns="0" rIns="0" bIns="0" rtlCol="0">
            <a:spAutoFit/>
          </a:bodyPr>
          <a:lstStyle/>
          <a:p>
            <a:pPr algn="r"/>
            <a:r>
              <a:rPr lang="de-DE" sz="1200"/>
              <a:t>0.75</a:t>
            </a:r>
          </a:p>
        </p:txBody>
      </p:sp>
      <p:sp>
        <p:nvSpPr>
          <p:cNvPr id="53" name="Textfeld 52">
            <a:extLst>
              <a:ext uri="{FF2B5EF4-FFF2-40B4-BE49-F238E27FC236}">
                <a16:creationId xmlns:a16="http://schemas.microsoft.com/office/drawing/2014/main" id="{14B39C04-F4A0-CFDC-6900-9860359EBF4B}"/>
              </a:ext>
            </a:extLst>
          </p:cNvPr>
          <p:cNvSpPr txBox="1"/>
          <p:nvPr/>
        </p:nvSpPr>
        <p:spPr>
          <a:xfrm>
            <a:off x="572631" y="3262233"/>
            <a:ext cx="358140" cy="184666"/>
          </a:xfrm>
          <a:prstGeom prst="rect">
            <a:avLst/>
          </a:prstGeom>
          <a:solidFill>
            <a:schemeClr val="bg1"/>
          </a:solidFill>
        </p:spPr>
        <p:txBody>
          <a:bodyPr wrap="square" lIns="0" tIns="0" rIns="0" bIns="0" rtlCol="0">
            <a:spAutoFit/>
          </a:bodyPr>
          <a:lstStyle/>
          <a:p>
            <a:pPr algn="r"/>
            <a:r>
              <a:rPr lang="de-DE" sz="1200"/>
              <a:t>0.50</a:t>
            </a:r>
          </a:p>
        </p:txBody>
      </p:sp>
      <p:sp>
        <p:nvSpPr>
          <p:cNvPr id="54" name="Textfeld 53">
            <a:extLst>
              <a:ext uri="{FF2B5EF4-FFF2-40B4-BE49-F238E27FC236}">
                <a16:creationId xmlns:a16="http://schemas.microsoft.com/office/drawing/2014/main" id="{11B66C81-6353-9BDC-926E-064C1056698F}"/>
              </a:ext>
            </a:extLst>
          </p:cNvPr>
          <p:cNvSpPr txBox="1"/>
          <p:nvPr/>
        </p:nvSpPr>
        <p:spPr>
          <a:xfrm>
            <a:off x="572631" y="3740600"/>
            <a:ext cx="358140" cy="184666"/>
          </a:xfrm>
          <a:prstGeom prst="rect">
            <a:avLst/>
          </a:prstGeom>
          <a:solidFill>
            <a:schemeClr val="bg1"/>
          </a:solidFill>
        </p:spPr>
        <p:txBody>
          <a:bodyPr wrap="square" lIns="0" tIns="0" rIns="0" bIns="0" rtlCol="0">
            <a:spAutoFit/>
          </a:bodyPr>
          <a:lstStyle/>
          <a:p>
            <a:pPr algn="r"/>
            <a:r>
              <a:rPr lang="de-DE" sz="1200"/>
              <a:t>0.25</a:t>
            </a:r>
          </a:p>
        </p:txBody>
      </p:sp>
      <p:sp>
        <p:nvSpPr>
          <p:cNvPr id="55" name="Textfeld 54">
            <a:extLst>
              <a:ext uri="{FF2B5EF4-FFF2-40B4-BE49-F238E27FC236}">
                <a16:creationId xmlns:a16="http://schemas.microsoft.com/office/drawing/2014/main" id="{F8F0422D-622D-8B1F-15FC-CA7DCDD04334}"/>
              </a:ext>
            </a:extLst>
          </p:cNvPr>
          <p:cNvSpPr txBox="1"/>
          <p:nvPr/>
        </p:nvSpPr>
        <p:spPr>
          <a:xfrm>
            <a:off x="572631" y="4218965"/>
            <a:ext cx="358140" cy="184666"/>
          </a:xfrm>
          <a:prstGeom prst="rect">
            <a:avLst/>
          </a:prstGeom>
          <a:solidFill>
            <a:schemeClr val="bg1"/>
          </a:solidFill>
        </p:spPr>
        <p:txBody>
          <a:bodyPr wrap="square" lIns="0" tIns="0" rIns="0" bIns="0" rtlCol="0">
            <a:spAutoFit/>
          </a:bodyPr>
          <a:lstStyle/>
          <a:p>
            <a:pPr algn="r"/>
            <a:r>
              <a:rPr lang="de-DE" sz="1200"/>
              <a:t>0.00</a:t>
            </a:r>
          </a:p>
        </p:txBody>
      </p:sp>
      <p:sp>
        <p:nvSpPr>
          <p:cNvPr id="56" name="Textfeld 55">
            <a:extLst>
              <a:ext uri="{FF2B5EF4-FFF2-40B4-BE49-F238E27FC236}">
                <a16:creationId xmlns:a16="http://schemas.microsoft.com/office/drawing/2014/main" id="{E21AA856-EB25-C5B2-229A-9BB873C56929}"/>
              </a:ext>
            </a:extLst>
          </p:cNvPr>
          <p:cNvSpPr txBox="1"/>
          <p:nvPr/>
        </p:nvSpPr>
        <p:spPr>
          <a:xfrm>
            <a:off x="6224422" y="2313400"/>
            <a:ext cx="358140" cy="184666"/>
          </a:xfrm>
          <a:prstGeom prst="rect">
            <a:avLst/>
          </a:prstGeom>
          <a:solidFill>
            <a:schemeClr val="bg1"/>
          </a:solidFill>
        </p:spPr>
        <p:txBody>
          <a:bodyPr wrap="square" lIns="0" tIns="0" rIns="0" bIns="0" rtlCol="0">
            <a:spAutoFit/>
          </a:bodyPr>
          <a:lstStyle/>
          <a:p>
            <a:pPr algn="r"/>
            <a:r>
              <a:rPr lang="de-DE" sz="1200"/>
              <a:t>1.00</a:t>
            </a:r>
          </a:p>
        </p:txBody>
      </p:sp>
      <p:sp>
        <p:nvSpPr>
          <p:cNvPr id="57" name="Textfeld 56">
            <a:extLst>
              <a:ext uri="{FF2B5EF4-FFF2-40B4-BE49-F238E27FC236}">
                <a16:creationId xmlns:a16="http://schemas.microsoft.com/office/drawing/2014/main" id="{62BA650B-0008-DAD6-A865-53957D1BDCDB}"/>
              </a:ext>
            </a:extLst>
          </p:cNvPr>
          <p:cNvSpPr txBox="1"/>
          <p:nvPr/>
        </p:nvSpPr>
        <p:spPr>
          <a:xfrm>
            <a:off x="6224422" y="2791767"/>
            <a:ext cx="358140" cy="184666"/>
          </a:xfrm>
          <a:prstGeom prst="rect">
            <a:avLst/>
          </a:prstGeom>
          <a:solidFill>
            <a:schemeClr val="bg1"/>
          </a:solidFill>
        </p:spPr>
        <p:txBody>
          <a:bodyPr wrap="square" lIns="0" tIns="0" rIns="0" bIns="0" rtlCol="0">
            <a:spAutoFit/>
          </a:bodyPr>
          <a:lstStyle/>
          <a:p>
            <a:pPr algn="r"/>
            <a:r>
              <a:rPr lang="de-DE" sz="1200"/>
              <a:t>0.75</a:t>
            </a:r>
          </a:p>
        </p:txBody>
      </p:sp>
      <p:sp>
        <p:nvSpPr>
          <p:cNvPr id="58" name="Textfeld 57">
            <a:extLst>
              <a:ext uri="{FF2B5EF4-FFF2-40B4-BE49-F238E27FC236}">
                <a16:creationId xmlns:a16="http://schemas.microsoft.com/office/drawing/2014/main" id="{076544D6-9666-6C54-6067-FAA1473E1511}"/>
              </a:ext>
            </a:extLst>
          </p:cNvPr>
          <p:cNvSpPr txBox="1"/>
          <p:nvPr/>
        </p:nvSpPr>
        <p:spPr>
          <a:xfrm>
            <a:off x="6257924" y="3270134"/>
            <a:ext cx="324637" cy="184666"/>
          </a:xfrm>
          <a:prstGeom prst="rect">
            <a:avLst/>
          </a:prstGeom>
          <a:solidFill>
            <a:schemeClr val="bg1"/>
          </a:solidFill>
        </p:spPr>
        <p:txBody>
          <a:bodyPr wrap="square" lIns="0" tIns="0" rIns="0" bIns="0" rtlCol="0">
            <a:spAutoFit/>
          </a:bodyPr>
          <a:lstStyle/>
          <a:p>
            <a:pPr algn="r"/>
            <a:r>
              <a:rPr lang="de-DE" sz="1200"/>
              <a:t>0.50</a:t>
            </a:r>
          </a:p>
        </p:txBody>
      </p:sp>
      <p:sp>
        <p:nvSpPr>
          <p:cNvPr id="59" name="Textfeld 58">
            <a:extLst>
              <a:ext uri="{FF2B5EF4-FFF2-40B4-BE49-F238E27FC236}">
                <a16:creationId xmlns:a16="http://schemas.microsoft.com/office/drawing/2014/main" id="{844783F2-8B7E-30C7-3E3D-4FF64A3E4533}"/>
              </a:ext>
            </a:extLst>
          </p:cNvPr>
          <p:cNvSpPr txBox="1"/>
          <p:nvPr/>
        </p:nvSpPr>
        <p:spPr>
          <a:xfrm>
            <a:off x="6224422" y="3748501"/>
            <a:ext cx="358140" cy="184666"/>
          </a:xfrm>
          <a:prstGeom prst="rect">
            <a:avLst/>
          </a:prstGeom>
          <a:solidFill>
            <a:schemeClr val="bg1"/>
          </a:solidFill>
        </p:spPr>
        <p:txBody>
          <a:bodyPr wrap="square" lIns="0" tIns="0" rIns="0" bIns="0" rtlCol="0">
            <a:spAutoFit/>
          </a:bodyPr>
          <a:lstStyle/>
          <a:p>
            <a:pPr algn="r"/>
            <a:r>
              <a:rPr lang="de-DE" sz="1200"/>
              <a:t>0.25</a:t>
            </a:r>
          </a:p>
        </p:txBody>
      </p:sp>
      <p:sp>
        <p:nvSpPr>
          <p:cNvPr id="60" name="Textfeld 59">
            <a:extLst>
              <a:ext uri="{FF2B5EF4-FFF2-40B4-BE49-F238E27FC236}">
                <a16:creationId xmlns:a16="http://schemas.microsoft.com/office/drawing/2014/main" id="{A7CF62A9-4606-0678-5E2C-8DCDC74D5D24}"/>
              </a:ext>
            </a:extLst>
          </p:cNvPr>
          <p:cNvSpPr txBox="1"/>
          <p:nvPr/>
        </p:nvSpPr>
        <p:spPr>
          <a:xfrm>
            <a:off x="6224422" y="4226866"/>
            <a:ext cx="358140" cy="184666"/>
          </a:xfrm>
          <a:prstGeom prst="rect">
            <a:avLst/>
          </a:prstGeom>
          <a:solidFill>
            <a:schemeClr val="bg1"/>
          </a:solidFill>
        </p:spPr>
        <p:txBody>
          <a:bodyPr wrap="square" lIns="0" tIns="0" rIns="0" bIns="0" rtlCol="0">
            <a:spAutoFit/>
          </a:bodyPr>
          <a:lstStyle/>
          <a:p>
            <a:pPr algn="r"/>
            <a:r>
              <a:rPr lang="de-DE" sz="1200"/>
              <a:t>0.00</a:t>
            </a:r>
          </a:p>
        </p:txBody>
      </p:sp>
    </p:spTree>
    <p:extLst>
      <p:ext uri="{BB962C8B-B14F-4D97-AF65-F5344CB8AC3E}">
        <p14:creationId xmlns:p14="http://schemas.microsoft.com/office/powerpoint/2010/main" val="16487209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850B6986-C22E-2195-533E-893506091E6D}"/>
              </a:ext>
            </a:extLst>
          </p:cNvPr>
          <p:cNvSpPr>
            <a:spLocks noGrp="1"/>
          </p:cNvSpPr>
          <p:nvPr>
            <p:ph type="body" sz="quarter" idx="12"/>
          </p:nvPr>
        </p:nvSpPr>
        <p:spPr/>
        <p:txBody>
          <a:bodyPr/>
          <a:lstStyle/>
          <a:p>
            <a:r>
              <a:rPr lang="en-US"/>
              <a:t>Relative treatment effects for base case and sensitivity analyses</a:t>
            </a:r>
          </a:p>
        </p:txBody>
      </p:sp>
      <p:sp>
        <p:nvSpPr>
          <p:cNvPr id="11" name="Title 10">
            <a:extLst>
              <a:ext uri="{FF2B5EF4-FFF2-40B4-BE49-F238E27FC236}">
                <a16:creationId xmlns:a16="http://schemas.microsoft.com/office/drawing/2014/main" id="{93138965-1E0A-B859-3EF2-DD89A433B6E2}"/>
              </a:ext>
            </a:extLst>
          </p:cNvPr>
          <p:cNvSpPr>
            <a:spLocks noGrp="1"/>
          </p:cNvSpPr>
          <p:nvPr>
            <p:ph type="title"/>
          </p:nvPr>
        </p:nvSpPr>
        <p:spPr/>
        <p:txBody>
          <a:bodyPr/>
          <a:lstStyle/>
          <a:p>
            <a:r>
              <a:rPr lang="en-US"/>
              <a:t>Relative treatment effects</a:t>
            </a:r>
          </a:p>
        </p:txBody>
      </p:sp>
      <p:sp>
        <p:nvSpPr>
          <p:cNvPr id="5" name="Footer Placeholder 4">
            <a:extLst>
              <a:ext uri="{FF2B5EF4-FFF2-40B4-BE49-F238E27FC236}">
                <a16:creationId xmlns:a16="http://schemas.microsoft.com/office/drawing/2014/main" id="{90268424-6274-6EC4-042C-FF37497B4C7E}"/>
              </a:ext>
            </a:extLst>
          </p:cNvPr>
          <p:cNvSpPr>
            <a:spLocks noGrp="1"/>
          </p:cNvSpPr>
          <p:nvPr>
            <p:ph type="ftr" sz="quarter" idx="13"/>
          </p:nvPr>
        </p:nvSpPr>
        <p:spPr/>
        <p:txBody>
          <a:bodyPr/>
          <a:lstStyle/>
          <a:p>
            <a:r>
              <a:rPr lang="en-GB" b="1"/>
              <a:t>Bold values </a:t>
            </a:r>
            <a:r>
              <a:rPr lang="en-GB"/>
              <a:t>indicate </a:t>
            </a:r>
            <a:r>
              <a:rPr lang="en-GB" i="1"/>
              <a:t>P</a:t>
            </a:r>
            <a:r>
              <a:rPr lang="en-GB"/>
              <a:t>&lt;0.05.</a:t>
            </a:r>
          </a:p>
          <a:p>
            <a:r>
              <a:rPr lang="en-GB"/>
              <a:t>CI, confidence interval; CR, complete response; ESS, effective sample size; HR, hazard ratio; OS, overall survival; PFS-INV, investigator-assessed progression-free survival.</a:t>
            </a:r>
          </a:p>
          <a:p>
            <a:r>
              <a:rPr lang="en-GB" b="1" err="1"/>
              <a:t>Shadman</a:t>
            </a:r>
            <a:r>
              <a:rPr lang="en-GB" b="1"/>
              <a:t> et al. Abstract #P700 presented at EHA2024. </a:t>
            </a:r>
          </a:p>
        </p:txBody>
      </p:sp>
      <p:graphicFrame>
        <p:nvGraphicFramePr>
          <p:cNvPr id="10" name="Content Placeholder 9">
            <a:extLst>
              <a:ext uri="{FF2B5EF4-FFF2-40B4-BE49-F238E27FC236}">
                <a16:creationId xmlns:a16="http://schemas.microsoft.com/office/drawing/2014/main" id="{B7093CAE-9F53-9C6B-35D7-ECDC3DD904CC}"/>
              </a:ext>
            </a:extLst>
          </p:cNvPr>
          <p:cNvGraphicFramePr>
            <a:graphicFrameLocks noGrp="1"/>
          </p:cNvGraphicFramePr>
          <p:nvPr>
            <p:ph idx="4294967295"/>
            <p:extLst>
              <p:ext uri="{D42A27DB-BD31-4B8C-83A1-F6EECF244321}">
                <p14:modId xmlns:p14="http://schemas.microsoft.com/office/powerpoint/2010/main" val="2868738741"/>
              </p:ext>
            </p:extLst>
          </p:nvPr>
        </p:nvGraphicFramePr>
        <p:xfrm>
          <a:off x="416533" y="1989138"/>
          <a:ext cx="10296000" cy="3478214"/>
        </p:xfrm>
        <a:graphic>
          <a:graphicData uri="http://schemas.openxmlformats.org/drawingml/2006/table">
            <a:tbl>
              <a:tblPr firstRow="1" bandRow="1">
                <a:tableStyleId>{5C22544A-7EE6-4342-B048-85BDC9FD1C3A}</a:tableStyleId>
              </a:tblPr>
              <a:tblGrid>
                <a:gridCol w="1944000">
                  <a:extLst>
                    <a:ext uri="{9D8B030D-6E8A-4147-A177-3AD203B41FA5}">
                      <a16:colId xmlns:a16="http://schemas.microsoft.com/office/drawing/2014/main" val="2298794937"/>
                    </a:ext>
                  </a:extLst>
                </a:gridCol>
                <a:gridCol w="1044000">
                  <a:extLst>
                    <a:ext uri="{9D8B030D-6E8A-4147-A177-3AD203B41FA5}">
                      <a16:colId xmlns:a16="http://schemas.microsoft.com/office/drawing/2014/main" val="1261264707"/>
                    </a:ext>
                  </a:extLst>
                </a:gridCol>
                <a:gridCol w="1044000">
                  <a:extLst>
                    <a:ext uri="{9D8B030D-6E8A-4147-A177-3AD203B41FA5}">
                      <a16:colId xmlns:a16="http://schemas.microsoft.com/office/drawing/2014/main" val="2362349770"/>
                    </a:ext>
                  </a:extLst>
                </a:gridCol>
                <a:gridCol w="1044000">
                  <a:extLst>
                    <a:ext uri="{9D8B030D-6E8A-4147-A177-3AD203B41FA5}">
                      <a16:colId xmlns:a16="http://schemas.microsoft.com/office/drawing/2014/main" val="3210157901"/>
                    </a:ext>
                  </a:extLst>
                </a:gridCol>
                <a:gridCol w="1044000">
                  <a:extLst>
                    <a:ext uri="{9D8B030D-6E8A-4147-A177-3AD203B41FA5}">
                      <a16:colId xmlns:a16="http://schemas.microsoft.com/office/drawing/2014/main" val="3048005087"/>
                    </a:ext>
                  </a:extLst>
                </a:gridCol>
                <a:gridCol w="1044000">
                  <a:extLst>
                    <a:ext uri="{9D8B030D-6E8A-4147-A177-3AD203B41FA5}">
                      <a16:colId xmlns:a16="http://schemas.microsoft.com/office/drawing/2014/main" val="3405899996"/>
                    </a:ext>
                  </a:extLst>
                </a:gridCol>
                <a:gridCol w="1044000">
                  <a:extLst>
                    <a:ext uri="{9D8B030D-6E8A-4147-A177-3AD203B41FA5}">
                      <a16:colId xmlns:a16="http://schemas.microsoft.com/office/drawing/2014/main" val="2894315959"/>
                    </a:ext>
                  </a:extLst>
                </a:gridCol>
                <a:gridCol w="1044000">
                  <a:extLst>
                    <a:ext uri="{9D8B030D-6E8A-4147-A177-3AD203B41FA5}">
                      <a16:colId xmlns:a16="http://schemas.microsoft.com/office/drawing/2014/main" val="1626614432"/>
                    </a:ext>
                  </a:extLst>
                </a:gridCol>
                <a:gridCol w="1044000">
                  <a:extLst>
                    <a:ext uri="{9D8B030D-6E8A-4147-A177-3AD203B41FA5}">
                      <a16:colId xmlns:a16="http://schemas.microsoft.com/office/drawing/2014/main" val="4225676638"/>
                    </a:ext>
                  </a:extLst>
                </a:gridCol>
              </a:tblGrid>
              <a:tr h="360197">
                <a:tc rowSpan="2">
                  <a:txBody>
                    <a:bodyPr/>
                    <a:lstStyle/>
                    <a:p>
                      <a:endParaRPr lang="en-US" sz="1200">
                        <a:solidFill>
                          <a:schemeClr val="bg1"/>
                        </a:solidFill>
                        <a:latin typeface="+mn-lt"/>
                      </a:endParaRPr>
                    </a:p>
                  </a:txBody>
                  <a:tcPr marT="36000" marB="36000" anchor="ctr">
                    <a:lnB w="38100" cap="flat" cmpd="sng" algn="ctr">
                      <a:solidFill>
                        <a:schemeClr val="bg1"/>
                      </a:solidFill>
                      <a:prstDash val="solid"/>
                      <a:round/>
                      <a:headEnd type="none" w="med" len="med"/>
                      <a:tailEnd type="none" w="med" len="med"/>
                    </a:lnB>
                    <a:solidFill>
                      <a:schemeClr val="accent1"/>
                    </a:solidFill>
                  </a:tcPr>
                </a:tc>
                <a:tc gridSpan="2">
                  <a:txBody>
                    <a:bodyPr/>
                    <a:lstStyle/>
                    <a:p>
                      <a:pPr algn="ctr"/>
                      <a:r>
                        <a:rPr lang="en-US" sz="1200">
                          <a:solidFill>
                            <a:schemeClr val="bg1"/>
                          </a:solidFill>
                          <a:latin typeface="+mn-lt"/>
                        </a:rPr>
                        <a:t>Main analysis</a:t>
                      </a:r>
                    </a:p>
                  </a:txBody>
                  <a:tcPr marT="36000" marB="36000" anchor="ctr">
                    <a:lnB w="12700" cap="flat" cmpd="sng" algn="ctr">
                      <a:solidFill>
                        <a:schemeClr val="bg1"/>
                      </a:solidFill>
                      <a:prstDash val="solid"/>
                      <a:round/>
                      <a:headEnd type="none" w="med" len="med"/>
                      <a:tailEnd type="none" w="med" len="med"/>
                    </a:lnB>
                    <a:solidFill>
                      <a:schemeClr val="accent1"/>
                    </a:solidFill>
                  </a:tcPr>
                </a:tc>
                <a:tc hMerge="1">
                  <a:txBody>
                    <a:bodyPr/>
                    <a:lstStyle/>
                    <a:p>
                      <a:endParaRPr lang="en-US" sz="1200">
                        <a:latin typeface="+mn-lt"/>
                      </a:endParaRPr>
                    </a:p>
                  </a:txBody>
                  <a:tcPr/>
                </a:tc>
                <a:tc gridSpan="6">
                  <a:txBody>
                    <a:bodyPr/>
                    <a:lstStyle/>
                    <a:p>
                      <a:pPr algn="ctr"/>
                      <a:r>
                        <a:rPr lang="en-US" sz="1200">
                          <a:solidFill>
                            <a:schemeClr val="bg1"/>
                          </a:solidFill>
                          <a:latin typeface="+mn-lt"/>
                        </a:rPr>
                        <a:t>Sensitivity analyses</a:t>
                      </a:r>
                    </a:p>
                  </a:txBody>
                  <a:tcPr marT="36000" marB="36000" anchor="ctr">
                    <a:lnB w="12700" cap="flat" cmpd="sng" algn="ctr">
                      <a:solidFill>
                        <a:schemeClr val="bg1"/>
                      </a:solidFill>
                      <a:prstDash val="solid"/>
                      <a:round/>
                      <a:headEnd type="none" w="med" len="med"/>
                      <a:tailEnd type="none" w="med" len="med"/>
                    </a:lnB>
                    <a:solidFill>
                      <a:schemeClr val="accent1"/>
                    </a:solidFill>
                  </a:tcPr>
                </a:tc>
                <a:tc hMerge="1">
                  <a:txBody>
                    <a:bodyPr/>
                    <a:lstStyle/>
                    <a:p>
                      <a:endParaRPr lang="en-US" sz="1200">
                        <a:latin typeface="+mn-lt"/>
                      </a:endParaRPr>
                    </a:p>
                  </a:txBody>
                  <a:tcPr/>
                </a:tc>
                <a:tc hMerge="1">
                  <a:txBody>
                    <a:bodyPr/>
                    <a:lstStyle/>
                    <a:p>
                      <a:endParaRPr lang="en-US" sz="1200">
                        <a:latin typeface="+mn-lt"/>
                      </a:endParaRPr>
                    </a:p>
                  </a:txBody>
                  <a:tcPr/>
                </a:tc>
                <a:tc hMerge="1">
                  <a:txBody>
                    <a:bodyPr/>
                    <a:lstStyle/>
                    <a:p>
                      <a:endParaRPr lang="en-US" sz="1200">
                        <a:latin typeface="+mn-lt"/>
                      </a:endParaRPr>
                    </a:p>
                  </a:txBody>
                  <a:tcPr/>
                </a:tc>
                <a:tc hMerge="1">
                  <a:txBody>
                    <a:bodyPr/>
                    <a:lstStyle/>
                    <a:p>
                      <a:endParaRPr lang="en-US" sz="1200">
                        <a:latin typeface="+mn-lt"/>
                      </a:endParaRPr>
                    </a:p>
                  </a:txBody>
                  <a:tcPr/>
                </a:tc>
                <a:tc hMerge="1">
                  <a:txBody>
                    <a:bodyPr/>
                    <a:lstStyle/>
                    <a:p>
                      <a:endParaRPr lang="en-US" sz="1200">
                        <a:latin typeface="+mn-lt"/>
                      </a:endParaRPr>
                    </a:p>
                  </a:txBody>
                  <a:tcPr/>
                </a:tc>
                <a:extLst>
                  <a:ext uri="{0D108BD9-81ED-4DB2-BD59-A6C34878D82A}">
                    <a16:rowId xmlns:a16="http://schemas.microsoft.com/office/drawing/2014/main" val="3483967614"/>
                  </a:ext>
                </a:extLst>
              </a:tr>
              <a:tr h="624077">
                <a:tc vMerge="1">
                  <a:txBody>
                    <a:bodyPr/>
                    <a:lstStyle/>
                    <a:p>
                      <a:pPr algn="l" fontAlgn="b"/>
                      <a:endParaRPr lang="en-IT" sz="1200" b="1" i="0" u="none" strike="noStrike">
                        <a:solidFill>
                          <a:schemeClr val="bg1"/>
                        </a:solidFill>
                        <a:effectLst/>
                        <a:latin typeface="+mn-lt"/>
                      </a:endParaRPr>
                    </a:p>
                  </a:txBody>
                  <a:tcPr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GB" sz="1200" b="1" i="0" u="none" strike="noStrike">
                          <a:solidFill>
                            <a:schemeClr val="bg1"/>
                          </a:solidFill>
                          <a:effectLst/>
                          <a:latin typeface="+mn-lt"/>
                        </a:rPr>
                        <a:t>Unadjusted population</a:t>
                      </a:r>
                    </a:p>
                  </a:txBody>
                  <a:tcPr marT="36000" marB="3600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GB" sz="1200" b="1" i="0" u="none" strike="noStrike">
                          <a:solidFill>
                            <a:schemeClr val="bg1"/>
                          </a:solidFill>
                          <a:effectLst/>
                          <a:latin typeface="+mn-lt"/>
                        </a:rPr>
                        <a:t>Base case adjusted population</a:t>
                      </a:r>
                    </a:p>
                  </a:txBody>
                  <a:tcPr marT="36000" marB="3600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GB" sz="1200" b="1" i="0" u="none" strike="noStrike">
                          <a:solidFill>
                            <a:schemeClr val="bg1"/>
                          </a:solidFill>
                          <a:effectLst/>
                          <a:latin typeface="+mn-lt"/>
                        </a:rPr>
                        <a:t>S1</a:t>
                      </a:r>
                    </a:p>
                  </a:txBody>
                  <a:tcPr marT="36000" marB="3600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GB" sz="1200" b="1" i="0" u="none" strike="noStrike">
                          <a:solidFill>
                            <a:schemeClr val="bg1"/>
                          </a:solidFill>
                          <a:effectLst/>
                          <a:latin typeface="+mn-lt"/>
                        </a:rPr>
                        <a:t>S2</a:t>
                      </a:r>
                    </a:p>
                  </a:txBody>
                  <a:tcPr marT="36000" marB="3600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alpha val="90000"/>
                      </a:schemeClr>
                    </a:solidFill>
                  </a:tcPr>
                </a:tc>
                <a:tc>
                  <a:txBody>
                    <a:bodyPr/>
                    <a:lstStyle/>
                    <a:p>
                      <a:pPr algn="ctr" fontAlgn="b"/>
                      <a:r>
                        <a:rPr lang="en-GB" sz="1200" b="1" i="0" u="none" strike="noStrike">
                          <a:solidFill>
                            <a:schemeClr val="bg1"/>
                          </a:solidFill>
                          <a:effectLst/>
                          <a:latin typeface="+mn-lt"/>
                        </a:rPr>
                        <a:t>S3</a:t>
                      </a:r>
                    </a:p>
                  </a:txBody>
                  <a:tcPr marT="36000" marB="3600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alpha val="80000"/>
                      </a:schemeClr>
                    </a:solidFill>
                  </a:tcPr>
                </a:tc>
                <a:tc>
                  <a:txBody>
                    <a:bodyPr/>
                    <a:lstStyle/>
                    <a:p>
                      <a:pPr algn="ctr" fontAlgn="b"/>
                      <a:r>
                        <a:rPr lang="en-GB" sz="1200" b="1" i="0" u="none" strike="noStrike">
                          <a:solidFill>
                            <a:schemeClr val="bg1"/>
                          </a:solidFill>
                          <a:effectLst/>
                          <a:latin typeface="+mn-lt"/>
                        </a:rPr>
                        <a:t>S4</a:t>
                      </a:r>
                    </a:p>
                  </a:txBody>
                  <a:tcPr marT="36000" marB="3600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alpha val="70000"/>
                      </a:schemeClr>
                    </a:solidFill>
                  </a:tcPr>
                </a:tc>
                <a:tc>
                  <a:txBody>
                    <a:bodyPr/>
                    <a:lstStyle/>
                    <a:p>
                      <a:pPr algn="ctr" fontAlgn="b"/>
                      <a:r>
                        <a:rPr lang="en-GB" sz="1200" b="1" i="0" u="none" strike="noStrike">
                          <a:solidFill>
                            <a:schemeClr val="bg1"/>
                          </a:solidFill>
                          <a:effectLst/>
                          <a:latin typeface="+mn-lt"/>
                        </a:rPr>
                        <a:t>S5</a:t>
                      </a:r>
                    </a:p>
                  </a:txBody>
                  <a:tcPr marT="36000" marB="3600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alpha val="60000"/>
                      </a:schemeClr>
                    </a:solidFill>
                  </a:tcPr>
                </a:tc>
                <a:tc>
                  <a:txBody>
                    <a:bodyPr/>
                    <a:lstStyle/>
                    <a:p>
                      <a:pPr algn="ctr" fontAlgn="b"/>
                      <a:r>
                        <a:rPr lang="en-GB" sz="1200" b="1" i="0" u="none" strike="noStrike">
                          <a:solidFill>
                            <a:schemeClr val="bg1"/>
                          </a:solidFill>
                          <a:effectLst/>
                          <a:latin typeface="+mn-lt"/>
                        </a:rPr>
                        <a:t>S6</a:t>
                      </a:r>
                    </a:p>
                  </a:txBody>
                  <a:tcPr marT="36000" marB="3600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alpha val="50000"/>
                      </a:schemeClr>
                    </a:solidFill>
                  </a:tcPr>
                </a:tc>
                <a:extLst>
                  <a:ext uri="{0D108BD9-81ED-4DB2-BD59-A6C34878D82A}">
                    <a16:rowId xmlns:a16="http://schemas.microsoft.com/office/drawing/2014/main" val="2476089318"/>
                  </a:ext>
                </a:extLst>
              </a:tr>
              <a:tr h="623485">
                <a:tc>
                  <a:txBody>
                    <a:bodyPr/>
                    <a:lstStyle/>
                    <a:p>
                      <a:pPr algn="l" fontAlgn="b"/>
                      <a:r>
                        <a:rPr lang="en-GB" sz="1200" b="0" i="0" u="none" strike="noStrike">
                          <a:solidFill>
                            <a:schemeClr val="tx1"/>
                          </a:solidFill>
                          <a:effectLst/>
                          <a:latin typeface="+mn-lt"/>
                        </a:rPr>
                        <a:t>Sample size for ALPINE zanubrutinib</a:t>
                      </a:r>
                    </a:p>
                  </a:txBody>
                  <a:tcPr marT="36000" marB="36000" anchor="ctr">
                    <a:lnT w="38100" cap="flat" cmpd="sng" algn="ctr">
                      <a:solidFill>
                        <a:schemeClr val="bg1"/>
                      </a:solidFill>
                      <a:prstDash val="solid"/>
                      <a:round/>
                      <a:headEnd type="none" w="med" len="med"/>
                      <a:tailEnd type="none" w="med" len="med"/>
                    </a:lnT>
                  </a:tcPr>
                </a:tc>
                <a:tc>
                  <a:txBody>
                    <a:bodyPr/>
                    <a:lstStyle/>
                    <a:p>
                      <a:pPr algn="ctr" fontAlgn="b"/>
                      <a:r>
                        <a:rPr lang="en-GB" sz="1200" b="0" i="0" u="none" strike="noStrike">
                          <a:solidFill>
                            <a:schemeClr val="tx1"/>
                          </a:solidFill>
                          <a:effectLst/>
                          <a:latin typeface="+mn-lt"/>
                        </a:rPr>
                        <a:t>n=327</a:t>
                      </a:r>
                    </a:p>
                  </a:txBody>
                  <a:tcPr marT="36000" marB="36000" anchor="ctr">
                    <a:lnT w="38100" cap="flat" cmpd="sng" algn="ctr">
                      <a:solidFill>
                        <a:schemeClr val="bg1"/>
                      </a:solidFill>
                      <a:prstDash val="solid"/>
                      <a:round/>
                      <a:headEnd type="none" w="med" len="med"/>
                      <a:tailEnd type="none" w="med" len="med"/>
                    </a:lnT>
                  </a:tcPr>
                </a:tc>
                <a:tc>
                  <a:txBody>
                    <a:bodyPr/>
                    <a:lstStyle/>
                    <a:p>
                      <a:pPr algn="ctr" fontAlgn="b"/>
                      <a:r>
                        <a:rPr lang="en-GB" sz="1200" b="0" i="0" u="none" strike="noStrike">
                          <a:solidFill>
                            <a:schemeClr val="tx1"/>
                          </a:solidFill>
                          <a:effectLst/>
                          <a:latin typeface="+mn-lt"/>
                        </a:rPr>
                        <a:t>ESS=184.8</a:t>
                      </a:r>
                    </a:p>
                  </a:txBody>
                  <a:tcPr marT="36000" marB="36000" anchor="ctr">
                    <a:lnT w="38100" cap="flat" cmpd="sng" algn="ctr">
                      <a:solidFill>
                        <a:schemeClr val="bg1"/>
                      </a:solidFill>
                      <a:prstDash val="solid"/>
                      <a:round/>
                      <a:headEnd type="none" w="med" len="med"/>
                      <a:tailEnd type="none" w="med" len="med"/>
                    </a:lnT>
                  </a:tcPr>
                </a:tc>
                <a:tc>
                  <a:txBody>
                    <a:bodyPr/>
                    <a:lstStyle/>
                    <a:p>
                      <a:pPr algn="ctr" fontAlgn="b"/>
                      <a:r>
                        <a:rPr lang="en-GB" sz="1200" b="0" i="0" u="none" strike="noStrike">
                          <a:solidFill>
                            <a:schemeClr val="tx1"/>
                          </a:solidFill>
                          <a:effectLst/>
                          <a:latin typeface="+mn-lt"/>
                        </a:rPr>
                        <a:t>ESS=188.9</a:t>
                      </a:r>
                    </a:p>
                  </a:txBody>
                  <a:tcPr marT="36000" marB="36000" anchor="ctr">
                    <a:lnT w="38100" cap="flat" cmpd="sng" algn="ctr">
                      <a:solidFill>
                        <a:schemeClr val="bg1"/>
                      </a:solidFill>
                      <a:prstDash val="solid"/>
                      <a:round/>
                      <a:headEnd type="none" w="med" len="med"/>
                      <a:tailEnd type="none" w="med" len="med"/>
                    </a:lnT>
                  </a:tcPr>
                </a:tc>
                <a:tc>
                  <a:txBody>
                    <a:bodyPr/>
                    <a:lstStyle/>
                    <a:p>
                      <a:pPr algn="ctr" fontAlgn="b"/>
                      <a:r>
                        <a:rPr lang="en-GB" sz="1200" b="0" i="0" u="none" strike="noStrike">
                          <a:solidFill>
                            <a:schemeClr val="tx1"/>
                          </a:solidFill>
                          <a:effectLst/>
                          <a:latin typeface="+mn-lt"/>
                        </a:rPr>
                        <a:t>ESS=210.3</a:t>
                      </a:r>
                    </a:p>
                  </a:txBody>
                  <a:tcPr marT="36000" marB="36000" anchor="ctr">
                    <a:lnT w="38100" cap="flat" cmpd="sng" algn="ctr">
                      <a:solidFill>
                        <a:schemeClr val="bg1"/>
                      </a:solidFill>
                      <a:prstDash val="solid"/>
                      <a:round/>
                      <a:headEnd type="none" w="med" len="med"/>
                      <a:tailEnd type="none" w="med" len="med"/>
                    </a:lnT>
                  </a:tcPr>
                </a:tc>
                <a:tc>
                  <a:txBody>
                    <a:bodyPr/>
                    <a:lstStyle/>
                    <a:p>
                      <a:pPr algn="ctr" fontAlgn="b"/>
                      <a:r>
                        <a:rPr lang="en-GB" sz="1200" b="0" i="0" u="none" strike="noStrike">
                          <a:solidFill>
                            <a:schemeClr val="tx1"/>
                          </a:solidFill>
                          <a:effectLst/>
                          <a:latin typeface="+mn-lt"/>
                        </a:rPr>
                        <a:t>ESS=208.1</a:t>
                      </a:r>
                    </a:p>
                  </a:txBody>
                  <a:tcPr marT="36000" marB="36000" anchor="ctr">
                    <a:lnT w="38100" cap="flat" cmpd="sng" algn="ctr">
                      <a:solidFill>
                        <a:schemeClr val="bg1"/>
                      </a:solidFill>
                      <a:prstDash val="solid"/>
                      <a:round/>
                      <a:headEnd type="none" w="med" len="med"/>
                      <a:tailEnd type="none" w="med" len="med"/>
                    </a:lnT>
                  </a:tcPr>
                </a:tc>
                <a:tc>
                  <a:txBody>
                    <a:bodyPr/>
                    <a:lstStyle/>
                    <a:p>
                      <a:pPr algn="ctr" fontAlgn="b"/>
                      <a:r>
                        <a:rPr lang="en-GB" sz="1200" b="0" i="0" u="none" strike="noStrike">
                          <a:solidFill>
                            <a:schemeClr val="tx1"/>
                          </a:solidFill>
                          <a:effectLst/>
                          <a:latin typeface="+mn-lt"/>
                        </a:rPr>
                        <a:t>ESS=188.2</a:t>
                      </a:r>
                    </a:p>
                  </a:txBody>
                  <a:tcPr marT="36000" marB="36000" anchor="ctr">
                    <a:lnT w="38100" cap="flat" cmpd="sng" algn="ctr">
                      <a:solidFill>
                        <a:schemeClr val="bg1"/>
                      </a:solidFill>
                      <a:prstDash val="solid"/>
                      <a:round/>
                      <a:headEnd type="none" w="med" len="med"/>
                      <a:tailEnd type="none" w="med" len="med"/>
                    </a:lnT>
                  </a:tcPr>
                </a:tc>
                <a:tc>
                  <a:txBody>
                    <a:bodyPr/>
                    <a:lstStyle/>
                    <a:p>
                      <a:pPr algn="ctr" fontAlgn="b"/>
                      <a:r>
                        <a:rPr lang="en-GB" sz="1200" b="0" i="0" u="none" strike="noStrike">
                          <a:solidFill>
                            <a:schemeClr val="tx1"/>
                          </a:solidFill>
                          <a:effectLst/>
                          <a:latin typeface="+mn-lt"/>
                        </a:rPr>
                        <a:t>ESS=187.4</a:t>
                      </a:r>
                    </a:p>
                  </a:txBody>
                  <a:tcPr marT="36000" marB="36000" anchor="ctr">
                    <a:lnT w="38100" cap="flat" cmpd="sng" algn="ctr">
                      <a:solidFill>
                        <a:schemeClr val="bg1"/>
                      </a:solidFill>
                      <a:prstDash val="solid"/>
                      <a:round/>
                      <a:headEnd type="none" w="med" len="med"/>
                      <a:tailEnd type="none" w="med" len="med"/>
                    </a:lnT>
                  </a:tcPr>
                </a:tc>
                <a:tc>
                  <a:txBody>
                    <a:bodyPr/>
                    <a:lstStyle/>
                    <a:p>
                      <a:pPr algn="ctr" fontAlgn="b"/>
                      <a:r>
                        <a:rPr lang="en-GB" sz="1200" b="0" i="0" u="none" strike="noStrike">
                          <a:solidFill>
                            <a:schemeClr val="tx1"/>
                          </a:solidFill>
                          <a:effectLst/>
                          <a:latin typeface="+mn-lt"/>
                        </a:rPr>
                        <a:t>ESS=78.2</a:t>
                      </a:r>
                    </a:p>
                  </a:txBody>
                  <a:tcPr marT="36000" marB="36000"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2362603452"/>
                  </a:ext>
                </a:extLst>
              </a:tr>
              <a:tr h="623485">
                <a:tc>
                  <a:txBody>
                    <a:bodyPr/>
                    <a:lstStyle/>
                    <a:p>
                      <a:pPr algn="l" fontAlgn="b"/>
                      <a:r>
                        <a:rPr lang="en-GB" sz="1200" b="0" i="0" u="none" strike="noStrike">
                          <a:solidFill>
                            <a:schemeClr val="tx1"/>
                          </a:solidFill>
                          <a:effectLst/>
                          <a:latin typeface="+mn-lt"/>
                        </a:rPr>
                        <a:t>HR PFS-INV zanubrutinib </a:t>
                      </a:r>
                    </a:p>
                    <a:p>
                      <a:pPr algn="l" fontAlgn="b"/>
                      <a:r>
                        <a:rPr lang="en-GB" sz="1200" b="0" i="0" u="none" strike="noStrike">
                          <a:solidFill>
                            <a:schemeClr val="tx1"/>
                          </a:solidFill>
                          <a:effectLst/>
                          <a:latin typeface="+mn-lt"/>
                        </a:rPr>
                        <a:t>vs acalabrutinib </a:t>
                      </a:r>
                    </a:p>
                    <a:p>
                      <a:pPr algn="l" fontAlgn="b"/>
                      <a:r>
                        <a:rPr lang="en-GB" sz="1200" b="0" i="0" u="none" strike="noStrike">
                          <a:solidFill>
                            <a:schemeClr val="tx1"/>
                          </a:solidFill>
                          <a:effectLst/>
                          <a:latin typeface="+mn-lt"/>
                        </a:rPr>
                        <a:t>(95% CI, </a:t>
                      </a:r>
                      <a:r>
                        <a:rPr lang="en-GB" sz="1200" b="0" i="1" u="none" strike="noStrike">
                          <a:solidFill>
                            <a:schemeClr val="tx1"/>
                          </a:solidFill>
                          <a:effectLst/>
                          <a:latin typeface="+mn-lt"/>
                        </a:rPr>
                        <a:t>P </a:t>
                      </a:r>
                      <a:r>
                        <a:rPr lang="en-GB" sz="1200" b="0" i="0" u="none" strike="noStrike">
                          <a:solidFill>
                            <a:schemeClr val="tx1"/>
                          </a:solidFill>
                          <a:effectLst/>
                          <a:latin typeface="+mn-lt"/>
                        </a:rPr>
                        <a:t>value)</a:t>
                      </a:r>
                    </a:p>
                  </a:txBody>
                  <a:tcPr marT="36000" marB="36000" anchor="ctr"/>
                </a:tc>
                <a:tc>
                  <a:txBody>
                    <a:bodyPr/>
                    <a:lstStyle/>
                    <a:p>
                      <a:pPr algn="ctr" fontAlgn="b"/>
                      <a:r>
                        <a:rPr lang="en-GB" sz="1200" b="0" i="0" u="none" strike="noStrike">
                          <a:solidFill>
                            <a:schemeClr val="tx1"/>
                          </a:solidFill>
                          <a:effectLst/>
                          <a:latin typeface="+mn-lt"/>
                        </a:rPr>
                        <a:t>0.77 </a:t>
                      </a:r>
                    </a:p>
                    <a:p>
                      <a:pPr algn="ctr" fontAlgn="b"/>
                      <a:r>
                        <a:rPr lang="en-GB" sz="1200" b="0" i="0" u="none" strike="noStrike">
                          <a:solidFill>
                            <a:schemeClr val="tx1"/>
                          </a:solidFill>
                          <a:effectLst/>
                          <a:latin typeface="+mn-lt"/>
                        </a:rPr>
                        <a:t>(0.55-1.07, </a:t>
                      </a:r>
                      <a:r>
                        <a:rPr lang="en-GB" sz="1200" b="0" i="1" u="none" strike="noStrike">
                          <a:solidFill>
                            <a:schemeClr val="tx1"/>
                          </a:solidFill>
                          <a:effectLst/>
                          <a:latin typeface="+mn-lt"/>
                        </a:rPr>
                        <a:t>P</a:t>
                      </a:r>
                      <a:r>
                        <a:rPr lang="en-GB" sz="1200" b="0" i="0" u="none" strike="noStrike">
                          <a:solidFill>
                            <a:schemeClr val="tx1"/>
                          </a:solidFill>
                          <a:effectLst/>
                          <a:latin typeface="+mn-lt"/>
                        </a:rPr>
                        <a:t>=0.1213)</a:t>
                      </a:r>
                    </a:p>
                  </a:txBody>
                  <a:tcPr marT="36000" marB="36000" anchor="ctr"/>
                </a:tc>
                <a:tc>
                  <a:txBody>
                    <a:bodyPr/>
                    <a:lstStyle/>
                    <a:p>
                      <a:pPr algn="ctr" fontAlgn="b"/>
                      <a:r>
                        <a:rPr lang="en-GB" sz="1200" b="1" i="0" u="none" strike="noStrike">
                          <a:solidFill>
                            <a:schemeClr val="tx1"/>
                          </a:solidFill>
                          <a:effectLst/>
                          <a:latin typeface="+mn-lt"/>
                        </a:rPr>
                        <a:t>0.68</a:t>
                      </a:r>
                    </a:p>
                    <a:p>
                      <a:pPr algn="ctr" fontAlgn="b"/>
                      <a:r>
                        <a:rPr lang="en-GB" sz="1200" b="1" i="0" u="none" strike="noStrike">
                          <a:solidFill>
                            <a:schemeClr val="tx1"/>
                          </a:solidFill>
                          <a:effectLst/>
                          <a:latin typeface="+mn-lt"/>
                        </a:rPr>
                        <a:t> (0.46-0.99, </a:t>
                      </a:r>
                      <a:r>
                        <a:rPr lang="en-GB" sz="1200" b="1" i="1" u="none" strike="noStrike">
                          <a:solidFill>
                            <a:schemeClr val="tx1"/>
                          </a:solidFill>
                          <a:effectLst/>
                          <a:latin typeface="+mn-lt"/>
                        </a:rPr>
                        <a:t>P</a:t>
                      </a:r>
                      <a:r>
                        <a:rPr lang="en-GB" sz="1200" b="1" i="0" u="none" strike="noStrike">
                          <a:solidFill>
                            <a:schemeClr val="tx1"/>
                          </a:solidFill>
                          <a:effectLst/>
                          <a:latin typeface="+mn-lt"/>
                        </a:rPr>
                        <a:t>=0.0448)</a:t>
                      </a:r>
                    </a:p>
                  </a:txBody>
                  <a:tcPr marT="36000" marB="36000" anchor="ctr"/>
                </a:tc>
                <a:tc>
                  <a:txBody>
                    <a:bodyPr/>
                    <a:lstStyle/>
                    <a:p>
                      <a:pPr algn="ctr" fontAlgn="b"/>
                      <a:r>
                        <a:rPr lang="en-GB" sz="1200" b="1" i="0" u="none" strike="noStrike">
                          <a:solidFill>
                            <a:schemeClr val="tx1"/>
                          </a:solidFill>
                          <a:effectLst/>
                          <a:latin typeface="+mn-lt"/>
                        </a:rPr>
                        <a:t>0.68 </a:t>
                      </a:r>
                    </a:p>
                    <a:p>
                      <a:pPr algn="ctr" fontAlgn="b"/>
                      <a:r>
                        <a:rPr lang="en-GB" sz="1200" b="1" i="0" u="none" strike="noStrike">
                          <a:solidFill>
                            <a:schemeClr val="tx1"/>
                          </a:solidFill>
                          <a:effectLst/>
                          <a:latin typeface="+mn-lt"/>
                        </a:rPr>
                        <a:t>(0.47-1.00, </a:t>
                      </a:r>
                      <a:r>
                        <a:rPr lang="en-GB" sz="1200" b="1" i="1" u="none" strike="noStrike">
                          <a:solidFill>
                            <a:schemeClr val="tx1"/>
                          </a:solidFill>
                          <a:effectLst/>
                          <a:latin typeface="+mn-lt"/>
                        </a:rPr>
                        <a:t>P</a:t>
                      </a:r>
                      <a:r>
                        <a:rPr lang="en-GB" sz="1200" b="1" i="0" u="none" strike="noStrike">
                          <a:solidFill>
                            <a:schemeClr val="tx1"/>
                          </a:solidFill>
                          <a:effectLst/>
                          <a:latin typeface="+mn-lt"/>
                        </a:rPr>
                        <a:t>=0.0483)</a:t>
                      </a:r>
                    </a:p>
                  </a:txBody>
                  <a:tcPr marT="36000" marB="36000" anchor="ctr"/>
                </a:tc>
                <a:tc>
                  <a:txBody>
                    <a:bodyPr/>
                    <a:lstStyle/>
                    <a:p>
                      <a:pPr algn="ctr" fontAlgn="b"/>
                      <a:r>
                        <a:rPr lang="en-GB" sz="1200" b="0" i="0" u="none" strike="noStrike">
                          <a:solidFill>
                            <a:schemeClr val="tx1"/>
                          </a:solidFill>
                          <a:effectLst/>
                          <a:latin typeface="+mn-lt"/>
                        </a:rPr>
                        <a:t>0.72 </a:t>
                      </a:r>
                    </a:p>
                    <a:p>
                      <a:pPr algn="ctr" fontAlgn="b"/>
                      <a:r>
                        <a:rPr lang="en-GB" sz="1200" b="0" i="0" u="none" strike="noStrike">
                          <a:solidFill>
                            <a:schemeClr val="tx1"/>
                          </a:solidFill>
                          <a:effectLst/>
                          <a:latin typeface="+mn-lt"/>
                        </a:rPr>
                        <a:t>(0.5-1.04, P=0.0842)</a:t>
                      </a:r>
                    </a:p>
                  </a:txBody>
                  <a:tcPr marT="36000" marB="36000" anchor="ctr"/>
                </a:tc>
                <a:tc>
                  <a:txBody>
                    <a:bodyPr/>
                    <a:lstStyle/>
                    <a:p>
                      <a:pPr algn="ctr" fontAlgn="b"/>
                      <a:r>
                        <a:rPr lang="en-GB" sz="1200" b="0" i="0" u="none" strike="noStrike">
                          <a:solidFill>
                            <a:schemeClr val="tx1"/>
                          </a:solidFill>
                          <a:effectLst/>
                          <a:latin typeface="+mn-lt"/>
                        </a:rPr>
                        <a:t>0.73 </a:t>
                      </a:r>
                    </a:p>
                    <a:p>
                      <a:pPr algn="ctr" fontAlgn="b"/>
                      <a:r>
                        <a:rPr lang="en-GB" sz="1200" b="0" i="0" u="none" strike="noStrike">
                          <a:solidFill>
                            <a:schemeClr val="tx1"/>
                          </a:solidFill>
                          <a:effectLst/>
                          <a:latin typeface="+mn-lt"/>
                        </a:rPr>
                        <a:t>(0.51-1.05, </a:t>
                      </a:r>
                      <a:r>
                        <a:rPr lang="en-GB" sz="1200" b="0" i="1" u="none" strike="noStrike">
                          <a:solidFill>
                            <a:schemeClr val="tx1"/>
                          </a:solidFill>
                          <a:effectLst/>
                          <a:latin typeface="+mn-lt"/>
                        </a:rPr>
                        <a:t>P</a:t>
                      </a:r>
                      <a:r>
                        <a:rPr lang="en-GB" sz="1200" b="0" i="0" u="none" strike="noStrike">
                          <a:solidFill>
                            <a:schemeClr val="tx1"/>
                          </a:solidFill>
                          <a:effectLst/>
                          <a:latin typeface="+mn-lt"/>
                        </a:rPr>
                        <a:t>=0.0921)</a:t>
                      </a:r>
                    </a:p>
                  </a:txBody>
                  <a:tcPr marT="36000" marB="36000" anchor="ctr"/>
                </a:tc>
                <a:tc>
                  <a:txBody>
                    <a:bodyPr/>
                    <a:lstStyle/>
                    <a:p>
                      <a:pPr algn="ctr" fontAlgn="b"/>
                      <a:r>
                        <a:rPr lang="en-GB" sz="1200" b="1" i="0" u="none" strike="noStrike">
                          <a:solidFill>
                            <a:schemeClr val="tx1"/>
                          </a:solidFill>
                          <a:effectLst/>
                          <a:latin typeface="+mn-lt"/>
                        </a:rPr>
                        <a:t>0.67 </a:t>
                      </a:r>
                    </a:p>
                    <a:p>
                      <a:pPr algn="ctr" fontAlgn="b"/>
                      <a:r>
                        <a:rPr lang="en-GB" sz="1200" b="1" i="0" u="none" strike="noStrike">
                          <a:solidFill>
                            <a:schemeClr val="tx1"/>
                          </a:solidFill>
                          <a:effectLst/>
                          <a:latin typeface="+mn-lt"/>
                        </a:rPr>
                        <a:t>(0.46-0.98, </a:t>
                      </a:r>
                      <a:r>
                        <a:rPr lang="en-GB" sz="1200" b="1" i="1" u="none" strike="noStrike">
                          <a:solidFill>
                            <a:schemeClr val="tx1"/>
                          </a:solidFill>
                          <a:effectLst/>
                          <a:latin typeface="+mn-lt"/>
                        </a:rPr>
                        <a:t>P</a:t>
                      </a:r>
                      <a:r>
                        <a:rPr lang="en-GB" sz="1200" b="1" i="0" u="none" strike="noStrike">
                          <a:solidFill>
                            <a:schemeClr val="tx1"/>
                          </a:solidFill>
                          <a:effectLst/>
                          <a:latin typeface="+mn-lt"/>
                        </a:rPr>
                        <a:t>=0.0410)</a:t>
                      </a:r>
                    </a:p>
                  </a:txBody>
                  <a:tcPr marT="36000" marB="36000" anchor="ctr"/>
                </a:tc>
                <a:tc>
                  <a:txBody>
                    <a:bodyPr/>
                    <a:lstStyle/>
                    <a:p>
                      <a:pPr algn="ctr" fontAlgn="b"/>
                      <a:r>
                        <a:rPr lang="en-GB" sz="1200" b="1" i="0" u="none" strike="noStrike">
                          <a:solidFill>
                            <a:schemeClr val="tx1"/>
                          </a:solidFill>
                          <a:effectLst/>
                          <a:latin typeface="+mn-lt"/>
                        </a:rPr>
                        <a:t>0.67 </a:t>
                      </a:r>
                    </a:p>
                    <a:p>
                      <a:pPr algn="ctr" fontAlgn="b"/>
                      <a:r>
                        <a:rPr lang="en-GB" sz="1200" b="1" i="0" u="none" strike="noStrike">
                          <a:solidFill>
                            <a:schemeClr val="tx1"/>
                          </a:solidFill>
                          <a:effectLst/>
                          <a:latin typeface="+mn-lt"/>
                        </a:rPr>
                        <a:t>(0.46-0.98, </a:t>
                      </a:r>
                      <a:r>
                        <a:rPr lang="en-GB" sz="1200" b="1" i="1" u="none" strike="noStrike">
                          <a:solidFill>
                            <a:schemeClr val="tx1"/>
                          </a:solidFill>
                          <a:effectLst/>
                          <a:latin typeface="+mn-lt"/>
                        </a:rPr>
                        <a:t>P</a:t>
                      </a:r>
                      <a:r>
                        <a:rPr lang="en-GB" sz="1200" b="1" i="0" u="none" strike="noStrike">
                          <a:solidFill>
                            <a:schemeClr val="tx1"/>
                          </a:solidFill>
                          <a:effectLst/>
                          <a:latin typeface="+mn-lt"/>
                        </a:rPr>
                        <a:t>=0.0386)</a:t>
                      </a:r>
                    </a:p>
                  </a:txBody>
                  <a:tcPr marT="36000" marB="36000" anchor="ctr"/>
                </a:tc>
                <a:tc>
                  <a:txBody>
                    <a:bodyPr/>
                    <a:lstStyle/>
                    <a:p>
                      <a:pPr algn="ctr" fontAlgn="b"/>
                      <a:r>
                        <a:rPr lang="en-GB" sz="1200" b="0" i="0" u="none" strike="noStrike">
                          <a:solidFill>
                            <a:schemeClr val="tx1"/>
                          </a:solidFill>
                          <a:effectLst/>
                          <a:latin typeface="+mn-lt"/>
                        </a:rPr>
                        <a:t>0.71 </a:t>
                      </a:r>
                    </a:p>
                    <a:p>
                      <a:pPr algn="ctr" fontAlgn="b"/>
                      <a:r>
                        <a:rPr lang="en-GB" sz="1200" b="0" i="0" u="none" strike="noStrike">
                          <a:solidFill>
                            <a:schemeClr val="tx1"/>
                          </a:solidFill>
                          <a:effectLst/>
                          <a:latin typeface="+mn-lt"/>
                        </a:rPr>
                        <a:t>(0.43-1.17, </a:t>
                      </a:r>
                      <a:r>
                        <a:rPr lang="en-GB" sz="1200" b="0" i="1" u="none" strike="noStrike">
                          <a:solidFill>
                            <a:schemeClr val="tx1"/>
                          </a:solidFill>
                          <a:effectLst/>
                          <a:latin typeface="+mn-lt"/>
                        </a:rPr>
                        <a:t>P</a:t>
                      </a:r>
                      <a:r>
                        <a:rPr lang="en-GB" sz="1200" b="0" i="0" u="none" strike="noStrike">
                          <a:solidFill>
                            <a:schemeClr val="tx1"/>
                          </a:solidFill>
                          <a:effectLst/>
                          <a:latin typeface="+mn-lt"/>
                        </a:rPr>
                        <a:t>=0.1822)</a:t>
                      </a:r>
                    </a:p>
                  </a:txBody>
                  <a:tcPr marT="36000" marB="36000" anchor="ctr"/>
                </a:tc>
                <a:extLst>
                  <a:ext uri="{0D108BD9-81ED-4DB2-BD59-A6C34878D82A}">
                    <a16:rowId xmlns:a16="http://schemas.microsoft.com/office/drawing/2014/main" val="907756450"/>
                  </a:ext>
                </a:extLst>
              </a:tr>
              <a:tr h="623485">
                <a:tc>
                  <a:txBody>
                    <a:bodyPr/>
                    <a:lstStyle/>
                    <a:p>
                      <a:pPr algn="l" fontAlgn="b"/>
                      <a:r>
                        <a:rPr lang="en-GB" sz="1200" b="0" i="0" u="none" strike="noStrike">
                          <a:solidFill>
                            <a:schemeClr val="tx1"/>
                          </a:solidFill>
                          <a:effectLst/>
                          <a:latin typeface="+mn-lt"/>
                        </a:rPr>
                        <a:t>HR OS zanubrutinib</a:t>
                      </a:r>
                    </a:p>
                    <a:p>
                      <a:pPr algn="l" fontAlgn="b"/>
                      <a:r>
                        <a:rPr lang="en-GB" sz="1200" b="0" i="0" u="none" strike="noStrike">
                          <a:solidFill>
                            <a:schemeClr val="tx1"/>
                          </a:solidFill>
                          <a:effectLst/>
                          <a:latin typeface="+mn-lt"/>
                        </a:rPr>
                        <a:t>vs acalabrutinib </a:t>
                      </a:r>
                    </a:p>
                    <a:p>
                      <a:pPr algn="l" fontAlgn="b"/>
                      <a:r>
                        <a:rPr lang="en-GB" sz="1200" b="0" i="0" u="none" strike="noStrike">
                          <a:solidFill>
                            <a:schemeClr val="tx1"/>
                          </a:solidFill>
                          <a:effectLst/>
                          <a:latin typeface="+mn-lt"/>
                        </a:rPr>
                        <a:t>(95% CI, </a:t>
                      </a:r>
                      <a:r>
                        <a:rPr lang="en-GB" sz="1200" b="0" i="1" u="none" strike="noStrike">
                          <a:solidFill>
                            <a:schemeClr val="tx1"/>
                          </a:solidFill>
                          <a:effectLst/>
                          <a:latin typeface="+mn-lt"/>
                        </a:rPr>
                        <a:t>P</a:t>
                      </a:r>
                      <a:r>
                        <a:rPr lang="en-GB" sz="1200" b="0" i="0" u="none" strike="noStrike">
                          <a:solidFill>
                            <a:schemeClr val="tx1"/>
                          </a:solidFill>
                          <a:effectLst/>
                          <a:latin typeface="+mn-lt"/>
                        </a:rPr>
                        <a:t> value)</a:t>
                      </a:r>
                    </a:p>
                  </a:txBody>
                  <a:tcPr marT="36000" marB="36000" anchor="ctr"/>
                </a:tc>
                <a:tc>
                  <a:txBody>
                    <a:bodyPr/>
                    <a:lstStyle/>
                    <a:p>
                      <a:pPr algn="ctr" fontAlgn="b"/>
                      <a:r>
                        <a:rPr lang="en-GB" sz="1200" b="1" i="0" u="none" strike="noStrike">
                          <a:solidFill>
                            <a:schemeClr val="tx1"/>
                          </a:solidFill>
                          <a:effectLst/>
                          <a:latin typeface="+mn-lt"/>
                        </a:rPr>
                        <a:t>0.6 </a:t>
                      </a:r>
                    </a:p>
                    <a:p>
                      <a:pPr algn="ctr" fontAlgn="b"/>
                      <a:r>
                        <a:rPr lang="en-GB" sz="1200" b="1" i="0" u="none" strike="noStrike">
                          <a:solidFill>
                            <a:schemeClr val="tx1"/>
                          </a:solidFill>
                          <a:effectLst/>
                          <a:latin typeface="+mn-lt"/>
                        </a:rPr>
                        <a:t>(0.37-0.97, </a:t>
                      </a:r>
                      <a:r>
                        <a:rPr lang="en-GB" sz="1200" b="1" i="1" u="none" strike="noStrike">
                          <a:solidFill>
                            <a:schemeClr val="tx1"/>
                          </a:solidFill>
                          <a:effectLst/>
                          <a:latin typeface="+mn-lt"/>
                        </a:rPr>
                        <a:t>P</a:t>
                      </a:r>
                      <a:r>
                        <a:rPr lang="en-GB" sz="1200" b="1" i="0" u="none" strike="noStrike">
                          <a:solidFill>
                            <a:schemeClr val="tx1"/>
                          </a:solidFill>
                          <a:effectLst/>
                          <a:latin typeface="+mn-lt"/>
                        </a:rPr>
                        <a:t>=0.0354)</a:t>
                      </a:r>
                    </a:p>
                  </a:txBody>
                  <a:tcPr marT="36000" marB="36000" anchor="ctr"/>
                </a:tc>
                <a:tc>
                  <a:txBody>
                    <a:bodyPr/>
                    <a:lstStyle/>
                    <a:p>
                      <a:pPr algn="ctr" fontAlgn="b"/>
                      <a:r>
                        <a:rPr lang="en-GB" sz="1200" b="0" i="0" u="none" strike="noStrike">
                          <a:solidFill>
                            <a:schemeClr val="tx1"/>
                          </a:solidFill>
                          <a:effectLst/>
                          <a:latin typeface="+mn-lt"/>
                        </a:rPr>
                        <a:t>0.6 </a:t>
                      </a:r>
                    </a:p>
                    <a:p>
                      <a:pPr algn="ctr" fontAlgn="b"/>
                      <a:r>
                        <a:rPr lang="en-GB" sz="1200" b="0" i="0" u="none" strike="noStrike">
                          <a:solidFill>
                            <a:schemeClr val="tx1"/>
                          </a:solidFill>
                          <a:effectLst/>
                          <a:latin typeface="+mn-lt"/>
                        </a:rPr>
                        <a:t>(0.35-1.02, </a:t>
                      </a:r>
                      <a:r>
                        <a:rPr lang="en-GB" sz="1200" b="0" i="1" u="none" strike="noStrike">
                          <a:solidFill>
                            <a:schemeClr val="tx1"/>
                          </a:solidFill>
                          <a:effectLst/>
                          <a:latin typeface="+mn-lt"/>
                        </a:rPr>
                        <a:t>P</a:t>
                      </a:r>
                      <a:r>
                        <a:rPr lang="en-GB" sz="1200" b="0" i="0" u="none" strike="noStrike">
                          <a:solidFill>
                            <a:schemeClr val="tx1"/>
                          </a:solidFill>
                          <a:effectLst/>
                          <a:latin typeface="+mn-lt"/>
                        </a:rPr>
                        <a:t>=0.0575)</a:t>
                      </a:r>
                    </a:p>
                  </a:txBody>
                  <a:tcPr marT="36000" marB="36000" anchor="ctr"/>
                </a:tc>
                <a:tc>
                  <a:txBody>
                    <a:bodyPr/>
                    <a:lstStyle/>
                    <a:p>
                      <a:pPr algn="ctr" fontAlgn="b"/>
                      <a:r>
                        <a:rPr lang="en-GB" sz="1200" b="1" i="0" u="none" strike="noStrike">
                          <a:solidFill>
                            <a:schemeClr val="tx1"/>
                          </a:solidFill>
                          <a:effectLst/>
                          <a:latin typeface="+mn-lt"/>
                        </a:rPr>
                        <a:t>0.59 </a:t>
                      </a:r>
                    </a:p>
                    <a:p>
                      <a:pPr algn="ctr" fontAlgn="b"/>
                      <a:r>
                        <a:rPr lang="en-GB" sz="1200" b="1" i="0" u="none" strike="noStrike">
                          <a:solidFill>
                            <a:schemeClr val="tx1"/>
                          </a:solidFill>
                          <a:effectLst/>
                          <a:latin typeface="+mn-lt"/>
                        </a:rPr>
                        <a:t>(0.35-1.00, </a:t>
                      </a:r>
                      <a:r>
                        <a:rPr lang="en-GB" sz="1200" b="1" i="1" u="none" strike="noStrike">
                          <a:solidFill>
                            <a:schemeClr val="tx1"/>
                          </a:solidFill>
                          <a:effectLst/>
                          <a:latin typeface="+mn-lt"/>
                        </a:rPr>
                        <a:t>P</a:t>
                      </a:r>
                      <a:r>
                        <a:rPr lang="en-GB" sz="1200" b="1" i="0" u="none" strike="noStrike">
                          <a:solidFill>
                            <a:schemeClr val="tx1"/>
                          </a:solidFill>
                          <a:effectLst/>
                          <a:latin typeface="+mn-lt"/>
                        </a:rPr>
                        <a:t>=0.0481)</a:t>
                      </a:r>
                    </a:p>
                  </a:txBody>
                  <a:tcPr marT="36000" marB="36000" anchor="ctr"/>
                </a:tc>
                <a:tc>
                  <a:txBody>
                    <a:bodyPr/>
                    <a:lstStyle/>
                    <a:p>
                      <a:pPr algn="ctr" fontAlgn="b"/>
                      <a:r>
                        <a:rPr lang="en-GB" sz="1200" b="0" i="0" u="none" strike="noStrike">
                          <a:solidFill>
                            <a:schemeClr val="tx1"/>
                          </a:solidFill>
                          <a:effectLst/>
                          <a:latin typeface="+mn-lt"/>
                        </a:rPr>
                        <a:t>0.63 </a:t>
                      </a:r>
                    </a:p>
                    <a:p>
                      <a:pPr algn="ctr" fontAlgn="b"/>
                      <a:r>
                        <a:rPr lang="en-GB" sz="1200" b="0" i="0" u="none" strike="noStrike">
                          <a:solidFill>
                            <a:schemeClr val="tx1"/>
                          </a:solidFill>
                          <a:effectLst/>
                          <a:latin typeface="+mn-lt"/>
                        </a:rPr>
                        <a:t>(0.38-1.04, </a:t>
                      </a:r>
                      <a:r>
                        <a:rPr lang="en-GB" sz="1200" b="0" i="1" u="none" strike="noStrike">
                          <a:solidFill>
                            <a:schemeClr val="tx1"/>
                          </a:solidFill>
                          <a:effectLst/>
                          <a:latin typeface="+mn-lt"/>
                        </a:rPr>
                        <a:t>P</a:t>
                      </a:r>
                      <a:r>
                        <a:rPr lang="en-GB" sz="1200" b="0" i="0" u="none" strike="noStrike">
                          <a:solidFill>
                            <a:schemeClr val="tx1"/>
                          </a:solidFill>
                          <a:effectLst/>
                          <a:latin typeface="+mn-lt"/>
                        </a:rPr>
                        <a:t>=0.0720)</a:t>
                      </a:r>
                    </a:p>
                  </a:txBody>
                  <a:tcPr marT="36000" marB="36000" anchor="ctr"/>
                </a:tc>
                <a:tc>
                  <a:txBody>
                    <a:bodyPr/>
                    <a:lstStyle/>
                    <a:p>
                      <a:pPr algn="ctr" fontAlgn="b"/>
                      <a:r>
                        <a:rPr lang="en-GB" sz="1200" b="0" i="0" u="none" strike="noStrike">
                          <a:solidFill>
                            <a:schemeClr val="tx1"/>
                          </a:solidFill>
                          <a:effectLst/>
                          <a:latin typeface="+mn-lt"/>
                        </a:rPr>
                        <a:t>0.66 </a:t>
                      </a:r>
                    </a:p>
                    <a:p>
                      <a:pPr algn="ctr" fontAlgn="b"/>
                      <a:r>
                        <a:rPr lang="en-GB" sz="1200" b="0" i="0" u="none" strike="noStrike">
                          <a:solidFill>
                            <a:schemeClr val="tx1"/>
                          </a:solidFill>
                          <a:effectLst/>
                          <a:latin typeface="+mn-lt"/>
                        </a:rPr>
                        <a:t>(0.40-1.09, </a:t>
                      </a:r>
                      <a:r>
                        <a:rPr lang="en-GB" sz="1200" b="0" i="1" u="none" strike="noStrike">
                          <a:solidFill>
                            <a:schemeClr val="tx1"/>
                          </a:solidFill>
                          <a:effectLst/>
                          <a:latin typeface="+mn-lt"/>
                        </a:rPr>
                        <a:t>P</a:t>
                      </a:r>
                      <a:r>
                        <a:rPr lang="en-GB" sz="1200" b="0" i="0" u="none" strike="noStrike">
                          <a:solidFill>
                            <a:schemeClr val="tx1"/>
                          </a:solidFill>
                          <a:effectLst/>
                          <a:latin typeface="+mn-lt"/>
                        </a:rPr>
                        <a:t>=0.1030)</a:t>
                      </a:r>
                    </a:p>
                  </a:txBody>
                  <a:tcPr marT="36000" marB="36000" anchor="ctr"/>
                </a:tc>
                <a:tc>
                  <a:txBody>
                    <a:bodyPr/>
                    <a:lstStyle/>
                    <a:p>
                      <a:pPr algn="ctr" fontAlgn="b"/>
                      <a:r>
                        <a:rPr lang="en-GB" sz="1200" b="0" i="0" u="none" strike="noStrike">
                          <a:solidFill>
                            <a:schemeClr val="tx1"/>
                          </a:solidFill>
                          <a:effectLst/>
                          <a:latin typeface="+mn-lt"/>
                        </a:rPr>
                        <a:t>0.61 </a:t>
                      </a:r>
                    </a:p>
                    <a:p>
                      <a:pPr algn="ctr" fontAlgn="b"/>
                      <a:r>
                        <a:rPr lang="en-GB" sz="1200" b="0" i="0" u="none" strike="noStrike">
                          <a:solidFill>
                            <a:schemeClr val="tx1"/>
                          </a:solidFill>
                          <a:effectLst/>
                          <a:latin typeface="+mn-lt"/>
                        </a:rPr>
                        <a:t>(0.36-1.03, </a:t>
                      </a:r>
                      <a:r>
                        <a:rPr lang="en-GB" sz="1200" b="0" i="1" u="none" strike="noStrike">
                          <a:solidFill>
                            <a:schemeClr val="tx1"/>
                          </a:solidFill>
                          <a:effectLst/>
                          <a:latin typeface="+mn-lt"/>
                        </a:rPr>
                        <a:t>P</a:t>
                      </a:r>
                      <a:r>
                        <a:rPr lang="en-GB" sz="1200" b="0" i="0" u="none" strike="noStrike">
                          <a:solidFill>
                            <a:schemeClr val="tx1"/>
                          </a:solidFill>
                          <a:effectLst/>
                          <a:latin typeface="+mn-lt"/>
                        </a:rPr>
                        <a:t>=0.0627)</a:t>
                      </a:r>
                    </a:p>
                  </a:txBody>
                  <a:tcPr marT="36000" marB="36000" anchor="ctr"/>
                </a:tc>
                <a:tc>
                  <a:txBody>
                    <a:bodyPr/>
                    <a:lstStyle/>
                    <a:p>
                      <a:pPr algn="ctr" fontAlgn="b"/>
                      <a:r>
                        <a:rPr lang="en-GB" sz="1200" b="0" i="0" u="none" strike="noStrike">
                          <a:solidFill>
                            <a:schemeClr val="tx1"/>
                          </a:solidFill>
                          <a:effectLst/>
                          <a:latin typeface="+mn-lt"/>
                        </a:rPr>
                        <a:t>0.61 </a:t>
                      </a:r>
                    </a:p>
                    <a:p>
                      <a:pPr algn="ctr" fontAlgn="b"/>
                      <a:r>
                        <a:rPr lang="en-GB" sz="1200" b="0" i="0" u="none" strike="noStrike">
                          <a:solidFill>
                            <a:schemeClr val="tx1"/>
                          </a:solidFill>
                          <a:effectLst/>
                          <a:latin typeface="+mn-lt"/>
                        </a:rPr>
                        <a:t>(0.36-1.03, P=0.0667)</a:t>
                      </a:r>
                    </a:p>
                  </a:txBody>
                  <a:tcPr marT="36000" marB="36000" anchor="ctr"/>
                </a:tc>
                <a:tc>
                  <a:txBody>
                    <a:bodyPr/>
                    <a:lstStyle/>
                    <a:p>
                      <a:pPr algn="ctr" fontAlgn="b"/>
                      <a:r>
                        <a:rPr lang="en-GB" sz="1200" b="0" i="0" u="none" strike="noStrike">
                          <a:solidFill>
                            <a:schemeClr val="tx1"/>
                          </a:solidFill>
                          <a:effectLst/>
                          <a:latin typeface="+mn-lt"/>
                        </a:rPr>
                        <a:t>0.68 </a:t>
                      </a:r>
                    </a:p>
                    <a:p>
                      <a:pPr algn="ctr" fontAlgn="b"/>
                      <a:r>
                        <a:rPr lang="en-GB" sz="1200" b="0" i="0" u="none" strike="noStrike">
                          <a:solidFill>
                            <a:schemeClr val="tx1"/>
                          </a:solidFill>
                          <a:effectLst/>
                          <a:latin typeface="+mn-lt"/>
                        </a:rPr>
                        <a:t>(0.33-1.39, </a:t>
                      </a:r>
                      <a:r>
                        <a:rPr lang="en-GB" sz="1200" b="0" i="1" u="none" strike="noStrike">
                          <a:solidFill>
                            <a:schemeClr val="tx1"/>
                          </a:solidFill>
                          <a:effectLst/>
                          <a:latin typeface="+mn-lt"/>
                        </a:rPr>
                        <a:t>P</a:t>
                      </a:r>
                      <a:r>
                        <a:rPr lang="en-GB" sz="1200" b="0" i="0" u="none" strike="noStrike">
                          <a:solidFill>
                            <a:schemeClr val="tx1"/>
                          </a:solidFill>
                          <a:effectLst/>
                          <a:latin typeface="+mn-lt"/>
                        </a:rPr>
                        <a:t>=0.2872)</a:t>
                      </a:r>
                    </a:p>
                  </a:txBody>
                  <a:tcPr marT="36000" marB="36000" anchor="ctr"/>
                </a:tc>
                <a:extLst>
                  <a:ext uri="{0D108BD9-81ED-4DB2-BD59-A6C34878D82A}">
                    <a16:rowId xmlns:a16="http://schemas.microsoft.com/office/drawing/2014/main" val="1834706449"/>
                  </a:ext>
                </a:extLst>
              </a:tr>
              <a:tr h="623485">
                <a:tc>
                  <a:txBody>
                    <a:bodyPr/>
                    <a:lstStyle/>
                    <a:p>
                      <a:pPr algn="l" fontAlgn="b"/>
                      <a:r>
                        <a:rPr lang="en-GB" sz="1200" b="0" i="0" u="none" strike="noStrike">
                          <a:solidFill>
                            <a:schemeClr val="tx1"/>
                          </a:solidFill>
                          <a:effectLst/>
                          <a:latin typeface="+mn-lt"/>
                        </a:rPr>
                        <a:t>OR CR zanubrutinib </a:t>
                      </a:r>
                    </a:p>
                    <a:p>
                      <a:pPr algn="l" fontAlgn="b"/>
                      <a:r>
                        <a:rPr lang="en-GB" sz="1200" b="0" i="0" u="none" strike="noStrike">
                          <a:solidFill>
                            <a:schemeClr val="tx1"/>
                          </a:solidFill>
                          <a:effectLst/>
                          <a:latin typeface="+mn-lt"/>
                        </a:rPr>
                        <a:t>vs acalabrutinib </a:t>
                      </a:r>
                    </a:p>
                    <a:p>
                      <a:pPr algn="l" fontAlgn="b"/>
                      <a:r>
                        <a:rPr lang="en-GB" sz="1200" b="0" i="0" u="none" strike="noStrike">
                          <a:solidFill>
                            <a:schemeClr val="tx1"/>
                          </a:solidFill>
                          <a:effectLst/>
                          <a:latin typeface="+mn-lt"/>
                        </a:rPr>
                        <a:t>(95% CI, </a:t>
                      </a:r>
                      <a:r>
                        <a:rPr lang="en-GB" sz="1200" b="0" i="1" u="none" strike="noStrike">
                          <a:solidFill>
                            <a:schemeClr val="tx1"/>
                          </a:solidFill>
                          <a:effectLst/>
                          <a:latin typeface="+mn-lt"/>
                        </a:rPr>
                        <a:t>P </a:t>
                      </a:r>
                      <a:r>
                        <a:rPr lang="en-GB" sz="1200" b="0" i="0" u="none" strike="noStrike">
                          <a:solidFill>
                            <a:schemeClr val="tx1"/>
                          </a:solidFill>
                          <a:effectLst/>
                          <a:latin typeface="+mn-lt"/>
                        </a:rPr>
                        <a:t>value)</a:t>
                      </a:r>
                    </a:p>
                  </a:txBody>
                  <a:tcPr marT="36000" marB="36000" anchor="ctr"/>
                </a:tc>
                <a:tc>
                  <a:txBody>
                    <a:bodyPr/>
                    <a:lstStyle/>
                    <a:p>
                      <a:pPr algn="ctr" fontAlgn="b"/>
                      <a:r>
                        <a:rPr lang="en-GB" sz="1200" b="1" i="0" u="none" strike="noStrike">
                          <a:solidFill>
                            <a:schemeClr val="tx1"/>
                          </a:solidFill>
                          <a:effectLst/>
                          <a:latin typeface="+mn-lt"/>
                        </a:rPr>
                        <a:t>2.88 </a:t>
                      </a:r>
                    </a:p>
                    <a:p>
                      <a:pPr algn="ctr" fontAlgn="b"/>
                      <a:r>
                        <a:rPr lang="en-GB" sz="1200" b="1" i="0" u="none" strike="noStrike">
                          <a:solidFill>
                            <a:schemeClr val="tx1"/>
                          </a:solidFill>
                          <a:effectLst/>
                          <a:latin typeface="+mn-lt"/>
                        </a:rPr>
                        <a:t>(1.18-7.02, </a:t>
                      </a:r>
                      <a:r>
                        <a:rPr lang="en-GB" sz="1200" b="1" i="1" u="none" strike="noStrike">
                          <a:solidFill>
                            <a:schemeClr val="tx1"/>
                          </a:solidFill>
                          <a:effectLst/>
                          <a:latin typeface="+mn-lt"/>
                        </a:rPr>
                        <a:t>P</a:t>
                      </a:r>
                      <a:r>
                        <a:rPr lang="en-GB" sz="1200" b="1" i="0" u="none" strike="noStrike">
                          <a:solidFill>
                            <a:schemeClr val="tx1"/>
                          </a:solidFill>
                          <a:effectLst/>
                          <a:latin typeface="+mn-lt"/>
                        </a:rPr>
                        <a:t>=0.0198)</a:t>
                      </a:r>
                    </a:p>
                  </a:txBody>
                  <a:tcPr marT="36000" marB="36000" anchor="ctr"/>
                </a:tc>
                <a:tc>
                  <a:txBody>
                    <a:bodyPr/>
                    <a:lstStyle/>
                    <a:p>
                      <a:pPr algn="ctr" fontAlgn="b"/>
                      <a:r>
                        <a:rPr lang="en-GB" sz="1200" b="1" i="0" u="none" strike="noStrike">
                          <a:solidFill>
                            <a:schemeClr val="tx1"/>
                          </a:solidFill>
                          <a:effectLst/>
                          <a:latin typeface="+mn-lt"/>
                        </a:rPr>
                        <a:t>2.90 </a:t>
                      </a:r>
                    </a:p>
                    <a:p>
                      <a:pPr algn="ctr" fontAlgn="b"/>
                      <a:r>
                        <a:rPr lang="en-GB" sz="1200" b="1" i="0" u="none" strike="noStrike">
                          <a:solidFill>
                            <a:schemeClr val="tx1"/>
                          </a:solidFill>
                          <a:effectLst/>
                          <a:latin typeface="+mn-lt"/>
                        </a:rPr>
                        <a:t>(1.13-7.43, </a:t>
                      </a:r>
                      <a:r>
                        <a:rPr lang="en-GB" sz="1200" b="1" i="1" u="none" strike="noStrike">
                          <a:solidFill>
                            <a:schemeClr val="tx1"/>
                          </a:solidFill>
                          <a:effectLst/>
                          <a:latin typeface="+mn-lt"/>
                        </a:rPr>
                        <a:t>P</a:t>
                      </a:r>
                      <a:r>
                        <a:rPr lang="en-GB" sz="1200" b="1" i="0" u="none" strike="noStrike">
                          <a:solidFill>
                            <a:schemeClr val="tx1"/>
                          </a:solidFill>
                          <a:effectLst/>
                          <a:latin typeface="+mn-lt"/>
                        </a:rPr>
                        <a:t>=0.0270)</a:t>
                      </a:r>
                    </a:p>
                  </a:txBody>
                  <a:tcPr marT="36000" marB="36000" anchor="ctr"/>
                </a:tc>
                <a:tc>
                  <a:txBody>
                    <a:bodyPr/>
                    <a:lstStyle/>
                    <a:p>
                      <a:pPr algn="ctr" fontAlgn="b"/>
                      <a:r>
                        <a:rPr lang="en-GB" sz="1200" b="1" i="0" u="none" strike="noStrike">
                          <a:solidFill>
                            <a:schemeClr val="tx1"/>
                          </a:solidFill>
                          <a:effectLst/>
                          <a:latin typeface="+mn-lt"/>
                        </a:rPr>
                        <a:t>2.88 </a:t>
                      </a:r>
                    </a:p>
                    <a:p>
                      <a:pPr algn="ctr" fontAlgn="b"/>
                      <a:r>
                        <a:rPr lang="en-GB" sz="1200" b="1" i="0" u="none" strike="noStrike">
                          <a:solidFill>
                            <a:schemeClr val="tx1"/>
                          </a:solidFill>
                          <a:effectLst/>
                          <a:latin typeface="+mn-lt"/>
                        </a:rPr>
                        <a:t>(1.13-7.38, </a:t>
                      </a:r>
                      <a:r>
                        <a:rPr lang="en-GB" sz="1200" b="1" i="1" u="none" strike="noStrike">
                          <a:solidFill>
                            <a:schemeClr val="tx1"/>
                          </a:solidFill>
                          <a:effectLst/>
                          <a:latin typeface="+mn-lt"/>
                        </a:rPr>
                        <a:t>P</a:t>
                      </a:r>
                      <a:r>
                        <a:rPr lang="en-GB" sz="1200" b="1" i="0" u="none" strike="noStrike">
                          <a:solidFill>
                            <a:schemeClr val="tx1"/>
                          </a:solidFill>
                          <a:effectLst/>
                          <a:latin typeface="+mn-lt"/>
                        </a:rPr>
                        <a:t>=0.0273)</a:t>
                      </a:r>
                    </a:p>
                  </a:txBody>
                  <a:tcPr marT="36000" marB="36000" anchor="ctr"/>
                </a:tc>
                <a:tc>
                  <a:txBody>
                    <a:bodyPr/>
                    <a:lstStyle/>
                    <a:p>
                      <a:pPr algn="ctr" fontAlgn="b"/>
                      <a:r>
                        <a:rPr lang="en-GB" sz="1200" b="1" i="0" u="none" strike="noStrike">
                          <a:solidFill>
                            <a:schemeClr val="tx1"/>
                          </a:solidFill>
                          <a:effectLst/>
                          <a:latin typeface="+mn-lt"/>
                        </a:rPr>
                        <a:t>2.69 </a:t>
                      </a:r>
                    </a:p>
                    <a:p>
                      <a:pPr algn="ctr" fontAlgn="b"/>
                      <a:r>
                        <a:rPr lang="en-GB" sz="1200" b="1" i="0" u="none" strike="noStrike">
                          <a:solidFill>
                            <a:schemeClr val="tx1"/>
                          </a:solidFill>
                          <a:effectLst/>
                          <a:latin typeface="+mn-lt"/>
                        </a:rPr>
                        <a:t>(1.06-6.85, </a:t>
                      </a:r>
                      <a:r>
                        <a:rPr lang="en-GB" sz="1200" b="1" i="1" u="none" strike="noStrike">
                          <a:solidFill>
                            <a:schemeClr val="tx1"/>
                          </a:solidFill>
                          <a:effectLst/>
                          <a:latin typeface="+mn-lt"/>
                        </a:rPr>
                        <a:t>P</a:t>
                      </a:r>
                      <a:r>
                        <a:rPr lang="en-GB" sz="1200" b="1" i="0" u="none" strike="noStrike">
                          <a:solidFill>
                            <a:schemeClr val="tx1"/>
                          </a:solidFill>
                          <a:effectLst/>
                          <a:latin typeface="+mn-lt"/>
                        </a:rPr>
                        <a:t>=0.0377)</a:t>
                      </a:r>
                    </a:p>
                  </a:txBody>
                  <a:tcPr marT="36000" marB="36000" anchor="ctr"/>
                </a:tc>
                <a:tc>
                  <a:txBody>
                    <a:bodyPr/>
                    <a:lstStyle/>
                    <a:p>
                      <a:pPr algn="ctr" fontAlgn="b"/>
                      <a:r>
                        <a:rPr lang="en-GB" sz="1200" b="1" i="0" u="none" strike="noStrike">
                          <a:solidFill>
                            <a:schemeClr val="tx1"/>
                          </a:solidFill>
                          <a:effectLst/>
                          <a:latin typeface="+mn-lt"/>
                        </a:rPr>
                        <a:t>2.78 </a:t>
                      </a:r>
                    </a:p>
                    <a:p>
                      <a:pPr algn="ctr" fontAlgn="b"/>
                      <a:r>
                        <a:rPr lang="en-GB" sz="1200" b="1" i="0" u="none" strike="noStrike">
                          <a:solidFill>
                            <a:schemeClr val="tx1"/>
                          </a:solidFill>
                          <a:effectLst/>
                          <a:latin typeface="+mn-lt"/>
                        </a:rPr>
                        <a:t>(1.09-7.07, </a:t>
                      </a:r>
                      <a:r>
                        <a:rPr lang="en-GB" sz="1200" b="1" i="1" u="none" strike="noStrike">
                          <a:solidFill>
                            <a:schemeClr val="tx1"/>
                          </a:solidFill>
                          <a:effectLst/>
                          <a:latin typeface="+mn-lt"/>
                        </a:rPr>
                        <a:t>P</a:t>
                      </a:r>
                      <a:r>
                        <a:rPr lang="en-GB" sz="1200" b="1" i="0" u="none" strike="noStrike">
                          <a:solidFill>
                            <a:schemeClr val="tx1"/>
                          </a:solidFill>
                          <a:effectLst/>
                          <a:latin typeface="+mn-lt"/>
                        </a:rPr>
                        <a:t>=0.0316)</a:t>
                      </a:r>
                    </a:p>
                  </a:txBody>
                  <a:tcPr marT="36000" marB="36000" anchor="ctr"/>
                </a:tc>
                <a:tc>
                  <a:txBody>
                    <a:bodyPr/>
                    <a:lstStyle/>
                    <a:p>
                      <a:pPr algn="ctr" fontAlgn="b"/>
                      <a:r>
                        <a:rPr lang="en-GB" sz="1200" b="1" i="0" u="none" strike="noStrike">
                          <a:solidFill>
                            <a:schemeClr val="tx1"/>
                          </a:solidFill>
                          <a:effectLst/>
                          <a:latin typeface="+mn-lt"/>
                        </a:rPr>
                        <a:t>2.85 </a:t>
                      </a:r>
                    </a:p>
                    <a:p>
                      <a:pPr algn="ctr" fontAlgn="b"/>
                      <a:r>
                        <a:rPr lang="en-GB" sz="1200" b="1" i="0" u="none" strike="noStrike">
                          <a:solidFill>
                            <a:schemeClr val="tx1"/>
                          </a:solidFill>
                          <a:effectLst/>
                          <a:latin typeface="+mn-lt"/>
                        </a:rPr>
                        <a:t>(1.11-7.31, </a:t>
                      </a:r>
                      <a:r>
                        <a:rPr lang="en-GB" sz="1200" b="1" i="1" u="none" strike="noStrike">
                          <a:solidFill>
                            <a:schemeClr val="tx1"/>
                          </a:solidFill>
                          <a:effectLst/>
                          <a:latin typeface="+mn-lt"/>
                        </a:rPr>
                        <a:t>P</a:t>
                      </a:r>
                      <a:r>
                        <a:rPr lang="en-GB" sz="1200" b="1" i="0" u="none" strike="noStrike">
                          <a:solidFill>
                            <a:schemeClr val="tx1"/>
                          </a:solidFill>
                          <a:effectLst/>
                          <a:latin typeface="+mn-lt"/>
                        </a:rPr>
                        <a:t>=0.0294)</a:t>
                      </a:r>
                    </a:p>
                  </a:txBody>
                  <a:tcPr marT="36000" marB="36000" anchor="ctr"/>
                </a:tc>
                <a:tc>
                  <a:txBody>
                    <a:bodyPr/>
                    <a:lstStyle/>
                    <a:p>
                      <a:pPr algn="ctr" fontAlgn="b"/>
                      <a:r>
                        <a:rPr lang="en-GB" sz="1200" b="1" i="0" u="none" strike="noStrike">
                          <a:solidFill>
                            <a:schemeClr val="tx1"/>
                          </a:solidFill>
                          <a:effectLst/>
                          <a:latin typeface="+mn-lt"/>
                        </a:rPr>
                        <a:t>2.80 </a:t>
                      </a:r>
                    </a:p>
                    <a:p>
                      <a:pPr algn="ctr" fontAlgn="b"/>
                      <a:r>
                        <a:rPr lang="en-GB" sz="1200" b="1" i="0" u="none" strike="noStrike">
                          <a:solidFill>
                            <a:schemeClr val="tx1"/>
                          </a:solidFill>
                          <a:effectLst/>
                          <a:latin typeface="+mn-lt"/>
                        </a:rPr>
                        <a:t>(1.09-7.19, </a:t>
                      </a:r>
                      <a:r>
                        <a:rPr lang="en-GB" sz="1200" b="1" i="1" u="none" strike="noStrike">
                          <a:solidFill>
                            <a:schemeClr val="tx1"/>
                          </a:solidFill>
                          <a:effectLst/>
                          <a:latin typeface="+mn-lt"/>
                        </a:rPr>
                        <a:t>P</a:t>
                      </a:r>
                      <a:r>
                        <a:rPr lang="en-GB" sz="1200" b="1" i="0" u="none" strike="noStrike">
                          <a:solidFill>
                            <a:schemeClr val="tx1"/>
                          </a:solidFill>
                          <a:effectLst/>
                          <a:latin typeface="+mn-lt"/>
                        </a:rPr>
                        <a:t>=0.0326)</a:t>
                      </a:r>
                    </a:p>
                  </a:txBody>
                  <a:tcPr marT="36000" marB="36000" anchor="ctr"/>
                </a:tc>
                <a:tc>
                  <a:txBody>
                    <a:bodyPr/>
                    <a:lstStyle/>
                    <a:p>
                      <a:pPr algn="ctr" fontAlgn="b"/>
                      <a:r>
                        <a:rPr lang="en-GB" sz="1200" b="1" i="0" u="none" strike="noStrike">
                          <a:solidFill>
                            <a:schemeClr val="tx1"/>
                          </a:solidFill>
                          <a:effectLst/>
                          <a:latin typeface="+mn-lt"/>
                        </a:rPr>
                        <a:t>3.34 </a:t>
                      </a:r>
                    </a:p>
                    <a:p>
                      <a:pPr algn="ctr" fontAlgn="b"/>
                      <a:r>
                        <a:rPr lang="en-GB" sz="1200" b="1" i="0" u="none" strike="noStrike">
                          <a:solidFill>
                            <a:schemeClr val="tx1"/>
                          </a:solidFill>
                          <a:effectLst/>
                          <a:latin typeface="+mn-lt"/>
                        </a:rPr>
                        <a:t>(1.15-9.71, </a:t>
                      </a:r>
                      <a:r>
                        <a:rPr lang="en-GB" sz="1200" b="1" i="1" u="none" strike="noStrike">
                          <a:solidFill>
                            <a:schemeClr val="tx1"/>
                          </a:solidFill>
                          <a:effectLst/>
                          <a:latin typeface="+mn-lt"/>
                        </a:rPr>
                        <a:t>P</a:t>
                      </a:r>
                      <a:r>
                        <a:rPr lang="en-GB" sz="1200" b="1" i="0" u="none" strike="noStrike">
                          <a:solidFill>
                            <a:schemeClr val="tx1"/>
                          </a:solidFill>
                          <a:effectLst/>
                          <a:latin typeface="+mn-lt"/>
                        </a:rPr>
                        <a:t>=0.0264)</a:t>
                      </a:r>
                    </a:p>
                  </a:txBody>
                  <a:tcPr marT="36000" marB="36000" anchor="ctr"/>
                </a:tc>
                <a:extLst>
                  <a:ext uri="{0D108BD9-81ED-4DB2-BD59-A6C34878D82A}">
                    <a16:rowId xmlns:a16="http://schemas.microsoft.com/office/drawing/2014/main" val="1213779452"/>
                  </a:ext>
                </a:extLst>
              </a:tr>
            </a:tbl>
          </a:graphicData>
        </a:graphic>
      </p:graphicFrame>
      <p:sp>
        <p:nvSpPr>
          <p:cNvPr id="16" name="TextBox 15">
            <a:extLst>
              <a:ext uri="{FF2B5EF4-FFF2-40B4-BE49-F238E27FC236}">
                <a16:creationId xmlns:a16="http://schemas.microsoft.com/office/drawing/2014/main" id="{15C6D3CB-526E-B127-DC2E-0C5D7307BBA5}"/>
              </a:ext>
            </a:extLst>
          </p:cNvPr>
          <p:cNvSpPr txBox="1"/>
          <p:nvPr/>
        </p:nvSpPr>
        <p:spPr>
          <a:xfrm>
            <a:off x="416533" y="5648980"/>
            <a:ext cx="8532812" cy="523220"/>
          </a:xfrm>
          <a:prstGeom prst="rect">
            <a:avLst/>
          </a:prstGeom>
          <a:solidFill>
            <a:schemeClr val="bg2"/>
          </a:solidFill>
        </p:spPr>
        <p:txBody>
          <a:bodyPr wrap="square">
            <a:spAutoFit/>
          </a:bodyPr>
          <a:lstStyle/>
          <a:p>
            <a:pPr marL="177800" indent="-177800">
              <a:buClr>
                <a:schemeClr val="accent2"/>
              </a:buClr>
              <a:buFont typeface="Arial" panose="020B0604020202020204" pitchFamily="34" charset="0"/>
              <a:buChar char="•"/>
            </a:pPr>
            <a:r>
              <a:rPr lang="en-US" sz="1400"/>
              <a:t>CR favored </a:t>
            </a:r>
            <a:r>
              <a:rPr lang="en-US" sz="1400" err="1"/>
              <a:t>zanubrutinib</a:t>
            </a:r>
            <a:r>
              <a:rPr lang="en-US" sz="1400"/>
              <a:t> in the unadjusted and base case adjusted populations </a:t>
            </a:r>
          </a:p>
          <a:p>
            <a:pPr marL="177800" indent="-177800">
              <a:buClr>
                <a:schemeClr val="accent2"/>
              </a:buClr>
              <a:buFont typeface="Arial" panose="020B0604020202020204" pitchFamily="34" charset="0"/>
              <a:buChar char="•"/>
            </a:pPr>
            <a:r>
              <a:rPr lang="en-US" sz="1400"/>
              <a:t>Results for the sensitivity analyses were consistent with the base case </a:t>
            </a:r>
          </a:p>
        </p:txBody>
      </p:sp>
    </p:spTree>
    <p:extLst>
      <p:ext uri="{BB962C8B-B14F-4D97-AF65-F5344CB8AC3E}">
        <p14:creationId xmlns:p14="http://schemas.microsoft.com/office/powerpoint/2010/main" val="31584516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A0F8EC9-63F1-FC18-B240-6CB7C16CE7EA}"/>
              </a:ext>
            </a:extLst>
          </p:cNvPr>
          <p:cNvSpPr>
            <a:spLocks noGrp="1"/>
          </p:cNvSpPr>
          <p:nvPr>
            <p:ph type="ftr" sz="quarter" idx="10"/>
          </p:nvPr>
        </p:nvSpPr>
        <p:spPr>
          <a:xfrm>
            <a:off x="407989" y="6057901"/>
            <a:ext cx="8532812" cy="611187"/>
          </a:xfrm>
        </p:spPr>
        <p:txBody>
          <a:bodyPr/>
          <a:lstStyle/>
          <a:p>
            <a:r>
              <a:rPr lang="en-GB"/>
              <a:t>AE, adverse event; CLL, chronic lymphocytic </a:t>
            </a:r>
            <a:r>
              <a:rPr lang="en-GB" err="1"/>
              <a:t>leukemia</a:t>
            </a:r>
            <a:r>
              <a:rPr lang="en-GB"/>
              <a:t>; CR, complete response; IPD, individual patient-level data; MAIC, matching adjusted indirect comparison; OS, overall survival; PFS, progression-free survival; PFS-INV, investigator-assessed PFS; R/R, relapsed/refractory. </a:t>
            </a:r>
          </a:p>
          <a:p>
            <a:r>
              <a:rPr lang="en-GB"/>
              <a:t>1. </a:t>
            </a:r>
            <a:r>
              <a:rPr lang="en-GB" err="1"/>
              <a:t>Kittai</a:t>
            </a:r>
            <a:r>
              <a:rPr lang="en-GB"/>
              <a:t> AS, et al. Am J </a:t>
            </a:r>
            <a:r>
              <a:rPr lang="en-GB" err="1"/>
              <a:t>Hematol</a:t>
            </a:r>
            <a:r>
              <a:rPr lang="en-GB"/>
              <a:t>. 2023; 98(12):E387-E390. 2. Hwang S, et al. </a:t>
            </a:r>
            <a:r>
              <a:rPr lang="en-GB" err="1"/>
              <a:t>Hemasphere</a:t>
            </a:r>
            <a:r>
              <a:rPr lang="en-GB"/>
              <a:t>. 2023; 7(S3):1134.</a:t>
            </a:r>
          </a:p>
          <a:p>
            <a:r>
              <a:rPr lang="en-GB" b="1" err="1"/>
              <a:t>Shadman</a:t>
            </a:r>
            <a:r>
              <a:rPr lang="en-GB" b="1"/>
              <a:t> et al. Abstract #P700 presented at EHA2024. </a:t>
            </a:r>
            <a:r>
              <a:rPr lang="en-GB"/>
              <a:t> </a:t>
            </a:r>
          </a:p>
        </p:txBody>
      </p:sp>
      <p:sp>
        <p:nvSpPr>
          <p:cNvPr id="5" name="Title 4">
            <a:extLst>
              <a:ext uri="{FF2B5EF4-FFF2-40B4-BE49-F238E27FC236}">
                <a16:creationId xmlns:a16="http://schemas.microsoft.com/office/drawing/2014/main" id="{EEF0F0C1-5517-4DD0-D9BB-C2A41DEC9082}"/>
              </a:ext>
            </a:extLst>
          </p:cNvPr>
          <p:cNvSpPr>
            <a:spLocks noGrp="1"/>
          </p:cNvSpPr>
          <p:nvPr>
            <p:ph type="title"/>
          </p:nvPr>
        </p:nvSpPr>
        <p:spPr/>
        <p:txBody>
          <a:bodyPr/>
          <a:lstStyle/>
          <a:p>
            <a:r>
              <a:rPr lang="en-US"/>
              <a:t>Conclusion</a:t>
            </a:r>
          </a:p>
        </p:txBody>
      </p:sp>
      <p:sp>
        <p:nvSpPr>
          <p:cNvPr id="6" name="Content Placeholder 5">
            <a:extLst>
              <a:ext uri="{FF2B5EF4-FFF2-40B4-BE49-F238E27FC236}">
                <a16:creationId xmlns:a16="http://schemas.microsoft.com/office/drawing/2014/main" id="{77600AE8-7C20-FB2D-AA2A-7BA1FE7DEC48}"/>
              </a:ext>
            </a:extLst>
          </p:cNvPr>
          <p:cNvSpPr>
            <a:spLocks noGrp="1"/>
          </p:cNvSpPr>
          <p:nvPr>
            <p:ph idx="1"/>
          </p:nvPr>
        </p:nvSpPr>
        <p:spPr>
          <a:xfrm>
            <a:off x="403834" y="1462089"/>
            <a:ext cx="11380179" cy="4595812"/>
          </a:xfrm>
        </p:spPr>
        <p:txBody>
          <a:bodyPr>
            <a:noAutofit/>
          </a:bodyPr>
          <a:lstStyle/>
          <a:p>
            <a:pPr marL="177800" indent="-177800">
              <a:lnSpc>
                <a:spcPct val="100000"/>
              </a:lnSpc>
              <a:spcBef>
                <a:spcPts val="0"/>
              </a:spcBef>
            </a:pPr>
            <a:r>
              <a:rPr lang="en-US" sz="1350"/>
              <a:t>This comprehensive MAIC demonstrated a significant PFS and CR advantage, and potentially improved OS for </a:t>
            </a:r>
            <a:r>
              <a:rPr lang="en-US" sz="1350" err="1"/>
              <a:t>zanubrutinib</a:t>
            </a:r>
            <a:r>
              <a:rPr lang="en-US" sz="1350"/>
              <a:t> compared with acalabrutinib </a:t>
            </a:r>
          </a:p>
          <a:p>
            <a:pPr marL="627063" lvl="1" indent="-169863">
              <a:lnSpc>
                <a:spcPct val="100000"/>
              </a:lnSpc>
              <a:spcBef>
                <a:spcPts val="0"/>
              </a:spcBef>
            </a:pPr>
            <a:r>
              <a:rPr lang="en-US" sz="1350"/>
              <a:t>Results were robust across multiple sensitivity analyses </a:t>
            </a:r>
          </a:p>
          <a:p>
            <a:pPr marL="177800" indent="-177800">
              <a:lnSpc>
                <a:spcPct val="100000"/>
              </a:lnSpc>
              <a:spcBef>
                <a:spcPts val="0"/>
              </a:spcBef>
            </a:pPr>
            <a:r>
              <a:rPr lang="en-US" sz="1350"/>
              <a:t>In a previous publication, </a:t>
            </a:r>
            <a:r>
              <a:rPr lang="en-US" sz="1350" err="1"/>
              <a:t>Kittai</a:t>
            </a:r>
            <a:r>
              <a:rPr lang="en-US" sz="1350"/>
              <a:t> et al presented a MAIC to compare the efficacy and safety of </a:t>
            </a:r>
            <a:r>
              <a:rPr lang="en-US" sz="1350" err="1"/>
              <a:t>zanubrutinib</a:t>
            </a:r>
            <a:r>
              <a:rPr lang="en-US" sz="1350"/>
              <a:t> (ALPINE, aggregate) vs acalabrutinib (ASCEND, IPD) in R/R CLL. Findings showed similar efficacy for </a:t>
            </a:r>
            <a:r>
              <a:rPr lang="en-US" sz="1350" err="1"/>
              <a:t>zanubrutinib</a:t>
            </a:r>
            <a:r>
              <a:rPr lang="en-US" sz="1350"/>
              <a:t> and acalabrutinib (PFS-INV) and different adverse event profiles</a:t>
            </a:r>
            <a:r>
              <a:rPr lang="en-US" sz="1350" baseline="30000"/>
              <a:t>1</a:t>
            </a:r>
            <a:r>
              <a:rPr lang="en-US" sz="1350"/>
              <a:t> </a:t>
            </a:r>
          </a:p>
          <a:p>
            <a:pPr marL="627063" lvl="1" indent="-169863">
              <a:lnSpc>
                <a:spcPct val="100000"/>
              </a:lnSpc>
              <a:spcBef>
                <a:spcPts val="0"/>
              </a:spcBef>
            </a:pPr>
            <a:r>
              <a:rPr lang="en-US" sz="1350"/>
              <a:t>The efficacy results differ from those presented here because the analysis by </a:t>
            </a:r>
            <a:r>
              <a:rPr lang="en-US" sz="1350" err="1"/>
              <a:t>Kittai</a:t>
            </a:r>
            <a:r>
              <a:rPr lang="en-US" sz="1350"/>
              <a:t> et al had several important limitations, including different follow-ups between ALPINE and ASCEND, lack of any adjustment for COVID-19, and incomplete matching variables (</a:t>
            </a:r>
            <a:r>
              <a:rPr lang="en-US" sz="1350" err="1"/>
              <a:t>eg</a:t>
            </a:r>
            <a:r>
              <a:rPr lang="en-US" sz="1350"/>
              <a:t>, no granularity in geographic regions and number and types of prior therapies) </a:t>
            </a:r>
          </a:p>
          <a:p>
            <a:pPr marL="177800" indent="-177800">
              <a:lnSpc>
                <a:spcPct val="100000"/>
              </a:lnSpc>
              <a:spcBef>
                <a:spcPts val="0"/>
              </a:spcBef>
            </a:pPr>
            <a:r>
              <a:rPr lang="en-US" sz="1350"/>
              <a:t>While MAICs provide a scientific basis for evaluating hypotheses with regards to treatment efficacy across trials, the gold standard for evaluating evidence of relative efficacy remains randomized controlled trials</a:t>
            </a:r>
          </a:p>
          <a:p>
            <a:pPr marL="177800" indent="-177800">
              <a:lnSpc>
                <a:spcPct val="100000"/>
              </a:lnSpc>
              <a:spcBef>
                <a:spcPts val="0"/>
              </a:spcBef>
            </a:pPr>
            <a:r>
              <a:rPr lang="en-US" sz="1350"/>
              <a:t>There is a potential for bias resulting from the strong assumption that cross-trial differences can be entirely explained by variables selected for matching </a:t>
            </a:r>
          </a:p>
          <a:p>
            <a:pPr marL="177800" indent="-177800">
              <a:lnSpc>
                <a:spcPct val="100000"/>
              </a:lnSpc>
              <a:spcBef>
                <a:spcPts val="0"/>
              </a:spcBef>
            </a:pPr>
            <a:r>
              <a:rPr lang="en-US" sz="1350"/>
              <a:t>Independent review committee-assessed PFS was not analyzed in the current MAIC due to unavailability of data in ASCEND and the latest ALPINE data cut-off </a:t>
            </a:r>
          </a:p>
          <a:p>
            <a:pPr marL="177800" indent="-177800">
              <a:lnSpc>
                <a:spcPct val="100000"/>
              </a:lnSpc>
              <a:spcBef>
                <a:spcPts val="0"/>
              </a:spcBef>
            </a:pPr>
            <a:r>
              <a:rPr lang="en-US" sz="1350"/>
              <a:t>The study did not compare safety for </a:t>
            </a:r>
            <a:r>
              <a:rPr lang="en-US" sz="1350" err="1"/>
              <a:t>zanubrutinib</a:t>
            </a:r>
            <a:r>
              <a:rPr lang="en-US" sz="1350"/>
              <a:t> vs acalabrutinib </a:t>
            </a:r>
          </a:p>
          <a:p>
            <a:pPr marL="627063" lvl="1" indent="-169863">
              <a:lnSpc>
                <a:spcPct val="100000"/>
              </a:lnSpc>
              <a:spcBef>
                <a:spcPts val="0"/>
              </a:spcBef>
            </a:pPr>
            <a:r>
              <a:rPr lang="en-US" sz="1350"/>
              <a:t>Safety of a drug is best evaluated via meta-analyses that use all available evidence across all indications  </a:t>
            </a:r>
          </a:p>
          <a:p>
            <a:pPr marL="627063" lvl="1" indent="-169863">
              <a:lnSpc>
                <a:spcPct val="100000"/>
              </a:lnSpc>
              <a:spcBef>
                <a:spcPts val="0"/>
              </a:spcBef>
            </a:pPr>
            <a:r>
              <a:rPr lang="en-US" sz="1350"/>
              <a:t>A recent meta-analysis of 61 trials involving 6,959 patients who received ibrutinib, ibrutinib ± anti-CD20 antibody, acalabrutinib, and </a:t>
            </a:r>
            <a:r>
              <a:rPr lang="en-US" sz="1350" err="1"/>
              <a:t>zanubrutinib</a:t>
            </a:r>
            <a:r>
              <a:rPr lang="en-US" sz="1350"/>
              <a:t> extensively analyzed the AE profiles of </a:t>
            </a:r>
            <a:r>
              <a:rPr lang="en-US" sz="1350" err="1"/>
              <a:t>zanubrutinib</a:t>
            </a:r>
            <a:r>
              <a:rPr lang="en-US" sz="1350"/>
              <a:t> and acalabrutinib across several indications and reported differences between the 2 treatments</a:t>
            </a:r>
            <a:r>
              <a:rPr lang="en-US" sz="1350" baseline="30000"/>
              <a:t>2</a:t>
            </a:r>
          </a:p>
        </p:txBody>
      </p:sp>
    </p:spTree>
    <p:extLst>
      <p:ext uri="{BB962C8B-B14F-4D97-AF65-F5344CB8AC3E}">
        <p14:creationId xmlns:p14="http://schemas.microsoft.com/office/powerpoint/2010/main" val="16099145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EF9C8-830E-952D-9E8E-E1B0E0F8C1E6}"/>
              </a:ext>
            </a:extLst>
          </p:cNvPr>
          <p:cNvSpPr>
            <a:spLocks noGrp="1"/>
          </p:cNvSpPr>
          <p:nvPr>
            <p:ph type="title"/>
          </p:nvPr>
        </p:nvSpPr>
        <p:spPr/>
        <p:txBody>
          <a:bodyPr/>
          <a:lstStyle/>
          <a:p>
            <a:r>
              <a:rPr lang="en-US"/>
              <a:t>MAIC</a:t>
            </a:r>
          </a:p>
        </p:txBody>
      </p:sp>
      <p:sp>
        <p:nvSpPr>
          <p:cNvPr id="3" name="Text Placeholder 2">
            <a:extLst>
              <a:ext uri="{FF2B5EF4-FFF2-40B4-BE49-F238E27FC236}">
                <a16:creationId xmlns:a16="http://schemas.microsoft.com/office/drawing/2014/main" id="{0484560C-91FF-0238-BE99-989A736E7294}"/>
              </a:ext>
            </a:extLst>
          </p:cNvPr>
          <p:cNvSpPr>
            <a:spLocks noGrp="1"/>
          </p:cNvSpPr>
          <p:nvPr>
            <p:ph type="body" idx="1"/>
          </p:nvPr>
        </p:nvSpPr>
        <p:spPr/>
        <p:txBody>
          <a:bodyPr/>
          <a:lstStyle/>
          <a:p>
            <a:r>
              <a:rPr lang="en-US"/>
              <a:t>Zanubrutinib versus </a:t>
            </a:r>
            <a:r>
              <a:rPr lang="en-US" err="1"/>
              <a:t>venetoclax</a:t>
            </a:r>
            <a:r>
              <a:rPr lang="en-US"/>
              <a:t> plus ibrutinib in TN CLL</a:t>
            </a:r>
          </a:p>
        </p:txBody>
      </p:sp>
    </p:spTree>
    <p:extLst>
      <p:ext uri="{BB962C8B-B14F-4D97-AF65-F5344CB8AC3E}">
        <p14:creationId xmlns:p14="http://schemas.microsoft.com/office/powerpoint/2010/main" val="15414980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hteck 27">
            <a:extLst>
              <a:ext uri="{FF2B5EF4-FFF2-40B4-BE49-F238E27FC236}">
                <a16:creationId xmlns:a16="http://schemas.microsoft.com/office/drawing/2014/main" id="{C92A6BCD-B4F3-50C7-9BB4-015804B7A66C}"/>
              </a:ext>
            </a:extLst>
          </p:cNvPr>
          <p:cNvSpPr/>
          <p:nvPr/>
        </p:nvSpPr>
        <p:spPr>
          <a:xfrm>
            <a:off x="6203950" y="1678827"/>
            <a:ext cx="5580063" cy="206036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Footer Placeholder 1">
            <a:extLst>
              <a:ext uri="{FF2B5EF4-FFF2-40B4-BE49-F238E27FC236}">
                <a16:creationId xmlns:a16="http://schemas.microsoft.com/office/drawing/2014/main" id="{3923C9F1-306E-6748-9F85-B5D2C7A84DE5}"/>
              </a:ext>
            </a:extLst>
          </p:cNvPr>
          <p:cNvSpPr>
            <a:spLocks noGrp="1"/>
          </p:cNvSpPr>
          <p:nvPr>
            <p:ph type="ftr" sz="quarter" idx="10"/>
          </p:nvPr>
        </p:nvSpPr>
        <p:spPr>
          <a:xfrm>
            <a:off x="407989" y="5974080"/>
            <a:ext cx="8532812" cy="695008"/>
          </a:xfrm>
        </p:spPr>
        <p:txBody>
          <a:bodyPr/>
          <a:lstStyle/>
          <a:p>
            <a:r>
              <a:rPr lang="en-GB" baseline="30000" err="1"/>
              <a:t>a</a:t>
            </a:r>
            <a:r>
              <a:rPr lang="en-GB" err="1"/>
              <a:t>One</a:t>
            </a:r>
            <a:r>
              <a:rPr lang="en-GB"/>
              <a:t> patient who did not receive zanubrutinib treatment was excluded in the safety analysis. </a:t>
            </a:r>
            <a:r>
              <a:rPr lang="en-GB" baseline="30000" err="1"/>
              <a:t>b</a:t>
            </a:r>
            <a:r>
              <a:rPr lang="en-GB" err="1"/>
              <a:t>Median</a:t>
            </a:r>
            <a:r>
              <a:rPr lang="en-GB"/>
              <a:t> follow-up is not reported separately for V+I in GLOW, but only for pooled arms.</a:t>
            </a:r>
          </a:p>
          <a:p>
            <a:r>
              <a:rPr lang="en-GB"/>
              <a:t>MAIC, matching-adjusted indirect comparison; V+I, </a:t>
            </a:r>
            <a:r>
              <a:rPr lang="en-GB" err="1"/>
              <a:t>venetoclax</a:t>
            </a:r>
            <a:r>
              <a:rPr lang="en-GB"/>
              <a:t> plus ibrutinib.</a:t>
            </a:r>
          </a:p>
          <a:p>
            <a:r>
              <a:rPr lang="en-GB"/>
              <a:t>1. Tam CS, et al. </a:t>
            </a:r>
            <a:r>
              <a:rPr lang="en-GB" i="1"/>
              <a:t>Lancet Oncol. </a:t>
            </a:r>
            <a:r>
              <a:rPr lang="en-GB"/>
              <a:t>2022; 23: 1031-1043. 2. Munir T, et al. Poster presented at EHA2023. 3. Niemann CU, et al. </a:t>
            </a:r>
            <a:r>
              <a:rPr lang="en-GB" i="1"/>
              <a:t>Lancet Oncol.</a:t>
            </a:r>
            <a:r>
              <a:rPr lang="en-GB"/>
              <a:t> 2023; 24(12): 1423-1433. 4. Tam CS, et al. </a:t>
            </a:r>
            <a:r>
              <a:rPr lang="en-GB" i="1"/>
              <a:t>Blood</a:t>
            </a:r>
            <a:r>
              <a:rPr lang="en-GB"/>
              <a:t>. 2022; 139(22): 3278-3289.</a:t>
            </a:r>
          </a:p>
          <a:p>
            <a:r>
              <a:rPr lang="en-GB" b="1"/>
              <a:t>Munir et al. Abstract #P702 presented at EHA2024. </a:t>
            </a:r>
          </a:p>
        </p:txBody>
      </p:sp>
      <p:sp>
        <p:nvSpPr>
          <p:cNvPr id="3" name="Title 2">
            <a:extLst>
              <a:ext uri="{FF2B5EF4-FFF2-40B4-BE49-F238E27FC236}">
                <a16:creationId xmlns:a16="http://schemas.microsoft.com/office/drawing/2014/main" id="{E30EDDA0-5C0E-A405-95CE-A39F4E4481C0}"/>
              </a:ext>
            </a:extLst>
          </p:cNvPr>
          <p:cNvSpPr>
            <a:spLocks noGrp="1"/>
          </p:cNvSpPr>
          <p:nvPr>
            <p:ph type="title"/>
          </p:nvPr>
        </p:nvSpPr>
        <p:spPr/>
        <p:txBody>
          <a:bodyPr/>
          <a:lstStyle/>
          <a:p>
            <a:r>
              <a:rPr lang="en-US"/>
              <a:t>Methods</a:t>
            </a:r>
          </a:p>
        </p:txBody>
      </p:sp>
      <p:sp>
        <p:nvSpPr>
          <p:cNvPr id="4" name="Content Placeholder 3">
            <a:extLst>
              <a:ext uri="{FF2B5EF4-FFF2-40B4-BE49-F238E27FC236}">
                <a16:creationId xmlns:a16="http://schemas.microsoft.com/office/drawing/2014/main" id="{3A580F3E-CF3E-DB9A-9955-533ADE813AC2}"/>
              </a:ext>
            </a:extLst>
          </p:cNvPr>
          <p:cNvSpPr>
            <a:spLocks noGrp="1"/>
          </p:cNvSpPr>
          <p:nvPr>
            <p:ph idx="1"/>
          </p:nvPr>
        </p:nvSpPr>
        <p:spPr>
          <a:xfrm>
            <a:off x="416535" y="1665289"/>
            <a:ext cx="5569897" cy="4392612"/>
          </a:xfrm>
        </p:spPr>
        <p:txBody>
          <a:bodyPr vert="horz" lIns="0" tIns="0" rIns="0" bIns="0" rtlCol="0" anchor="t">
            <a:normAutofit/>
          </a:bodyPr>
          <a:lstStyle/>
          <a:p>
            <a:pPr>
              <a:lnSpc>
                <a:spcPct val="100000"/>
              </a:lnSpc>
            </a:pPr>
            <a:r>
              <a:rPr lang="en-US"/>
              <a:t>Individual patient-level data (IPD) from SEQUOIA were matched against the aggregate data from GLOW and CAPTIVATE</a:t>
            </a:r>
            <a:r>
              <a:rPr lang="en-US" baseline="30000"/>
              <a:t>1-4</a:t>
            </a:r>
          </a:p>
          <a:p>
            <a:pPr>
              <a:lnSpc>
                <a:spcPct val="100000"/>
              </a:lnSpc>
            </a:pPr>
            <a:r>
              <a:rPr lang="en-US"/>
              <a:t>Two unanchored MAICs were conducted due to the lack of a common comparator arm between the SEQUOIA and GLOW or CAPTIVATE trials</a:t>
            </a:r>
            <a:endParaRPr lang="en-US">
              <a:cs typeface="Arial"/>
            </a:endParaRPr>
          </a:p>
          <a:p>
            <a:pPr lvl="1">
              <a:lnSpc>
                <a:spcPct val="100000"/>
              </a:lnSpc>
            </a:pPr>
            <a:r>
              <a:rPr lang="en-US"/>
              <a:t>In MAIC-1, the </a:t>
            </a:r>
            <a:r>
              <a:rPr lang="en-US" err="1"/>
              <a:t>zanubrutinib</a:t>
            </a:r>
            <a:r>
              <a:rPr lang="en-US"/>
              <a:t> population from Cohort 1 in SEQUOIA (Arm A) was reweighted to match the key characteristics of the V+I population in GLOW</a:t>
            </a:r>
            <a:endParaRPr lang="en-US">
              <a:cs typeface="Arial"/>
            </a:endParaRPr>
          </a:p>
          <a:p>
            <a:pPr lvl="1">
              <a:lnSpc>
                <a:spcPct val="100000"/>
              </a:lnSpc>
            </a:pPr>
            <a:r>
              <a:rPr lang="en-US"/>
              <a:t>In MAIC-2, the pooled </a:t>
            </a:r>
            <a:r>
              <a:rPr lang="en-US" err="1"/>
              <a:t>zanubrutinib</a:t>
            </a:r>
            <a:r>
              <a:rPr lang="en-US"/>
              <a:t> population from Cohort 1 and 2 in SEQUOIA (Arm A+C) was reweighted to match the key characteristics of the V+I population in CAPTIVATE</a:t>
            </a:r>
            <a:endParaRPr lang="en-US">
              <a:cs typeface="Arial"/>
            </a:endParaRPr>
          </a:p>
          <a:p>
            <a:pPr marL="457200" lvl="1" indent="0">
              <a:lnSpc>
                <a:spcPct val="100000"/>
              </a:lnSpc>
              <a:buNone/>
            </a:pPr>
            <a:endParaRPr lang="en-US"/>
          </a:p>
        </p:txBody>
      </p:sp>
      <p:grpSp>
        <p:nvGrpSpPr>
          <p:cNvPr id="11" name="Gruppieren 10">
            <a:extLst>
              <a:ext uri="{FF2B5EF4-FFF2-40B4-BE49-F238E27FC236}">
                <a16:creationId xmlns:a16="http://schemas.microsoft.com/office/drawing/2014/main" id="{171ECC63-CCEE-2D23-8780-6BBB2B535026}"/>
              </a:ext>
            </a:extLst>
          </p:cNvPr>
          <p:cNvGrpSpPr/>
          <p:nvPr/>
        </p:nvGrpSpPr>
        <p:grpSpPr>
          <a:xfrm>
            <a:off x="6774047" y="2440423"/>
            <a:ext cx="1583142" cy="668740"/>
            <a:chOff x="6504326" y="2417360"/>
            <a:chExt cx="1583142" cy="668740"/>
          </a:xfrm>
          <a:solidFill>
            <a:schemeClr val="accent3"/>
          </a:solidFill>
        </p:grpSpPr>
        <p:pic>
          <p:nvPicPr>
            <p:cNvPr id="5" name="Graphic 7" descr="Man and woman with solid fill">
              <a:extLst>
                <a:ext uri="{FF2B5EF4-FFF2-40B4-BE49-F238E27FC236}">
                  <a16:creationId xmlns:a16="http://schemas.microsoft.com/office/drawing/2014/main" id="{00DDB806-E23A-6850-A763-BBEC8A1A62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04326" y="2417360"/>
              <a:ext cx="668742" cy="668740"/>
            </a:xfrm>
            <a:prstGeom prst="rect">
              <a:avLst/>
            </a:prstGeom>
          </p:spPr>
        </p:pic>
        <p:pic>
          <p:nvPicPr>
            <p:cNvPr id="7" name="Graphic 7" descr="Man and woman with solid fill">
              <a:extLst>
                <a:ext uri="{FF2B5EF4-FFF2-40B4-BE49-F238E27FC236}">
                  <a16:creationId xmlns:a16="http://schemas.microsoft.com/office/drawing/2014/main" id="{381615FF-C331-EA06-4837-D8E6C70EFB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61526" y="2417360"/>
              <a:ext cx="668742" cy="668740"/>
            </a:xfrm>
            <a:prstGeom prst="rect">
              <a:avLst/>
            </a:prstGeom>
          </p:spPr>
        </p:pic>
        <p:pic>
          <p:nvPicPr>
            <p:cNvPr id="10" name="Graphic 7" descr="Man and woman with solid fill">
              <a:extLst>
                <a:ext uri="{FF2B5EF4-FFF2-40B4-BE49-F238E27FC236}">
                  <a16:creationId xmlns:a16="http://schemas.microsoft.com/office/drawing/2014/main" id="{11387C59-F237-C6A9-CE0E-6C25FAB6C2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18726" y="2417360"/>
              <a:ext cx="668742" cy="668740"/>
            </a:xfrm>
            <a:prstGeom prst="rect">
              <a:avLst/>
            </a:prstGeom>
          </p:spPr>
        </p:pic>
      </p:grpSp>
      <p:grpSp>
        <p:nvGrpSpPr>
          <p:cNvPr id="12" name="Gruppieren 11">
            <a:extLst>
              <a:ext uri="{FF2B5EF4-FFF2-40B4-BE49-F238E27FC236}">
                <a16:creationId xmlns:a16="http://schemas.microsoft.com/office/drawing/2014/main" id="{3D86FBBE-88C8-10B2-D527-29716F426EF0}"/>
              </a:ext>
            </a:extLst>
          </p:cNvPr>
          <p:cNvGrpSpPr/>
          <p:nvPr/>
        </p:nvGrpSpPr>
        <p:grpSpPr>
          <a:xfrm>
            <a:off x="9889849" y="2483909"/>
            <a:ext cx="1125942" cy="668740"/>
            <a:chOff x="6504326" y="2417360"/>
            <a:chExt cx="1125942" cy="668740"/>
          </a:xfrm>
          <a:solidFill>
            <a:schemeClr val="accent4">
              <a:lumMod val="75000"/>
            </a:schemeClr>
          </a:solidFill>
        </p:grpSpPr>
        <p:pic>
          <p:nvPicPr>
            <p:cNvPr id="13" name="Graphic 7" descr="Man and woman with solid fill">
              <a:extLst>
                <a:ext uri="{FF2B5EF4-FFF2-40B4-BE49-F238E27FC236}">
                  <a16:creationId xmlns:a16="http://schemas.microsoft.com/office/drawing/2014/main" id="{45B8346E-4011-651B-2A04-15C49A1C7FE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04326" y="2417360"/>
              <a:ext cx="668742" cy="668740"/>
            </a:xfrm>
            <a:prstGeom prst="rect">
              <a:avLst/>
            </a:prstGeom>
          </p:spPr>
        </p:pic>
        <p:pic>
          <p:nvPicPr>
            <p:cNvPr id="14" name="Graphic 7" descr="Man and woman with solid fill">
              <a:extLst>
                <a:ext uri="{FF2B5EF4-FFF2-40B4-BE49-F238E27FC236}">
                  <a16:creationId xmlns:a16="http://schemas.microsoft.com/office/drawing/2014/main" id="{1763C879-3311-56D4-86AA-C4512755115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61526" y="2417360"/>
              <a:ext cx="668742" cy="668740"/>
            </a:xfrm>
            <a:prstGeom prst="rect">
              <a:avLst/>
            </a:prstGeom>
          </p:spPr>
        </p:pic>
      </p:grpSp>
      <p:sp>
        <p:nvSpPr>
          <p:cNvPr id="23" name="Textfeld 22">
            <a:extLst>
              <a:ext uri="{FF2B5EF4-FFF2-40B4-BE49-F238E27FC236}">
                <a16:creationId xmlns:a16="http://schemas.microsoft.com/office/drawing/2014/main" id="{C77C29F2-CDD0-2B9C-1B62-522130A7FD19}"/>
              </a:ext>
            </a:extLst>
          </p:cNvPr>
          <p:cNvSpPr txBox="1"/>
          <p:nvPr/>
        </p:nvSpPr>
        <p:spPr>
          <a:xfrm>
            <a:off x="6274896" y="1952129"/>
            <a:ext cx="2581444" cy="523220"/>
          </a:xfrm>
          <a:prstGeom prst="rect">
            <a:avLst/>
          </a:prstGeom>
          <a:noFill/>
        </p:spPr>
        <p:txBody>
          <a:bodyPr wrap="square" rtlCol="0">
            <a:spAutoFit/>
          </a:bodyPr>
          <a:lstStyle/>
          <a:p>
            <a:pPr algn="ctr"/>
            <a:r>
              <a:rPr lang="de-DE" sz="1400" err="1"/>
              <a:t>Cohort</a:t>
            </a:r>
            <a:r>
              <a:rPr lang="de-DE" sz="1400"/>
              <a:t> 1, Arm A,</a:t>
            </a:r>
          </a:p>
          <a:p>
            <a:pPr algn="ctr"/>
            <a:r>
              <a:rPr lang="de-DE" sz="1400"/>
              <a:t>SEQUOIA (n=241)</a:t>
            </a:r>
          </a:p>
        </p:txBody>
      </p:sp>
      <p:sp>
        <p:nvSpPr>
          <p:cNvPr id="25" name="Textfeld 24">
            <a:extLst>
              <a:ext uri="{FF2B5EF4-FFF2-40B4-BE49-F238E27FC236}">
                <a16:creationId xmlns:a16="http://schemas.microsoft.com/office/drawing/2014/main" id="{0017FA69-6B50-0B92-80D4-A9E1A34F504B}"/>
              </a:ext>
            </a:extLst>
          </p:cNvPr>
          <p:cNvSpPr txBox="1"/>
          <p:nvPr/>
        </p:nvSpPr>
        <p:spPr>
          <a:xfrm>
            <a:off x="6152018" y="3106142"/>
            <a:ext cx="2827200" cy="577081"/>
          </a:xfrm>
          <a:prstGeom prst="rect">
            <a:avLst/>
          </a:prstGeom>
          <a:noFill/>
        </p:spPr>
        <p:txBody>
          <a:bodyPr wrap="square" rtlCol="0">
            <a:spAutoFit/>
          </a:bodyPr>
          <a:lstStyle/>
          <a:p>
            <a:pPr algn="ctr"/>
            <a:r>
              <a:rPr lang="de-DE" sz="1050"/>
              <a:t>Individual </a:t>
            </a:r>
            <a:r>
              <a:rPr lang="de-DE" sz="1050" err="1"/>
              <a:t>patient</a:t>
            </a:r>
            <a:r>
              <a:rPr lang="de-DE" sz="1050"/>
              <a:t>-level </a:t>
            </a:r>
            <a:r>
              <a:rPr lang="de-DE" sz="1050" err="1"/>
              <a:t>data</a:t>
            </a:r>
            <a:endParaRPr lang="de-DE" sz="1050"/>
          </a:p>
          <a:p>
            <a:pPr algn="ctr"/>
            <a:r>
              <a:rPr lang="de-DE" sz="1050"/>
              <a:t>Follow-</a:t>
            </a:r>
            <a:r>
              <a:rPr lang="de-DE" sz="1050" err="1"/>
              <a:t>up</a:t>
            </a:r>
            <a:r>
              <a:rPr lang="de-DE" sz="1050"/>
              <a:t>, median 43.7 </a:t>
            </a:r>
            <a:r>
              <a:rPr lang="de-DE" sz="1050" err="1"/>
              <a:t>months</a:t>
            </a:r>
            <a:endParaRPr lang="de-DE" sz="1050"/>
          </a:p>
          <a:p>
            <a:pPr algn="ctr"/>
            <a:r>
              <a:rPr lang="de-DE" sz="1050"/>
              <a:t>Treatment </a:t>
            </a:r>
            <a:r>
              <a:rPr lang="de-DE" sz="1050" err="1"/>
              <a:t>exposure</a:t>
            </a:r>
            <a:r>
              <a:rPr lang="de-DE" sz="1050"/>
              <a:t>, median: 43.3 </a:t>
            </a:r>
            <a:r>
              <a:rPr lang="de-DE" sz="1050" err="1"/>
              <a:t>months</a:t>
            </a:r>
            <a:r>
              <a:rPr lang="de-DE" sz="1050" baseline="30000" err="1"/>
              <a:t>a</a:t>
            </a:r>
            <a:endParaRPr lang="de-DE" sz="1050" baseline="30000"/>
          </a:p>
        </p:txBody>
      </p:sp>
      <p:sp>
        <p:nvSpPr>
          <p:cNvPr id="26" name="Textfeld 25">
            <a:extLst>
              <a:ext uri="{FF2B5EF4-FFF2-40B4-BE49-F238E27FC236}">
                <a16:creationId xmlns:a16="http://schemas.microsoft.com/office/drawing/2014/main" id="{5AAF40F3-2376-ADFF-5459-5EA4EFC7E481}"/>
              </a:ext>
            </a:extLst>
          </p:cNvPr>
          <p:cNvSpPr txBox="1"/>
          <p:nvPr/>
        </p:nvSpPr>
        <p:spPr>
          <a:xfrm>
            <a:off x="9162098" y="1963689"/>
            <a:ext cx="2581444" cy="523220"/>
          </a:xfrm>
          <a:prstGeom prst="rect">
            <a:avLst/>
          </a:prstGeom>
          <a:noFill/>
        </p:spPr>
        <p:txBody>
          <a:bodyPr wrap="square" rtlCol="0">
            <a:spAutoFit/>
          </a:bodyPr>
          <a:lstStyle/>
          <a:p>
            <a:pPr algn="ctr"/>
            <a:r>
              <a:rPr lang="de-DE" sz="1400"/>
              <a:t>V+I </a:t>
            </a:r>
            <a:r>
              <a:rPr lang="de-DE" sz="1400" err="1"/>
              <a:t>fixed</a:t>
            </a:r>
            <a:r>
              <a:rPr lang="de-DE" sz="1400"/>
              <a:t> </a:t>
            </a:r>
            <a:r>
              <a:rPr lang="de-DE" sz="1400" err="1"/>
              <a:t>duration</a:t>
            </a:r>
            <a:r>
              <a:rPr lang="de-DE" sz="1400"/>
              <a:t>,</a:t>
            </a:r>
          </a:p>
          <a:p>
            <a:pPr algn="ctr"/>
            <a:r>
              <a:rPr lang="de-DE" sz="1400"/>
              <a:t>GLOW (n=106)</a:t>
            </a:r>
          </a:p>
        </p:txBody>
      </p:sp>
      <p:sp>
        <p:nvSpPr>
          <p:cNvPr id="27" name="Textfeld 26">
            <a:extLst>
              <a:ext uri="{FF2B5EF4-FFF2-40B4-BE49-F238E27FC236}">
                <a16:creationId xmlns:a16="http://schemas.microsoft.com/office/drawing/2014/main" id="{43C2A5E5-C8DE-4B46-4D37-03DC25AF9161}"/>
              </a:ext>
            </a:extLst>
          </p:cNvPr>
          <p:cNvSpPr txBox="1"/>
          <p:nvPr/>
        </p:nvSpPr>
        <p:spPr>
          <a:xfrm>
            <a:off x="9039220" y="3117702"/>
            <a:ext cx="2827200" cy="577081"/>
          </a:xfrm>
          <a:prstGeom prst="rect">
            <a:avLst/>
          </a:prstGeom>
          <a:noFill/>
        </p:spPr>
        <p:txBody>
          <a:bodyPr wrap="square" rtlCol="0">
            <a:spAutoFit/>
          </a:bodyPr>
          <a:lstStyle/>
          <a:p>
            <a:pPr algn="ctr"/>
            <a:r>
              <a:rPr lang="de-DE" sz="1050" err="1"/>
              <a:t>Published</a:t>
            </a:r>
            <a:r>
              <a:rPr lang="de-DE" sz="1050"/>
              <a:t> </a:t>
            </a:r>
            <a:r>
              <a:rPr lang="de-DE" sz="1050" err="1"/>
              <a:t>aggregate</a:t>
            </a:r>
            <a:r>
              <a:rPr lang="de-DE" sz="1050"/>
              <a:t> </a:t>
            </a:r>
            <a:r>
              <a:rPr lang="de-DE" sz="1050" err="1"/>
              <a:t>data</a:t>
            </a:r>
            <a:endParaRPr lang="de-DE" sz="1050"/>
          </a:p>
          <a:p>
            <a:pPr algn="ctr"/>
            <a:r>
              <a:rPr lang="de-DE" sz="1050"/>
              <a:t>Follow-</a:t>
            </a:r>
            <a:r>
              <a:rPr lang="de-DE" sz="1050" err="1"/>
              <a:t>up</a:t>
            </a:r>
            <a:r>
              <a:rPr lang="de-DE" sz="1050"/>
              <a:t>, median 27.7 </a:t>
            </a:r>
            <a:r>
              <a:rPr lang="de-DE" sz="1050" err="1"/>
              <a:t>months</a:t>
            </a:r>
            <a:r>
              <a:rPr lang="de-DE" sz="1050" baseline="30000" err="1"/>
              <a:t>b</a:t>
            </a:r>
            <a:endParaRPr lang="de-DE" sz="1050" baseline="30000"/>
          </a:p>
          <a:p>
            <a:pPr algn="ctr"/>
            <a:r>
              <a:rPr lang="de-DE" sz="1050"/>
              <a:t>Treatment </a:t>
            </a:r>
            <a:r>
              <a:rPr lang="de-DE" sz="1050" err="1"/>
              <a:t>exposure</a:t>
            </a:r>
            <a:r>
              <a:rPr lang="de-DE" sz="1050"/>
              <a:t>, median: 13.8 </a:t>
            </a:r>
            <a:r>
              <a:rPr lang="de-DE" sz="1050" err="1"/>
              <a:t>months</a:t>
            </a:r>
            <a:endParaRPr lang="de-DE" sz="1050" baseline="30000"/>
          </a:p>
        </p:txBody>
      </p:sp>
      <p:sp>
        <p:nvSpPr>
          <p:cNvPr id="29" name="Textfeld 28">
            <a:extLst>
              <a:ext uri="{FF2B5EF4-FFF2-40B4-BE49-F238E27FC236}">
                <a16:creationId xmlns:a16="http://schemas.microsoft.com/office/drawing/2014/main" id="{9D836A2B-66C1-A38D-C2E0-BE70A922ED25}"/>
              </a:ext>
            </a:extLst>
          </p:cNvPr>
          <p:cNvSpPr txBox="1"/>
          <p:nvPr/>
        </p:nvSpPr>
        <p:spPr>
          <a:xfrm>
            <a:off x="6203949" y="1658062"/>
            <a:ext cx="1027297" cy="369332"/>
          </a:xfrm>
          <a:prstGeom prst="rect">
            <a:avLst/>
          </a:prstGeom>
          <a:noFill/>
        </p:spPr>
        <p:txBody>
          <a:bodyPr wrap="square" rtlCol="0">
            <a:spAutoFit/>
          </a:bodyPr>
          <a:lstStyle/>
          <a:p>
            <a:r>
              <a:rPr lang="de-DE" b="1"/>
              <a:t>MAIC-1</a:t>
            </a:r>
          </a:p>
        </p:txBody>
      </p:sp>
      <p:sp>
        <p:nvSpPr>
          <p:cNvPr id="30" name="Rechteck 29">
            <a:extLst>
              <a:ext uri="{FF2B5EF4-FFF2-40B4-BE49-F238E27FC236}">
                <a16:creationId xmlns:a16="http://schemas.microsoft.com/office/drawing/2014/main" id="{7D26B91D-E0D6-C546-F274-9CC60B9AAE6A}"/>
              </a:ext>
            </a:extLst>
          </p:cNvPr>
          <p:cNvSpPr/>
          <p:nvPr/>
        </p:nvSpPr>
        <p:spPr>
          <a:xfrm>
            <a:off x="6212964" y="3864822"/>
            <a:ext cx="5580063" cy="206036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35" name="Gruppieren 34">
            <a:extLst>
              <a:ext uri="{FF2B5EF4-FFF2-40B4-BE49-F238E27FC236}">
                <a16:creationId xmlns:a16="http://schemas.microsoft.com/office/drawing/2014/main" id="{1D96C2CB-B858-3652-A8C2-CA05EC68F016}"/>
              </a:ext>
            </a:extLst>
          </p:cNvPr>
          <p:cNvGrpSpPr/>
          <p:nvPr/>
        </p:nvGrpSpPr>
        <p:grpSpPr>
          <a:xfrm>
            <a:off x="9898863" y="4669904"/>
            <a:ext cx="1125942" cy="668740"/>
            <a:chOff x="6504326" y="2417360"/>
            <a:chExt cx="1125942" cy="668740"/>
          </a:xfrm>
          <a:solidFill>
            <a:schemeClr val="accent4">
              <a:lumMod val="75000"/>
            </a:schemeClr>
          </a:solidFill>
        </p:grpSpPr>
        <p:pic>
          <p:nvPicPr>
            <p:cNvPr id="36" name="Graphic 7" descr="Man and woman with solid fill">
              <a:extLst>
                <a:ext uri="{FF2B5EF4-FFF2-40B4-BE49-F238E27FC236}">
                  <a16:creationId xmlns:a16="http://schemas.microsoft.com/office/drawing/2014/main" id="{D87743E2-21C5-4441-F0A1-16194B5507F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04326" y="2417360"/>
              <a:ext cx="668742" cy="668740"/>
            </a:xfrm>
            <a:prstGeom prst="rect">
              <a:avLst/>
            </a:prstGeom>
          </p:spPr>
        </p:pic>
        <p:pic>
          <p:nvPicPr>
            <p:cNvPr id="37" name="Graphic 7" descr="Man and woman with solid fill">
              <a:extLst>
                <a:ext uri="{FF2B5EF4-FFF2-40B4-BE49-F238E27FC236}">
                  <a16:creationId xmlns:a16="http://schemas.microsoft.com/office/drawing/2014/main" id="{CF8BA481-F7F5-C1C6-F5B0-5E124A0A31D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61526" y="2417360"/>
              <a:ext cx="668742" cy="668740"/>
            </a:xfrm>
            <a:prstGeom prst="rect">
              <a:avLst/>
            </a:prstGeom>
          </p:spPr>
        </p:pic>
      </p:grpSp>
      <p:sp>
        <p:nvSpPr>
          <p:cNvPr id="38" name="Textfeld 37">
            <a:extLst>
              <a:ext uri="{FF2B5EF4-FFF2-40B4-BE49-F238E27FC236}">
                <a16:creationId xmlns:a16="http://schemas.microsoft.com/office/drawing/2014/main" id="{EEDA1B82-C3D1-EDAA-054A-3FE1CDAD1E60}"/>
              </a:ext>
            </a:extLst>
          </p:cNvPr>
          <p:cNvSpPr txBox="1"/>
          <p:nvPr/>
        </p:nvSpPr>
        <p:spPr>
          <a:xfrm>
            <a:off x="6283910" y="4138124"/>
            <a:ext cx="2581444" cy="523220"/>
          </a:xfrm>
          <a:prstGeom prst="rect">
            <a:avLst/>
          </a:prstGeom>
          <a:noFill/>
        </p:spPr>
        <p:txBody>
          <a:bodyPr wrap="square" rtlCol="0">
            <a:spAutoFit/>
          </a:bodyPr>
          <a:lstStyle/>
          <a:p>
            <a:pPr algn="ctr"/>
            <a:r>
              <a:rPr lang="de-DE" sz="1400"/>
              <a:t>Arm A+C,</a:t>
            </a:r>
          </a:p>
          <a:p>
            <a:pPr algn="ctr"/>
            <a:r>
              <a:rPr lang="de-DE" sz="1400"/>
              <a:t>SEQUOIA (n=352)</a:t>
            </a:r>
          </a:p>
        </p:txBody>
      </p:sp>
      <p:sp>
        <p:nvSpPr>
          <p:cNvPr id="39" name="Textfeld 38">
            <a:extLst>
              <a:ext uri="{FF2B5EF4-FFF2-40B4-BE49-F238E27FC236}">
                <a16:creationId xmlns:a16="http://schemas.microsoft.com/office/drawing/2014/main" id="{353BA4BA-FAC7-7BDB-94DB-6DA332FE65E6}"/>
              </a:ext>
            </a:extLst>
          </p:cNvPr>
          <p:cNvSpPr txBox="1"/>
          <p:nvPr/>
        </p:nvSpPr>
        <p:spPr>
          <a:xfrm>
            <a:off x="6161032" y="5292137"/>
            <a:ext cx="2827200" cy="577081"/>
          </a:xfrm>
          <a:prstGeom prst="rect">
            <a:avLst/>
          </a:prstGeom>
          <a:noFill/>
        </p:spPr>
        <p:txBody>
          <a:bodyPr wrap="square" rtlCol="0">
            <a:spAutoFit/>
          </a:bodyPr>
          <a:lstStyle/>
          <a:p>
            <a:pPr algn="ctr"/>
            <a:r>
              <a:rPr lang="de-DE" sz="1050"/>
              <a:t>Individual </a:t>
            </a:r>
            <a:r>
              <a:rPr lang="de-DE" sz="1050" err="1"/>
              <a:t>patient</a:t>
            </a:r>
            <a:r>
              <a:rPr lang="de-DE" sz="1050"/>
              <a:t>-level </a:t>
            </a:r>
            <a:r>
              <a:rPr lang="de-DE" sz="1050" err="1"/>
              <a:t>data</a:t>
            </a:r>
            <a:endParaRPr lang="de-DE" sz="1050"/>
          </a:p>
          <a:p>
            <a:pPr algn="ctr"/>
            <a:r>
              <a:rPr lang="de-DE" sz="1050"/>
              <a:t>Follow-</a:t>
            </a:r>
            <a:r>
              <a:rPr lang="de-DE" sz="1050" err="1"/>
              <a:t>up</a:t>
            </a:r>
            <a:r>
              <a:rPr lang="de-DE" sz="1050"/>
              <a:t>, median 45 </a:t>
            </a:r>
            <a:r>
              <a:rPr lang="de-DE" sz="1050" err="1"/>
              <a:t>months</a:t>
            </a:r>
            <a:endParaRPr lang="de-DE" sz="1050"/>
          </a:p>
          <a:p>
            <a:pPr algn="ctr"/>
            <a:r>
              <a:rPr lang="de-DE" sz="1050"/>
              <a:t>Treatment </a:t>
            </a:r>
            <a:r>
              <a:rPr lang="de-DE" sz="1050" err="1"/>
              <a:t>exposure</a:t>
            </a:r>
            <a:r>
              <a:rPr lang="de-DE" sz="1050"/>
              <a:t>, median: 44.1 </a:t>
            </a:r>
            <a:r>
              <a:rPr lang="de-DE" sz="1050" err="1"/>
              <a:t>months</a:t>
            </a:r>
            <a:r>
              <a:rPr lang="de-DE" sz="1050" baseline="30000" err="1"/>
              <a:t>a</a:t>
            </a:r>
            <a:endParaRPr lang="de-DE" sz="1050" baseline="30000"/>
          </a:p>
        </p:txBody>
      </p:sp>
      <p:sp>
        <p:nvSpPr>
          <p:cNvPr id="40" name="Textfeld 39">
            <a:extLst>
              <a:ext uri="{FF2B5EF4-FFF2-40B4-BE49-F238E27FC236}">
                <a16:creationId xmlns:a16="http://schemas.microsoft.com/office/drawing/2014/main" id="{EF8913DB-CAD7-0D3E-F73A-2EB80EFCBE65}"/>
              </a:ext>
            </a:extLst>
          </p:cNvPr>
          <p:cNvSpPr txBox="1"/>
          <p:nvPr/>
        </p:nvSpPr>
        <p:spPr>
          <a:xfrm>
            <a:off x="9171112" y="4149684"/>
            <a:ext cx="2581444" cy="523220"/>
          </a:xfrm>
          <a:prstGeom prst="rect">
            <a:avLst/>
          </a:prstGeom>
          <a:noFill/>
        </p:spPr>
        <p:txBody>
          <a:bodyPr wrap="square" rtlCol="0">
            <a:spAutoFit/>
          </a:bodyPr>
          <a:lstStyle/>
          <a:p>
            <a:pPr algn="ctr"/>
            <a:r>
              <a:rPr lang="de-DE" sz="1400"/>
              <a:t>V+I </a:t>
            </a:r>
            <a:r>
              <a:rPr lang="de-DE" sz="1400" err="1"/>
              <a:t>fixed</a:t>
            </a:r>
            <a:r>
              <a:rPr lang="de-DE" sz="1400"/>
              <a:t> </a:t>
            </a:r>
            <a:r>
              <a:rPr lang="de-DE" sz="1400" err="1"/>
              <a:t>duration</a:t>
            </a:r>
            <a:r>
              <a:rPr lang="de-DE" sz="1400"/>
              <a:t>,</a:t>
            </a:r>
          </a:p>
          <a:p>
            <a:pPr algn="ctr"/>
            <a:r>
              <a:rPr lang="de-DE" sz="1400"/>
              <a:t>CAPTIVATE (n=159)</a:t>
            </a:r>
          </a:p>
        </p:txBody>
      </p:sp>
      <p:sp>
        <p:nvSpPr>
          <p:cNvPr id="41" name="Textfeld 40">
            <a:extLst>
              <a:ext uri="{FF2B5EF4-FFF2-40B4-BE49-F238E27FC236}">
                <a16:creationId xmlns:a16="http://schemas.microsoft.com/office/drawing/2014/main" id="{1C69B6F0-F41F-962A-5AAD-517A74535CE3}"/>
              </a:ext>
            </a:extLst>
          </p:cNvPr>
          <p:cNvSpPr txBox="1"/>
          <p:nvPr/>
        </p:nvSpPr>
        <p:spPr>
          <a:xfrm>
            <a:off x="9048234" y="5303697"/>
            <a:ext cx="2827200" cy="577081"/>
          </a:xfrm>
          <a:prstGeom prst="rect">
            <a:avLst/>
          </a:prstGeom>
          <a:noFill/>
        </p:spPr>
        <p:txBody>
          <a:bodyPr wrap="square" rtlCol="0">
            <a:spAutoFit/>
          </a:bodyPr>
          <a:lstStyle/>
          <a:p>
            <a:pPr algn="ctr"/>
            <a:r>
              <a:rPr lang="de-DE" sz="1050" err="1"/>
              <a:t>Published</a:t>
            </a:r>
            <a:r>
              <a:rPr lang="de-DE" sz="1050"/>
              <a:t> </a:t>
            </a:r>
            <a:r>
              <a:rPr lang="de-DE" sz="1050" err="1"/>
              <a:t>aggregate</a:t>
            </a:r>
            <a:r>
              <a:rPr lang="de-DE" sz="1050"/>
              <a:t> </a:t>
            </a:r>
            <a:r>
              <a:rPr lang="de-DE" sz="1050" err="1"/>
              <a:t>data</a:t>
            </a:r>
            <a:endParaRPr lang="de-DE" sz="1050"/>
          </a:p>
          <a:p>
            <a:pPr algn="ctr"/>
            <a:r>
              <a:rPr lang="de-DE" sz="1050"/>
              <a:t>Follow-</a:t>
            </a:r>
            <a:r>
              <a:rPr lang="de-DE" sz="1050" err="1"/>
              <a:t>up</a:t>
            </a:r>
            <a:r>
              <a:rPr lang="de-DE" sz="1050"/>
              <a:t>, median 49.8 </a:t>
            </a:r>
            <a:r>
              <a:rPr lang="de-DE" sz="1050" err="1"/>
              <a:t>months</a:t>
            </a:r>
            <a:endParaRPr lang="de-DE" sz="1050"/>
          </a:p>
          <a:p>
            <a:pPr algn="ctr"/>
            <a:r>
              <a:rPr lang="de-DE" sz="1050"/>
              <a:t>Treatment </a:t>
            </a:r>
            <a:r>
              <a:rPr lang="de-DE" sz="1050" err="1"/>
              <a:t>exposure</a:t>
            </a:r>
            <a:r>
              <a:rPr lang="de-DE" sz="1050"/>
              <a:t>, median: 13.8 </a:t>
            </a:r>
            <a:r>
              <a:rPr lang="de-DE" sz="1050" err="1"/>
              <a:t>months</a:t>
            </a:r>
            <a:endParaRPr lang="de-DE" sz="1050" baseline="30000"/>
          </a:p>
        </p:txBody>
      </p:sp>
      <p:sp>
        <p:nvSpPr>
          <p:cNvPr id="42" name="Textfeld 41">
            <a:extLst>
              <a:ext uri="{FF2B5EF4-FFF2-40B4-BE49-F238E27FC236}">
                <a16:creationId xmlns:a16="http://schemas.microsoft.com/office/drawing/2014/main" id="{FDAD31F3-B0F6-214D-0001-3A57E38B5D40}"/>
              </a:ext>
            </a:extLst>
          </p:cNvPr>
          <p:cNvSpPr txBox="1"/>
          <p:nvPr/>
        </p:nvSpPr>
        <p:spPr>
          <a:xfrm>
            <a:off x="6212963" y="3844057"/>
            <a:ext cx="1027297" cy="369332"/>
          </a:xfrm>
          <a:prstGeom prst="rect">
            <a:avLst/>
          </a:prstGeom>
          <a:noFill/>
        </p:spPr>
        <p:txBody>
          <a:bodyPr wrap="square" rtlCol="0">
            <a:spAutoFit/>
          </a:bodyPr>
          <a:lstStyle/>
          <a:p>
            <a:r>
              <a:rPr lang="de-DE" b="1"/>
              <a:t>MAIC-2</a:t>
            </a:r>
          </a:p>
        </p:txBody>
      </p:sp>
      <p:grpSp>
        <p:nvGrpSpPr>
          <p:cNvPr id="44" name="Gruppieren 43">
            <a:extLst>
              <a:ext uri="{FF2B5EF4-FFF2-40B4-BE49-F238E27FC236}">
                <a16:creationId xmlns:a16="http://schemas.microsoft.com/office/drawing/2014/main" id="{90C418AB-198F-1E09-D97E-D07B4883560A}"/>
              </a:ext>
            </a:extLst>
          </p:cNvPr>
          <p:cNvGrpSpPr/>
          <p:nvPr/>
        </p:nvGrpSpPr>
        <p:grpSpPr>
          <a:xfrm>
            <a:off x="6557873" y="4626418"/>
            <a:ext cx="2033518" cy="668740"/>
            <a:chOff x="6568767" y="4626418"/>
            <a:chExt cx="2033518" cy="668740"/>
          </a:xfrm>
          <a:solidFill>
            <a:schemeClr val="accent3"/>
          </a:solidFill>
        </p:grpSpPr>
        <p:grpSp>
          <p:nvGrpSpPr>
            <p:cNvPr id="31" name="Gruppieren 30">
              <a:extLst>
                <a:ext uri="{FF2B5EF4-FFF2-40B4-BE49-F238E27FC236}">
                  <a16:creationId xmlns:a16="http://schemas.microsoft.com/office/drawing/2014/main" id="{045A262E-F0F1-A618-334C-C54B95A000A9}"/>
                </a:ext>
              </a:extLst>
            </p:cNvPr>
            <p:cNvGrpSpPr/>
            <p:nvPr/>
          </p:nvGrpSpPr>
          <p:grpSpPr>
            <a:xfrm>
              <a:off x="6568767" y="4626418"/>
              <a:ext cx="1583142" cy="668740"/>
              <a:chOff x="6504326" y="2417360"/>
              <a:chExt cx="1583142" cy="668740"/>
            </a:xfrm>
            <a:grpFill/>
          </p:grpSpPr>
          <p:pic>
            <p:nvPicPr>
              <p:cNvPr id="32" name="Graphic 7" descr="Man and woman with solid fill">
                <a:extLst>
                  <a:ext uri="{FF2B5EF4-FFF2-40B4-BE49-F238E27FC236}">
                    <a16:creationId xmlns:a16="http://schemas.microsoft.com/office/drawing/2014/main" id="{6E2611FF-3E45-CA9A-EF10-296321E11D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04326" y="2417360"/>
                <a:ext cx="668742" cy="668740"/>
              </a:xfrm>
              <a:prstGeom prst="rect">
                <a:avLst/>
              </a:prstGeom>
            </p:spPr>
          </p:pic>
          <p:pic>
            <p:nvPicPr>
              <p:cNvPr id="33" name="Graphic 7" descr="Man and woman with solid fill">
                <a:extLst>
                  <a:ext uri="{FF2B5EF4-FFF2-40B4-BE49-F238E27FC236}">
                    <a16:creationId xmlns:a16="http://schemas.microsoft.com/office/drawing/2014/main" id="{EDDE098B-E56A-2D72-ACA3-7029B0ED11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61526" y="2417360"/>
                <a:ext cx="668742" cy="668740"/>
              </a:xfrm>
              <a:prstGeom prst="rect">
                <a:avLst/>
              </a:prstGeom>
            </p:spPr>
          </p:pic>
          <p:pic>
            <p:nvPicPr>
              <p:cNvPr id="34" name="Graphic 7" descr="Man and woman with solid fill">
                <a:extLst>
                  <a:ext uri="{FF2B5EF4-FFF2-40B4-BE49-F238E27FC236}">
                    <a16:creationId xmlns:a16="http://schemas.microsoft.com/office/drawing/2014/main" id="{70D761C3-0CC0-0261-89BF-E2C6C28F23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18726" y="2417360"/>
                <a:ext cx="668742" cy="668740"/>
              </a:xfrm>
              <a:prstGeom prst="rect">
                <a:avLst/>
              </a:prstGeom>
            </p:spPr>
          </p:pic>
        </p:grpSp>
        <p:pic>
          <p:nvPicPr>
            <p:cNvPr id="43" name="Graphic 7" descr="Man and woman with solid fill">
              <a:extLst>
                <a:ext uri="{FF2B5EF4-FFF2-40B4-BE49-F238E27FC236}">
                  <a16:creationId xmlns:a16="http://schemas.microsoft.com/office/drawing/2014/main" id="{62D54A18-EBAF-812D-9A93-6A7979348C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33543" y="4626418"/>
              <a:ext cx="668742" cy="668740"/>
            </a:xfrm>
            <a:prstGeom prst="rect">
              <a:avLst/>
            </a:prstGeom>
          </p:spPr>
        </p:pic>
      </p:grpSp>
    </p:spTree>
    <p:extLst>
      <p:ext uri="{BB962C8B-B14F-4D97-AF65-F5344CB8AC3E}">
        <p14:creationId xmlns:p14="http://schemas.microsoft.com/office/powerpoint/2010/main" val="9940810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FBAF168-7018-F2AB-E1D7-EEAAC008C1E7}"/>
              </a:ext>
            </a:extLst>
          </p:cNvPr>
          <p:cNvSpPr>
            <a:spLocks noGrp="1"/>
          </p:cNvSpPr>
          <p:nvPr>
            <p:ph type="ftr" sz="quarter" idx="10"/>
          </p:nvPr>
        </p:nvSpPr>
        <p:spPr>
          <a:xfrm>
            <a:off x="407989" y="6057900"/>
            <a:ext cx="8532812" cy="611187"/>
          </a:xfrm>
        </p:spPr>
        <p:txBody>
          <a:bodyPr/>
          <a:lstStyle/>
          <a:p>
            <a:r>
              <a:rPr lang="en-GB"/>
              <a:t>CIRS, Cumulative Illness Rating Score; CLL, chronic lymphocytic </a:t>
            </a:r>
            <a:r>
              <a:rPr lang="en-GB" err="1"/>
              <a:t>leukemia</a:t>
            </a:r>
            <a:r>
              <a:rPr lang="en-GB"/>
              <a:t>; ECOG PS, </a:t>
            </a:r>
            <a:r>
              <a:rPr lang="en-US"/>
              <a:t>Eastern Cooperative Oncology Group performance status; ESS, effective sample size; IPD, individual patient-level data; KM, Kaplan-Meier; PFS-INV, investigator-assessed progression-free survival; V+I, </a:t>
            </a:r>
            <a:r>
              <a:rPr lang="en-US" err="1"/>
              <a:t>venetoclax</a:t>
            </a:r>
            <a:r>
              <a:rPr lang="en-US"/>
              <a:t> plus ibrutinib.</a:t>
            </a:r>
          </a:p>
          <a:p>
            <a:r>
              <a:rPr lang="en-GB"/>
              <a:t>1. Guyot P, et al. BMC Med Res </a:t>
            </a:r>
            <a:r>
              <a:rPr lang="en-GB" err="1"/>
              <a:t>Methodol</a:t>
            </a:r>
            <a:r>
              <a:rPr lang="en-GB"/>
              <a:t>. 2012; 12: 9.</a:t>
            </a:r>
          </a:p>
          <a:p>
            <a:r>
              <a:rPr lang="en-GB" b="1"/>
              <a:t>Munir et al. Abstract #P702 presented at EHA2024. </a:t>
            </a:r>
          </a:p>
        </p:txBody>
      </p:sp>
      <p:sp>
        <p:nvSpPr>
          <p:cNvPr id="3" name="Title 2">
            <a:extLst>
              <a:ext uri="{FF2B5EF4-FFF2-40B4-BE49-F238E27FC236}">
                <a16:creationId xmlns:a16="http://schemas.microsoft.com/office/drawing/2014/main" id="{0014A9CE-A946-A8DE-7FF9-81E99CF6609B}"/>
              </a:ext>
            </a:extLst>
          </p:cNvPr>
          <p:cNvSpPr>
            <a:spLocks noGrp="1"/>
          </p:cNvSpPr>
          <p:nvPr>
            <p:ph type="title"/>
          </p:nvPr>
        </p:nvSpPr>
        <p:spPr/>
        <p:txBody>
          <a:bodyPr/>
          <a:lstStyle/>
          <a:p>
            <a:r>
              <a:rPr lang="en-US"/>
              <a:t>Methods</a:t>
            </a:r>
            <a:endParaRPr lang="en-DE"/>
          </a:p>
        </p:txBody>
      </p:sp>
      <p:sp>
        <p:nvSpPr>
          <p:cNvPr id="4" name="Content Placeholder 3">
            <a:extLst>
              <a:ext uri="{FF2B5EF4-FFF2-40B4-BE49-F238E27FC236}">
                <a16:creationId xmlns:a16="http://schemas.microsoft.com/office/drawing/2014/main" id="{DA603A58-18FC-3F68-9EE4-1B33228D026B}"/>
              </a:ext>
            </a:extLst>
          </p:cNvPr>
          <p:cNvSpPr>
            <a:spLocks noGrp="1"/>
          </p:cNvSpPr>
          <p:nvPr>
            <p:ph idx="1"/>
          </p:nvPr>
        </p:nvSpPr>
        <p:spPr/>
        <p:txBody>
          <a:bodyPr>
            <a:noAutofit/>
          </a:bodyPr>
          <a:lstStyle/>
          <a:p>
            <a:pPr>
              <a:lnSpc>
                <a:spcPct val="100000"/>
              </a:lnSpc>
            </a:pPr>
            <a:r>
              <a:rPr lang="en-US" sz="1600"/>
              <a:t>Adjustments for all key population characteristics identified as potential treatment effect modifiers or prognostic factors </a:t>
            </a:r>
            <a:br>
              <a:rPr lang="en-US" sz="1600"/>
            </a:br>
            <a:r>
              <a:rPr lang="en-US" sz="1600"/>
              <a:t>(age, sex, geographic region, ECOG PS, cancer type, CLL stage, genomic mutation status, bulky disease,beta</a:t>
            </a:r>
            <a:r>
              <a:rPr lang="en-US" sz="1600" baseline="-25000"/>
              <a:t>2</a:t>
            </a:r>
            <a:r>
              <a:rPr lang="en-US" sz="1600"/>
              <a:t>-microglobulin, complex karyotype, time from diagnosis, CIRS, and creatinine clearance) were considered based on availability across the studies, clinical relevance, and magnitude of imbalance across study populations</a:t>
            </a:r>
          </a:p>
          <a:p>
            <a:pPr>
              <a:lnSpc>
                <a:spcPct val="100000"/>
              </a:lnSpc>
            </a:pPr>
            <a:r>
              <a:rPr lang="en-US" sz="1600"/>
              <a:t>Adjusting for all commonly available characteristics resulted in insufficiently low ESS; several simpler matching models were explored to find the most optimal matches. After the matching model was identified, balancing weights were derived for </a:t>
            </a:r>
            <a:r>
              <a:rPr lang="en-US" sz="1600" err="1"/>
              <a:t>zanubrutinib</a:t>
            </a:r>
            <a:r>
              <a:rPr lang="en-US" sz="1600"/>
              <a:t> patients in the SEQUOIA study</a:t>
            </a:r>
          </a:p>
          <a:p>
            <a:pPr>
              <a:lnSpc>
                <a:spcPct val="100000"/>
              </a:lnSpc>
            </a:pPr>
            <a:r>
              <a:rPr lang="en-US" sz="1600"/>
              <a:t>Pseudo IPD for PFS-INV in the V+I arms were reconstructed from the digitized KM curves reported in the GLOW and CAPTIVATE publications using the algorithm by Guyot et al</a:t>
            </a:r>
            <a:r>
              <a:rPr lang="en-US" sz="1600" baseline="30000"/>
              <a:t>1</a:t>
            </a:r>
          </a:p>
          <a:p>
            <a:pPr>
              <a:lnSpc>
                <a:spcPct val="100000"/>
              </a:lnSpc>
            </a:pPr>
            <a:r>
              <a:rPr lang="en-US" sz="1600"/>
              <a:t>A weighted Cox proportional hazard regression model was used to derive relative treatment effect estimates for PFS-INV</a:t>
            </a:r>
          </a:p>
          <a:p>
            <a:pPr>
              <a:lnSpc>
                <a:spcPct val="100000"/>
              </a:lnSpc>
            </a:pPr>
            <a:r>
              <a:rPr lang="en-US" sz="1600"/>
              <a:t>Given that matching variables mainly impact efficacy and not safety, the primary safety comparison did not apply weights used in the efficacy comparison; naïve comparison using logistic regression was carried out as the primary approach</a:t>
            </a:r>
            <a:endParaRPr lang="en-DE" sz="1600"/>
          </a:p>
        </p:txBody>
      </p:sp>
    </p:spTree>
    <p:extLst>
      <p:ext uri="{BB962C8B-B14F-4D97-AF65-F5344CB8AC3E}">
        <p14:creationId xmlns:p14="http://schemas.microsoft.com/office/powerpoint/2010/main" val="18925801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9C1CD4-FAA7-CF0B-7CBA-99858ADA891D}"/>
              </a:ext>
            </a:extLst>
          </p:cNvPr>
          <p:cNvSpPr>
            <a:spLocks noGrp="1"/>
          </p:cNvSpPr>
          <p:nvPr>
            <p:ph type="body" sz="quarter" idx="12"/>
          </p:nvPr>
        </p:nvSpPr>
        <p:spPr/>
        <p:txBody>
          <a:bodyPr/>
          <a:lstStyle/>
          <a:p>
            <a:r>
              <a:rPr lang="en-US"/>
              <a:t>MAIC-1 (GLOW)</a:t>
            </a:r>
            <a:endParaRPr lang="en-DE"/>
          </a:p>
        </p:txBody>
      </p:sp>
      <p:graphicFrame>
        <p:nvGraphicFramePr>
          <p:cNvPr id="9" name="Content Placeholder 8">
            <a:extLst>
              <a:ext uri="{FF2B5EF4-FFF2-40B4-BE49-F238E27FC236}">
                <a16:creationId xmlns:a16="http://schemas.microsoft.com/office/drawing/2014/main" id="{BB258A85-8087-ADE3-C254-A032394BBF9D}"/>
              </a:ext>
            </a:extLst>
          </p:cNvPr>
          <p:cNvGraphicFramePr>
            <a:graphicFrameLocks noGrp="1"/>
          </p:cNvGraphicFramePr>
          <p:nvPr>
            <p:ph idx="1"/>
            <p:extLst>
              <p:ext uri="{D42A27DB-BD31-4B8C-83A1-F6EECF244321}">
                <p14:modId xmlns:p14="http://schemas.microsoft.com/office/powerpoint/2010/main" val="481575960"/>
              </p:ext>
            </p:extLst>
          </p:nvPr>
        </p:nvGraphicFramePr>
        <p:xfrm>
          <a:off x="415925" y="1989138"/>
          <a:ext cx="5572127" cy="3870960"/>
        </p:xfrm>
        <a:graphic>
          <a:graphicData uri="http://schemas.openxmlformats.org/drawingml/2006/table">
            <a:tbl>
              <a:tblPr firstRow="1" bandRow="1">
                <a:tableStyleId>{5C22544A-7EE6-4342-B048-85BDC9FD1C3A}</a:tableStyleId>
              </a:tblPr>
              <a:tblGrid>
                <a:gridCol w="1961515">
                  <a:extLst>
                    <a:ext uri="{9D8B030D-6E8A-4147-A177-3AD203B41FA5}">
                      <a16:colId xmlns:a16="http://schemas.microsoft.com/office/drawing/2014/main" val="2581869624"/>
                    </a:ext>
                  </a:extLst>
                </a:gridCol>
                <a:gridCol w="902653">
                  <a:extLst>
                    <a:ext uri="{9D8B030D-6E8A-4147-A177-3AD203B41FA5}">
                      <a16:colId xmlns:a16="http://schemas.microsoft.com/office/drawing/2014/main" val="2783967080"/>
                    </a:ext>
                  </a:extLst>
                </a:gridCol>
                <a:gridCol w="902653">
                  <a:extLst>
                    <a:ext uri="{9D8B030D-6E8A-4147-A177-3AD203B41FA5}">
                      <a16:colId xmlns:a16="http://schemas.microsoft.com/office/drawing/2014/main" val="2594733230"/>
                    </a:ext>
                  </a:extLst>
                </a:gridCol>
                <a:gridCol w="902653">
                  <a:extLst>
                    <a:ext uri="{9D8B030D-6E8A-4147-A177-3AD203B41FA5}">
                      <a16:colId xmlns:a16="http://schemas.microsoft.com/office/drawing/2014/main" val="4147040094"/>
                    </a:ext>
                  </a:extLst>
                </a:gridCol>
                <a:gridCol w="902653">
                  <a:extLst>
                    <a:ext uri="{9D8B030D-6E8A-4147-A177-3AD203B41FA5}">
                      <a16:colId xmlns:a16="http://schemas.microsoft.com/office/drawing/2014/main" val="79523130"/>
                    </a:ext>
                  </a:extLst>
                </a:gridCol>
              </a:tblGrid>
              <a:tr h="335280">
                <a:tc rowSpan="2">
                  <a:txBody>
                    <a:bodyPr/>
                    <a:lstStyle/>
                    <a:p>
                      <a:r>
                        <a:rPr lang="en-US" sz="800"/>
                        <a:t>Population characteristics</a:t>
                      </a:r>
                      <a:endParaRPr lang="en-DE" sz="800"/>
                    </a:p>
                  </a:txBody>
                  <a:tcPr anchor="ctr"/>
                </a:tc>
                <a:tc rowSpan="2">
                  <a:txBody>
                    <a:bodyPr/>
                    <a:lstStyle/>
                    <a:p>
                      <a:pPr algn="ctr"/>
                      <a:r>
                        <a:rPr lang="en-US" sz="800"/>
                        <a:t>Included in matching</a:t>
                      </a:r>
                      <a:endParaRPr lang="en-DE" sz="800"/>
                    </a:p>
                  </a:txBody>
                  <a:tcPr anchor="ctr"/>
                </a:tc>
                <a:tc rowSpan="2">
                  <a:txBody>
                    <a:bodyPr/>
                    <a:lstStyle/>
                    <a:p>
                      <a:pPr algn="ctr"/>
                      <a:r>
                        <a:rPr lang="en-US" sz="800"/>
                        <a:t>V+I in GLOW (n=106)</a:t>
                      </a:r>
                      <a:endParaRPr lang="en-DE" sz="800"/>
                    </a:p>
                  </a:txBody>
                  <a:tcPr anchor="ctr">
                    <a:lnR w="12700" cap="flat" cmpd="sng" algn="ctr">
                      <a:solidFill>
                        <a:schemeClr val="bg1"/>
                      </a:solidFill>
                      <a:prstDash val="solid"/>
                      <a:round/>
                      <a:headEnd type="none" w="med" len="med"/>
                      <a:tailEnd type="none" w="med" len="med"/>
                    </a:lnR>
                    <a:solidFill>
                      <a:schemeClr val="accent4">
                        <a:lumMod val="75000"/>
                      </a:schemeClr>
                    </a:solidFill>
                  </a:tcPr>
                </a:tc>
                <a:tc gridSpan="2">
                  <a:txBody>
                    <a:bodyPr/>
                    <a:lstStyle/>
                    <a:p>
                      <a:pPr algn="ctr"/>
                      <a:r>
                        <a:rPr lang="en-US" sz="800"/>
                        <a:t>Zanubrutinib in SEQUOIA </a:t>
                      </a:r>
                    </a:p>
                    <a:p>
                      <a:pPr algn="ctr"/>
                      <a:r>
                        <a:rPr lang="en-US" sz="800"/>
                        <a:t>Cohort 1</a:t>
                      </a:r>
                      <a:endParaRPr lang="en-DE" sz="800"/>
                    </a:p>
                  </a:txBody>
                  <a:tcP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hMerge="1">
                  <a:txBody>
                    <a:bodyPr/>
                    <a:lstStyle/>
                    <a:p>
                      <a:endParaRPr lang="en-DE" sz="1000"/>
                    </a:p>
                  </a:txBody>
                  <a:tcPr/>
                </a:tc>
                <a:extLst>
                  <a:ext uri="{0D108BD9-81ED-4DB2-BD59-A6C34878D82A}">
                    <a16:rowId xmlns:a16="http://schemas.microsoft.com/office/drawing/2014/main" val="2702664727"/>
                  </a:ext>
                </a:extLst>
              </a:tr>
              <a:tr h="335280">
                <a:tc vMerge="1">
                  <a:txBody>
                    <a:bodyPr/>
                    <a:lstStyle/>
                    <a:p>
                      <a:endParaRPr lang="en-DE" sz="1000"/>
                    </a:p>
                  </a:txBody>
                  <a:tcPr/>
                </a:tc>
                <a:tc vMerge="1">
                  <a:txBody>
                    <a:bodyPr/>
                    <a:lstStyle/>
                    <a:p>
                      <a:pPr algn="ctr"/>
                      <a:endParaRPr lang="en-DE" sz="1000"/>
                    </a:p>
                  </a:txBody>
                  <a:tcPr/>
                </a:tc>
                <a:tc vMerge="1">
                  <a:txBody>
                    <a:bodyPr/>
                    <a:lstStyle/>
                    <a:p>
                      <a:pPr algn="ctr"/>
                      <a:endParaRPr lang="en-DE" sz="1000"/>
                    </a:p>
                  </a:txBody>
                  <a:tcPr/>
                </a:tc>
                <a:tc>
                  <a:txBody>
                    <a:bodyPr/>
                    <a:lstStyle/>
                    <a:p>
                      <a:pPr algn="ctr"/>
                      <a:r>
                        <a:rPr lang="en-US" sz="800" b="1" kern="1200" err="1">
                          <a:solidFill>
                            <a:schemeClr val="lt1"/>
                          </a:solidFill>
                          <a:latin typeface="+mn-lt"/>
                          <a:ea typeface="+mn-ea"/>
                          <a:cs typeface="+mn-cs"/>
                        </a:rPr>
                        <a:t>Prematching</a:t>
                      </a:r>
                      <a:r>
                        <a:rPr lang="en-US" sz="800" b="1" kern="1200">
                          <a:solidFill>
                            <a:schemeClr val="lt1"/>
                          </a:solidFill>
                          <a:latin typeface="+mn-lt"/>
                          <a:ea typeface="+mn-ea"/>
                          <a:cs typeface="+mn-cs"/>
                        </a:rPr>
                        <a:t> (n=241)</a:t>
                      </a:r>
                      <a:endParaRPr lang="en-DE" sz="800" b="1" kern="1200">
                        <a:solidFill>
                          <a:schemeClr val="lt1"/>
                        </a:solidFill>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80000"/>
                      </a:schemeClr>
                    </a:solidFill>
                  </a:tcPr>
                </a:tc>
                <a:tc>
                  <a:txBody>
                    <a:bodyPr/>
                    <a:lstStyle/>
                    <a:p>
                      <a:pPr algn="ctr"/>
                      <a:r>
                        <a:rPr lang="en-US" sz="800" b="1" kern="1200" err="1">
                          <a:solidFill>
                            <a:schemeClr val="lt1"/>
                          </a:solidFill>
                          <a:latin typeface="+mn-lt"/>
                          <a:ea typeface="+mn-ea"/>
                          <a:cs typeface="+mn-cs"/>
                        </a:rPr>
                        <a:t>Postmatching</a:t>
                      </a:r>
                      <a:r>
                        <a:rPr lang="en-US" sz="800" b="1" kern="1200">
                          <a:solidFill>
                            <a:schemeClr val="lt1"/>
                          </a:solidFill>
                          <a:latin typeface="+mn-lt"/>
                          <a:ea typeface="+mn-ea"/>
                          <a:cs typeface="+mn-cs"/>
                        </a:rPr>
                        <a:t> (ESS=152)</a:t>
                      </a:r>
                      <a:endParaRPr lang="en-DE" sz="800" b="1" kern="1200">
                        <a:solidFill>
                          <a:schemeClr val="lt1"/>
                        </a:solidFill>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60000"/>
                      </a:schemeClr>
                    </a:solidFill>
                  </a:tcPr>
                </a:tc>
                <a:extLst>
                  <a:ext uri="{0D108BD9-81ED-4DB2-BD59-A6C34878D82A}">
                    <a16:rowId xmlns:a16="http://schemas.microsoft.com/office/drawing/2014/main" val="3585128627"/>
                  </a:ext>
                </a:extLst>
              </a:tr>
              <a:tr h="151482">
                <a:tc>
                  <a:txBody>
                    <a:bodyPr/>
                    <a:lstStyle/>
                    <a:p>
                      <a:r>
                        <a:rPr lang="en-US" sz="800"/>
                        <a:t>Median age, years</a:t>
                      </a:r>
                      <a:endParaRPr lang="en-DE" sz="800"/>
                    </a:p>
                  </a:txBody>
                  <a:tcPr/>
                </a:tc>
                <a:tc>
                  <a:txBody>
                    <a:bodyPr/>
                    <a:lstStyle/>
                    <a:p>
                      <a:pPr algn="ctr"/>
                      <a:r>
                        <a:rPr lang="en-DE" sz="800"/>
                        <a:t>✓</a:t>
                      </a:r>
                    </a:p>
                  </a:txBody>
                  <a:tcPr/>
                </a:tc>
                <a:tc>
                  <a:txBody>
                    <a:bodyPr/>
                    <a:lstStyle/>
                    <a:p>
                      <a:pPr algn="ctr"/>
                      <a:r>
                        <a:rPr lang="en-US" sz="800"/>
                        <a:t>71</a:t>
                      </a:r>
                      <a:endParaRPr lang="en-DE" sz="800"/>
                    </a:p>
                  </a:txBody>
                  <a:tcPr/>
                </a:tc>
                <a:tc>
                  <a:txBody>
                    <a:bodyPr/>
                    <a:lstStyle/>
                    <a:p>
                      <a:pPr algn="ctr"/>
                      <a:r>
                        <a:rPr lang="en-US" sz="800"/>
                        <a:t>70</a:t>
                      </a:r>
                      <a:endParaRPr lang="en-DE" sz="800"/>
                    </a:p>
                  </a:txBody>
                  <a:tcPr>
                    <a:lnT w="38100" cap="flat" cmpd="sng" algn="ctr">
                      <a:solidFill>
                        <a:schemeClr val="bg1"/>
                      </a:solidFill>
                      <a:prstDash val="solid"/>
                      <a:round/>
                      <a:headEnd type="none" w="med" len="med"/>
                      <a:tailEnd type="none" w="med" len="med"/>
                    </a:lnT>
                  </a:tcPr>
                </a:tc>
                <a:tc>
                  <a:txBody>
                    <a:bodyPr/>
                    <a:lstStyle/>
                    <a:p>
                      <a:pPr algn="ctr"/>
                      <a:r>
                        <a:rPr lang="en-US" sz="800"/>
                        <a:t>71</a:t>
                      </a:r>
                      <a:endParaRPr lang="en-DE" sz="800"/>
                    </a:p>
                  </a:txBody>
                  <a:tcP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2625102168"/>
                  </a:ext>
                </a:extLst>
              </a:tr>
              <a:tr h="151482">
                <a:tc>
                  <a:txBody>
                    <a:bodyPr/>
                    <a:lstStyle/>
                    <a:p>
                      <a:r>
                        <a:rPr lang="en-US" sz="800"/>
                        <a:t>Male, %</a:t>
                      </a:r>
                      <a:endParaRPr lang="en-DE" sz="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DE" sz="800"/>
                        <a:t>✓</a:t>
                      </a:r>
                    </a:p>
                  </a:txBody>
                  <a:tcPr/>
                </a:tc>
                <a:tc>
                  <a:txBody>
                    <a:bodyPr/>
                    <a:lstStyle/>
                    <a:p>
                      <a:pPr algn="ctr"/>
                      <a:r>
                        <a:rPr lang="en-US" sz="800"/>
                        <a:t>55.7</a:t>
                      </a:r>
                      <a:endParaRPr lang="en-DE" sz="800"/>
                    </a:p>
                  </a:txBody>
                  <a:tcPr/>
                </a:tc>
                <a:tc>
                  <a:txBody>
                    <a:bodyPr/>
                    <a:lstStyle/>
                    <a:p>
                      <a:pPr algn="ctr"/>
                      <a:r>
                        <a:rPr lang="en-US" sz="800"/>
                        <a:t>63.9</a:t>
                      </a:r>
                      <a:endParaRPr lang="en-DE" sz="800"/>
                    </a:p>
                  </a:txBody>
                  <a:tcPr/>
                </a:tc>
                <a:tc>
                  <a:txBody>
                    <a:bodyPr/>
                    <a:lstStyle/>
                    <a:p>
                      <a:pPr algn="ctr"/>
                      <a:r>
                        <a:rPr lang="en-US" sz="800"/>
                        <a:t>55.7</a:t>
                      </a:r>
                      <a:endParaRPr lang="en-DE" sz="800"/>
                    </a:p>
                  </a:txBody>
                  <a:tcPr/>
                </a:tc>
                <a:extLst>
                  <a:ext uri="{0D108BD9-81ED-4DB2-BD59-A6C34878D82A}">
                    <a16:rowId xmlns:a16="http://schemas.microsoft.com/office/drawing/2014/main" val="76778566"/>
                  </a:ext>
                </a:extLst>
              </a:tr>
              <a:tr h="151482">
                <a:tc>
                  <a:txBody>
                    <a:bodyPr/>
                    <a:lstStyle/>
                    <a:p>
                      <a:r>
                        <a:rPr lang="en-US" sz="800"/>
                        <a:t>Geographic region (NA, or Europe), %</a:t>
                      </a:r>
                      <a:endParaRPr lang="en-DE" sz="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DE" sz="800"/>
                        <a:t>✓</a:t>
                      </a:r>
                    </a:p>
                  </a:txBody>
                  <a:tcPr/>
                </a:tc>
                <a:tc>
                  <a:txBody>
                    <a:bodyPr/>
                    <a:lstStyle/>
                    <a:p>
                      <a:pPr algn="ctr"/>
                      <a:r>
                        <a:rPr lang="en-US" sz="800"/>
                        <a:t>86.8</a:t>
                      </a:r>
                      <a:endParaRPr lang="en-DE" sz="800"/>
                    </a:p>
                  </a:txBody>
                  <a:tcPr/>
                </a:tc>
                <a:tc>
                  <a:txBody>
                    <a:bodyPr/>
                    <a:lstStyle/>
                    <a:p>
                      <a:pPr algn="ctr"/>
                      <a:r>
                        <a:rPr lang="en-US" sz="800"/>
                        <a:t>86.3</a:t>
                      </a:r>
                      <a:endParaRPr lang="en-DE" sz="800"/>
                    </a:p>
                  </a:txBody>
                  <a:tcPr/>
                </a:tc>
                <a:tc>
                  <a:txBody>
                    <a:bodyPr/>
                    <a:lstStyle/>
                    <a:p>
                      <a:pPr algn="ctr"/>
                      <a:r>
                        <a:rPr lang="en-US" sz="800"/>
                        <a:t>86.8</a:t>
                      </a:r>
                      <a:endParaRPr lang="en-DE" sz="800"/>
                    </a:p>
                  </a:txBody>
                  <a:tcPr/>
                </a:tc>
                <a:extLst>
                  <a:ext uri="{0D108BD9-81ED-4DB2-BD59-A6C34878D82A}">
                    <a16:rowId xmlns:a16="http://schemas.microsoft.com/office/drawing/2014/main" val="1878510678"/>
                  </a:ext>
                </a:extLst>
              </a:tr>
              <a:tr h="151482">
                <a:tc>
                  <a:txBody>
                    <a:bodyPr/>
                    <a:lstStyle/>
                    <a:p>
                      <a:r>
                        <a:rPr lang="en-US" sz="800"/>
                        <a:t>ECOG PS=0, %</a:t>
                      </a:r>
                      <a:endParaRPr lang="en-DE" sz="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DE" sz="800"/>
                        <a:t>✓</a:t>
                      </a:r>
                    </a:p>
                  </a:txBody>
                  <a:tcPr/>
                </a:tc>
                <a:tc>
                  <a:txBody>
                    <a:bodyPr/>
                    <a:lstStyle/>
                    <a:p>
                      <a:pPr algn="ctr"/>
                      <a:r>
                        <a:rPr lang="en-US" sz="800"/>
                        <a:t>33.0</a:t>
                      </a:r>
                      <a:endParaRPr lang="en-DE" sz="800"/>
                    </a:p>
                  </a:txBody>
                  <a:tcPr/>
                </a:tc>
                <a:tc>
                  <a:txBody>
                    <a:bodyPr/>
                    <a:lstStyle/>
                    <a:p>
                      <a:pPr algn="ctr"/>
                      <a:r>
                        <a:rPr lang="en-US" sz="800"/>
                        <a:t>45.6</a:t>
                      </a:r>
                      <a:endParaRPr lang="en-DE" sz="800"/>
                    </a:p>
                  </a:txBody>
                  <a:tcPr/>
                </a:tc>
                <a:tc>
                  <a:txBody>
                    <a:bodyPr/>
                    <a:lstStyle/>
                    <a:p>
                      <a:pPr algn="ctr"/>
                      <a:r>
                        <a:rPr lang="en-US" sz="800"/>
                        <a:t>33.0</a:t>
                      </a:r>
                      <a:endParaRPr lang="en-DE" sz="800"/>
                    </a:p>
                  </a:txBody>
                  <a:tcPr/>
                </a:tc>
                <a:extLst>
                  <a:ext uri="{0D108BD9-81ED-4DB2-BD59-A6C34878D82A}">
                    <a16:rowId xmlns:a16="http://schemas.microsoft.com/office/drawing/2014/main" val="2666878250"/>
                  </a:ext>
                </a:extLst>
              </a:tr>
              <a:tr h="151482">
                <a:tc>
                  <a:txBody>
                    <a:bodyPr/>
                    <a:lstStyle/>
                    <a:p>
                      <a:r>
                        <a:rPr lang="en-US" sz="800"/>
                        <a:t>SLL (vs CLL), %</a:t>
                      </a:r>
                      <a:endParaRPr lang="en-DE" sz="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DE" sz="800"/>
                        <a:t>✓</a:t>
                      </a:r>
                    </a:p>
                  </a:txBody>
                  <a:tcPr/>
                </a:tc>
                <a:tc>
                  <a:txBody>
                    <a:bodyPr/>
                    <a:lstStyle/>
                    <a:p>
                      <a:pPr algn="ctr"/>
                      <a:r>
                        <a:rPr lang="en-US" sz="800"/>
                        <a:t>9.4</a:t>
                      </a:r>
                      <a:endParaRPr lang="en-DE" sz="800"/>
                    </a:p>
                  </a:txBody>
                  <a:tcPr/>
                </a:tc>
                <a:tc>
                  <a:txBody>
                    <a:bodyPr/>
                    <a:lstStyle/>
                    <a:p>
                      <a:pPr algn="ctr"/>
                      <a:r>
                        <a:rPr lang="en-US" sz="800"/>
                        <a:t>8.3</a:t>
                      </a:r>
                      <a:endParaRPr lang="en-DE" sz="800"/>
                    </a:p>
                  </a:txBody>
                  <a:tcPr/>
                </a:tc>
                <a:tc>
                  <a:txBody>
                    <a:bodyPr/>
                    <a:lstStyle/>
                    <a:p>
                      <a:pPr algn="ctr"/>
                      <a:r>
                        <a:rPr lang="en-US" sz="800"/>
                        <a:t>9.4</a:t>
                      </a:r>
                      <a:endParaRPr lang="en-DE" sz="800"/>
                    </a:p>
                  </a:txBody>
                  <a:tcPr/>
                </a:tc>
                <a:extLst>
                  <a:ext uri="{0D108BD9-81ED-4DB2-BD59-A6C34878D82A}">
                    <a16:rowId xmlns:a16="http://schemas.microsoft.com/office/drawing/2014/main" val="2354785942"/>
                  </a:ext>
                </a:extLst>
              </a:tr>
              <a:tr h="151482">
                <a:tc>
                  <a:txBody>
                    <a:bodyPr/>
                    <a:lstStyle/>
                    <a:p>
                      <a:r>
                        <a:rPr lang="en-US" sz="800"/>
                        <a:t>Binet stage C, %</a:t>
                      </a:r>
                      <a:endParaRPr lang="en-DE" sz="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DE" sz="800"/>
                        <a:t>✓</a:t>
                      </a:r>
                    </a:p>
                  </a:txBody>
                  <a:tcPr/>
                </a:tc>
                <a:tc>
                  <a:txBody>
                    <a:bodyPr/>
                    <a:lstStyle/>
                    <a:p>
                      <a:pPr algn="ctr"/>
                      <a:r>
                        <a:rPr lang="en-US" sz="800"/>
                        <a:t>40.6</a:t>
                      </a:r>
                      <a:endParaRPr lang="en-DE" sz="800"/>
                    </a:p>
                  </a:txBody>
                  <a:tcPr/>
                </a:tc>
                <a:tc>
                  <a:txBody>
                    <a:bodyPr/>
                    <a:lstStyle/>
                    <a:p>
                      <a:pPr algn="ctr"/>
                      <a:r>
                        <a:rPr lang="en-US" sz="800"/>
                        <a:t>29.0</a:t>
                      </a:r>
                      <a:endParaRPr lang="en-DE" sz="800"/>
                    </a:p>
                  </a:txBody>
                  <a:tcPr/>
                </a:tc>
                <a:tc>
                  <a:txBody>
                    <a:bodyPr/>
                    <a:lstStyle/>
                    <a:p>
                      <a:pPr algn="ctr"/>
                      <a:r>
                        <a:rPr lang="en-US" sz="800"/>
                        <a:t>40.6</a:t>
                      </a:r>
                      <a:endParaRPr lang="en-DE" sz="800"/>
                    </a:p>
                  </a:txBody>
                  <a:tcPr/>
                </a:tc>
                <a:extLst>
                  <a:ext uri="{0D108BD9-81ED-4DB2-BD59-A6C34878D82A}">
                    <a16:rowId xmlns:a16="http://schemas.microsoft.com/office/drawing/2014/main" val="4053638524"/>
                  </a:ext>
                </a:extLst>
              </a:tr>
              <a:tr h="151482">
                <a:tc>
                  <a:txBody>
                    <a:bodyPr/>
                    <a:lstStyle/>
                    <a:p>
                      <a:r>
                        <a:rPr lang="en-US" sz="800"/>
                        <a:t>Mutated IGHV, %</a:t>
                      </a:r>
                      <a:endParaRPr lang="en-DE" sz="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DE" sz="800"/>
                        <a:t>✓</a:t>
                      </a:r>
                    </a:p>
                  </a:txBody>
                  <a:tcPr/>
                </a:tc>
                <a:tc>
                  <a:txBody>
                    <a:bodyPr/>
                    <a:lstStyle/>
                    <a:p>
                      <a:pPr algn="ctr"/>
                      <a:r>
                        <a:rPr lang="en-US" sz="800"/>
                        <a:t>32.9</a:t>
                      </a:r>
                      <a:endParaRPr lang="en-DE" sz="800"/>
                    </a:p>
                  </a:txBody>
                  <a:tcPr/>
                </a:tc>
                <a:tc>
                  <a:txBody>
                    <a:bodyPr/>
                    <a:lstStyle/>
                    <a:p>
                      <a:pPr algn="ctr"/>
                      <a:r>
                        <a:rPr lang="en-US" sz="800"/>
                        <a:t>47.2</a:t>
                      </a:r>
                      <a:endParaRPr lang="en-DE" sz="800"/>
                    </a:p>
                  </a:txBody>
                  <a:tcPr/>
                </a:tc>
                <a:tc>
                  <a:txBody>
                    <a:bodyPr/>
                    <a:lstStyle/>
                    <a:p>
                      <a:pPr algn="ctr"/>
                      <a:r>
                        <a:rPr lang="en-US" sz="800"/>
                        <a:t>32.9</a:t>
                      </a:r>
                      <a:endParaRPr lang="en-DE" sz="800"/>
                    </a:p>
                  </a:txBody>
                  <a:tcPr/>
                </a:tc>
                <a:extLst>
                  <a:ext uri="{0D108BD9-81ED-4DB2-BD59-A6C34878D82A}">
                    <a16:rowId xmlns:a16="http://schemas.microsoft.com/office/drawing/2014/main" val="1596237556"/>
                  </a:ext>
                </a:extLst>
              </a:tr>
              <a:tr h="151482">
                <a:tc>
                  <a:txBody>
                    <a:bodyPr/>
                    <a:lstStyle/>
                    <a:p>
                      <a:r>
                        <a:rPr lang="en-US" sz="800"/>
                        <a:t>Del(17p), %</a:t>
                      </a:r>
                      <a:endParaRPr lang="en-DE" sz="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DE" sz="800"/>
                        <a:t>✓</a:t>
                      </a:r>
                    </a:p>
                  </a:txBody>
                  <a:tcPr/>
                </a:tc>
                <a:tc>
                  <a:txBody>
                    <a:bodyPr/>
                    <a:lstStyle/>
                    <a:p>
                      <a:pPr algn="ctr"/>
                      <a:r>
                        <a:rPr lang="en-US" sz="800"/>
                        <a:t>0.0</a:t>
                      </a:r>
                      <a:endParaRPr lang="en-DE" sz="800"/>
                    </a:p>
                  </a:txBody>
                  <a:tcPr/>
                </a:tc>
                <a:tc>
                  <a:txBody>
                    <a:bodyPr/>
                    <a:lstStyle/>
                    <a:p>
                      <a:pPr algn="ctr"/>
                      <a:r>
                        <a:rPr lang="en-US" sz="800"/>
                        <a:t>0.8</a:t>
                      </a:r>
                      <a:endParaRPr lang="en-DE" sz="800"/>
                    </a:p>
                  </a:txBody>
                  <a:tcPr/>
                </a:tc>
                <a:tc>
                  <a:txBody>
                    <a:bodyPr/>
                    <a:lstStyle/>
                    <a:p>
                      <a:pPr algn="ctr"/>
                      <a:r>
                        <a:rPr lang="en-US" sz="800"/>
                        <a:t>0.0</a:t>
                      </a:r>
                      <a:endParaRPr lang="en-DE" sz="800"/>
                    </a:p>
                  </a:txBody>
                  <a:tcPr/>
                </a:tc>
                <a:extLst>
                  <a:ext uri="{0D108BD9-81ED-4DB2-BD59-A6C34878D82A}">
                    <a16:rowId xmlns:a16="http://schemas.microsoft.com/office/drawing/2014/main" val="3543739812"/>
                  </a:ext>
                </a:extLst>
              </a:tr>
              <a:tr h="151482">
                <a:tc>
                  <a:txBody>
                    <a:bodyPr/>
                    <a:lstStyle/>
                    <a:p>
                      <a:r>
                        <a:rPr lang="en-US" sz="800"/>
                        <a:t>Del(11q), %</a:t>
                      </a:r>
                      <a:endParaRPr lang="en-DE" sz="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DE" sz="800"/>
                        <a:t>✓</a:t>
                      </a:r>
                    </a:p>
                  </a:txBody>
                  <a:tcPr/>
                </a:tc>
                <a:tc>
                  <a:txBody>
                    <a:bodyPr/>
                    <a:lstStyle/>
                    <a:p>
                      <a:pPr algn="ctr"/>
                      <a:r>
                        <a:rPr lang="en-US" sz="800"/>
                        <a:t>18.9</a:t>
                      </a:r>
                      <a:endParaRPr lang="en-DE" sz="800"/>
                    </a:p>
                  </a:txBody>
                  <a:tcPr/>
                </a:tc>
                <a:tc>
                  <a:txBody>
                    <a:bodyPr/>
                    <a:lstStyle/>
                    <a:p>
                      <a:pPr algn="ctr"/>
                      <a:r>
                        <a:rPr lang="en-US" sz="800"/>
                        <a:t>17.8</a:t>
                      </a:r>
                      <a:endParaRPr lang="en-DE" sz="800"/>
                    </a:p>
                  </a:txBody>
                  <a:tcPr/>
                </a:tc>
                <a:tc>
                  <a:txBody>
                    <a:bodyPr/>
                    <a:lstStyle/>
                    <a:p>
                      <a:pPr algn="ctr"/>
                      <a:r>
                        <a:rPr lang="en-US" sz="800"/>
                        <a:t>18.9</a:t>
                      </a:r>
                      <a:endParaRPr lang="en-DE" sz="800"/>
                    </a:p>
                  </a:txBody>
                  <a:tcPr/>
                </a:tc>
                <a:extLst>
                  <a:ext uri="{0D108BD9-81ED-4DB2-BD59-A6C34878D82A}">
                    <a16:rowId xmlns:a16="http://schemas.microsoft.com/office/drawing/2014/main" val="3172504720"/>
                  </a:ext>
                </a:extLst>
              </a:tr>
              <a:tr h="151482">
                <a:tc>
                  <a:txBody>
                    <a:bodyPr/>
                    <a:lstStyle/>
                    <a:p>
                      <a:r>
                        <a:rPr lang="en-US" sz="800" i="1"/>
                        <a:t>TP53</a:t>
                      </a:r>
                      <a:r>
                        <a:rPr lang="en-US" sz="800"/>
                        <a:t> mutation, %</a:t>
                      </a:r>
                      <a:endParaRPr lang="en-DE" sz="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DE" sz="800"/>
                        <a:t>✓</a:t>
                      </a:r>
                    </a:p>
                  </a:txBody>
                  <a:tcPr/>
                </a:tc>
                <a:tc>
                  <a:txBody>
                    <a:bodyPr/>
                    <a:lstStyle/>
                    <a:p>
                      <a:pPr algn="ctr"/>
                      <a:r>
                        <a:rPr lang="en-US" sz="800"/>
                        <a:t>6.6</a:t>
                      </a:r>
                      <a:endParaRPr lang="en-DE" sz="800"/>
                    </a:p>
                  </a:txBody>
                  <a:tcPr/>
                </a:tc>
                <a:tc>
                  <a:txBody>
                    <a:bodyPr/>
                    <a:lstStyle/>
                    <a:p>
                      <a:pPr algn="ctr"/>
                      <a:r>
                        <a:rPr lang="en-US" sz="800"/>
                        <a:t>6.5</a:t>
                      </a:r>
                      <a:endParaRPr lang="en-DE" sz="800"/>
                    </a:p>
                  </a:txBody>
                  <a:tcPr/>
                </a:tc>
                <a:tc>
                  <a:txBody>
                    <a:bodyPr/>
                    <a:lstStyle/>
                    <a:p>
                      <a:pPr algn="ctr"/>
                      <a:r>
                        <a:rPr lang="en-US" sz="800"/>
                        <a:t>6.6</a:t>
                      </a:r>
                      <a:endParaRPr lang="en-DE" sz="800"/>
                    </a:p>
                  </a:txBody>
                  <a:tcPr/>
                </a:tc>
                <a:extLst>
                  <a:ext uri="{0D108BD9-81ED-4DB2-BD59-A6C34878D82A}">
                    <a16:rowId xmlns:a16="http://schemas.microsoft.com/office/drawing/2014/main" val="674417427"/>
                  </a:ext>
                </a:extLst>
              </a:tr>
              <a:tr h="151482">
                <a:tc>
                  <a:txBody>
                    <a:bodyPr/>
                    <a:lstStyle/>
                    <a:p>
                      <a:r>
                        <a:rPr lang="en-US" sz="800"/>
                        <a:t>Bulky disease, LD in cm, ≥5, %</a:t>
                      </a:r>
                      <a:endParaRPr lang="en-DE" sz="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DE" sz="800"/>
                        <a:t>✓</a:t>
                      </a:r>
                    </a:p>
                  </a:txBody>
                  <a:tcPr/>
                </a:tc>
                <a:tc>
                  <a:txBody>
                    <a:bodyPr/>
                    <a:lstStyle/>
                    <a:p>
                      <a:pPr algn="ctr"/>
                      <a:r>
                        <a:rPr lang="en-US" sz="800"/>
                        <a:t>39.0</a:t>
                      </a:r>
                      <a:endParaRPr lang="en-DE" sz="800"/>
                    </a:p>
                  </a:txBody>
                  <a:tcPr/>
                </a:tc>
                <a:tc>
                  <a:txBody>
                    <a:bodyPr/>
                    <a:lstStyle/>
                    <a:p>
                      <a:pPr algn="ctr"/>
                      <a:r>
                        <a:rPr lang="en-US" sz="800"/>
                        <a:t>28.6</a:t>
                      </a:r>
                      <a:endParaRPr lang="en-DE" sz="800"/>
                    </a:p>
                  </a:txBody>
                  <a:tcPr/>
                </a:tc>
                <a:tc>
                  <a:txBody>
                    <a:bodyPr/>
                    <a:lstStyle/>
                    <a:p>
                      <a:pPr algn="ctr"/>
                      <a:r>
                        <a:rPr lang="en-US" sz="800"/>
                        <a:t>39.0</a:t>
                      </a:r>
                      <a:endParaRPr lang="en-DE" sz="800"/>
                    </a:p>
                  </a:txBody>
                  <a:tcPr/>
                </a:tc>
                <a:extLst>
                  <a:ext uri="{0D108BD9-81ED-4DB2-BD59-A6C34878D82A}">
                    <a16:rowId xmlns:a16="http://schemas.microsoft.com/office/drawing/2014/main" val="1803623407"/>
                  </a:ext>
                </a:extLst>
              </a:tr>
              <a:tr h="151482">
                <a:tc>
                  <a:txBody>
                    <a:bodyPr/>
                    <a:lstStyle/>
                    <a:p>
                      <a:r>
                        <a:rPr lang="en-US" sz="800"/>
                        <a:t>Beta</a:t>
                      </a:r>
                      <a:r>
                        <a:rPr lang="en-US" sz="800" baseline="-25000"/>
                        <a:t>2</a:t>
                      </a:r>
                      <a:r>
                        <a:rPr lang="en-US" sz="800"/>
                        <a:t>-microglobulin &gt;3.5 mg/L, %</a:t>
                      </a:r>
                      <a:endParaRPr lang="en-DE" sz="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DE" sz="800"/>
                        <a:t>✓</a:t>
                      </a:r>
                    </a:p>
                  </a:txBody>
                  <a:tcPr/>
                </a:tc>
                <a:tc>
                  <a:txBody>
                    <a:bodyPr/>
                    <a:lstStyle/>
                    <a:p>
                      <a:pPr algn="ctr"/>
                      <a:r>
                        <a:rPr lang="en-US" sz="800"/>
                        <a:t>69.8</a:t>
                      </a:r>
                      <a:endParaRPr lang="en-DE" sz="800"/>
                    </a:p>
                  </a:txBody>
                  <a:tcPr/>
                </a:tc>
                <a:tc>
                  <a:txBody>
                    <a:bodyPr/>
                    <a:lstStyle/>
                    <a:p>
                      <a:pPr algn="ctr"/>
                      <a:r>
                        <a:rPr lang="en-US" sz="800"/>
                        <a:t>57.3</a:t>
                      </a:r>
                      <a:endParaRPr lang="en-DE" sz="800"/>
                    </a:p>
                  </a:txBody>
                  <a:tcPr/>
                </a:tc>
                <a:tc>
                  <a:txBody>
                    <a:bodyPr/>
                    <a:lstStyle/>
                    <a:p>
                      <a:pPr algn="ctr"/>
                      <a:r>
                        <a:rPr lang="en-US" sz="800"/>
                        <a:t>69.8</a:t>
                      </a:r>
                      <a:endParaRPr lang="en-DE" sz="800"/>
                    </a:p>
                  </a:txBody>
                  <a:tcPr/>
                </a:tc>
                <a:extLst>
                  <a:ext uri="{0D108BD9-81ED-4DB2-BD59-A6C34878D82A}">
                    <a16:rowId xmlns:a16="http://schemas.microsoft.com/office/drawing/2014/main" val="952847210"/>
                  </a:ext>
                </a:extLst>
              </a:tr>
              <a:tr h="151482">
                <a:tc>
                  <a:txBody>
                    <a:bodyPr/>
                    <a:lstStyle/>
                    <a:p>
                      <a:r>
                        <a:rPr lang="en-US" sz="800"/>
                        <a:t>Median time from diagnosis, months</a:t>
                      </a:r>
                      <a:endParaRPr lang="en-DE" sz="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DE" sz="800"/>
                        <a:t>✓</a:t>
                      </a:r>
                    </a:p>
                  </a:txBody>
                  <a:tcPr/>
                </a:tc>
                <a:tc>
                  <a:txBody>
                    <a:bodyPr/>
                    <a:lstStyle/>
                    <a:p>
                      <a:pPr algn="ctr"/>
                      <a:r>
                        <a:rPr lang="en-US" sz="800"/>
                        <a:t>35.8</a:t>
                      </a:r>
                      <a:endParaRPr lang="en-DE" sz="800"/>
                    </a:p>
                  </a:txBody>
                  <a:tcPr/>
                </a:tc>
                <a:tc>
                  <a:txBody>
                    <a:bodyPr/>
                    <a:lstStyle/>
                    <a:p>
                      <a:pPr algn="ctr"/>
                      <a:r>
                        <a:rPr lang="en-US" sz="800"/>
                        <a:t>31</a:t>
                      </a:r>
                      <a:endParaRPr lang="en-DE" sz="800"/>
                    </a:p>
                  </a:txBody>
                  <a:tcPr/>
                </a:tc>
                <a:tc>
                  <a:txBody>
                    <a:bodyPr/>
                    <a:lstStyle/>
                    <a:p>
                      <a:pPr algn="ctr"/>
                      <a:r>
                        <a:rPr lang="en-US" sz="800"/>
                        <a:t>36</a:t>
                      </a:r>
                      <a:endParaRPr lang="en-DE" sz="800"/>
                    </a:p>
                  </a:txBody>
                  <a:tcPr/>
                </a:tc>
                <a:extLst>
                  <a:ext uri="{0D108BD9-81ED-4DB2-BD59-A6C34878D82A}">
                    <a16:rowId xmlns:a16="http://schemas.microsoft.com/office/drawing/2014/main" val="2109576779"/>
                  </a:ext>
                </a:extLst>
              </a:tr>
              <a:tr h="151482">
                <a:tc>
                  <a:txBody>
                    <a:bodyPr/>
                    <a:lstStyle/>
                    <a:p>
                      <a:r>
                        <a:rPr lang="en-US" sz="800"/>
                        <a:t>Median creatinine clearance, mL/min</a:t>
                      </a:r>
                      <a:endParaRPr lang="en-DE" sz="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DE" sz="800"/>
                        <a:t>✓</a:t>
                      </a:r>
                    </a:p>
                  </a:txBody>
                  <a:tcPr/>
                </a:tc>
                <a:tc>
                  <a:txBody>
                    <a:bodyPr/>
                    <a:lstStyle/>
                    <a:p>
                      <a:pPr algn="ctr"/>
                      <a:r>
                        <a:rPr lang="en-US" sz="800"/>
                        <a:t>66.5</a:t>
                      </a:r>
                      <a:endParaRPr lang="en-DE" sz="800"/>
                    </a:p>
                  </a:txBody>
                  <a:tcPr/>
                </a:tc>
                <a:tc>
                  <a:txBody>
                    <a:bodyPr/>
                    <a:lstStyle/>
                    <a:p>
                      <a:pPr algn="ctr"/>
                      <a:r>
                        <a:rPr lang="en-US" sz="800"/>
                        <a:t>71</a:t>
                      </a:r>
                      <a:endParaRPr lang="en-DE" sz="800"/>
                    </a:p>
                  </a:txBody>
                  <a:tcPr/>
                </a:tc>
                <a:tc>
                  <a:txBody>
                    <a:bodyPr/>
                    <a:lstStyle/>
                    <a:p>
                      <a:pPr algn="ctr"/>
                      <a:r>
                        <a:rPr lang="en-US" sz="800"/>
                        <a:t>66</a:t>
                      </a:r>
                      <a:endParaRPr lang="en-DE" sz="800"/>
                    </a:p>
                  </a:txBody>
                  <a:tcPr/>
                </a:tc>
                <a:extLst>
                  <a:ext uri="{0D108BD9-81ED-4DB2-BD59-A6C34878D82A}">
                    <a16:rowId xmlns:a16="http://schemas.microsoft.com/office/drawing/2014/main" val="4273459381"/>
                  </a:ext>
                </a:extLst>
              </a:tr>
              <a:tr h="151482">
                <a:tc>
                  <a:txBody>
                    <a:bodyPr/>
                    <a:lstStyle/>
                    <a:p>
                      <a:r>
                        <a:rPr lang="en-US" sz="800"/>
                        <a:t>CIRS &gt;6, %</a:t>
                      </a:r>
                      <a:endParaRPr lang="en-DE" sz="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i="1" kern="1200">
                          <a:solidFill>
                            <a:schemeClr val="dk1"/>
                          </a:solidFill>
                          <a:latin typeface="+mn-lt"/>
                          <a:ea typeface="+mn-ea"/>
                          <a:cs typeface="+mn-cs"/>
                        </a:rPr>
                        <a:t>X</a:t>
                      </a:r>
                      <a:endParaRPr lang="en-DE" sz="800" i="1" kern="1200">
                        <a:solidFill>
                          <a:schemeClr val="dk1"/>
                        </a:solidFill>
                        <a:latin typeface="+mn-lt"/>
                        <a:ea typeface="+mn-ea"/>
                        <a:cs typeface="+mn-cs"/>
                      </a:endParaRPr>
                    </a:p>
                  </a:txBody>
                  <a:tcPr/>
                </a:tc>
                <a:tc>
                  <a:txBody>
                    <a:bodyPr/>
                    <a:lstStyle/>
                    <a:p>
                      <a:pPr algn="ctr"/>
                      <a:r>
                        <a:rPr lang="en-US" sz="800"/>
                        <a:t>69.8</a:t>
                      </a:r>
                      <a:endParaRPr lang="en-DE" sz="800"/>
                    </a:p>
                  </a:txBody>
                  <a:tcPr/>
                </a:tc>
                <a:tc>
                  <a:txBody>
                    <a:bodyPr/>
                    <a:lstStyle/>
                    <a:p>
                      <a:pPr algn="ctr"/>
                      <a:r>
                        <a:rPr lang="en-US" sz="800"/>
                        <a:t>27.1</a:t>
                      </a:r>
                      <a:endParaRPr lang="en-DE" sz="800"/>
                    </a:p>
                  </a:txBody>
                  <a:tcPr/>
                </a:tc>
                <a:tc>
                  <a:txBody>
                    <a:bodyPr/>
                    <a:lstStyle/>
                    <a:p>
                      <a:pPr algn="ctr"/>
                      <a:r>
                        <a:rPr lang="en-US" sz="800"/>
                        <a:t>30.9</a:t>
                      </a:r>
                      <a:endParaRPr lang="en-DE" sz="800"/>
                    </a:p>
                  </a:txBody>
                  <a:tcPr/>
                </a:tc>
                <a:extLst>
                  <a:ext uri="{0D108BD9-81ED-4DB2-BD59-A6C34878D82A}">
                    <a16:rowId xmlns:a16="http://schemas.microsoft.com/office/drawing/2014/main" val="3010630420"/>
                  </a:ext>
                </a:extLst>
              </a:tr>
            </a:tbl>
          </a:graphicData>
        </a:graphic>
      </p:graphicFrame>
      <p:sp>
        <p:nvSpPr>
          <p:cNvPr id="3" name="Title 2">
            <a:extLst>
              <a:ext uri="{FF2B5EF4-FFF2-40B4-BE49-F238E27FC236}">
                <a16:creationId xmlns:a16="http://schemas.microsoft.com/office/drawing/2014/main" id="{10D701F5-D131-888C-A072-71A360B05089}"/>
              </a:ext>
            </a:extLst>
          </p:cNvPr>
          <p:cNvSpPr>
            <a:spLocks noGrp="1"/>
          </p:cNvSpPr>
          <p:nvPr>
            <p:ph type="title"/>
          </p:nvPr>
        </p:nvSpPr>
        <p:spPr/>
        <p:txBody>
          <a:bodyPr/>
          <a:lstStyle/>
          <a:p>
            <a:r>
              <a:rPr lang="en-US"/>
              <a:t>Matching and baseline characteristics</a:t>
            </a:r>
            <a:endParaRPr lang="en-DE"/>
          </a:p>
        </p:txBody>
      </p:sp>
      <p:sp>
        <p:nvSpPr>
          <p:cNvPr id="2" name="Footer Placeholder 1">
            <a:extLst>
              <a:ext uri="{FF2B5EF4-FFF2-40B4-BE49-F238E27FC236}">
                <a16:creationId xmlns:a16="http://schemas.microsoft.com/office/drawing/2014/main" id="{020505B6-7A95-81F0-08B7-87A4F89BB803}"/>
              </a:ext>
            </a:extLst>
          </p:cNvPr>
          <p:cNvSpPr>
            <a:spLocks noGrp="1"/>
          </p:cNvSpPr>
          <p:nvPr>
            <p:ph type="ftr" sz="quarter" idx="13"/>
          </p:nvPr>
        </p:nvSpPr>
        <p:spPr/>
        <p:txBody>
          <a:bodyPr/>
          <a:lstStyle/>
          <a:p>
            <a:r>
              <a:rPr lang="en-GB" baseline="30000" err="1"/>
              <a:t>a</a:t>
            </a:r>
            <a:r>
              <a:rPr lang="en-GB" err="1"/>
              <a:t>Since</a:t>
            </a:r>
            <a:r>
              <a:rPr lang="en-GB"/>
              <a:t> Rai stage was not reported in SEQUOIA, Binet C was used as a proxy for Rai III-IV. </a:t>
            </a:r>
            <a:r>
              <a:rPr lang="en-GB" baseline="30000" err="1"/>
              <a:t>b</a:t>
            </a:r>
            <a:r>
              <a:rPr lang="en-GB" err="1"/>
              <a:t>As</a:t>
            </a:r>
            <a:r>
              <a:rPr lang="en-GB"/>
              <a:t> per hierarchical classification.</a:t>
            </a:r>
          </a:p>
          <a:p>
            <a:r>
              <a:rPr lang="en-GB"/>
              <a:t>CIRS, Cumulative Illness Rating Score; CLL, chronic lymphocytic </a:t>
            </a:r>
            <a:r>
              <a:rPr lang="en-GB" err="1"/>
              <a:t>leukemia</a:t>
            </a:r>
            <a:r>
              <a:rPr lang="en-GB"/>
              <a:t>; del, deletion; ECOG PS, </a:t>
            </a:r>
            <a:r>
              <a:rPr lang="en-US"/>
              <a:t>Eastern Cooperative Oncology Group performance status; IGHV, immunoglobulin heavy-chain variable; LD, longest diameter; </a:t>
            </a:r>
            <a:r>
              <a:rPr lang="en-GB"/>
              <a:t>MAIC, matching-adjusted indirect comparison; NA, North America; SLL, small lymphocytic lymphoma; V+I, </a:t>
            </a:r>
            <a:r>
              <a:rPr lang="en-GB" err="1"/>
              <a:t>venetoclax</a:t>
            </a:r>
            <a:r>
              <a:rPr lang="en-GB"/>
              <a:t> plus ibrutinib.</a:t>
            </a:r>
          </a:p>
          <a:p>
            <a:r>
              <a:rPr lang="en-GB" b="1"/>
              <a:t>Munir et al. Abstract #P702 presented at EHA2024. </a:t>
            </a:r>
          </a:p>
        </p:txBody>
      </p:sp>
      <p:sp>
        <p:nvSpPr>
          <p:cNvPr id="7" name="Text Placeholder 6">
            <a:extLst>
              <a:ext uri="{FF2B5EF4-FFF2-40B4-BE49-F238E27FC236}">
                <a16:creationId xmlns:a16="http://schemas.microsoft.com/office/drawing/2014/main" id="{E1EB6B94-DB5C-3BB1-64F6-5CA81EC225B4}"/>
              </a:ext>
            </a:extLst>
          </p:cNvPr>
          <p:cNvSpPr>
            <a:spLocks noGrp="1"/>
          </p:cNvSpPr>
          <p:nvPr>
            <p:ph type="body" sz="quarter" idx="14"/>
          </p:nvPr>
        </p:nvSpPr>
        <p:spPr/>
        <p:txBody>
          <a:bodyPr/>
          <a:lstStyle/>
          <a:p>
            <a:r>
              <a:rPr lang="en-US"/>
              <a:t>MAIC-2 (CAPTIVATE)</a:t>
            </a:r>
            <a:endParaRPr lang="en-DE"/>
          </a:p>
        </p:txBody>
      </p:sp>
      <p:graphicFrame>
        <p:nvGraphicFramePr>
          <p:cNvPr id="11" name="Content Placeholder 8">
            <a:extLst>
              <a:ext uri="{FF2B5EF4-FFF2-40B4-BE49-F238E27FC236}">
                <a16:creationId xmlns:a16="http://schemas.microsoft.com/office/drawing/2014/main" id="{BC128706-0A5D-CB3C-3511-65CF070AEAF6}"/>
              </a:ext>
            </a:extLst>
          </p:cNvPr>
          <p:cNvGraphicFramePr>
            <a:graphicFrameLocks/>
          </p:cNvGraphicFramePr>
          <p:nvPr>
            <p:extLst>
              <p:ext uri="{D42A27DB-BD31-4B8C-83A1-F6EECF244321}">
                <p14:modId xmlns:p14="http://schemas.microsoft.com/office/powerpoint/2010/main" val="2314718141"/>
              </p:ext>
            </p:extLst>
          </p:nvPr>
        </p:nvGraphicFramePr>
        <p:xfrm>
          <a:off x="6212496" y="1989138"/>
          <a:ext cx="5572126" cy="3870960"/>
        </p:xfrm>
        <a:graphic>
          <a:graphicData uri="http://schemas.openxmlformats.org/drawingml/2006/table">
            <a:tbl>
              <a:tblPr firstRow="1" bandRow="1">
                <a:tableStyleId>{5C22544A-7EE6-4342-B048-85BDC9FD1C3A}</a:tableStyleId>
              </a:tblPr>
              <a:tblGrid>
                <a:gridCol w="1990978">
                  <a:extLst>
                    <a:ext uri="{9D8B030D-6E8A-4147-A177-3AD203B41FA5}">
                      <a16:colId xmlns:a16="http://schemas.microsoft.com/office/drawing/2014/main" val="2581869624"/>
                    </a:ext>
                  </a:extLst>
                </a:gridCol>
                <a:gridCol w="895287">
                  <a:extLst>
                    <a:ext uri="{9D8B030D-6E8A-4147-A177-3AD203B41FA5}">
                      <a16:colId xmlns:a16="http://schemas.microsoft.com/office/drawing/2014/main" val="2783967080"/>
                    </a:ext>
                  </a:extLst>
                </a:gridCol>
                <a:gridCol w="895287">
                  <a:extLst>
                    <a:ext uri="{9D8B030D-6E8A-4147-A177-3AD203B41FA5}">
                      <a16:colId xmlns:a16="http://schemas.microsoft.com/office/drawing/2014/main" val="2594733230"/>
                    </a:ext>
                  </a:extLst>
                </a:gridCol>
                <a:gridCol w="895287">
                  <a:extLst>
                    <a:ext uri="{9D8B030D-6E8A-4147-A177-3AD203B41FA5}">
                      <a16:colId xmlns:a16="http://schemas.microsoft.com/office/drawing/2014/main" val="4147040094"/>
                    </a:ext>
                  </a:extLst>
                </a:gridCol>
                <a:gridCol w="895287">
                  <a:extLst>
                    <a:ext uri="{9D8B030D-6E8A-4147-A177-3AD203B41FA5}">
                      <a16:colId xmlns:a16="http://schemas.microsoft.com/office/drawing/2014/main" val="79523130"/>
                    </a:ext>
                  </a:extLst>
                </a:gridCol>
              </a:tblGrid>
              <a:tr h="238044">
                <a:tc rowSpan="2">
                  <a:txBody>
                    <a:bodyPr/>
                    <a:lstStyle/>
                    <a:p>
                      <a:r>
                        <a:rPr lang="en-US" sz="800"/>
                        <a:t>Population characteristics</a:t>
                      </a:r>
                      <a:endParaRPr lang="en-DE" sz="800"/>
                    </a:p>
                  </a:txBody>
                  <a:tcPr anchor="ctr"/>
                </a:tc>
                <a:tc rowSpan="2">
                  <a:txBody>
                    <a:bodyPr/>
                    <a:lstStyle/>
                    <a:p>
                      <a:pPr algn="ctr"/>
                      <a:r>
                        <a:rPr lang="en-US" sz="800"/>
                        <a:t>Included in matching</a:t>
                      </a:r>
                      <a:endParaRPr lang="en-DE" sz="800"/>
                    </a:p>
                  </a:txBody>
                  <a:tcPr anchor="ctr"/>
                </a:tc>
                <a:tc rowSpan="2">
                  <a:txBody>
                    <a:bodyPr/>
                    <a:lstStyle/>
                    <a:p>
                      <a:pPr algn="ctr"/>
                      <a:r>
                        <a:rPr lang="en-US" sz="800"/>
                        <a:t>V+I in CAPTIVATE (n=159)</a:t>
                      </a:r>
                      <a:endParaRPr lang="en-DE" sz="800"/>
                    </a:p>
                  </a:txBody>
                  <a:tcPr anchor="ctr">
                    <a:lnR w="12700" cap="flat" cmpd="sng" algn="ctr">
                      <a:solidFill>
                        <a:schemeClr val="bg1"/>
                      </a:solidFill>
                      <a:prstDash val="solid"/>
                      <a:round/>
                      <a:headEnd type="none" w="med" len="med"/>
                      <a:tailEnd type="none" w="med" len="med"/>
                    </a:lnR>
                    <a:solidFill>
                      <a:schemeClr val="accent4">
                        <a:lumMod val="75000"/>
                      </a:schemeClr>
                    </a:solidFill>
                  </a:tcPr>
                </a:tc>
                <a:tc gridSpan="2">
                  <a:txBody>
                    <a:bodyPr/>
                    <a:lstStyle/>
                    <a:p>
                      <a:pPr algn="ctr"/>
                      <a:r>
                        <a:rPr lang="en-US" sz="800"/>
                        <a:t>Zanubrutinib in SEQUOIA </a:t>
                      </a:r>
                    </a:p>
                    <a:p>
                      <a:pPr algn="ctr"/>
                      <a:r>
                        <a:rPr lang="en-US" sz="800"/>
                        <a:t>Cohort 1 and 2</a:t>
                      </a:r>
                      <a:endParaRPr lang="en-DE" sz="800"/>
                    </a:p>
                  </a:txBody>
                  <a:tcP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hMerge="1">
                  <a:txBody>
                    <a:bodyPr/>
                    <a:lstStyle/>
                    <a:p>
                      <a:endParaRPr lang="en-DE" sz="1000"/>
                    </a:p>
                  </a:txBody>
                  <a:tcPr/>
                </a:tc>
                <a:extLst>
                  <a:ext uri="{0D108BD9-81ED-4DB2-BD59-A6C34878D82A}">
                    <a16:rowId xmlns:a16="http://schemas.microsoft.com/office/drawing/2014/main" val="2702664727"/>
                  </a:ext>
                </a:extLst>
              </a:tr>
              <a:tr h="238044">
                <a:tc vMerge="1">
                  <a:txBody>
                    <a:bodyPr/>
                    <a:lstStyle/>
                    <a:p>
                      <a:endParaRPr lang="en-DE" sz="1000"/>
                    </a:p>
                  </a:txBody>
                  <a:tcPr/>
                </a:tc>
                <a:tc vMerge="1">
                  <a:txBody>
                    <a:bodyPr/>
                    <a:lstStyle/>
                    <a:p>
                      <a:pPr algn="ctr"/>
                      <a:endParaRPr lang="en-DE" sz="1000"/>
                    </a:p>
                  </a:txBody>
                  <a:tcPr/>
                </a:tc>
                <a:tc vMerge="1">
                  <a:txBody>
                    <a:bodyPr/>
                    <a:lstStyle/>
                    <a:p>
                      <a:pPr algn="ctr"/>
                      <a:endParaRPr lang="en-DE" sz="1000"/>
                    </a:p>
                  </a:txBody>
                  <a:tcPr/>
                </a:tc>
                <a:tc>
                  <a:txBody>
                    <a:bodyPr/>
                    <a:lstStyle/>
                    <a:p>
                      <a:pPr algn="ctr"/>
                      <a:r>
                        <a:rPr lang="en-US" sz="800" b="1" kern="1200" err="1">
                          <a:solidFill>
                            <a:schemeClr val="lt1"/>
                          </a:solidFill>
                          <a:latin typeface="+mn-lt"/>
                          <a:ea typeface="+mn-ea"/>
                          <a:cs typeface="+mn-cs"/>
                        </a:rPr>
                        <a:t>Prematching</a:t>
                      </a:r>
                      <a:r>
                        <a:rPr lang="en-US" sz="800" b="1" kern="1200">
                          <a:solidFill>
                            <a:schemeClr val="lt1"/>
                          </a:solidFill>
                          <a:latin typeface="+mn-lt"/>
                          <a:ea typeface="+mn-ea"/>
                          <a:cs typeface="+mn-cs"/>
                        </a:rPr>
                        <a:t> (n=352)</a:t>
                      </a:r>
                      <a:endParaRPr lang="en-DE" sz="800" b="1" kern="1200">
                        <a:solidFill>
                          <a:schemeClr val="lt1"/>
                        </a:solidFill>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80000"/>
                      </a:schemeClr>
                    </a:solidFill>
                  </a:tcPr>
                </a:tc>
                <a:tc>
                  <a:txBody>
                    <a:bodyPr/>
                    <a:lstStyle/>
                    <a:p>
                      <a:pPr algn="ctr"/>
                      <a:r>
                        <a:rPr lang="en-US" sz="800" b="1" kern="1200" err="1">
                          <a:solidFill>
                            <a:schemeClr val="lt1"/>
                          </a:solidFill>
                          <a:latin typeface="+mn-lt"/>
                          <a:ea typeface="+mn-ea"/>
                          <a:cs typeface="+mn-cs"/>
                        </a:rPr>
                        <a:t>Postmatching</a:t>
                      </a:r>
                      <a:r>
                        <a:rPr lang="en-US" sz="800" b="1" kern="1200">
                          <a:solidFill>
                            <a:schemeClr val="lt1"/>
                          </a:solidFill>
                          <a:latin typeface="+mn-lt"/>
                          <a:ea typeface="+mn-ea"/>
                          <a:cs typeface="+mn-cs"/>
                        </a:rPr>
                        <a:t> (ESS=51)</a:t>
                      </a:r>
                      <a:endParaRPr lang="en-DE" sz="800" b="1" kern="1200">
                        <a:solidFill>
                          <a:schemeClr val="lt1"/>
                        </a:solidFill>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60000"/>
                      </a:schemeClr>
                    </a:solidFill>
                  </a:tcPr>
                </a:tc>
                <a:extLst>
                  <a:ext uri="{0D108BD9-81ED-4DB2-BD59-A6C34878D82A}">
                    <a16:rowId xmlns:a16="http://schemas.microsoft.com/office/drawing/2014/main" val="3585128627"/>
                  </a:ext>
                </a:extLst>
              </a:tr>
              <a:tr h="151482">
                <a:tc>
                  <a:txBody>
                    <a:bodyPr/>
                    <a:lstStyle/>
                    <a:p>
                      <a:r>
                        <a:rPr lang="en-US" sz="800"/>
                        <a:t>Median age, years</a:t>
                      </a:r>
                      <a:endParaRPr lang="en-DE" sz="800"/>
                    </a:p>
                  </a:txBody>
                  <a:tcPr/>
                </a:tc>
                <a:tc>
                  <a:txBody>
                    <a:bodyPr/>
                    <a:lstStyle/>
                    <a:p>
                      <a:pPr algn="ctr"/>
                      <a:r>
                        <a:rPr lang="en-DE" sz="800"/>
                        <a:t>✓</a:t>
                      </a:r>
                    </a:p>
                  </a:txBody>
                  <a:tcPr/>
                </a:tc>
                <a:tc>
                  <a:txBody>
                    <a:bodyPr/>
                    <a:lstStyle/>
                    <a:p>
                      <a:pPr algn="ctr"/>
                      <a:r>
                        <a:rPr lang="en-US" sz="800"/>
                        <a:t>60</a:t>
                      </a:r>
                    </a:p>
                  </a:txBody>
                  <a:tcPr/>
                </a:tc>
                <a:tc>
                  <a:txBody>
                    <a:bodyPr/>
                    <a:lstStyle/>
                    <a:p>
                      <a:pPr algn="ctr"/>
                      <a:r>
                        <a:rPr lang="en-US" sz="800"/>
                        <a:t>70</a:t>
                      </a:r>
                      <a:endParaRPr lang="en-DE" sz="800"/>
                    </a:p>
                  </a:txBody>
                  <a:tcPr>
                    <a:lnT w="38100" cap="flat" cmpd="sng" algn="ctr">
                      <a:solidFill>
                        <a:schemeClr val="bg1"/>
                      </a:solidFill>
                      <a:prstDash val="solid"/>
                      <a:round/>
                      <a:headEnd type="none" w="med" len="med"/>
                      <a:tailEnd type="none" w="med" len="med"/>
                    </a:lnT>
                  </a:tcPr>
                </a:tc>
                <a:tc>
                  <a:txBody>
                    <a:bodyPr/>
                    <a:lstStyle/>
                    <a:p>
                      <a:pPr algn="ctr"/>
                      <a:r>
                        <a:rPr lang="en-US" sz="800"/>
                        <a:t>60</a:t>
                      </a:r>
                      <a:endParaRPr lang="en-DE" sz="800"/>
                    </a:p>
                  </a:txBody>
                  <a:tcP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2625102168"/>
                  </a:ext>
                </a:extLst>
              </a:tr>
              <a:tr h="151482">
                <a:tc>
                  <a:txBody>
                    <a:bodyPr/>
                    <a:lstStyle/>
                    <a:p>
                      <a:r>
                        <a:rPr lang="en-US" sz="800"/>
                        <a:t>Maximum age, years</a:t>
                      </a:r>
                      <a:endParaRPr lang="en-DE" sz="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DE" sz="800"/>
                        <a:t>✓</a:t>
                      </a:r>
                    </a:p>
                  </a:txBody>
                  <a:tcPr/>
                </a:tc>
                <a:tc>
                  <a:txBody>
                    <a:bodyPr/>
                    <a:lstStyle/>
                    <a:p>
                      <a:pPr algn="ctr"/>
                      <a:r>
                        <a:rPr lang="en-US" sz="800"/>
                        <a:t>71</a:t>
                      </a:r>
                      <a:endParaRPr lang="en-DE" sz="800"/>
                    </a:p>
                  </a:txBody>
                  <a:tcPr/>
                </a:tc>
                <a:tc>
                  <a:txBody>
                    <a:bodyPr/>
                    <a:lstStyle/>
                    <a:p>
                      <a:pPr algn="ctr"/>
                      <a:r>
                        <a:rPr lang="en-US" sz="800"/>
                        <a:t>87</a:t>
                      </a:r>
                      <a:endParaRPr lang="en-DE" sz="800"/>
                    </a:p>
                  </a:txBody>
                  <a:tcPr/>
                </a:tc>
                <a:tc>
                  <a:txBody>
                    <a:bodyPr/>
                    <a:lstStyle/>
                    <a:p>
                      <a:pPr algn="ctr"/>
                      <a:r>
                        <a:rPr lang="en-US" sz="800"/>
                        <a:t>71</a:t>
                      </a:r>
                      <a:endParaRPr lang="en-DE" sz="800"/>
                    </a:p>
                  </a:txBody>
                  <a:tcPr/>
                </a:tc>
                <a:extLst>
                  <a:ext uri="{0D108BD9-81ED-4DB2-BD59-A6C34878D82A}">
                    <a16:rowId xmlns:a16="http://schemas.microsoft.com/office/drawing/2014/main" val="76778566"/>
                  </a:ext>
                </a:extLst>
              </a:tr>
              <a:tr h="151482">
                <a:tc>
                  <a:txBody>
                    <a:bodyPr/>
                    <a:lstStyle/>
                    <a:p>
                      <a:r>
                        <a:rPr lang="en-US" sz="800"/>
                        <a:t>Male, %</a:t>
                      </a:r>
                      <a:endParaRPr lang="en-DE" sz="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DE" sz="800"/>
                        <a:t>✓</a:t>
                      </a:r>
                    </a:p>
                  </a:txBody>
                  <a:tcPr/>
                </a:tc>
                <a:tc>
                  <a:txBody>
                    <a:bodyPr/>
                    <a:lstStyle/>
                    <a:p>
                      <a:pPr algn="ctr"/>
                      <a:r>
                        <a:rPr lang="en-US" sz="800"/>
                        <a:t>67.0</a:t>
                      </a:r>
                      <a:endParaRPr lang="en-DE" sz="800"/>
                    </a:p>
                  </a:txBody>
                  <a:tcPr/>
                </a:tc>
                <a:tc>
                  <a:txBody>
                    <a:bodyPr/>
                    <a:lstStyle/>
                    <a:p>
                      <a:pPr algn="ctr"/>
                      <a:r>
                        <a:rPr lang="en-US" sz="800"/>
                        <a:t>66.2</a:t>
                      </a:r>
                      <a:endParaRPr lang="en-DE" sz="800"/>
                    </a:p>
                  </a:txBody>
                  <a:tcPr/>
                </a:tc>
                <a:tc>
                  <a:txBody>
                    <a:bodyPr/>
                    <a:lstStyle/>
                    <a:p>
                      <a:pPr algn="ctr"/>
                      <a:r>
                        <a:rPr lang="en-US" sz="800"/>
                        <a:t>67.0</a:t>
                      </a:r>
                      <a:endParaRPr lang="en-DE" sz="800"/>
                    </a:p>
                  </a:txBody>
                  <a:tcPr/>
                </a:tc>
                <a:extLst>
                  <a:ext uri="{0D108BD9-81ED-4DB2-BD59-A6C34878D82A}">
                    <a16:rowId xmlns:a16="http://schemas.microsoft.com/office/drawing/2014/main" val="1878510678"/>
                  </a:ext>
                </a:extLst>
              </a:tr>
              <a:tr h="151482">
                <a:tc>
                  <a:txBody>
                    <a:bodyPr/>
                    <a:lstStyle/>
                    <a:p>
                      <a:r>
                        <a:rPr lang="en-US" sz="800"/>
                        <a:t>ECOG PS=0, %</a:t>
                      </a:r>
                      <a:endParaRPr lang="en-DE" sz="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DE" sz="800"/>
                        <a:t>✓</a:t>
                      </a:r>
                    </a:p>
                  </a:txBody>
                  <a:tcPr/>
                </a:tc>
                <a:tc>
                  <a:txBody>
                    <a:bodyPr/>
                    <a:lstStyle/>
                    <a:p>
                      <a:pPr algn="ctr"/>
                      <a:r>
                        <a:rPr lang="en-US" sz="800"/>
                        <a:t>69.2</a:t>
                      </a:r>
                      <a:endParaRPr lang="en-DE" sz="800"/>
                    </a:p>
                  </a:txBody>
                  <a:tcPr/>
                </a:tc>
                <a:tc>
                  <a:txBody>
                    <a:bodyPr/>
                    <a:lstStyle/>
                    <a:p>
                      <a:pPr algn="ctr"/>
                      <a:r>
                        <a:rPr lang="en-US" sz="800"/>
                        <a:t>43.8</a:t>
                      </a:r>
                      <a:endParaRPr lang="en-DE" sz="800"/>
                    </a:p>
                  </a:txBody>
                  <a:tcPr/>
                </a:tc>
                <a:tc>
                  <a:txBody>
                    <a:bodyPr/>
                    <a:lstStyle/>
                    <a:p>
                      <a:pPr algn="ctr"/>
                      <a:r>
                        <a:rPr lang="en-US" sz="800"/>
                        <a:t>69.2</a:t>
                      </a:r>
                      <a:endParaRPr lang="en-DE" sz="800"/>
                    </a:p>
                  </a:txBody>
                  <a:tcPr/>
                </a:tc>
                <a:extLst>
                  <a:ext uri="{0D108BD9-81ED-4DB2-BD59-A6C34878D82A}">
                    <a16:rowId xmlns:a16="http://schemas.microsoft.com/office/drawing/2014/main" val="2666878250"/>
                  </a:ext>
                </a:extLst>
              </a:tr>
              <a:tr h="151482">
                <a:tc>
                  <a:txBody>
                    <a:bodyPr/>
                    <a:lstStyle/>
                    <a:p>
                      <a:r>
                        <a:rPr lang="en-US" sz="800"/>
                        <a:t>SLL (vs CLL), %</a:t>
                      </a:r>
                      <a:endParaRPr lang="en-DE" sz="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DE" sz="800"/>
                        <a:t>✓</a:t>
                      </a:r>
                    </a:p>
                  </a:txBody>
                  <a:tcPr/>
                </a:tc>
                <a:tc>
                  <a:txBody>
                    <a:bodyPr/>
                    <a:lstStyle/>
                    <a:p>
                      <a:pPr algn="ctr"/>
                      <a:r>
                        <a:rPr lang="en-US" sz="800"/>
                        <a:t>8.0</a:t>
                      </a:r>
                      <a:endParaRPr lang="en-DE" sz="800"/>
                    </a:p>
                  </a:txBody>
                  <a:tcPr/>
                </a:tc>
                <a:tc>
                  <a:txBody>
                    <a:bodyPr/>
                    <a:lstStyle/>
                    <a:p>
                      <a:pPr algn="ctr"/>
                      <a:r>
                        <a:rPr lang="en-US" sz="800"/>
                        <a:t>8.8</a:t>
                      </a:r>
                      <a:endParaRPr lang="en-DE" sz="800"/>
                    </a:p>
                  </a:txBody>
                  <a:tcPr/>
                </a:tc>
                <a:tc>
                  <a:txBody>
                    <a:bodyPr/>
                    <a:lstStyle/>
                    <a:p>
                      <a:pPr algn="ctr"/>
                      <a:r>
                        <a:rPr lang="en-US" sz="800"/>
                        <a:t>8.0</a:t>
                      </a:r>
                      <a:endParaRPr lang="en-DE" sz="800"/>
                    </a:p>
                  </a:txBody>
                  <a:tcPr/>
                </a:tc>
                <a:extLst>
                  <a:ext uri="{0D108BD9-81ED-4DB2-BD59-A6C34878D82A}">
                    <a16:rowId xmlns:a16="http://schemas.microsoft.com/office/drawing/2014/main" val="2354785942"/>
                  </a:ext>
                </a:extLst>
              </a:tr>
              <a:tr h="151482">
                <a:tc>
                  <a:txBody>
                    <a:bodyPr/>
                    <a:lstStyle/>
                    <a:p>
                      <a:r>
                        <a:rPr lang="en-US" sz="800"/>
                        <a:t>Rai stage III-</a:t>
                      </a:r>
                      <a:r>
                        <a:rPr lang="en-US" sz="800" err="1"/>
                        <a:t>IV,</a:t>
                      </a:r>
                      <a:r>
                        <a:rPr lang="en-US" sz="800" baseline="30000" err="1"/>
                        <a:t>a</a:t>
                      </a:r>
                      <a:r>
                        <a:rPr lang="en-US" sz="800"/>
                        <a:t> %</a:t>
                      </a:r>
                      <a:endParaRPr lang="en-DE" sz="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DE" sz="800"/>
                        <a:t>✓</a:t>
                      </a:r>
                    </a:p>
                  </a:txBody>
                  <a:tcPr/>
                </a:tc>
                <a:tc>
                  <a:txBody>
                    <a:bodyPr/>
                    <a:lstStyle/>
                    <a:p>
                      <a:pPr algn="ctr"/>
                      <a:r>
                        <a:rPr lang="en-US" sz="800"/>
                        <a:t>28.0</a:t>
                      </a:r>
                      <a:endParaRPr lang="en-DE" sz="800"/>
                    </a:p>
                  </a:txBody>
                  <a:tcPr/>
                </a:tc>
                <a:tc>
                  <a:txBody>
                    <a:bodyPr/>
                    <a:lstStyle/>
                    <a:p>
                      <a:pPr algn="ctr"/>
                      <a:r>
                        <a:rPr lang="en-US" sz="800"/>
                        <a:t>31.0</a:t>
                      </a:r>
                      <a:endParaRPr lang="en-DE" sz="800"/>
                    </a:p>
                  </a:txBody>
                  <a:tcPr/>
                </a:tc>
                <a:tc>
                  <a:txBody>
                    <a:bodyPr/>
                    <a:lstStyle/>
                    <a:p>
                      <a:pPr algn="ctr"/>
                      <a:r>
                        <a:rPr lang="en-US" sz="800"/>
                        <a:t>28.0</a:t>
                      </a:r>
                      <a:endParaRPr lang="en-DE" sz="800"/>
                    </a:p>
                  </a:txBody>
                  <a:tcPr/>
                </a:tc>
                <a:extLst>
                  <a:ext uri="{0D108BD9-81ED-4DB2-BD59-A6C34878D82A}">
                    <a16:rowId xmlns:a16="http://schemas.microsoft.com/office/drawing/2014/main" val="4053638524"/>
                  </a:ext>
                </a:extLst>
              </a:tr>
              <a:tr h="151482">
                <a:tc>
                  <a:txBody>
                    <a:bodyPr/>
                    <a:lstStyle/>
                    <a:p>
                      <a:r>
                        <a:rPr lang="en-US" sz="800"/>
                        <a:t>Mutated IGHV, %</a:t>
                      </a:r>
                      <a:endParaRPr lang="en-DE" sz="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DE" sz="800"/>
                        <a:t>✓</a:t>
                      </a:r>
                    </a:p>
                  </a:txBody>
                  <a:tcPr/>
                </a:tc>
                <a:tc>
                  <a:txBody>
                    <a:bodyPr/>
                    <a:lstStyle/>
                    <a:p>
                      <a:pPr algn="ctr"/>
                      <a:r>
                        <a:rPr lang="en-US" sz="800"/>
                        <a:t>42.6</a:t>
                      </a:r>
                      <a:endParaRPr lang="en-DE" sz="800"/>
                    </a:p>
                  </a:txBody>
                  <a:tcPr/>
                </a:tc>
                <a:tc>
                  <a:txBody>
                    <a:bodyPr/>
                    <a:lstStyle/>
                    <a:p>
                      <a:pPr algn="ctr"/>
                      <a:r>
                        <a:rPr lang="en-US" sz="800"/>
                        <a:t>43.8</a:t>
                      </a:r>
                      <a:endParaRPr lang="en-DE" sz="800"/>
                    </a:p>
                  </a:txBody>
                  <a:tcPr/>
                </a:tc>
                <a:tc>
                  <a:txBody>
                    <a:bodyPr/>
                    <a:lstStyle/>
                    <a:p>
                      <a:pPr algn="ctr"/>
                      <a:r>
                        <a:rPr lang="en-US" sz="800"/>
                        <a:t>42.6</a:t>
                      </a:r>
                      <a:endParaRPr lang="en-DE" sz="800"/>
                    </a:p>
                  </a:txBody>
                  <a:tcPr/>
                </a:tc>
                <a:extLst>
                  <a:ext uri="{0D108BD9-81ED-4DB2-BD59-A6C34878D82A}">
                    <a16:rowId xmlns:a16="http://schemas.microsoft.com/office/drawing/2014/main" val="1596237556"/>
                  </a:ext>
                </a:extLst>
              </a:tr>
              <a:tr h="151482">
                <a:tc>
                  <a:txBody>
                    <a:bodyPr/>
                    <a:lstStyle/>
                    <a:p>
                      <a:r>
                        <a:rPr lang="en-US" sz="800"/>
                        <a:t>Del(17p), %</a:t>
                      </a:r>
                      <a:endParaRPr lang="en-DE" sz="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DE" sz="800"/>
                        <a:t>✓</a:t>
                      </a:r>
                    </a:p>
                  </a:txBody>
                  <a:tcPr/>
                </a:tc>
                <a:tc>
                  <a:txBody>
                    <a:bodyPr/>
                    <a:lstStyle/>
                    <a:p>
                      <a:pPr algn="ctr"/>
                      <a:r>
                        <a:rPr lang="en-US" sz="800"/>
                        <a:t>12.7</a:t>
                      </a:r>
                      <a:endParaRPr lang="en-DE" sz="800"/>
                    </a:p>
                  </a:txBody>
                  <a:tcPr/>
                </a:tc>
                <a:tc>
                  <a:txBody>
                    <a:bodyPr/>
                    <a:lstStyle/>
                    <a:p>
                      <a:pPr algn="ctr"/>
                      <a:r>
                        <a:rPr lang="en-US" sz="800"/>
                        <a:t>31.8</a:t>
                      </a:r>
                      <a:endParaRPr lang="en-DE" sz="800"/>
                    </a:p>
                  </a:txBody>
                  <a:tcPr/>
                </a:tc>
                <a:tc>
                  <a:txBody>
                    <a:bodyPr/>
                    <a:lstStyle/>
                    <a:p>
                      <a:pPr algn="ctr"/>
                      <a:r>
                        <a:rPr lang="en-US" sz="800"/>
                        <a:t>12.7</a:t>
                      </a:r>
                      <a:endParaRPr lang="en-DE" sz="800"/>
                    </a:p>
                  </a:txBody>
                  <a:tcPr/>
                </a:tc>
                <a:extLst>
                  <a:ext uri="{0D108BD9-81ED-4DB2-BD59-A6C34878D82A}">
                    <a16:rowId xmlns:a16="http://schemas.microsoft.com/office/drawing/2014/main" val="3543739812"/>
                  </a:ext>
                </a:extLst>
              </a:tr>
              <a:tr h="151482">
                <a:tc>
                  <a:txBody>
                    <a:bodyPr/>
                    <a:lstStyle/>
                    <a:p>
                      <a:r>
                        <a:rPr lang="en-US" sz="800"/>
                        <a:t>Del(11q)</a:t>
                      </a:r>
                      <a:r>
                        <a:rPr lang="en-US" sz="800" baseline="30000"/>
                        <a:t>b</a:t>
                      </a:r>
                      <a:r>
                        <a:rPr lang="en-US" sz="800"/>
                        <a:t>, %</a:t>
                      </a:r>
                      <a:endParaRPr lang="en-DE" sz="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DE" sz="800"/>
                        <a:t>✓</a:t>
                      </a:r>
                    </a:p>
                  </a:txBody>
                  <a:tcPr/>
                </a:tc>
                <a:tc>
                  <a:txBody>
                    <a:bodyPr/>
                    <a:lstStyle/>
                    <a:p>
                      <a:pPr algn="ctr"/>
                      <a:r>
                        <a:rPr lang="en-US" sz="800"/>
                        <a:t>17.7</a:t>
                      </a:r>
                      <a:endParaRPr lang="en-DE" sz="800"/>
                    </a:p>
                  </a:txBody>
                  <a:tcPr/>
                </a:tc>
                <a:tc>
                  <a:txBody>
                    <a:bodyPr/>
                    <a:lstStyle/>
                    <a:p>
                      <a:pPr algn="ctr"/>
                      <a:r>
                        <a:rPr lang="en-US" sz="800"/>
                        <a:t>11.6</a:t>
                      </a:r>
                      <a:endParaRPr lang="en-DE" sz="800"/>
                    </a:p>
                  </a:txBody>
                  <a:tcPr/>
                </a:tc>
                <a:tc>
                  <a:txBody>
                    <a:bodyPr/>
                    <a:lstStyle/>
                    <a:p>
                      <a:pPr algn="ctr"/>
                      <a:r>
                        <a:rPr lang="en-US" sz="800"/>
                        <a:t>17.7</a:t>
                      </a:r>
                      <a:endParaRPr lang="en-DE" sz="800"/>
                    </a:p>
                  </a:txBody>
                  <a:tcPr/>
                </a:tc>
                <a:extLst>
                  <a:ext uri="{0D108BD9-81ED-4DB2-BD59-A6C34878D82A}">
                    <a16:rowId xmlns:a16="http://schemas.microsoft.com/office/drawing/2014/main" val="3172504720"/>
                  </a:ext>
                </a:extLst>
              </a:tr>
              <a:tr h="151482">
                <a:tc>
                  <a:txBody>
                    <a:bodyPr/>
                    <a:lstStyle/>
                    <a:p>
                      <a:r>
                        <a:rPr lang="en-US" sz="800"/>
                        <a:t>Trisomy 12</a:t>
                      </a:r>
                      <a:r>
                        <a:rPr lang="en-US" sz="800" baseline="30000"/>
                        <a:t>b</a:t>
                      </a:r>
                      <a:r>
                        <a:rPr lang="en-US" sz="800"/>
                        <a:t>, %</a:t>
                      </a:r>
                      <a:endParaRPr lang="en-DE" sz="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DE" sz="800"/>
                        <a:t>✓</a:t>
                      </a:r>
                    </a:p>
                  </a:txBody>
                  <a:tcPr/>
                </a:tc>
                <a:tc>
                  <a:txBody>
                    <a:bodyPr/>
                    <a:lstStyle/>
                    <a:p>
                      <a:pPr algn="ctr"/>
                      <a:r>
                        <a:rPr lang="en-US" sz="800"/>
                        <a:t>14.6</a:t>
                      </a:r>
                      <a:endParaRPr lang="en-DE" sz="800"/>
                    </a:p>
                  </a:txBody>
                  <a:tcPr/>
                </a:tc>
                <a:tc>
                  <a:txBody>
                    <a:bodyPr/>
                    <a:lstStyle/>
                    <a:p>
                      <a:pPr algn="ctr"/>
                      <a:r>
                        <a:rPr lang="en-US" sz="800"/>
                        <a:t>12.5</a:t>
                      </a:r>
                      <a:endParaRPr lang="en-DE" sz="800"/>
                    </a:p>
                  </a:txBody>
                  <a:tcPr/>
                </a:tc>
                <a:tc>
                  <a:txBody>
                    <a:bodyPr/>
                    <a:lstStyle/>
                    <a:p>
                      <a:pPr algn="ctr"/>
                      <a:r>
                        <a:rPr lang="en-US" sz="800"/>
                        <a:t>14.6</a:t>
                      </a:r>
                      <a:endParaRPr lang="en-DE" sz="800"/>
                    </a:p>
                  </a:txBody>
                  <a:tcPr/>
                </a:tc>
                <a:extLst>
                  <a:ext uri="{0D108BD9-81ED-4DB2-BD59-A6C34878D82A}">
                    <a16:rowId xmlns:a16="http://schemas.microsoft.com/office/drawing/2014/main" val="674417427"/>
                  </a:ext>
                </a:extLst>
              </a:tr>
              <a:tr h="151482">
                <a:tc>
                  <a:txBody>
                    <a:bodyPr/>
                    <a:lstStyle/>
                    <a:p>
                      <a:r>
                        <a:rPr lang="en-US" sz="800" err="1"/>
                        <a:t>Normal</a:t>
                      </a:r>
                      <a:r>
                        <a:rPr lang="en-US" sz="800" baseline="30000" err="1"/>
                        <a:t>b</a:t>
                      </a:r>
                      <a:r>
                        <a:rPr lang="en-US" sz="800"/>
                        <a:t>, %</a:t>
                      </a:r>
                      <a:endParaRPr lang="en-DE" sz="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DE" sz="800"/>
                        <a:t>✓</a:t>
                      </a:r>
                    </a:p>
                  </a:txBody>
                  <a:tcPr/>
                </a:tc>
                <a:tc>
                  <a:txBody>
                    <a:bodyPr/>
                    <a:lstStyle/>
                    <a:p>
                      <a:pPr algn="ctr"/>
                      <a:r>
                        <a:rPr lang="en-US" sz="800"/>
                        <a:t>20.9</a:t>
                      </a:r>
                      <a:endParaRPr lang="en-DE" sz="800"/>
                    </a:p>
                  </a:txBody>
                  <a:tcPr/>
                </a:tc>
                <a:tc>
                  <a:txBody>
                    <a:bodyPr/>
                    <a:lstStyle/>
                    <a:p>
                      <a:pPr algn="ctr"/>
                      <a:r>
                        <a:rPr lang="en-US" sz="800"/>
                        <a:t>15.9</a:t>
                      </a:r>
                      <a:endParaRPr lang="en-DE" sz="800"/>
                    </a:p>
                  </a:txBody>
                  <a:tcPr/>
                </a:tc>
                <a:tc>
                  <a:txBody>
                    <a:bodyPr/>
                    <a:lstStyle/>
                    <a:p>
                      <a:pPr algn="ctr"/>
                      <a:r>
                        <a:rPr lang="en-US" sz="800"/>
                        <a:t>20.9</a:t>
                      </a:r>
                      <a:endParaRPr lang="en-DE" sz="800"/>
                    </a:p>
                  </a:txBody>
                  <a:tcPr/>
                </a:tc>
                <a:extLst>
                  <a:ext uri="{0D108BD9-81ED-4DB2-BD59-A6C34878D82A}">
                    <a16:rowId xmlns:a16="http://schemas.microsoft.com/office/drawing/2014/main" val="1803623407"/>
                  </a:ext>
                </a:extLst>
              </a:tr>
              <a:tr h="151482">
                <a:tc>
                  <a:txBody>
                    <a:bodyPr/>
                    <a:lstStyle/>
                    <a:p>
                      <a:r>
                        <a:rPr lang="en-US" sz="800"/>
                        <a:t>Del(13q)</a:t>
                      </a:r>
                      <a:r>
                        <a:rPr lang="en-US" sz="800" baseline="30000"/>
                        <a:t>b</a:t>
                      </a:r>
                      <a:r>
                        <a:rPr lang="en-US" sz="800"/>
                        <a:t>, %</a:t>
                      </a:r>
                      <a:endParaRPr lang="en-DE" sz="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DE" sz="800"/>
                        <a:t>✓</a:t>
                      </a:r>
                    </a:p>
                  </a:txBody>
                  <a:tcPr/>
                </a:tc>
                <a:tc>
                  <a:txBody>
                    <a:bodyPr/>
                    <a:lstStyle/>
                    <a:p>
                      <a:pPr algn="ctr"/>
                      <a:r>
                        <a:rPr lang="en-US" sz="800"/>
                        <a:t>34.1</a:t>
                      </a:r>
                      <a:endParaRPr lang="en-DE" sz="800"/>
                    </a:p>
                  </a:txBody>
                  <a:tcPr/>
                </a:tc>
                <a:tc>
                  <a:txBody>
                    <a:bodyPr/>
                    <a:lstStyle/>
                    <a:p>
                      <a:pPr algn="ctr"/>
                      <a:r>
                        <a:rPr lang="en-US" sz="800"/>
                        <a:t>28.2</a:t>
                      </a:r>
                      <a:endParaRPr lang="en-DE" sz="800"/>
                    </a:p>
                  </a:txBody>
                  <a:tcPr/>
                </a:tc>
                <a:tc>
                  <a:txBody>
                    <a:bodyPr/>
                    <a:lstStyle/>
                    <a:p>
                      <a:pPr algn="ctr"/>
                      <a:r>
                        <a:rPr lang="en-US" sz="800"/>
                        <a:t>34.1</a:t>
                      </a:r>
                      <a:endParaRPr lang="en-DE" sz="800"/>
                    </a:p>
                  </a:txBody>
                  <a:tcPr/>
                </a:tc>
                <a:extLst>
                  <a:ext uri="{0D108BD9-81ED-4DB2-BD59-A6C34878D82A}">
                    <a16:rowId xmlns:a16="http://schemas.microsoft.com/office/drawing/2014/main" val="952847210"/>
                  </a:ext>
                </a:extLst>
              </a:tr>
              <a:tr h="151482">
                <a:tc>
                  <a:txBody>
                    <a:bodyPr/>
                    <a:lstStyle/>
                    <a:p>
                      <a:r>
                        <a:rPr lang="en-US" sz="800" i="1"/>
                        <a:t>TP53</a:t>
                      </a:r>
                      <a:r>
                        <a:rPr lang="en-US" sz="800"/>
                        <a:t> mutation, %</a:t>
                      </a:r>
                      <a:endParaRPr lang="en-DE" sz="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DE" sz="800"/>
                        <a:t>✓</a:t>
                      </a:r>
                    </a:p>
                  </a:txBody>
                  <a:tcPr/>
                </a:tc>
                <a:tc>
                  <a:txBody>
                    <a:bodyPr/>
                    <a:lstStyle/>
                    <a:p>
                      <a:pPr algn="ctr"/>
                      <a:r>
                        <a:rPr lang="en-US" sz="800"/>
                        <a:t>10.3</a:t>
                      </a:r>
                      <a:endParaRPr lang="en-DE" sz="800"/>
                    </a:p>
                  </a:txBody>
                  <a:tcPr/>
                </a:tc>
                <a:tc>
                  <a:txBody>
                    <a:bodyPr/>
                    <a:lstStyle/>
                    <a:p>
                      <a:pPr algn="ctr"/>
                      <a:r>
                        <a:rPr lang="en-US" sz="800"/>
                        <a:t>18.2</a:t>
                      </a:r>
                      <a:endParaRPr lang="en-DE" sz="800"/>
                    </a:p>
                  </a:txBody>
                  <a:tcPr/>
                </a:tc>
                <a:tc>
                  <a:txBody>
                    <a:bodyPr/>
                    <a:lstStyle/>
                    <a:p>
                      <a:pPr algn="ctr"/>
                      <a:r>
                        <a:rPr lang="en-US" sz="800"/>
                        <a:t>10.3</a:t>
                      </a:r>
                      <a:endParaRPr lang="en-DE" sz="800"/>
                    </a:p>
                  </a:txBody>
                  <a:tcPr/>
                </a:tc>
                <a:extLst>
                  <a:ext uri="{0D108BD9-81ED-4DB2-BD59-A6C34878D82A}">
                    <a16:rowId xmlns:a16="http://schemas.microsoft.com/office/drawing/2014/main" val="2109576779"/>
                  </a:ext>
                </a:extLst>
              </a:tr>
              <a:tr h="151482">
                <a:tc>
                  <a:txBody>
                    <a:bodyPr/>
                    <a:lstStyle/>
                    <a:p>
                      <a:r>
                        <a:rPr lang="en-US" sz="800"/>
                        <a:t>Bulky disease, LD in cm, ≥5, %</a:t>
                      </a:r>
                      <a:endParaRPr lang="en-DE" sz="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DE" sz="800"/>
                        <a:t>✓</a:t>
                      </a:r>
                    </a:p>
                  </a:txBody>
                  <a:tcPr/>
                </a:tc>
                <a:tc>
                  <a:txBody>
                    <a:bodyPr/>
                    <a:lstStyle/>
                    <a:p>
                      <a:pPr algn="ctr"/>
                      <a:r>
                        <a:rPr lang="en-US" sz="800"/>
                        <a:t>30.2</a:t>
                      </a:r>
                      <a:endParaRPr lang="en-DE" sz="800"/>
                    </a:p>
                  </a:txBody>
                  <a:tcPr/>
                </a:tc>
                <a:tc>
                  <a:txBody>
                    <a:bodyPr/>
                    <a:lstStyle/>
                    <a:p>
                      <a:pPr algn="ctr"/>
                      <a:r>
                        <a:rPr lang="en-US" sz="800"/>
                        <a:t>32.1</a:t>
                      </a:r>
                      <a:endParaRPr lang="en-DE" sz="800"/>
                    </a:p>
                  </a:txBody>
                  <a:tcPr/>
                </a:tc>
                <a:tc>
                  <a:txBody>
                    <a:bodyPr/>
                    <a:lstStyle/>
                    <a:p>
                      <a:pPr algn="ctr"/>
                      <a:r>
                        <a:rPr lang="en-US" sz="800"/>
                        <a:t>25.6</a:t>
                      </a:r>
                      <a:endParaRPr lang="en-DE" sz="800"/>
                    </a:p>
                  </a:txBody>
                  <a:tcPr/>
                </a:tc>
                <a:extLst>
                  <a:ext uri="{0D108BD9-81ED-4DB2-BD59-A6C34878D82A}">
                    <a16:rowId xmlns:a16="http://schemas.microsoft.com/office/drawing/2014/main" val="4273459381"/>
                  </a:ext>
                </a:extLst>
              </a:tr>
              <a:tr h="151482">
                <a:tc>
                  <a:txBody>
                    <a:bodyPr/>
                    <a:lstStyle/>
                    <a:p>
                      <a:r>
                        <a:rPr lang="en-US" sz="800"/>
                        <a:t>Complex karyotype ≥3 abnormalities, %</a:t>
                      </a:r>
                      <a:endParaRPr lang="en-DE" sz="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i="1" kern="1200">
                          <a:solidFill>
                            <a:schemeClr val="dk1"/>
                          </a:solidFill>
                          <a:latin typeface="+mn-lt"/>
                          <a:ea typeface="+mn-ea"/>
                          <a:cs typeface="+mn-cs"/>
                        </a:rPr>
                        <a:t>X</a:t>
                      </a:r>
                      <a:endParaRPr lang="en-DE" sz="800" i="1" kern="1200">
                        <a:solidFill>
                          <a:schemeClr val="dk1"/>
                        </a:solidFill>
                        <a:latin typeface="+mn-lt"/>
                        <a:ea typeface="+mn-ea"/>
                        <a:cs typeface="+mn-cs"/>
                      </a:endParaRPr>
                    </a:p>
                  </a:txBody>
                  <a:tcPr/>
                </a:tc>
                <a:tc>
                  <a:txBody>
                    <a:bodyPr/>
                    <a:lstStyle/>
                    <a:p>
                      <a:pPr algn="ctr"/>
                      <a:r>
                        <a:rPr lang="en-US" sz="800"/>
                        <a:t>23.3</a:t>
                      </a:r>
                      <a:endParaRPr lang="en-DE" sz="800"/>
                    </a:p>
                  </a:txBody>
                  <a:tcPr/>
                </a:tc>
                <a:tc>
                  <a:txBody>
                    <a:bodyPr/>
                    <a:lstStyle/>
                    <a:p>
                      <a:pPr algn="ctr"/>
                      <a:r>
                        <a:rPr lang="en-US" sz="800"/>
                        <a:t>22.3</a:t>
                      </a:r>
                      <a:endParaRPr lang="en-DE" sz="800"/>
                    </a:p>
                  </a:txBody>
                  <a:tcPr/>
                </a:tc>
                <a:tc>
                  <a:txBody>
                    <a:bodyPr/>
                    <a:lstStyle/>
                    <a:p>
                      <a:pPr algn="ctr"/>
                      <a:r>
                        <a:rPr lang="en-US" sz="800"/>
                        <a:t>16.0</a:t>
                      </a:r>
                      <a:endParaRPr lang="en-DE" sz="800"/>
                    </a:p>
                  </a:txBody>
                  <a:tcPr/>
                </a:tc>
                <a:extLst>
                  <a:ext uri="{0D108BD9-81ED-4DB2-BD59-A6C34878D82A}">
                    <a16:rowId xmlns:a16="http://schemas.microsoft.com/office/drawing/2014/main" val="3010630420"/>
                  </a:ext>
                </a:extLst>
              </a:tr>
            </a:tbl>
          </a:graphicData>
        </a:graphic>
      </p:graphicFrame>
    </p:spTree>
    <p:extLst>
      <p:ext uri="{BB962C8B-B14F-4D97-AF65-F5344CB8AC3E}">
        <p14:creationId xmlns:p14="http://schemas.microsoft.com/office/powerpoint/2010/main" val="35375408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402E186-11D4-79AE-3959-049593540D8B}"/>
              </a:ext>
            </a:extLst>
          </p:cNvPr>
          <p:cNvSpPr>
            <a:spLocks noGrp="1"/>
          </p:cNvSpPr>
          <p:nvPr>
            <p:ph type="body" sz="quarter" idx="12"/>
          </p:nvPr>
        </p:nvSpPr>
        <p:spPr/>
        <p:txBody>
          <a:bodyPr/>
          <a:lstStyle/>
          <a:p>
            <a:r>
              <a:rPr lang="en-US"/>
              <a:t>MAIC-1 (GLOW)</a:t>
            </a:r>
            <a:endParaRPr lang="en-DE"/>
          </a:p>
        </p:txBody>
      </p:sp>
      <p:sp>
        <p:nvSpPr>
          <p:cNvPr id="3" name="Title 2">
            <a:extLst>
              <a:ext uri="{FF2B5EF4-FFF2-40B4-BE49-F238E27FC236}">
                <a16:creationId xmlns:a16="http://schemas.microsoft.com/office/drawing/2014/main" id="{A5D3D477-E9E7-A855-0378-B2835E47597B}"/>
              </a:ext>
            </a:extLst>
          </p:cNvPr>
          <p:cNvSpPr>
            <a:spLocks noGrp="1"/>
          </p:cNvSpPr>
          <p:nvPr>
            <p:ph type="title"/>
          </p:nvPr>
        </p:nvSpPr>
        <p:spPr/>
        <p:txBody>
          <a:bodyPr/>
          <a:lstStyle/>
          <a:p>
            <a:r>
              <a:rPr lang="en-US"/>
              <a:t>PFS-INV</a:t>
            </a:r>
            <a:endParaRPr lang="en-DE"/>
          </a:p>
        </p:txBody>
      </p:sp>
      <p:sp>
        <p:nvSpPr>
          <p:cNvPr id="2" name="Footer Placeholder 1">
            <a:extLst>
              <a:ext uri="{FF2B5EF4-FFF2-40B4-BE49-F238E27FC236}">
                <a16:creationId xmlns:a16="http://schemas.microsoft.com/office/drawing/2014/main" id="{8199F821-2750-A8A5-BAA7-926947ADB14A}"/>
              </a:ext>
            </a:extLst>
          </p:cNvPr>
          <p:cNvSpPr>
            <a:spLocks noGrp="1"/>
          </p:cNvSpPr>
          <p:nvPr>
            <p:ph type="ftr" sz="quarter" idx="13"/>
          </p:nvPr>
        </p:nvSpPr>
        <p:spPr/>
        <p:txBody>
          <a:bodyPr/>
          <a:lstStyle/>
          <a:p>
            <a:r>
              <a:rPr lang="en-GB"/>
              <a:t>CI, confidence interval; HR, hazard ratio; ITT, intent-to-treat; MAIC, matching-adjusted indirect comparison; PFS-INV, investigator-assessed progression-free survival; V+I, </a:t>
            </a:r>
            <a:r>
              <a:rPr lang="en-GB" err="1"/>
              <a:t>venetoclax</a:t>
            </a:r>
            <a:r>
              <a:rPr lang="en-GB"/>
              <a:t> plus ibrutinib.</a:t>
            </a:r>
          </a:p>
          <a:p>
            <a:r>
              <a:rPr lang="en-GB" b="1"/>
              <a:t>Munir et al. Abstract #P702 presented at EHA2024. </a:t>
            </a:r>
          </a:p>
        </p:txBody>
      </p:sp>
      <p:sp>
        <p:nvSpPr>
          <p:cNvPr id="7" name="Text Placeholder 6">
            <a:extLst>
              <a:ext uri="{FF2B5EF4-FFF2-40B4-BE49-F238E27FC236}">
                <a16:creationId xmlns:a16="http://schemas.microsoft.com/office/drawing/2014/main" id="{C05936CE-B3B4-CAF8-B9A2-231FED68A165}"/>
              </a:ext>
            </a:extLst>
          </p:cNvPr>
          <p:cNvSpPr>
            <a:spLocks noGrp="1"/>
          </p:cNvSpPr>
          <p:nvPr>
            <p:ph type="body" sz="quarter" idx="14"/>
          </p:nvPr>
        </p:nvSpPr>
        <p:spPr/>
        <p:txBody>
          <a:bodyPr/>
          <a:lstStyle/>
          <a:p>
            <a:r>
              <a:rPr lang="en-US"/>
              <a:t>MAIC-2 (CAPTIVATE)</a:t>
            </a:r>
            <a:endParaRPr lang="en-DE"/>
          </a:p>
        </p:txBody>
      </p:sp>
      <p:graphicFrame>
        <p:nvGraphicFramePr>
          <p:cNvPr id="4" name="Diagramm 3">
            <a:extLst>
              <a:ext uri="{FF2B5EF4-FFF2-40B4-BE49-F238E27FC236}">
                <a16:creationId xmlns:a16="http://schemas.microsoft.com/office/drawing/2014/main" id="{8F4A28F1-5931-167D-9459-AD3287F10E68}"/>
              </a:ext>
            </a:extLst>
          </p:cNvPr>
          <p:cNvGraphicFramePr/>
          <p:nvPr>
            <p:extLst>
              <p:ext uri="{D42A27DB-BD31-4B8C-83A1-F6EECF244321}">
                <p14:modId xmlns:p14="http://schemas.microsoft.com/office/powerpoint/2010/main" val="3702000742"/>
              </p:ext>
            </p:extLst>
          </p:nvPr>
        </p:nvGraphicFramePr>
        <p:xfrm>
          <a:off x="328007" y="1970040"/>
          <a:ext cx="5666767" cy="32911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Tabelle 4">
            <a:extLst>
              <a:ext uri="{FF2B5EF4-FFF2-40B4-BE49-F238E27FC236}">
                <a16:creationId xmlns:a16="http://schemas.microsoft.com/office/drawing/2014/main" id="{B221649C-9D08-E35F-7C4E-A952B78534FB}"/>
              </a:ext>
            </a:extLst>
          </p:cNvPr>
          <p:cNvGraphicFramePr>
            <a:graphicFrameLocks noGrp="1"/>
          </p:cNvGraphicFramePr>
          <p:nvPr>
            <p:extLst>
              <p:ext uri="{D42A27DB-BD31-4B8C-83A1-F6EECF244321}">
                <p14:modId xmlns:p14="http://schemas.microsoft.com/office/powerpoint/2010/main" val="3229832069"/>
              </p:ext>
            </p:extLst>
          </p:nvPr>
        </p:nvGraphicFramePr>
        <p:xfrm>
          <a:off x="559260" y="5286292"/>
          <a:ext cx="4714251" cy="775680"/>
        </p:xfrm>
        <a:graphic>
          <a:graphicData uri="http://schemas.openxmlformats.org/drawingml/2006/table">
            <a:tbl>
              <a:tblPr firstRow="1" bandRow="1">
                <a:tableStyleId>{5C22544A-7EE6-4342-B048-85BDC9FD1C3A}</a:tableStyleId>
              </a:tblPr>
              <a:tblGrid>
                <a:gridCol w="178251">
                  <a:extLst>
                    <a:ext uri="{9D8B030D-6E8A-4147-A177-3AD203B41FA5}">
                      <a16:colId xmlns:a16="http://schemas.microsoft.com/office/drawing/2014/main" val="619206354"/>
                    </a:ext>
                  </a:extLst>
                </a:gridCol>
                <a:gridCol w="504000">
                  <a:extLst>
                    <a:ext uri="{9D8B030D-6E8A-4147-A177-3AD203B41FA5}">
                      <a16:colId xmlns:a16="http://schemas.microsoft.com/office/drawing/2014/main" val="174075662"/>
                    </a:ext>
                  </a:extLst>
                </a:gridCol>
                <a:gridCol w="504000">
                  <a:extLst>
                    <a:ext uri="{9D8B030D-6E8A-4147-A177-3AD203B41FA5}">
                      <a16:colId xmlns:a16="http://schemas.microsoft.com/office/drawing/2014/main" val="4247300208"/>
                    </a:ext>
                  </a:extLst>
                </a:gridCol>
                <a:gridCol w="504000">
                  <a:extLst>
                    <a:ext uri="{9D8B030D-6E8A-4147-A177-3AD203B41FA5}">
                      <a16:colId xmlns:a16="http://schemas.microsoft.com/office/drawing/2014/main" val="1392249542"/>
                    </a:ext>
                  </a:extLst>
                </a:gridCol>
                <a:gridCol w="504000">
                  <a:extLst>
                    <a:ext uri="{9D8B030D-6E8A-4147-A177-3AD203B41FA5}">
                      <a16:colId xmlns:a16="http://schemas.microsoft.com/office/drawing/2014/main" val="2058550711"/>
                    </a:ext>
                  </a:extLst>
                </a:gridCol>
                <a:gridCol w="504000">
                  <a:extLst>
                    <a:ext uri="{9D8B030D-6E8A-4147-A177-3AD203B41FA5}">
                      <a16:colId xmlns:a16="http://schemas.microsoft.com/office/drawing/2014/main" val="2021821706"/>
                    </a:ext>
                  </a:extLst>
                </a:gridCol>
                <a:gridCol w="504000">
                  <a:extLst>
                    <a:ext uri="{9D8B030D-6E8A-4147-A177-3AD203B41FA5}">
                      <a16:colId xmlns:a16="http://schemas.microsoft.com/office/drawing/2014/main" val="1927379860"/>
                    </a:ext>
                  </a:extLst>
                </a:gridCol>
                <a:gridCol w="504000">
                  <a:extLst>
                    <a:ext uri="{9D8B030D-6E8A-4147-A177-3AD203B41FA5}">
                      <a16:colId xmlns:a16="http://schemas.microsoft.com/office/drawing/2014/main" val="251996669"/>
                    </a:ext>
                  </a:extLst>
                </a:gridCol>
                <a:gridCol w="504000">
                  <a:extLst>
                    <a:ext uri="{9D8B030D-6E8A-4147-A177-3AD203B41FA5}">
                      <a16:colId xmlns:a16="http://schemas.microsoft.com/office/drawing/2014/main" val="1793459080"/>
                    </a:ext>
                  </a:extLst>
                </a:gridCol>
                <a:gridCol w="504000">
                  <a:extLst>
                    <a:ext uri="{9D8B030D-6E8A-4147-A177-3AD203B41FA5}">
                      <a16:colId xmlns:a16="http://schemas.microsoft.com/office/drawing/2014/main" val="3248877473"/>
                    </a:ext>
                  </a:extLst>
                </a:gridCol>
              </a:tblGrid>
              <a:tr h="177484">
                <a:tc gridSpan="10">
                  <a:txBody>
                    <a:bodyPr/>
                    <a:lstStyle/>
                    <a:p>
                      <a:r>
                        <a:rPr lang="de-DE" sz="800" err="1"/>
                        <a:t>No</a:t>
                      </a:r>
                      <a:r>
                        <a:rPr lang="de-DE" sz="800"/>
                        <a:t>. at </a:t>
                      </a:r>
                      <a:r>
                        <a:rPr lang="de-DE" sz="800" err="1"/>
                        <a:t>risk</a:t>
                      </a:r>
                      <a:endParaRPr lang="de-DE" sz="800"/>
                    </a:p>
                  </a:txBody>
                  <a:tcPr marL="36000" marR="0" marT="36000" marB="36000" anchor="ct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513556464"/>
                  </a:ext>
                </a:extLst>
              </a:tr>
              <a:tr h="177484">
                <a:tc>
                  <a:txBody>
                    <a:bodyPr/>
                    <a:lstStyle/>
                    <a:p>
                      <a:endParaRPr lang="de-DE" sz="800">
                        <a:solidFill>
                          <a:schemeClr val="bg1"/>
                        </a:solidFill>
                      </a:endParaRPr>
                    </a:p>
                  </a:txBody>
                  <a:tcPr marL="36000" marR="0" marT="36000" marB="36000" anchor="ctr">
                    <a:solidFill>
                      <a:schemeClr val="accent5"/>
                    </a:solidFill>
                  </a:tcPr>
                </a:tc>
                <a:tc>
                  <a:txBody>
                    <a:bodyPr/>
                    <a:lstStyle/>
                    <a:p>
                      <a:pPr algn="ctr"/>
                      <a:r>
                        <a:rPr lang="de-DE" sz="800"/>
                        <a:t>241</a:t>
                      </a:r>
                    </a:p>
                  </a:txBody>
                  <a:tcPr marL="0" marR="0" marT="36000" marB="36000" anchor="ctr"/>
                </a:tc>
                <a:tc>
                  <a:txBody>
                    <a:bodyPr/>
                    <a:lstStyle/>
                    <a:p>
                      <a:pPr algn="ctr"/>
                      <a:r>
                        <a:rPr lang="de-DE" sz="800"/>
                        <a:t>234</a:t>
                      </a:r>
                    </a:p>
                  </a:txBody>
                  <a:tcPr marL="0" marR="0" marT="36000" marB="36000" anchor="ctr"/>
                </a:tc>
                <a:tc>
                  <a:txBody>
                    <a:bodyPr/>
                    <a:lstStyle/>
                    <a:p>
                      <a:pPr algn="ctr"/>
                      <a:r>
                        <a:rPr lang="de-DE" sz="800"/>
                        <a:t>228</a:t>
                      </a:r>
                    </a:p>
                  </a:txBody>
                  <a:tcPr marL="0" marR="0" marT="36000" marB="36000" anchor="ctr"/>
                </a:tc>
                <a:tc>
                  <a:txBody>
                    <a:bodyPr/>
                    <a:lstStyle/>
                    <a:p>
                      <a:pPr algn="ctr"/>
                      <a:r>
                        <a:rPr lang="de-DE" sz="800"/>
                        <a:t>219</a:t>
                      </a:r>
                    </a:p>
                  </a:txBody>
                  <a:tcPr marL="0" marR="0" marT="36000" marB="36000" anchor="ctr"/>
                </a:tc>
                <a:tc>
                  <a:txBody>
                    <a:bodyPr/>
                    <a:lstStyle/>
                    <a:p>
                      <a:pPr algn="ctr"/>
                      <a:r>
                        <a:rPr lang="de-DE" sz="800"/>
                        <a:t>208</a:t>
                      </a:r>
                    </a:p>
                  </a:txBody>
                  <a:tcPr marL="0" marR="0" marT="36000" marB="36000" anchor="ctr"/>
                </a:tc>
                <a:tc>
                  <a:txBody>
                    <a:bodyPr/>
                    <a:lstStyle/>
                    <a:p>
                      <a:pPr algn="ctr"/>
                      <a:r>
                        <a:rPr lang="de-DE" sz="800"/>
                        <a:t>201</a:t>
                      </a:r>
                    </a:p>
                  </a:txBody>
                  <a:tcPr marL="0" marR="0" marT="36000" marB="36000" anchor="ctr"/>
                </a:tc>
                <a:tc>
                  <a:txBody>
                    <a:bodyPr/>
                    <a:lstStyle/>
                    <a:p>
                      <a:pPr algn="ctr"/>
                      <a:r>
                        <a:rPr lang="de-DE" sz="800"/>
                        <a:t>190</a:t>
                      </a:r>
                    </a:p>
                  </a:txBody>
                  <a:tcPr marL="0" marR="0" marT="36000" marB="36000" anchor="ctr"/>
                </a:tc>
                <a:tc>
                  <a:txBody>
                    <a:bodyPr/>
                    <a:lstStyle/>
                    <a:p>
                      <a:pPr algn="ctr"/>
                      <a:r>
                        <a:rPr lang="de-DE" sz="800"/>
                        <a:t>93</a:t>
                      </a:r>
                    </a:p>
                  </a:txBody>
                  <a:tcPr marL="0" marR="0" marT="36000" marB="36000" anchor="ctr"/>
                </a:tc>
                <a:tc>
                  <a:txBody>
                    <a:bodyPr/>
                    <a:lstStyle/>
                    <a:p>
                      <a:pPr algn="ctr"/>
                      <a:r>
                        <a:rPr lang="de-DE" sz="800"/>
                        <a:t>23</a:t>
                      </a:r>
                    </a:p>
                  </a:txBody>
                  <a:tcPr marL="0" marR="0" marT="36000" marB="36000" anchor="ctr"/>
                </a:tc>
                <a:extLst>
                  <a:ext uri="{0D108BD9-81ED-4DB2-BD59-A6C34878D82A}">
                    <a16:rowId xmlns:a16="http://schemas.microsoft.com/office/drawing/2014/main" val="2216105311"/>
                  </a:ext>
                </a:extLst>
              </a:tr>
              <a:tr h="177484">
                <a:tc>
                  <a:txBody>
                    <a:bodyPr/>
                    <a:lstStyle/>
                    <a:p>
                      <a:endParaRPr lang="de-DE" sz="800">
                        <a:solidFill>
                          <a:schemeClr val="bg1"/>
                        </a:solidFill>
                      </a:endParaRPr>
                    </a:p>
                  </a:txBody>
                  <a:tcPr marL="36000" marR="0" marT="36000" marB="36000" anchor="ctr">
                    <a:solidFill>
                      <a:schemeClr val="accent3"/>
                    </a:solidFill>
                  </a:tcPr>
                </a:tc>
                <a:tc>
                  <a:txBody>
                    <a:bodyPr/>
                    <a:lstStyle/>
                    <a:p>
                      <a:pPr algn="ctr"/>
                      <a:r>
                        <a:rPr lang="de-DE" sz="800"/>
                        <a:t>152</a:t>
                      </a:r>
                    </a:p>
                  </a:txBody>
                  <a:tcPr marL="0" marR="0" marT="36000" marB="36000" anchor="ctr"/>
                </a:tc>
                <a:tc>
                  <a:txBody>
                    <a:bodyPr/>
                    <a:lstStyle/>
                    <a:p>
                      <a:pPr algn="ctr"/>
                      <a:r>
                        <a:rPr lang="de-DE" sz="800"/>
                        <a:t>147</a:t>
                      </a:r>
                    </a:p>
                  </a:txBody>
                  <a:tcPr marL="0" marR="0" marT="36000" marB="36000" anchor="ctr"/>
                </a:tc>
                <a:tc>
                  <a:txBody>
                    <a:bodyPr/>
                    <a:lstStyle/>
                    <a:p>
                      <a:pPr algn="ctr"/>
                      <a:r>
                        <a:rPr lang="de-DE" sz="800"/>
                        <a:t>142</a:t>
                      </a:r>
                    </a:p>
                  </a:txBody>
                  <a:tcPr marL="0" marR="0" marT="36000" marB="36000" anchor="ctr"/>
                </a:tc>
                <a:tc>
                  <a:txBody>
                    <a:bodyPr/>
                    <a:lstStyle/>
                    <a:p>
                      <a:pPr algn="ctr"/>
                      <a:r>
                        <a:rPr lang="de-DE" sz="800"/>
                        <a:t>138</a:t>
                      </a:r>
                    </a:p>
                  </a:txBody>
                  <a:tcPr marL="0" marR="0" marT="36000" marB="36000" anchor="ctr"/>
                </a:tc>
                <a:tc>
                  <a:txBody>
                    <a:bodyPr/>
                    <a:lstStyle/>
                    <a:p>
                      <a:pPr algn="ctr"/>
                      <a:r>
                        <a:rPr lang="de-DE" sz="800"/>
                        <a:t>131</a:t>
                      </a:r>
                    </a:p>
                  </a:txBody>
                  <a:tcPr marL="0" marR="0" marT="36000" marB="36000" anchor="ctr"/>
                </a:tc>
                <a:tc>
                  <a:txBody>
                    <a:bodyPr/>
                    <a:lstStyle/>
                    <a:p>
                      <a:pPr algn="ctr"/>
                      <a:r>
                        <a:rPr lang="de-DE" sz="800"/>
                        <a:t>123</a:t>
                      </a:r>
                    </a:p>
                  </a:txBody>
                  <a:tcPr marL="0" marR="0" marT="36000" marB="36000" anchor="ctr"/>
                </a:tc>
                <a:tc>
                  <a:txBody>
                    <a:bodyPr/>
                    <a:lstStyle/>
                    <a:p>
                      <a:pPr algn="ctr"/>
                      <a:r>
                        <a:rPr lang="de-DE" sz="800"/>
                        <a:t>116</a:t>
                      </a:r>
                    </a:p>
                  </a:txBody>
                  <a:tcPr marL="0" marR="0" marT="36000" marB="36000" anchor="ctr"/>
                </a:tc>
                <a:tc>
                  <a:txBody>
                    <a:bodyPr/>
                    <a:lstStyle/>
                    <a:p>
                      <a:pPr algn="ctr"/>
                      <a:r>
                        <a:rPr lang="de-DE" sz="800"/>
                        <a:t>59</a:t>
                      </a:r>
                    </a:p>
                  </a:txBody>
                  <a:tcPr marL="0" marR="0" marT="36000" marB="36000" anchor="ctr"/>
                </a:tc>
                <a:tc>
                  <a:txBody>
                    <a:bodyPr/>
                    <a:lstStyle/>
                    <a:p>
                      <a:pPr algn="ctr"/>
                      <a:r>
                        <a:rPr lang="de-DE" sz="800"/>
                        <a:t>14</a:t>
                      </a:r>
                    </a:p>
                  </a:txBody>
                  <a:tcPr marL="0" marR="0" marT="36000" marB="36000" anchor="ctr"/>
                </a:tc>
                <a:extLst>
                  <a:ext uri="{0D108BD9-81ED-4DB2-BD59-A6C34878D82A}">
                    <a16:rowId xmlns:a16="http://schemas.microsoft.com/office/drawing/2014/main" val="3262368492"/>
                  </a:ext>
                </a:extLst>
              </a:tr>
              <a:tr h="177484">
                <a:tc>
                  <a:txBody>
                    <a:bodyPr/>
                    <a:lstStyle/>
                    <a:p>
                      <a:endParaRPr lang="de-DE" sz="800">
                        <a:solidFill>
                          <a:schemeClr val="bg1"/>
                        </a:solidFill>
                      </a:endParaRPr>
                    </a:p>
                  </a:txBody>
                  <a:tcPr marL="36000" marR="0" marT="36000" marB="36000" anchor="ctr">
                    <a:solidFill>
                      <a:schemeClr val="accent4">
                        <a:lumMod val="75000"/>
                      </a:schemeClr>
                    </a:solidFill>
                  </a:tcPr>
                </a:tc>
                <a:tc>
                  <a:txBody>
                    <a:bodyPr/>
                    <a:lstStyle/>
                    <a:p>
                      <a:pPr algn="ctr"/>
                      <a:r>
                        <a:rPr lang="de-DE" sz="800"/>
                        <a:t>106</a:t>
                      </a:r>
                    </a:p>
                  </a:txBody>
                  <a:tcPr marL="0" marR="0" marT="36000" marB="36000" anchor="ctr"/>
                </a:tc>
                <a:tc>
                  <a:txBody>
                    <a:bodyPr/>
                    <a:lstStyle/>
                    <a:p>
                      <a:pPr algn="ctr"/>
                      <a:r>
                        <a:rPr lang="de-DE" sz="800"/>
                        <a:t>98</a:t>
                      </a:r>
                    </a:p>
                  </a:txBody>
                  <a:tcPr marL="0" marR="0" marT="36000" marB="36000" anchor="ctr"/>
                </a:tc>
                <a:tc>
                  <a:txBody>
                    <a:bodyPr/>
                    <a:lstStyle/>
                    <a:p>
                      <a:pPr algn="ctr"/>
                      <a:r>
                        <a:rPr lang="de-DE" sz="800"/>
                        <a:t>91</a:t>
                      </a:r>
                    </a:p>
                  </a:txBody>
                  <a:tcPr marL="0" marR="0" marT="36000" marB="36000" anchor="ctr"/>
                </a:tc>
                <a:tc>
                  <a:txBody>
                    <a:bodyPr/>
                    <a:lstStyle/>
                    <a:p>
                      <a:pPr algn="ctr"/>
                      <a:r>
                        <a:rPr lang="de-DE" sz="800"/>
                        <a:t>89</a:t>
                      </a:r>
                    </a:p>
                  </a:txBody>
                  <a:tcPr marL="0" marR="0" marT="36000" marB="36000" anchor="ctr"/>
                </a:tc>
                <a:tc>
                  <a:txBody>
                    <a:bodyPr/>
                    <a:lstStyle/>
                    <a:p>
                      <a:pPr algn="ctr"/>
                      <a:r>
                        <a:rPr lang="de-DE" sz="800"/>
                        <a:t>72</a:t>
                      </a:r>
                    </a:p>
                  </a:txBody>
                  <a:tcPr marL="0" marR="0" marT="36000" marB="36000" anchor="ctr"/>
                </a:tc>
                <a:tc>
                  <a:txBody>
                    <a:bodyPr/>
                    <a:lstStyle/>
                    <a:p>
                      <a:pPr algn="ctr"/>
                      <a:r>
                        <a:rPr lang="de-DE" sz="800"/>
                        <a:t>21</a:t>
                      </a:r>
                    </a:p>
                  </a:txBody>
                  <a:tcPr marL="0" marR="0" marT="36000" marB="36000" anchor="ctr"/>
                </a:tc>
                <a:tc>
                  <a:txBody>
                    <a:bodyPr/>
                    <a:lstStyle/>
                    <a:p>
                      <a:pPr algn="ctr"/>
                      <a:r>
                        <a:rPr lang="de-DE" sz="800"/>
                        <a:t>0</a:t>
                      </a:r>
                    </a:p>
                  </a:txBody>
                  <a:tcPr marL="0" marR="0" marT="36000" marB="36000" anchor="ctr"/>
                </a:tc>
                <a:tc>
                  <a:txBody>
                    <a:bodyPr/>
                    <a:lstStyle/>
                    <a:p>
                      <a:pPr algn="ctr"/>
                      <a:r>
                        <a:rPr lang="de-DE" sz="800"/>
                        <a:t>0</a:t>
                      </a:r>
                    </a:p>
                  </a:txBody>
                  <a:tcPr marL="0" marR="0" marT="36000" marB="36000" anchor="ctr"/>
                </a:tc>
                <a:tc>
                  <a:txBody>
                    <a:bodyPr/>
                    <a:lstStyle/>
                    <a:p>
                      <a:pPr algn="ctr"/>
                      <a:r>
                        <a:rPr lang="de-DE" sz="800"/>
                        <a:t>0</a:t>
                      </a:r>
                    </a:p>
                  </a:txBody>
                  <a:tcPr marL="0" marR="0" marT="36000" marB="36000" anchor="ctr"/>
                </a:tc>
                <a:extLst>
                  <a:ext uri="{0D108BD9-81ED-4DB2-BD59-A6C34878D82A}">
                    <a16:rowId xmlns:a16="http://schemas.microsoft.com/office/drawing/2014/main" val="1817664319"/>
                  </a:ext>
                </a:extLst>
              </a:tr>
            </a:tbl>
          </a:graphicData>
        </a:graphic>
      </p:graphicFrame>
      <p:sp>
        <p:nvSpPr>
          <p:cNvPr id="8" name="Rechteck 7">
            <a:extLst>
              <a:ext uri="{FF2B5EF4-FFF2-40B4-BE49-F238E27FC236}">
                <a16:creationId xmlns:a16="http://schemas.microsoft.com/office/drawing/2014/main" id="{E3F44625-1945-7E8C-BBF8-C8BCFE98F454}"/>
              </a:ext>
            </a:extLst>
          </p:cNvPr>
          <p:cNvSpPr/>
          <p:nvPr/>
        </p:nvSpPr>
        <p:spPr>
          <a:xfrm>
            <a:off x="1833256" y="1925341"/>
            <a:ext cx="114300" cy="114300"/>
          </a:xfrm>
          <a:prstGeom prst="rect">
            <a:avLst/>
          </a:prstGeom>
          <a:solidFill>
            <a:srgbClr val="E300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id="{3EF3308F-A953-BBFB-D711-0BFB340E0796}"/>
              </a:ext>
            </a:extLst>
          </p:cNvPr>
          <p:cNvSpPr txBox="1"/>
          <p:nvPr/>
        </p:nvSpPr>
        <p:spPr>
          <a:xfrm>
            <a:off x="1914219" y="1859381"/>
            <a:ext cx="1706562" cy="246221"/>
          </a:xfrm>
          <a:prstGeom prst="rect">
            <a:avLst/>
          </a:prstGeom>
          <a:noFill/>
        </p:spPr>
        <p:txBody>
          <a:bodyPr wrap="square" rtlCol="0">
            <a:spAutoFit/>
          </a:bodyPr>
          <a:lstStyle/>
          <a:p>
            <a:r>
              <a:rPr lang="de-DE" sz="1000" err="1"/>
              <a:t>Zanubrutinib</a:t>
            </a:r>
            <a:r>
              <a:rPr lang="de-DE" sz="1000"/>
              <a:t> </a:t>
            </a:r>
            <a:r>
              <a:rPr lang="de-DE" sz="1000" err="1"/>
              <a:t>postmatching</a:t>
            </a:r>
            <a:endParaRPr lang="de-DE" sz="1000"/>
          </a:p>
        </p:txBody>
      </p:sp>
      <p:sp>
        <p:nvSpPr>
          <p:cNvPr id="11" name="Rechteck 10">
            <a:extLst>
              <a:ext uri="{FF2B5EF4-FFF2-40B4-BE49-F238E27FC236}">
                <a16:creationId xmlns:a16="http://schemas.microsoft.com/office/drawing/2014/main" id="{9F65A762-D542-0F98-38DC-4512759B9891}"/>
              </a:ext>
            </a:extLst>
          </p:cNvPr>
          <p:cNvSpPr/>
          <p:nvPr/>
        </p:nvSpPr>
        <p:spPr>
          <a:xfrm>
            <a:off x="3684067" y="1925341"/>
            <a:ext cx="114300" cy="114300"/>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feld 13">
            <a:extLst>
              <a:ext uri="{FF2B5EF4-FFF2-40B4-BE49-F238E27FC236}">
                <a16:creationId xmlns:a16="http://schemas.microsoft.com/office/drawing/2014/main" id="{2AA7B923-5776-EA02-CACD-0CA5AFA56FD3}"/>
              </a:ext>
            </a:extLst>
          </p:cNvPr>
          <p:cNvSpPr txBox="1"/>
          <p:nvPr/>
        </p:nvSpPr>
        <p:spPr>
          <a:xfrm>
            <a:off x="3765030" y="1859381"/>
            <a:ext cx="931862" cy="246221"/>
          </a:xfrm>
          <a:prstGeom prst="rect">
            <a:avLst/>
          </a:prstGeom>
          <a:noFill/>
        </p:spPr>
        <p:txBody>
          <a:bodyPr wrap="square" rtlCol="0">
            <a:spAutoFit/>
          </a:bodyPr>
          <a:lstStyle/>
          <a:p>
            <a:r>
              <a:rPr lang="de-DE" sz="1000"/>
              <a:t>V+I</a:t>
            </a:r>
          </a:p>
        </p:txBody>
      </p:sp>
      <p:sp>
        <p:nvSpPr>
          <p:cNvPr id="15" name="Rechteck 14">
            <a:extLst>
              <a:ext uri="{FF2B5EF4-FFF2-40B4-BE49-F238E27FC236}">
                <a16:creationId xmlns:a16="http://schemas.microsoft.com/office/drawing/2014/main" id="{4BEBD2A8-1E73-3D14-3DF5-E6B2E840E8A0}"/>
              </a:ext>
            </a:extLst>
          </p:cNvPr>
          <p:cNvSpPr/>
          <p:nvPr/>
        </p:nvSpPr>
        <p:spPr>
          <a:xfrm>
            <a:off x="559260" y="1925341"/>
            <a:ext cx="114300" cy="114300"/>
          </a:xfrm>
          <a:prstGeom prst="rect">
            <a:avLst/>
          </a:prstGeom>
          <a:solidFill>
            <a:srgbClr val="8C161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Textfeld 15">
            <a:extLst>
              <a:ext uri="{FF2B5EF4-FFF2-40B4-BE49-F238E27FC236}">
                <a16:creationId xmlns:a16="http://schemas.microsoft.com/office/drawing/2014/main" id="{B17D86B3-D4C6-D3B4-2AC3-244CA468949F}"/>
              </a:ext>
            </a:extLst>
          </p:cNvPr>
          <p:cNvSpPr txBox="1"/>
          <p:nvPr/>
        </p:nvSpPr>
        <p:spPr>
          <a:xfrm>
            <a:off x="640222" y="1859381"/>
            <a:ext cx="1112837" cy="246221"/>
          </a:xfrm>
          <a:prstGeom prst="rect">
            <a:avLst/>
          </a:prstGeom>
          <a:noFill/>
        </p:spPr>
        <p:txBody>
          <a:bodyPr wrap="square" rtlCol="0">
            <a:spAutoFit/>
          </a:bodyPr>
          <a:lstStyle/>
          <a:p>
            <a:r>
              <a:rPr lang="de-DE" sz="1000" err="1"/>
              <a:t>Zanubrutinib</a:t>
            </a:r>
            <a:r>
              <a:rPr lang="de-DE" sz="1000"/>
              <a:t> ITT</a:t>
            </a:r>
          </a:p>
        </p:txBody>
      </p:sp>
      <p:sp>
        <p:nvSpPr>
          <p:cNvPr id="17" name="Textfeld 16">
            <a:extLst>
              <a:ext uri="{FF2B5EF4-FFF2-40B4-BE49-F238E27FC236}">
                <a16:creationId xmlns:a16="http://schemas.microsoft.com/office/drawing/2014/main" id="{0DED49DF-F8ED-E687-3BAF-852F7720196A}"/>
              </a:ext>
            </a:extLst>
          </p:cNvPr>
          <p:cNvSpPr txBox="1"/>
          <p:nvPr/>
        </p:nvSpPr>
        <p:spPr>
          <a:xfrm>
            <a:off x="6807987" y="4232033"/>
            <a:ext cx="4265628" cy="553998"/>
          </a:xfrm>
          <a:prstGeom prst="rect">
            <a:avLst/>
          </a:prstGeom>
          <a:noFill/>
        </p:spPr>
        <p:txBody>
          <a:bodyPr wrap="square" rtlCol="0">
            <a:spAutoFit/>
          </a:bodyPr>
          <a:lstStyle/>
          <a:p>
            <a:r>
              <a:rPr lang="de-DE" sz="1000" err="1"/>
              <a:t>Zanubrutinib</a:t>
            </a:r>
            <a:r>
              <a:rPr lang="de-DE" sz="1000"/>
              <a:t> (SEQUOIA, Arm A) </a:t>
            </a:r>
            <a:r>
              <a:rPr lang="de-DE" sz="1000" err="1"/>
              <a:t>vs</a:t>
            </a:r>
            <a:r>
              <a:rPr lang="de-DE" sz="1000"/>
              <a:t> V+I (CAPTIVE)</a:t>
            </a:r>
          </a:p>
          <a:p>
            <a:r>
              <a:rPr lang="de-DE" sz="1000" err="1"/>
              <a:t>Naïve</a:t>
            </a:r>
            <a:r>
              <a:rPr lang="de-DE" sz="1000"/>
              <a:t> </a:t>
            </a:r>
            <a:r>
              <a:rPr lang="de-DE" sz="1000" err="1"/>
              <a:t>comparison</a:t>
            </a:r>
            <a:r>
              <a:rPr lang="de-DE" sz="1000"/>
              <a:t>: HR=1.00 (95% CI: 0.65-1.52), </a:t>
            </a:r>
            <a:r>
              <a:rPr lang="de-DE" sz="1000" i="1"/>
              <a:t>P</a:t>
            </a:r>
            <a:r>
              <a:rPr lang="de-DE" sz="1000"/>
              <a:t>=.9874</a:t>
            </a:r>
          </a:p>
          <a:p>
            <a:r>
              <a:rPr lang="de-DE" sz="1000"/>
              <a:t>Population-</a:t>
            </a:r>
            <a:r>
              <a:rPr lang="de-DE" sz="1000" err="1"/>
              <a:t>adjusted</a:t>
            </a:r>
            <a:r>
              <a:rPr lang="de-DE" sz="1000"/>
              <a:t> </a:t>
            </a:r>
            <a:r>
              <a:rPr lang="de-DE" sz="1000" err="1"/>
              <a:t>comparison</a:t>
            </a:r>
            <a:r>
              <a:rPr lang="de-DE" sz="1000"/>
              <a:t>: HR=0.78 (95% CI: 0.38-1.62), </a:t>
            </a:r>
            <a:r>
              <a:rPr lang="de-DE" sz="1000" i="1"/>
              <a:t>P</a:t>
            </a:r>
            <a:r>
              <a:rPr lang="de-DE" sz="1000"/>
              <a:t>=.5099</a:t>
            </a:r>
          </a:p>
        </p:txBody>
      </p:sp>
      <p:sp>
        <p:nvSpPr>
          <p:cNvPr id="18" name="Textfeld 17">
            <a:extLst>
              <a:ext uri="{FF2B5EF4-FFF2-40B4-BE49-F238E27FC236}">
                <a16:creationId xmlns:a16="http://schemas.microsoft.com/office/drawing/2014/main" id="{5BF227C9-4183-D59F-E3B8-0B3BDE1978B1}"/>
              </a:ext>
            </a:extLst>
          </p:cNvPr>
          <p:cNvSpPr txBox="1"/>
          <p:nvPr/>
        </p:nvSpPr>
        <p:spPr>
          <a:xfrm>
            <a:off x="583165" y="2142084"/>
            <a:ext cx="358140" cy="184666"/>
          </a:xfrm>
          <a:prstGeom prst="rect">
            <a:avLst/>
          </a:prstGeom>
          <a:solidFill>
            <a:schemeClr val="bg1"/>
          </a:solidFill>
        </p:spPr>
        <p:txBody>
          <a:bodyPr wrap="square" lIns="0" tIns="0" rIns="0" bIns="0" rtlCol="0">
            <a:spAutoFit/>
          </a:bodyPr>
          <a:lstStyle/>
          <a:p>
            <a:pPr algn="r"/>
            <a:r>
              <a:rPr lang="de-DE" sz="1200"/>
              <a:t>1.00</a:t>
            </a:r>
          </a:p>
        </p:txBody>
      </p:sp>
      <p:sp>
        <p:nvSpPr>
          <p:cNvPr id="19" name="Textfeld 18">
            <a:extLst>
              <a:ext uri="{FF2B5EF4-FFF2-40B4-BE49-F238E27FC236}">
                <a16:creationId xmlns:a16="http://schemas.microsoft.com/office/drawing/2014/main" id="{50D9A6D6-1517-0AB9-4F21-69738080413C}"/>
              </a:ext>
            </a:extLst>
          </p:cNvPr>
          <p:cNvSpPr txBox="1"/>
          <p:nvPr/>
        </p:nvSpPr>
        <p:spPr>
          <a:xfrm>
            <a:off x="583165" y="2786125"/>
            <a:ext cx="358140" cy="184666"/>
          </a:xfrm>
          <a:prstGeom prst="rect">
            <a:avLst/>
          </a:prstGeom>
          <a:solidFill>
            <a:schemeClr val="bg1"/>
          </a:solidFill>
        </p:spPr>
        <p:txBody>
          <a:bodyPr wrap="square" lIns="0" tIns="0" rIns="0" bIns="0" rtlCol="0">
            <a:spAutoFit/>
          </a:bodyPr>
          <a:lstStyle/>
          <a:p>
            <a:pPr algn="r"/>
            <a:r>
              <a:rPr lang="de-DE" sz="1200"/>
              <a:t>0.75</a:t>
            </a:r>
          </a:p>
        </p:txBody>
      </p:sp>
      <p:sp>
        <p:nvSpPr>
          <p:cNvPr id="20" name="Textfeld 19">
            <a:extLst>
              <a:ext uri="{FF2B5EF4-FFF2-40B4-BE49-F238E27FC236}">
                <a16:creationId xmlns:a16="http://schemas.microsoft.com/office/drawing/2014/main" id="{01C7B88D-4D3C-8467-8BB1-FE8D71515205}"/>
              </a:ext>
            </a:extLst>
          </p:cNvPr>
          <p:cNvSpPr txBox="1"/>
          <p:nvPr/>
        </p:nvSpPr>
        <p:spPr>
          <a:xfrm>
            <a:off x="583165" y="3430166"/>
            <a:ext cx="358140" cy="184666"/>
          </a:xfrm>
          <a:prstGeom prst="rect">
            <a:avLst/>
          </a:prstGeom>
          <a:solidFill>
            <a:schemeClr val="bg1"/>
          </a:solidFill>
        </p:spPr>
        <p:txBody>
          <a:bodyPr wrap="square" lIns="0" tIns="0" rIns="0" bIns="0" rtlCol="0">
            <a:spAutoFit/>
          </a:bodyPr>
          <a:lstStyle/>
          <a:p>
            <a:pPr algn="r"/>
            <a:r>
              <a:rPr lang="de-DE" sz="1200"/>
              <a:t>0.50</a:t>
            </a:r>
          </a:p>
        </p:txBody>
      </p:sp>
      <p:sp>
        <p:nvSpPr>
          <p:cNvPr id="21" name="Textfeld 20">
            <a:extLst>
              <a:ext uri="{FF2B5EF4-FFF2-40B4-BE49-F238E27FC236}">
                <a16:creationId xmlns:a16="http://schemas.microsoft.com/office/drawing/2014/main" id="{430AC26A-A5D2-79DB-96FF-5C95F3212A99}"/>
              </a:ext>
            </a:extLst>
          </p:cNvPr>
          <p:cNvSpPr txBox="1"/>
          <p:nvPr/>
        </p:nvSpPr>
        <p:spPr>
          <a:xfrm>
            <a:off x="583165" y="4074207"/>
            <a:ext cx="358140" cy="184666"/>
          </a:xfrm>
          <a:prstGeom prst="rect">
            <a:avLst/>
          </a:prstGeom>
          <a:solidFill>
            <a:schemeClr val="bg1"/>
          </a:solidFill>
        </p:spPr>
        <p:txBody>
          <a:bodyPr wrap="square" lIns="0" tIns="0" rIns="0" bIns="0" rtlCol="0">
            <a:spAutoFit/>
          </a:bodyPr>
          <a:lstStyle/>
          <a:p>
            <a:pPr algn="r"/>
            <a:r>
              <a:rPr lang="de-DE" sz="1200"/>
              <a:t>0.25</a:t>
            </a:r>
          </a:p>
        </p:txBody>
      </p:sp>
      <p:sp>
        <p:nvSpPr>
          <p:cNvPr id="22" name="Textfeld 21">
            <a:extLst>
              <a:ext uri="{FF2B5EF4-FFF2-40B4-BE49-F238E27FC236}">
                <a16:creationId xmlns:a16="http://schemas.microsoft.com/office/drawing/2014/main" id="{9D21C1E7-9F38-812D-56F6-601CD9EB7356}"/>
              </a:ext>
            </a:extLst>
          </p:cNvPr>
          <p:cNvSpPr txBox="1"/>
          <p:nvPr/>
        </p:nvSpPr>
        <p:spPr>
          <a:xfrm>
            <a:off x="583165" y="4718248"/>
            <a:ext cx="358140" cy="184666"/>
          </a:xfrm>
          <a:prstGeom prst="rect">
            <a:avLst/>
          </a:prstGeom>
          <a:solidFill>
            <a:schemeClr val="bg1"/>
          </a:solidFill>
        </p:spPr>
        <p:txBody>
          <a:bodyPr wrap="square" lIns="0" tIns="0" rIns="0" bIns="0" rtlCol="0">
            <a:spAutoFit/>
          </a:bodyPr>
          <a:lstStyle/>
          <a:p>
            <a:pPr algn="r"/>
            <a:r>
              <a:rPr lang="de-DE" sz="1200"/>
              <a:t>0.00</a:t>
            </a:r>
          </a:p>
        </p:txBody>
      </p:sp>
      <p:grpSp>
        <p:nvGrpSpPr>
          <p:cNvPr id="29" name="Gruppieren 28">
            <a:extLst>
              <a:ext uri="{FF2B5EF4-FFF2-40B4-BE49-F238E27FC236}">
                <a16:creationId xmlns:a16="http://schemas.microsoft.com/office/drawing/2014/main" id="{AEC1548E-9335-5416-7487-43B8FC8B45A8}"/>
              </a:ext>
            </a:extLst>
          </p:cNvPr>
          <p:cNvGrpSpPr/>
          <p:nvPr/>
        </p:nvGrpSpPr>
        <p:grpSpPr>
          <a:xfrm>
            <a:off x="980993" y="2217407"/>
            <a:ext cx="4410157" cy="636387"/>
            <a:chOff x="974642" y="2198355"/>
            <a:chExt cx="6600825" cy="952500"/>
          </a:xfrm>
        </p:grpSpPr>
        <p:pic>
          <p:nvPicPr>
            <p:cNvPr id="24" name="Grafik 23">
              <a:extLst>
                <a:ext uri="{FF2B5EF4-FFF2-40B4-BE49-F238E27FC236}">
                  <a16:creationId xmlns:a16="http://schemas.microsoft.com/office/drawing/2014/main" id="{29023E8E-9FD7-3AAD-D56D-E947D9BE61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5442" y="2213799"/>
              <a:ext cx="3819525" cy="790575"/>
            </a:xfrm>
            <a:prstGeom prst="rect">
              <a:avLst/>
            </a:prstGeom>
          </p:spPr>
        </p:pic>
        <p:pic>
          <p:nvPicPr>
            <p:cNvPr id="26" name="Grafik 25">
              <a:extLst>
                <a:ext uri="{FF2B5EF4-FFF2-40B4-BE49-F238E27FC236}">
                  <a16:creationId xmlns:a16="http://schemas.microsoft.com/office/drawing/2014/main" id="{D71A60ED-5279-6470-A0DC-55E1CBDBF15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74642" y="2216538"/>
              <a:ext cx="6581775" cy="876300"/>
            </a:xfrm>
            <a:prstGeom prst="rect">
              <a:avLst/>
            </a:prstGeom>
          </p:spPr>
        </p:pic>
        <p:pic>
          <p:nvPicPr>
            <p:cNvPr id="28" name="Grafik 27">
              <a:extLst>
                <a:ext uri="{FF2B5EF4-FFF2-40B4-BE49-F238E27FC236}">
                  <a16:creationId xmlns:a16="http://schemas.microsoft.com/office/drawing/2014/main" id="{EF5D46B9-9006-3775-4E3E-9E4B87495E6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74642" y="2198355"/>
              <a:ext cx="6600825" cy="952500"/>
            </a:xfrm>
            <a:prstGeom prst="rect">
              <a:avLst/>
            </a:prstGeom>
          </p:spPr>
        </p:pic>
      </p:grpSp>
      <p:sp>
        <p:nvSpPr>
          <p:cNvPr id="32" name="Rechteck 31">
            <a:extLst>
              <a:ext uri="{FF2B5EF4-FFF2-40B4-BE49-F238E27FC236}">
                <a16:creationId xmlns:a16="http://schemas.microsoft.com/office/drawing/2014/main" id="{10C61D2B-30A8-993B-41AC-1FDABBEB3D8F}"/>
              </a:ext>
            </a:extLst>
          </p:cNvPr>
          <p:cNvSpPr/>
          <p:nvPr/>
        </p:nvSpPr>
        <p:spPr>
          <a:xfrm>
            <a:off x="7645726" y="1925341"/>
            <a:ext cx="114300" cy="114300"/>
          </a:xfrm>
          <a:prstGeom prst="rect">
            <a:avLst/>
          </a:prstGeom>
          <a:solidFill>
            <a:srgbClr val="E300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Textfeld 32">
            <a:extLst>
              <a:ext uri="{FF2B5EF4-FFF2-40B4-BE49-F238E27FC236}">
                <a16:creationId xmlns:a16="http://schemas.microsoft.com/office/drawing/2014/main" id="{75E37A06-EE71-D0BC-E7E9-261121B96061}"/>
              </a:ext>
            </a:extLst>
          </p:cNvPr>
          <p:cNvSpPr txBox="1"/>
          <p:nvPr/>
        </p:nvSpPr>
        <p:spPr>
          <a:xfrm>
            <a:off x="7726689" y="1859381"/>
            <a:ext cx="1706562" cy="246221"/>
          </a:xfrm>
          <a:prstGeom prst="rect">
            <a:avLst/>
          </a:prstGeom>
          <a:noFill/>
        </p:spPr>
        <p:txBody>
          <a:bodyPr wrap="square" rtlCol="0">
            <a:spAutoFit/>
          </a:bodyPr>
          <a:lstStyle/>
          <a:p>
            <a:r>
              <a:rPr lang="de-DE" sz="1000" err="1"/>
              <a:t>Zanubrutinib</a:t>
            </a:r>
            <a:r>
              <a:rPr lang="de-DE" sz="1000"/>
              <a:t> </a:t>
            </a:r>
            <a:r>
              <a:rPr lang="de-DE" sz="1000" err="1"/>
              <a:t>postmatching</a:t>
            </a:r>
            <a:endParaRPr lang="de-DE" sz="1000"/>
          </a:p>
        </p:txBody>
      </p:sp>
      <p:sp>
        <p:nvSpPr>
          <p:cNvPr id="34" name="Rechteck 33">
            <a:extLst>
              <a:ext uri="{FF2B5EF4-FFF2-40B4-BE49-F238E27FC236}">
                <a16:creationId xmlns:a16="http://schemas.microsoft.com/office/drawing/2014/main" id="{CEAE7734-DDF0-9C55-E4B6-5F9CBFD3865E}"/>
              </a:ext>
            </a:extLst>
          </p:cNvPr>
          <p:cNvSpPr/>
          <p:nvPr/>
        </p:nvSpPr>
        <p:spPr>
          <a:xfrm>
            <a:off x="9496537" y="1925341"/>
            <a:ext cx="114300" cy="114300"/>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Textfeld 34">
            <a:extLst>
              <a:ext uri="{FF2B5EF4-FFF2-40B4-BE49-F238E27FC236}">
                <a16:creationId xmlns:a16="http://schemas.microsoft.com/office/drawing/2014/main" id="{16C5D2E7-6B68-C918-7926-BBAC20191492}"/>
              </a:ext>
            </a:extLst>
          </p:cNvPr>
          <p:cNvSpPr txBox="1"/>
          <p:nvPr/>
        </p:nvSpPr>
        <p:spPr>
          <a:xfrm>
            <a:off x="9577500" y="1859381"/>
            <a:ext cx="931862" cy="246221"/>
          </a:xfrm>
          <a:prstGeom prst="rect">
            <a:avLst/>
          </a:prstGeom>
          <a:noFill/>
        </p:spPr>
        <p:txBody>
          <a:bodyPr wrap="square" rtlCol="0">
            <a:spAutoFit/>
          </a:bodyPr>
          <a:lstStyle/>
          <a:p>
            <a:r>
              <a:rPr lang="de-DE" sz="1000"/>
              <a:t>V+I</a:t>
            </a:r>
          </a:p>
        </p:txBody>
      </p:sp>
      <p:sp>
        <p:nvSpPr>
          <p:cNvPr id="36" name="Rechteck 35">
            <a:extLst>
              <a:ext uri="{FF2B5EF4-FFF2-40B4-BE49-F238E27FC236}">
                <a16:creationId xmlns:a16="http://schemas.microsoft.com/office/drawing/2014/main" id="{C815E632-8215-2116-C2DF-B98792E16B43}"/>
              </a:ext>
            </a:extLst>
          </p:cNvPr>
          <p:cNvSpPr/>
          <p:nvPr/>
        </p:nvSpPr>
        <p:spPr>
          <a:xfrm>
            <a:off x="6371730" y="1925341"/>
            <a:ext cx="114300" cy="114300"/>
          </a:xfrm>
          <a:prstGeom prst="rect">
            <a:avLst/>
          </a:prstGeom>
          <a:solidFill>
            <a:srgbClr val="8C161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Textfeld 36">
            <a:extLst>
              <a:ext uri="{FF2B5EF4-FFF2-40B4-BE49-F238E27FC236}">
                <a16:creationId xmlns:a16="http://schemas.microsoft.com/office/drawing/2014/main" id="{95D53783-6C4C-0F91-6771-1ACB6DA5973B}"/>
              </a:ext>
            </a:extLst>
          </p:cNvPr>
          <p:cNvSpPr txBox="1"/>
          <p:nvPr/>
        </p:nvSpPr>
        <p:spPr>
          <a:xfrm>
            <a:off x="6452692" y="1859381"/>
            <a:ext cx="1112837" cy="246221"/>
          </a:xfrm>
          <a:prstGeom prst="rect">
            <a:avLst/>
          </a:prstGeom>
          <a:noFill/>
        </p:spPr>
        <p:txBody>
          <a:bodyPr wrap="square" rtlCol="0">
            <a:spAutoFit/>
          </a:bodyPr>
          <a:lstStyle/>
          <a:p>
            <a:r>
              <a:rPr lang="de-DE" sz="1000" err="1"/>
              <a:t>Zanubrutinib</a:t>
            </a:r>
            <a:r>
              <a:rPr lang="de-DE" sz="1000"/>
              <a:t> ITT</a:t>
            </a:r>
          </a:p>
        </p:txBody>
      </p:sp>
      <p:graphicFrame>
        <p:nvGraphicFramePr>
          <p:cNvPr id="39" name="Diagramm 38">
            <a:extLst>
              <a:ext uri="{FF2B5EF4-FFF2-40B4-BE49-F238E27FC236}">
                <a16:creationId xmlns:a16="http://schemas.microsoft.com/office/drawing/2014/main" id="{5D9FCCAB-B725-90C1-7D18-2355B597E883}"/>
              </a:ext>
            </a:extLst>
          </p:cNvPr>
          <p:cNvGraphicFramePr/>
          <p:nvPr>
            <p:extLst>
              <p:ext uri="{D42A27DB-BD31-4B8C-83A1-F6EECF244321}">
                <p14:modId xmlns:p14="http://schemas.microsoft.com/office/powerpoint/2010/main" val="3154990555"/>
              </p:ext>
            </p:extLst>
          </p:nvPr>
        </p:nvGraphicFramePr>
        <p:xfrm>
          <a:off x="6152088" y="1970040"/>
          <a:ext cx="5666767" cy="3291172"/>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40" name="Tabelle 39">
            <a:extLst>
              <a:ext uri="{FF2B5EF4-FFF2-40B4-BE49-F238E27FC236}">
                <a16:creationId xmlns:a16="http://schemas.microsoft.com/office/drawing/2014/main" id="{888B2DB6-3A9C-6DD6-FC70-32DAB2D072BF}"/>
              </a:ext>
            </a:extLst>
          </p:cNvPr>
          <p:cNvGraphicFramePr>
            <a:graphicFrameLocks noGrp="1"/>
          </p:cNvGraphicFramePr>
          <p:nvPr>
            <p:extLst>
              <p:ext uri="{D42A27DB-BD31-4B8C-83A1-F6EECF244321}">
                <p14:modId xmlns:p14="http://schemas.microsoft.com/office/powerpoint/2010/main" val="2054880984"/>
              </p:ext>
            </p:extLst>
          </p:nvPr>
        </p:nvGraphicFramePr>
        <p:xfrm>
          <a:off x="6396986" y="5286292"/>
          <a:ext cx="4858251" cy="775680"/>
        </p:xfrm>
        <a:graphic>
          <a:graphicData uri="http://schemas.openxmlformats.org/drawingml/2006/table">
            <a:tbl>
              <a:tblPr firstRow="1" bandRow="1">
                <a:tableStyleId>{5C22544A-7EE6-4342-B048-85BDC9FD1C3A}</a:tableStyleId>
              </a:tblPr>
              <a:tblGrid>
                <a:gridCol w="178251">
                  <a:extLst>
                    <a:ext uri="{9D8B030D-6E8A-4147-A177-3AD203B41FA5}">
                      <a16:colId xmlns:a16="http://schemas.microsoft.com/office/drawing/2014/main" val="619206354"/>
                    </a:ext>
                  </a:extLst>
                </a:gridCol>
                <a:gridCol w="520000">
                  <a:extLst>
                    <a:ext uri="{9D8B030D-6E8A-4147-A177-3AD203B41FA5}">
                      <a16:colId xmlns:a16="http://schemas.microsoft.com/office/drawing/2014/main" val="174075662"/>
                    </a:ext>
                  </a:extLst>
                </a:gridCol>
                <a:gridCol w="520000">
                  <a:extLst>
                    <a:ext uri="{9D8B030D-6E8A-4147-A177-3AD203B41FA5}">
                      <a16:colId xmlns:a16="http://schemas.microsoft.com/office/drawing/2014/main" val="4247300208"/>
                    </a:ext>
                  </a:extLst>
                </a:gridCol>
                <a:gridCol w="520000">
                  <a:extLst>
                    <a:ext uri="{9D8B030D-6E8A-4147-A177-3AD203B41FA5}">
                      <a16:colId xmlns:a16="http://schemas.microsoft.com/office/drawing/2014/main" val="1392249542"/>
                    </a:ext>
                  </a:extLst>
                </a:gridCol>
                <a:gridCol w="520000">
                  <a:extLst>
                    <a:ext uri="{9D8B030D-6E8A-4147-A177-3AD203B41FA5}">
                      <a16:colId xmlns:a16="http://schemas.microsoft.com/office/drawing/2014/main" val="2058550711"/>
                    </a:ext>
                  </a:extLst>
                </a:gridCol>
                <a:gridCol w="520000">
                  <a:extLst>
                    <a:ext uri="{9D8B030D-6E8A-4147-A177-3AD203B41FA5}">
                      <a16:colId xmlns:a16="http://schemas.microsoft.com/office/drawing/2014/main" val="2021821706"/>
                    </a:ext>
                  </a:extLst>
                </a:gridCol>
                <a:gridCol w="520000">
                  <a:extLst>
                    <a:ext uri="{9D8B030D-6E8A-4147-A177-3AD203B41FA5}">
                      <a16:colId xmlns:a16="http://schemas.microsoft.com/office/drawing/2014/main" val="1927379860"/>
                    </a:ext>
                  </a:extLst>
                </a:gridCol>
                <a:gridCol w="520000">
                  <a:extLst>
                    <a:ext uri="{9D8B030D-6E8A-4147-A177-3AD203B41FA5}">
                      <a16:colId xmlns:a16="http://schemas.microsoft.com/office/drawing/2014/main" val="251996669"/>
                    </a:ext>
                  </a:extLst>
                </a:gridCol>
                <a:gridCol w="520000">
                  <a:extLst>
                    <a:ext uri="{9D8B030D-6E8A-4147-A177-3AD203B41FA5}">
                      <a16:colId xmlns:a16="http://schemas.microsoft.com/office/drawing/2014/main" val="1793459080"/>
                    </a:ext>
                  </a:extLst>
                </a:gridCol>
                <a:gridCol w="520000">
                  <a:extLst>
                    <a:ext uri="{9D8B030D-6E8A-4147-A177-3AD203B41FA5}">
                      <a16:colId xmlns:a16="http://schemas.microsoft.com/office/drawing/2014/main" val="3248877473"/>
                    </a:ext>
                  </a:extLst>
                </a:gridCol>
              </a:tblGrid>
              <a:tr h="177484">
                <a:tc gridSpan="10">
                  <a:txBody>
                    <a:bodyPr/>
                    <a:lstStyle/>
                    <a:p>
                      <a:r>
                        <a:rPr lang="de-DE" sz="800" err="1"/>
                        <a:t>No</a:t>
                      </a:r>
                      <a:r>
                        <a:rPr lang="de-DE" sz="800"/>
                        <a:t>. at </a:t>
                      </a:r>
                      <a:r>
                        <a:rPr lang="de-DE" sz="800" err="1"/>
                        <a:t>risk</a:t>
                      </a:r>
                      <a:endParaRPr lang="de-DE" sz="800"/>
                    </a:p>
                  </a:txBody>
                  <a:tcPr marL="36000" marR="0" marT="36000" marB="36000" anchor="ct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513556464"/>
                  </a:ext>
                </a:extLst>
              </a:tr>
              <a:tr h="177484">
                <a:tc>
                  <a:txBody>
                    <a:bodyPr/>
                    <a:lstStyle/>
                    <a:p>
                      <a:endParaRPr lang="de-DE" sz="800">
                        <a:solidFill>
                          <a:schemeClr val="bg1"/>
                        </a:solidFill>
                      </a:endParaRPr>
                    </a:p>
                  </a:txBody>
                  <a:tcPr marL="36000" marR="0" marT="36000" marB="36000" anchor="ctr">
                    <a:solidFill>
                      <a:schemeClr val="accent5"/>
                    </a:solidFill>
                  </a:tcPr>
                </a:tc>
                <a:tc>
                  <a:txBody>
                    <a:bodyPr/>
                    <a:lstStyle/>
                    <a:p>
                      <a:pPr algn="ctr"/>
                      <a:r>
                        <a:rPr lang="de-DE" sz="800"/>
                        <a:t>352</a:t>
                      </a:r>
                    </a:p>
                  </a:txBody>
                  <a:tcPr marL="0" marR="0" marT="36000" marB="36000" anchor="ctr"/>
                </a:tc>
                <a:tc>
                  <a:txBody>
                    <a:bodyPr/>
                    <a:lstStyle/>
                    <a:p>
                      <a:pPr algn="ctr"/>
                      <a:r>
                        <a:rPr lang="de-DE" sz="800"/>
                        <a:t>341</a:t>
                      </a:r>
                    </a:p>
                  </a:txBody>
                  <a:tcPr marL="0" marR="0" marT="36000" marB="36000" anchor="ctr"/>
                </a:tc>
                <a:tc>
                  <a:txBody>
                    <a:bodyPr/>
                    <a:lstStyle/>
                    <a:p>
                      <a:pPr algn="ctr"/>
                      <a:r>
                        <a:rPr lang="de-DE" sz="800"/>
                        <a:t>333</a:t>
                      </a:r>
                    </a:p>
                  </a:txBody>
                  <a:tcPr marL="0" marR="0" marT="36000" marB="36000" anchor="ctr"/>
                </a:tc>
                <a:tc>
                  <a:txBody>
                    <a:bodyPr/>
                    <a:lstStyle/>
                    <a:p>
                      <a:pPr algn="ctr"/>
                      <a:r>
                        <a:rPr lang="de-DE" sz="800"/>
                        <a:t>318</a:t>
                      </a:r>
                    </a:p>
                  </a:txBody>
                  <a:tcPr marL="0" marR="0" marT="36000" marB="36000" anchor="ctr"/>
                </a:tc>
                <a:tc>
                  <a:txBody>
                    <a:bodyPr/>
                    <a:lstStyle/>
                    <a:p>
                      <a:pPr algn="ctr"/>
                      <a:r>
                        <a:rPr lang="de-DE" sz="800"/>
                        <a:t>303</a:t>
                      </a:r>
                    </a:p>
                  </a:txBody>
                  <a:tcPr marL="0" marR="0" marT="36000" marB="36000" anchor="ctr"/>
                </a:tc>
                <a:tc>
                  <a:txBody>
                    <a:bodyPr/>
                    <a:lstStyle/>
                    <a:p>
                      <a:pPr algn="ctr"/>
                      <a:r>
                        <a:rPr lang="de-DE" sz="800"/>
                        <a:t>291</a:t>
                      </a:r>
                    </a:p>
                  </a:txBody>
                  <a:tcPr marL="0" marR="0" marT="36000" marB="36000" anchor="ctr"/>
                </a:tc>
                <a:tc>
                  <a:txBody>
                    <a:bodyPr/>
                    <a:lstStyle/>
                    <a:p>
                      <a:pPr algn="ctr"/>
                      <a:r>
                        <a:rPr lang="de-DE" sz="800"/>
                        <a:t>279</a:t>
                      </a:r>
                    </a:p>
                  </a:txBody>
                  <a:tcPr marL="0" marR="0" marT="36000" marB="36000" anchor="ctr"/>
                </a:tc>
                <a:tc>
                  <a:txBody>
                    <a:bodyPr/>
                    <a:lstStyle/>
                    <a:p>
                      <a:pPr algn="ctr"/>
                      <a:r>
                        <a:rPr lang="de-DE" sz="800"/>
                        <a:t>168</a:t>
                      </a:r>
                    </a:p>
                  </a:txBody>
                  <a:tcPr marL="0" marR="0" marT="36000" marB="36000" anchor="ctr"/>
                </a:tc>
                <a:tc>
                  <a:txBody>
                    <a:bodyPr/>
                    <a:lstStyle/>
                    <a:p>
                      <a:pPr algn="ctr"/>
                      <a:r>
                        <a:rPr lang="de-DE" sz="800"/>
                        <a:t>49</a:t>
                      </a:r>
                    </a:p>
                  </a:txBody>
                  <a:tcPr marL="0" marR="0" marT="36000" marB="36000" anchor="ctr"/>
                </a:tc>
                <a:extLst>
                  <a:ext uri="{0D108BD9-81ED-4DB2-BD59-A6C34878D82A}">
                    <a16:rowId xmlns:a16="http://schemas.microsoft.com/office/drawing/2014/main" val="2216105311"/>
                  </a:ext>
                </a:extLst>
              </a:tr>
              <a:tr h="177484">
                <a:tc>
                  <a:txBody>
                    <a:bodyPr/>
                    <a:lstStyle/>
                    <a:p>
                      <a:endParaRPr lang="de-DE" sz="800">
                        <a:solidFill>
                          <a:schemeClr val="bg1"/>
                        </a:solidFill>
                      </a:endParaRPr>
                    </a:p>
                  </a:txBody>
                  <a:tcPr marL="36000" marR="0" marT="36000" marB="36000" anchor="ctr">
                    <a:solidFill>
                      <a:schemeClr val="accent3"/>
                    </a:solidFill>
                  </a:tcPr>
                </a:tc>
                <a:tc>
                  <a:txBody>
                    <a:bodyPr/>
                    <a:lstStyle/>
                    <a:p>
                      <a:pPr algn="ctr"/>
                      <a:r>
                        <a:rPr lang="de-DE" sz="800"/>
                        <a:t>51</a:t>
                      </a:r>
                    </a:p>
                  </a:txBody>
                  <a:tcPr marL="0" marR="0" marT="36000" marB="36000" anchor="ctr"/>
                </a:tc>
                <a:tc>
                  <a:txBody>
                    <a:bodyPr/>
                    <a:lstStyle/>
                    <a:p>
                      <a:pPr algn="ctr"/>
                      <a:r>
                        <a:rPr lang="de-DE" sz="800"/>
                        <a:t>50</a:t>
                      </a:r>
                    </a:p>
                  </a:txBody>
                  <a:tcPr marL="0" marR="0" marT="36000" marB="36000" anchor="ctr"/>
                </a:tc>
                <a:tc>
                  <a:txBody>
                    <a:bodyPr/>
                    <a:lstStyle/>
                    <a:p>
                      <a:pPr algn="ctr"/>
                      <a:r>
                        <a:rPr lang="de-DE" sz="800"/>
                        <a:t>48</a:t>
                      </a:r>
                    </a:p>
                  </a:txBody>
                  <a:tcPr marL="0" marR="0" marT="36000" marB="36000" anchor="ctr"/>
                </a:tc>
                <a:tc>
                  <a:txBody>
                    <a:bodyPr/>
                    <a:lstStyle/>
                    <a:p>
                      <a:pPr algn="ctr"/>
                      <a:r>
                        <a:rPr lang="de-DE" sz="800"/>
                        <a:t>46</a:t>
                      </a:r>
                    </a:p>
                  </a:txBody>
                  <a:tcPr marL="0" marR="0" marT="36000" marB="36000" anchor="ctr"/>
                </a:tc>
                <a:tc>
                  <a:txBody>
                    <a:bodyPr/>
                    <a:lstStyle/>
                    <a:p>
                      <a:pPr algn="ctr"/>
                      <a:r>
                        <a:rPr lang="de-DE" sz="800"/>
                        <a:t>45</a:t>
                      </a:r>
                    </a:p>
                  </a:txBody>
                  <a:tcPr marL="0" marR="0" marT="36000" marB="36000" anchor="ctr"/>
                </a:tc>
                <a:tc>
                  <a:txBody>
                    <a:bodyPr/>
                    <a:lstStyle/>
                    <a:p>
                      <a:pPr algn="ctr"/>
                      <a:r>
                        <a:rPr lang="de-DE" sz="800"/>
                        <a:t>42</a:t>
                      </a:r>
                    </a:p>
                  </a:txBody>
                  <a:tcPr marL="0" marR="0" marT="36000" marB="36000" anchor="ctr"/>
                </a:tc>
                <a:tc>
                  <a:txBody>
                    <a:bodyPr/>
                    <a:lstStyle/>
                    <a:p>
                      <a:pPr algn="ctr"/>
                      <a:r>
                        <a:rPr lang="de-DE" sz="800"/>
                        <a:t>38</a:t>
                      </a:r>
                    </a:p>
                  </a:txBody>
                  <a:tcPr marL="0" marR="0" marT="36000" marB="36000" anchor="ctr"/>
                </a:tc>
                <a:tc>
                  <a:txBody>
                    <a:bodyPr/>
                    <a:lstStyle/>
                    <a:p>
                      <a:pPr algn="ctr"/>
                      <a:r>
                        <a:rPr lang="de-DE" sz="800"/>
                        <a:t>23</a:t>
                      </a:r>
                    </a:p>
                  </a:txBody>
                  <a:tcPr marL="0" marR="0" marT="36000" marB="36000" anchor="ctr"/>
                </a:tc>
                <a:tc>
                  <a:txBody>
                    <a:bodyPr/>
                    <a:lstStyle/>
                    <a:p>
                      <a:pPr algn="ctr"/>
                      <a:r>
                        <a:rPr lang="de-DE" sz="800"/>
                        <a:t>6</a:t>
                      </a:r>
                    </a:p>
                  </a:txBody>
                  <a:tcPr marL="0" marR="0" marT="36000" marB="36000" anchor="ctr"/>
                </a:tc>
                <a:extLst>
                  <a:ext uri="{0D108BD9-81ED-4DB2-BD59-A6C34878D82A}">
                    <a16:rowId xmlns:a16="http://schemas.microsoft.com/office/drawing/2014/main" val="3262368492"/>
                  </a:ext>
                </a:extLst>
              </a:tr>
              <a:tr h="177484">
                <a:tc>
                  <a:txBody>
                    <a:bodyPr/>
                    <a:lstStyle/>
                    <a:p>
                      <a:endParaRPr lang="de-DE" sz="800">
                        <a:solidFill>
                          <a:schemeClr val="bg1"/>
                        </a:solidFill>
                      </a:endParaRPr>
                    </a:p>
                  </a:txBody>
                  <a:tcPr marL="36000" marR="0" marT="36000" marB="36000" anchor="ctr">
                    <a:solidFill>
                      <a:schemeClr val="accent4">
                        <a:lumMod val="75000"/>
                      </a:schemeClr>
                    </a:solidFill>
                  </a:tcPr>
                </a:tc>
                <a:tc>
                  <a:txBody>
                    <a:bodyPr/>
                    <a:lstStyle/>
                    <a:p>
                      <a:pPr algn="ctr"/>
                      <a:r>
                        <a:rPr lang="de-DE" sz="800"/>
                        <a:t>159</a:t>
                      </a:r>
                    </a:p>
                  </a:txBody>
                  <a:tcPr marL="0" marR="0" marT="36000" marB="36000" anchor="ctr"/>
                </a:tc>
                <a:tc>
                  <a:txBody>
                    <a:bodyPr/>
                    <a:lstStyle/>
                    <a:p>
                      <a:pPr algn="ctr"/>
                      <a:r>
                        <a:rPr lang="de-DE" sz="800"/>
                        <a:t>153</a:t>
                      </a:r>
                    </a:p>
                  </a:txBody>
                  <a:tcPr marL="0" marR="0" marT="36000" marB="36000" anchor="ctr"/>
                </a:tc>
                <a:tc>
                  <a:txBody>
                    <a:bodyPr/>
                    <a:lstStyle/>
                    <a:p>
                      <a:pPr algn="ctr"/>
                      <a:r>
                        <a:rPr lang="de-DE" sz="800"/>
                        <a:t>152</a:t>
                      </a:r>
                    </a:p>
                  </a:txBody>
                  <a:tcPr marL="0" marR="0" marT="36000" marB="36000" anchor="ctr"/>
                </a:tc>
                <a:tc>
                  <a:txBody>
                    <a:bodyPr/>
                    <a:lstStyle/>
                    <a:p>
                      <a:pPr algn="ctr"/>
                      <a:r>
                        <a:rPr lang="de-DE" sz="800"/>
                        <a:t>144</a:t>
                      </a:r>
                    </a:p>
                  </a:txBody>
                  <a:tcPr marL="0" marR="0" marT="36000" marB="36000" anchor="ctr"/>
                </a:tc>
                <a:tc>
                  <a:txBody>
                    <a:bodyPr/>
                    <a:lstStyle/>
                    <a:p>
                      <a:pPr algn="ctr"/>
                      <a:r>
                        <a:rPr lang="de-DE" sz="800"/>
                        <a:t>143</a:t>
                      </a:r>
                    </a:p>
                  </a:txBody>
                  <a:tcPr marL="0" marR="0" marT="36000" marB="36000" anchor="ctr"/>
                </a:tc>
                <a:tc>
                  <a:txBody>
                    <a:bodyPr/>
                    <a:lstStyle/>
                    <a:p>
                      <a:pPr algn="ctr"/>
                      <a:r>
                        <a:rPr lang="de-DE" sz="800"/>
                        <a:t>132</a:t>
                      </a:r>
                    </a:p>
                  </a:txBody>
                  <a:tcPr marL="0" marR="0" marT="36000" marB="36000" anchor="ctr"/>
                </a:tc>
                <a:tc>
                  <a:txBody>
                    <a:bodyPr/>
                    <a:lstStyle/>
                    <a:p>
                      <a:pPr algn="ctr"/>
                      <a:r>
                        <a:rPr lang="de-DE" sz="800"/>
                        <a:t>130</a:t>
                      </a:r>
                    </a:p>
                  </a:txBody>
                  <a:tcPr marL="0" marR="0" marT="36000" marB="36000" anchor="ctr"/>
                </a:tc>
                <a:tc>
                  <a:txBody>
                    <a:bodyPr/>
                    <a:lstStyle/>
                    <a:p>
                      <a:pPr algn="ctr"/>
                      <a:r>
                        <a:rPr lang="de-DE" sz="800"/>
                        <a:t>115</a:t>
                      </a:r>
                    </a:p>
                  </a:txBody>
                  <a:tcPr marL="0" marR="0" marT="36000" marB="36000" anchor="ctr"/>
                </a:tc>
                <a:tc>
                  <a:txBody>
                    <a:bodyPr/>
                    <a:lstStyle/>
                    <a:p>
                      <a:pPr algn="ctr"/>
                      <a:r>
                        <a:rPr lang="de-DE" sz="800"/>
                        <a:t>111</a:t>
                      </a:r>
                    </a:p>
                  </a:txBody>
                  <a:tcPr marL="0" marR="0" marT="36000" marB="36000" anchor="ctr"/>
                </a:tc>
                <a:extLst>
                  <a:ext uri="{0D108BD9-81ED-4DB2-BD59-A6C34878D82A}">
                    <a16:rowId xmlns:a16="http://schemas.microsoft.com/office/drawing/2014/main" val="1817664319"/>
                  </a:ext>
                </a:extLst>
              </a:tr>
            </a:tbl>
          </a:graphicData>
        </a:graphic>
      </p:graphicFrame>
      <p:sp>
        <p:nvSpPr>
          <p:cNvPr id="47" name="Textfeld 46">
            <a:extLst>
              <a:ext uri="{FF2B5EF4-FFF2-40B4-BE49-F238E27FC236}">
                <a16:creationId xmlns:a16="http://schemas.microsoft.com/office/drawing/2014/main" id="{D6F22CC1-6FAC-835B-FEBD-B923D713E520}"/>
              </a:ext>
            </a:extLst>
          </p:cNvPr>
          <p:cNvSpPr txBox="1"/>
          <p:nvPr/>
        </p:nvSpPr>
        <p:spPr>
          <a:xfrm>
            <a:off x="980993" y="4232033"/>
            <a:ext cx="4265628" cy="553998"/>
          </a:xfrm>
          <a:prstGeom prst="rect">
            <a:avLst/>
          </a:prstGeom>
          <a:noFill/>
        </p:spPr>
        <p:txBody>
          <a:bodyPr wrap="square" rtlCol="0">
            <a:spAutoFit/>
          </a:bodyPr>
          <a:lstStyle/>
          <a:p>
            <a:r>
              <a:rPr lang="de-DE" sz="1000" err="1"/>
              <a:t>Zanubrutinib</a:t>
            </a:r>
            <a:r>
              <a:rPr lang="de-DE" sz="1000"/>
              <a:t> (SEQUOIA, Arm A) </a:t>
            </a:r>
            <a:r>
              <a:rPr lang="de-DE" sz="1000" err="1"/>
              <a:t>vs</a:t>
            </a:r>
            <a:r>
              <a:rPr lang="de-DE" sz="1000"/>
              <a:t> V+I (GLOW)</a:t>
            </a:r>
          </a:p>
          <a:p>
            <a:r>
              <a:rPr lang="de-DE" sz="1000" err="1"/>
              <a:t>Naïve</a:t>
            </a:r>
            <a:r>
              <a:rPr lang="de-DE" sz="1000"/>
              <a:t> </a:t>
            </a:r>
            <a:r>
              <a:rPr lang="de-DE" sz="1000" err="1"/>
              <a:t>comparison</a:t>
            </a:r>
            <a:r>
              <a:rPr lang="de-DE" sz="1000"/>
              <a:t>: HR=0.71 (95% CI: 0.39-1.28), </a:t>
            </a:r>
            <a:r>
              <a:rPr lang="de-DE" sz="1000" i="1"/>
              <a:t>P</a:t>
            </a:r>
            <a:r>
              <a:rPr lang="de-DE" sz="1000"/>
              <a:t>=.2578</a:t>
            </a:r>
          </a:p>
          <a:p>
            <a:r>
              <a:rPr lang="de-DE" sz="1000"/>
              <a:t>Population-</a:t>
            </a:r>
            <a:r>
              <a:rPr lang="de-DE" sz="1000" err="1"/>
              <a:t>adjusted</a:t>
            </a:r>
            <a:r>
              <a:rPr lang="de-DE" sz="1000"/>
              <a:t> </a:t>
            </a:r>
            <a:r>
              <a:rPr lang="de-DE" sz="1000" err="1"/>
              <a:t>comparison</a:t>
            </a:r>
            <a:r>
              <a:rPr lang="de-DE" sz="1000"/>
              <a:t>: HR=0.84 (95% CI: 0.45-1.59), </a:t>
            </a:r>
            <a:r>
              <a:rPr lang="de-DE" sz="1000" i="1"/>
              <a:t>P</a:t>
            </a:r>
            <a:r>
              <a:rPr lang="de-DE" sz="1000"/>
              <a:t>=.5977</a:t>
            </a:r>
          </a:p>
        </p:txBody>
      </p:sp>
      <p:sp>
        <p:nvSpPr>
          <p:cNvPr id="48" name="Textfeld 47">
            <a:extLst>
              <a:ext uri="{FF2B5EF4-FFF2-40B4-BE49-F238E27FC236}">
                <a16:creationId xmlns:a16="http://schemas.microsoft.com/office/drawing/2014/main" id="{C6D2AF73-6120-1A6B-3F3E-7010D2F26F64}"/>
              </a:ext>
            </a:extLst>
          </p:cNvPr>
          <p:cNvSpPr txBox="1"/>
          <p:nvPr/>
        </p:nvSpPr>
        <p:spPr>
          <a:xfrm>
            <a:off x="6415345" y="2142084"/>
            <a:ext cx="358140" cy="184666"/>
          </a:xfrm>
          <a:prstGeom prst="rect">
            <a:avLst/>
          </a:prstGeom>
          <a:solidFill>
            <a:schemeClr val="bg1"/>
          </a:solidFill>
        </p:spPr>
        <p:txBody>
          <a:bodyPr wrap="square" lIns="0" tIns="0" rIns="0" bIns="0" rtlCol="0">
            <a:spAutoFit/>
          </a:bodyPr>
          <a:lstStyle/>
          <a:p>
            <a:pPr algn="r"/>
            <a:r>
              <a:rPr lang="de-DE" sz="1200"/>
              <a:t>1.00</a:t>
            </a:r>
          </a:p>
        </p:txBody>
      </p:sp>
      <p:sp>
        <p:nvSpPr>
          <p:cNvPr id="49" name="Textfeld 48">
            <a:extLst>
              <a:ext uri="{FF2B5EF4-FFF2-40B4-BE49-F238E27FC236}">
                <a16:creationId xmlns:a16="http://schemas.microsoft.com/office/drawing/2014/main" id="{58144AA4-A733-C537-AA9E-5AA6B25A4D15}"/>
              </a:ext>
            </a:extLst>
          </p:cNvPr>
          <p:cNvSpPr txBox="1"/>
          <p:nvPr/>
        </p:nvSpPr>
        <p:spPr>
          <a:xfrm>
            <a:off x="6415345" y="2786125"/>
            <a:ext cx="358140" cy="184666"/>
          </a:xfrm>
          <a:prstGeom prst="rect">
            <a:avLst/>
          </a:prstGeom>
          <a:solidFill>
            <a:schemeClr val="bg1"/>
          </a:solidFill>
        </p:spPr>
        <p:txBody>
          <a:bodyPr wrap="square" lIns="0" tIns="0" rIns="0" bIns="0" rtlCol="0">
            <a:spAutoFit/>
          </a:bodyPr>
          <a:lstStyle/>
          <a:p>
            <a:pPr algn="r"/>
            <a:r>
              <a:rPr lang="de-DE" sz="1200"/>
              <a:t>0.75</a:t>
            </a:r>
          </a:p>
        </p:txBody>
      </p:sp>
      <p:sp>
        <p:nvSpPr>
          <p:cNvPr id="50" name="Textfeld 49">
            <a:extLst>
              <a:ext uri="{FF2B5EF4-FFF2-40B4-BE49-F238E27FC236}">
                <a16:creationId xmlns:a16="http://schemas.microsoft.com/office/drawing/2014/main" id="{C4E88F9E-E7DF-EA76-0809-13F1B004AC03}"/>
              </a:ext>
            </a:extLst>
          </p:cNvPr>
          <p:cNvSpPr txBox="1"/>
          <p:nvPr/>
        </p:nvSpPr>
        <p:spPr>
          <a:xfrm>
            <a:off x="6415345" y="3430166"/>
            <a:ext cx="358140" cy="184666"/>
          </a:xfrm>
          <a:prstGeom prst="rect">
            <a:avLst/>
          </a:prstGeom>
          <a:solidFill>
            <a:schemeClr val="bg1"/>
          </a:solidFill>
        </p:spPr>
        <p:txBody>
          <a:bodyPr wrap="square" lIns="0" tIns="0" rIns="0" bIns="0" rtlCol="0">
            <a:spAutoFit/>
          </a:bodyPr>
          <a:lstStyle/>
          <a:p>
            <a:pPr algn="r"/>
            <a:r>
              <a:rPr lang="de-DE" sz="1200"/>
              <a:t>0.50</a:t>
            </a:r>
          </a:p>
        </p:txBody>
      </p:sp>
      <p:sp>
        <p:nvSpPr>
          <p:cNvPr id="51" name="Textfeld 50">
            <a:extLst>
              <a:ext uri="{FF2B5EF4-FFF2-40B4-BE49-F238E27FC236}">
                <a16:creationId xmlns:a16="http://schemas.microsoft.com/office/drawing/2014/main" id="{46A79D4D-7E44-A265-6BAB-C25B7A1F6EED}"/>
              </a:ext>
            </a:extLst>
          </p:cNvPr>
          <p:cNvSpPr txBox="1"/>
          <p:nvPr/>
        </p:nvSpPr>
        <p:spPr>
          <a:xfrm>
            <a:off x="6415345" y="4074207"/>
            <a:ext cx="358140" cy="184666"/>
          </a:xfrm>
          <a:prstGeom prst="rect">
            <a:avLst/>
          </a:prstGeom>
          <a:solidFill>
            <a:schemeClr val="bg1"/>
          </a:solidFill>
        </p:spPr>
        <p:txBody>
          <a:bodyPr wrap="square" lIns="0" tIns="0" rIns="0" bIns="0" rtlCol="0">
            <a:spAutoFit/>
          </a:bodyPr>
          <a:lstStyle/>
          <a:p>
            <a:pPr algn="r"/>
            <a:r>
              <a:rPr lang="de-DE" sz="1200"/>
              <a:t>0.25</a:t>
            </a:r>
          </a:p>
        </p:txBody>
      </p:sp>
      <p:sp>
        <p:nvSpPr>
          <p:cNvPr id="52" name="Textfeld 51">
            <a:extLst>
              <a:ext uri="{FF2B5EF4-FFF2-40B4-BE49-F238E27FC236}">
                <a16:creationId xmlns:a16="http://schemas.microsoft.com/office/drawing/2014/main" id="{464658C6-C815-EDE0-37FB-D0936E9467E2}"/>
              </a:ext>
            </a:extLst>
          </p:cNvPr>
          <p:cNvSpPr txBox="1"/>
          <p:nvPr/>
        </p:nvSpPr>
        <p:spPr>
          <a:xfrm>
            <a:off x="6415345" y="4718248"/>
            <a:ext cx="358140" cy="184666"/>
          </a:xfrm>
          <a:prstGeom prst="rect">
            <a:avLst/>
          </a:prstGeom>
          <a:solidFill>
            <a:schemeClr val="bg1"/>
          </a:solidFill>
        </p:spPr>
        <p:txBody>
          <a:bodyPr wrap="square" lIns="0" tIns="0" rIns="0" bIns="0" rtlCol="0">
            <a:spAutoFit/>
          </a:bodyPr>
          <a:lstStyle/>
          <a:p>
            <a:pPr algn="r"/>
            <a:r>
              <a:rPr lang="de-DE" sz="1200"/>
              <a:t>0.00</a:t>
            </a:r>
          </a:p>
        </p:txBody>
      </p:sp>
      <p:grpSp>
        <p:nvGrpSpPr>
          <p:cNvPr id="59" name="Gruppieren 58">
            <a:extLst>
              <a:ext uri="{FF2B5EF4-FFF2-40B4-BE49-F238E27FC236}">
                <a16:creationId xmlns:a16="http://schemas.microsoft.com/office/drawing/2014/main" id="{32F4CD1E-38B0-7560-1103-66FCCA88CEE0}"/>
              </a:ext>
            </a:extLst>
          </p:cNvPr>
          <p:cNvGrpSpPr/>
          <p:nvPr/>
        </p:nvGrpSpPr>
        <p:grpSpPr>
          <a:xfrm>
            <a:off x="6780478" y="2221095"/>
            <a:ext cx="4588107" cy="631804"/>
            <a:chOff x="6780478" y="2221095"/>
            <a:chExt cx="6849977" cy="943274"/>
          </a:xfrm>
        </p:grpSpPr>
        <p:pic>
          <p:nvPicPr>
            <p:cNvPr id="54" name="Grafik 53">
              <a:extLst>
                <a:ext uri="{FF2B5EF4-FFF2-40B4-BE49-F238E27FC236}">
                  <a16:creationId xmlns:a16="http://schemas.microsoft.com/office/drawing/2014/main" id="{227F2B34-32CC-EE27-FAF7-B2E25FDB41B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834785" y="2263170"/>
              <a:ext cx="6400800" cy="876300"/>
            </a:xfrm>
            <a:prstGeom prst="rect">
              <a:avLst/>
            </a:prstGeom>
          </p:spPr>
        </p:pic>
        <p:pic>
          <p:nvPicPr>
            <p:cNvPr id="56" name="Grafik 55">
              <a:extLst>
                <a:ext uri="{FF2B5EF4-FFF2-40B4-BE49-F238E27FC236}">
                  <a16:creationId xmlns:a16="http://schemas.microsoft.com/office/drawing/2014/main" id="{816723FB-F82A-7B3B-1821-1ADF4C0B91E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781980" y="2221095"/>
              <a:ext cx="6848475" cy="704850"/>
            </a:xfrm>
            <a:prstGeom prst="rect">
              <a:avLst/>
            </a:prstGeom>
          </p:spPr>
        </p:pic>
        <p:pic>
          <p:nvPicPr>
            <p:cNvPr id="58" name="Grafik 57">
              <a:extLst>
                <a:ext uri="{FF2B5EF4-FFF2-40B4-BE49-F238E27FC236}">
                  <a16:creationId xmlns:a16="http://schemas.microsoft.com/office/drawing/2014/main" id="{D0B5ADA6-3108-7571-BD57-77F4A9E96B0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780478" y="2230919"/>
              <a:ext cx="6848475" cy="933450"/>
            </a:xfrm>
            <a:prstGeom prst="rect">
              <a:avLst/>
            </a:prstGeom>
          </p:spPr>
        </p:pic>
      </p:grpSp>
    </p:spTree>
    <p:extLst>
      <p:ext uri="{BB962C8B-B14F-4D97-AF65-F5344CB8AC3E}">
        <p14:creationId xmlns:p14="http://schemas.microsoft.com/office/powerpoint/2010/main" val="31536108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1B2F4-C627-C5D6-B5E3-71598CF72415}"/>
              </a:ext>
            </a:extLst>
          </p:cNvPr>
          <p:cNvSpPr>
            <a:spLocks noGrp="1"/>
          </p:cNvSpPr>
          <p:nvPr>
            <p:ph type="ftr" sz="quarter" idx="10"/>
          </p:nvPr>
        </p:nvSpPr>
        <p:spPr/>
        <p:txBody>
          <a:bodyPr/>
          <a:lstStyle/>
          <a:p>
            <a:r>
              <a:rPr lang="en-GB" baseline="30000" err="1"/>
              <a:t>a</a:t>
            </a:r>
            <a:r>
              <a:rPr lang="en-GB" err="1"/>
              <a:t>In</a:t>
            </a:r>
            <a:r>
              <a:rPr lang="en-GB"/>
              <a:t> GLOW, neutropenia indicates neutropenia and neutrophil count decreased.</a:t>
            </a:r>
          </a:p>
          <a:p>
            <a:r>
              <a:rPr lang="en-GB"/>
              <a:t>AE, adverse event; CI, confidence interval; UTI, urinary tract infection; V+I, </a:t>
            </a:r>
            <a:r>
              <a:rPr lang="en-GB" err="1"/>
              <a:t>venetoclax</a:t>
            </a:r>
            <a:r>
              <a:rPr lang="en-GB"/>
              <a:t> plus ibrutinib.</a:t>
            </a:r>
          </a:p>
          <a:p>
            <a:r>
              <a:rPr lang="en-GB" b="1"/>
              <a:t>Munir et al. Abstract #P702 presented at EHA2024. </a:t>
            </a:r>
          </a:p>
        </p:txBody>
      </p:sp>
      <p:sp>
        <p:nvSpPr>
          <p:cNvPr id="3" name="Title 2">
            <a:extLst>
              <a:ext uri="{FF2B5EF4-FFF2-40B4-BE49-F238E27FC236}">
                <a16:creationId xmlns:a16="http://schemas.microsoft.com/office/drawing/2014/main" id="{6CBAF7E9-BF34-ABC4-C303-2FC5954B4BE6}"/>
              </a:ext>
            </a:extLst>
          </p:cNvPr>
          <p:cNvSpPr>
            <a:spLocks noGrp="1"/>
          </p:cNvSpPr>
          <p:nvPr>
            <p:ph type="title"/>
          </p:nvPr>
        </p:nvSpPr>
        <p:spPr/>
        <p:txBody>
          <a:bodyPr/>
          <a:lstStyle/>
          <a:p>
            <a:r>
              <a:rPr lang="en-US"/>
              <a:t>Safety</a:t>
            </a:r>
            <a:endParaRPr lang="en-DE"/>
          </a:p>
        </p:txBody>
      </p:sp>
      <p:sp>
        <p:nvSpPr>
          <p:cNvPr id="7" name="TextBox 6">
            <a:extLst>
              <a:ext uri="{FF2B5EF4-FFF2-40B4-BE49-F238E27FC236}">
                <a16:creationId xmlns:a16="http://schemas.microsoft.com/office/drawing/2014/main" id="{45939E2B-007F-482E-D0C5-4F14A066BE53}"/>
              </a:ext>
            </a:extLst>
          </p:cNvPr>
          <p:cNvSpPr txBox="1"/>
          <p:nvPr/>
        </p:nvSpPr>
        <p:spPr>
          <a:xfrm>
            <a:off x="9120187" y="1665288"/>
            <a:ext cx="2663823" cy="4119562"/>
          </a:xfrm>
          <a:prstGeom prst="rect">
            <a:avLst/>
          </a:prstGeom>
          <a:solidFill>
            <a:schemeClr val="bg2"/>
          </a:solidFill>
        </p:spPr>
        <p:txBody>
          <a:bodyPr wrap="square" lIns="91440" tIns="108000" rIns="91440" bIns="45720" rtlCol="0" anchor="t">
            <a:noAutofit/>
          </a:bodyPr>
          <a:lstStyle/>
          <a:p>
            <a:pPr marL="177800" indent="-177800">
              <a:buClr>
                <a:schemeClr val="accent2"/>
              </a:buClr>
              <a:buFont typeface="Arial" panose="020B0604020202020204" pitchFamily="34" charset="0"/>
              <a:buChar char="•"/>
            </a:pPr>
            <a:r>
              <a:rPr lang="en-US" sz="1400"/>
              <a:t>Significantly lower incidence was indicated for </a:t>
            </a:r>
            <a:r>
              <a:rPr lang="en-US" sz="1400" err="1"/>
              <a:t>zanubrutinib</a:t>
            </a:r>
            <a:r>
              <a:rPr lang="en-US" sz="1400"/>
              <a:t> vs V+I in both GLOW and CAPTIVATE studies with regards to multiple AEs</a:t>
            </a:r>
            <a:endParaRPr lang="de-DE"/>
          </a:p>
          <a:p>
            <a:pPr marL="177800" indent="-177800">
              <a:buClr>
                <a:schemeClr val="accent2"/>
              </a:buClr>
              <a:buFont typeface="Arial" panose="020B0604020202020204" pitchFamily="34" charset="0"/>
              <a:buChar char="•"/>
            </a:pPr>
            <a:r>
              <a:rPr lang="en-US" sz="1400"/>
              <a:t>Zanubrutinib treatment led to significantly lower incidence of diarrhea, neutropenia, nausea, anemia, atrial fibrillation, decreased appetite, and arthralgia</a:t>
            </a:r>
            <a:endParaRPr lang="de-DE"/>
          </a:p>
        </p:txBody>
      </p:sp>
      <p:graphicFrame>
        <p:nvGraphicFramePr>
          <p:cNvPr id="4" name="Tabelle 3">
            <a:extLst>
              <a:ext uri="{FF2B5EF4-FFF2-40B4-BE49-F238E27FC236}">
                <a16:creationId xmlns:a16="http://schemas.microsoft.com/office/drawing/2014/main" id="{28E59E1C-3F33-65D5-C9EE-BB9BDAA72C26}"/>
              </a:ext>
            </a:extLst>
          </p:cNvPr>
          <p:cNvGraphicFramePr>
            <a:graphicFrameLocks noGrp="1"/>
          </p:cNvGraphicFramePr>
          <p:nvPr>
            <p:extLst>
              <p:ext uri="{D42A27DB-BD31-4B8C-83A1-F6EECF244321}">
                <p14:modId xmlns:p14="http://schemas.microsoft.com/office/powerpoint/2010/main" val="2742284424"/>
              </p:ext>
            </p:extLst>
          </p:nvPr>
        </p:nvGraphicFramePr>
        <p:xfrm>
          <a:off x="416534" y="1665288"/>
          <a:ext cx="8532000" cy="4130466"/>
        </p:xfrm>
        <a:graphic>
          <a:graphicData uri="http://schemas.openxmlformats.org/drawingml/2006/table">
            <a:tbl>
              <a:tblPr firstRow="1" bandRow="1">
                <a:tableStyleId>{5C22544A-7EE6-4342-B048-85BDC9FD1C3A}</a:tableStyleId>
              </a:tblPr>
              <a:tblGrid>
                <a:gridCol w="1944000">
                  <a:extLst>
                    <a:ext uri="{9D8B030D-6E8A-4147-A177-3AD203B41FA5}">
                      <a16:colId xmlns:a16="http://schemas.microsoft.com/office/drawing/2014/main" val="4204838717"/>
                    </a:ext>
                  </a:extLst>
                </a:gridCol>
                <a:gridCol w="972000">
                  <a:extLst>
                    <a:ext uri="{9D8B030D-6E8A-4147-A177-3AD203B41FA5}">
                      <a16:colId xmlns:a16="http://schemas.microsoft.com/office/drawing/2014/main" val="153608314"/>
                    </a:ext>
                  </a:extLst>
                </a:gridCol>
                <a:gridCol w="972000">
                  <a:extLst>
                    <a:ext uri="{9D8B030D-6E8A-4147-A177-3AD203B41FA5}">
                      <a16:colId xmlns:a16="http://schemas.microsoft.com/office/drawing/2014/main" val="1412996411"/>
                    </a:ext>
                  </a:extLst>
                </a:gridCol>
                <a:gridCol w="972000">
                  <a:extLst>
                    <a:ext uri="{9D8B030D-6E8A-4147-A177-3AD203B41FA5}">
                      <a16:colId xmlns:a16="http://schemas.microsoft.com/office/drawing/2014/main" val="2088076950"/>
                    </a:ext>
                  </a:extLst>
                </a:gridCol>
                <a:gridCol w="1692000">
                  <a:extLst>
                    <a:ext uri="{9D8B030D-6E8A-4147-A177-3AD203B41FA5}">
                      <a16:colId xmlns:a16="http://schemas.microsoft.com/office/drawing/2014/main" val="2337208003"/>
                    </a:ext>
                  </a:extLst>
                </a:gridCol>
                <a:gridCol w="1296000">
                  <a:extLst>
                    <a:ext uri="{9D8B030D-6E8A-4147-A177-3AD203B41FA5}">
                      <a16:colId xmlns:a16="http://schemas.microsoft.com/office/drawing/2014/main" val="2735298828"/>
                    </a:ext>
                  </a:extLst>
                </a:gridCol>
                <a:gridCol w="684000">
                  <a:extLst>
                    <a:ext uri="{9D8B030D-6E8A-4147-A177-3AD203B41FA5}">
                      <a16:colId xmlns:a16="http://schemas.microsoft.com/office/drawing/2014/main" val="341763764"/>
                    </a:ext>
                  </a:extLst>
                </a:gridCol>
              </a:tblGrid>
              <a:tr h="178746">
                <a:tc>
                  <a:txBody>
                    <a:bodyPr/>
                    <a:lstStyle/>
                    <a:p>
                      <a:pPr algn="l"/>
                      <a:r>
                        <a:rPr lang="de-DE" sz="1000"/>
                        <a:t>Adverse Events</a:t>
                      </a:r>
                    </a:p>
                  </a:txBody>
                  <a:tcPr marT="36000" marB="36000" anchor="ctr"/>
                </a:tc>
                <a:tc>
                  <a:txBody>
                    <a:bodyPr/>
                    <a:lstStyle/>
                    <a:p>
                      <a:pPr algn="ctr"/>
                      <a:r>
                        <a:rPr lang="de-DE" sz="1000"/>
                        <a:t>Comparator </a:t>
                      </a:r>
                    </a:p>
                    <a:p>
                      <a:pPr algn="ctr"/>
                      <a:r>
                        <a:rPr lang="de-DE" sz="1000"/>
                        <a:t>Study</a:t>
                      </a:r>
                    </a:p>
                  </a:txBody>
                  <a:tcPr marT="36000" marB="36000" anchor="ctr"/>
                </a:tc>
                <a:tc>
                  <a:txBody>
                    <a:bodyPr/>
                    <a:lstStyle/>
                    <a:p>
                      <a:pPr algn="ctr"/>
                      <a:r>
                        <a:rPr lang="de-DE" sz="1000"/>
                        <a:t>V+1 </a:t>
                      </a:r>
                    </a:p>
                    <a:p>
                      <a:pPr algn="ctr"/>
                      <a:r>
                        <a:rPr lang="de-DE" sz="1000"/>
                        <a:t>(Events/N)</a:t>
                      </a:r>
                    </a:p>
                  </a:txBody>
                  <a:tcPr marT="36000" marB="36000" anchor="ctr">
                    <a:solidFill>
                      <a:schemeClr val="accent4">
                        <a:lumMod val="75000"/>
                      </a:schemeClr>
                    </a:solidFill>
                  </a:tcPr>
                </a:tc>
                <a:tc>
                  <a:txBody>
                    <a:bodyPr/>
                    <a:lstStyle/>
                    <a:p>
                      <a:pPr algn="ctr"/>
                      <a:r>
                        <a:rPr lang="de-DE" sz="1000" err="1"/>
                        <a:t>Zanubrutinib</a:t>
                      </a:r>
                      <a:r>
                        <a:rPr lang="de-DE" sz="1000"/>
                        <a:t> (Events/N)</a:t>
                      </a:r>
                    </a:p>
                  </a:txBody>
                  <a:tcPr marT="36000" marB="36000" anchor="ctr">
                    <a:solidFill>
                      <a:schemeClr val="accent3"/>
                    </a:solidFill>
                  </a:tcPr>
                </a:tc>
                <a:tc>
                  <a:txBody>
                    <a:bodyPr/>
                    <a:lstStyle/>
                    <a:p>
                      <a:pPr algn="ctr"/>
                      <a:endParaRPr lang="de-DE" sz="1000"/>
                    </a:p>
                  </a:txBody>
                  <a:tcPr marT="36000" marB="36000" anchor="ctr"/>
                </a:tc>
                <a:tc>
                  <a:txBody>
                    <a:bodyPr/>
                    <a:lstStyle/>
                    <a:p>
                      <a:pPr algn="ctr"/>
                      <a:r>
                        <a:rPr lang="de-DE" sz="1000"/>
                        <a:t>Naïve ORR </a:t>
                      </a:r>
                    </a:p>
                    <a:p>
                      <a:pPr algn="ctr"/>
                      <a:r>
                        <a:rPr lang="de-DE" sz="1000"/>
                        <a:t>(95% CI)</a:t>
                      </a:r>
                    </a:p>
                  </a:txBody>
                  <a:tcPr marL="0" marR="0" marT="36000" marB="36000" anchor="ctr"/>
                </a:tc>
                <a:tc>
                  <a:txBody>
                    <a:bodyPr/>
                    <a:lstStyle/>
                    <a:p>
                      <a:pPr algn="ctr"/>
                      <a:r>
                        <a:rPr lang="de-DE" sz="1000" i="1"/>
                        <a:t>P</a:t>
                      </a:r>
                      <a:r>
                        <a:rPr lang="de-DE" sz="1000"/>
                        <a:t> Value</a:t>
                      </a:r>
                    </a:p>
                  </a:txBody>
                  <a:tcPr marT="36000" marB="36000" anchor="ctr"/>
                </a:tc>
                <a:extLst>
                  <a:ext uri="{0D108BD9-81ED-4DB2-BD59-A6C34878D82A}">
                    <a16:rowId xmlns:a16="http://schemas.microsoft.com/office/drawing/2014/main" val="2570513019"/>
                  </a:ext>
                </a:extLst>
              </a:tr>
              <a:tr h="178746">
                <a:tc>
                  <a:txBody>
                    <a:bodyPr/>
                    <a:lstStyle/>
                    <a:p>
                      <a:pPr algn="l"/>
                      <a:r>
                        <a:rPr lang="de-DE" sz="1000" err="1"/>
                        <a:t>Diarrhea</a:t>
                      </a:r>
                      <a:r>
                        <a:rPr lang="de-DE" sz="1000"/>
                        <a:t>, </a:t>
                      </a:r>
                      <a:r>
                        <a:rPr lang="de-DE" sz="1000" err="1"/>
                        <a:t>any</a:t>
                      </a:r>
                      <a:r>
                        <a:rPr lang="de-DE" sz="1000"/>
                        <a:t> grade</a:t>
                      </a:r>
                    </a:p>
                  </a:txBody>
                  <a:tcPr marT="0" marB="0" anchor="ctr"/>
                </a:tc>
                <a:tc>
                  <a:txBody>
                    <a:bodyPr/>
                    <a:lstStyle/>
                    <a:p>
                      <a:pPr algn="ctr"/>
                      <a:r>
                        <a:rPr lang="de-DE" sz="1000"/>
                        <a:t>GLOW</a:t>
                      </a:r>
                    </a:p>
                  </a:txBody>
                  <a:tcPr marT="0" marB="0" anchor="ctr"/>
                </a:tc>
                <a:tc>
                  <a:txBody>
                    <a:bodyPr/>
                    <a:lstStyle/>
                    <a:p>
                      <a:pPr algn="ctr"/>
                      <a:r>
                        <a:rPr lang="de-DE" sz="1000"/>
                        <a:t>54/106</a:t>
                      </a:r>
                    </a:p>
                  </a:txBody>
                  <a:tcPr marT="0" marB="0" anchor="ctr"/>
                </a:tc>
                <a:tc>
                  <a:txBody>
                    <a:bodyPr/>
                    <a:lstStyle/>
                    <a:p>
                      <a:pPr algn="ctr"/>
                      <a:r>
                        <a:rPr lang="de-DE" sz="1000"/>
                        <a:t>41/240</a:t>
                      </a:r>
                    </a:p>
                  </a:txBody>
                  <a:tcPr marT="0" marB="0" anchor="ctr"/>
                </a:tc>
                <a:tc>
                  <a:txBody>
                    <a:bodyPr/>
                    <a:lstStyle/>
                    <a:p>
                      <a:pPr algn="ctr"/>
                      <a:endParaRPr lang="de-DE" sz="1000"/>
                    </a:p>
                  </a:txBody>
                  <a:tcPr marT="0" marB="0" anchor="ctr"/>
                </a:tc>
                <a:tc>
                  <a:txBody>
                    <a:bodyPr/>
                    <a:lstStyle/>
                    <a:p>
                      <a:pPr algn="ctr"/>
                      <a:r>
                        <a:rPr lang="de-DE" sz="1000"/>
                        <a:t>0.20 (0.12-0.33)</a:t>
                      </a:r>
                    </a:p>
                  </a:txBody>
                  <a:tcPr marL="0" marR="0" marT="0" marB="0" anchor="ctr"/>
                </a:tc>
                <a:tc>
                  <a:txBody>
                    <a:bodyPr/>
                    <a:lstStyle/>
                    <a:p>
                      <a:pPr algn="ctr"/>
                      <a:r>
                        <a:rPr lang="de-DE" sz="1000"/>
                        <a:t>&lt;.001</a:t>
                      </a:r>
                    </a:p>
                  </a:txBody>
                  <a:tcPr marT="0" marB="0" anchor="ctr"/>
                </a:tc>
                <a:extLst>
                  <a:ext uri="{0D108BD9-81ED-4DB2-BD59-A6C34878D82A}">
                    <a16:rowId xmlns:a16="http://schemas.microsoft.com/office/drawing/2014/main" val="777002801"/>
                  </a:ext>
                </a:extLst>
              </a:tr>
              <a:tr h="178746">
                <a:tc>
                  <a:txBody>
                    <a:bodyPr/>
                    <a:lstStyle/>
                    <a:p>
                      <a:pPr algn="l"/>
                      <a:endParaRPr lang="de-DE" sz="1000"/>
                    </a:p>
                  </a:txBody>
                  <a:tcPr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4E4F4E"/>
                          </a:solidFill>
                          <a:effectLst/>
                          <a:uLnTx/>
                          <a:uFillTx/>
                          <a:latin typeface="Arial" panose="020B0604020202020204"/>
                          <a:ea typeface="+mn-ea"/>
                          <a:cs typeface="+mn-cs"/>
                        </a:rPr>
                        <a:t>CAPTIVE</a:t>
                      </a:r>
                    </a:p>
                  </a:txBody>
                  <a:tcPr marT="0" marB="0" anchor="ctr"/>
                </a:tc>
                <a:tc>
                  <a:txBody>
                    <a:bodyPr/>
                    <a:lstStyle/>
                    <a:p>
                      <a:pPr algn="ctr"/>
                      <a:r>
                        <a:rPr lang="de-DE" sz="1000"/>
                        <a:t>99/159</a:t>
                      </a:r>
                    </a:p>
                  </a:txBody>
                  <a:tcPr marT="0" marB="0" anchor="ctr"/>
                </a:tc>
                <a:tc>
                  <a:txBody>
                    <a:bodyPr/>
                    <a:lstStyle/>
                    <a:p>
                      <a:pPr algn="ctr"/>
                      <a:r>
                        <a:rPr lang="de-DE" sz="1000"/>
                        <a:t>63/351</a:t>
                      </a:r>
                    </a:p>
                  </a:txBody>
                  <a:tcPr marT="0" marB="0" anchor="ctr"/>
                </a:tc>
                <a:tc>
                  <a:txBody>
                    <a:bodyPr/>
                    <a:lstStyle/>
                    <a:p>
                      <a:pPr algn="ctr"/>
                      <a:endParaRPr lang="de-DE" sz="1000"/>
                    </a:p>
                  </a:txBody>
                  <a:tcPr marT="0" marB="0" anchor="ctr"/>
                </a:tc>
                <a:tc>
                  <a:txBody>
                    <a:bodyPr/>
                    <a:lstStyle/>
                    <a:p>
                      <a:pPr algn="ctr"/>
                      <a:r>
                        <a:rPr lang="de-DE" sz="1000"/>
                        <a:t>0.13 (0.09-0.20)</a:t>
                      </a:r>
                    </a:p>
                  </a:txBody>
                  <a:tcPr marL="0" marR="0" marT="0" marB="0" anchor="ctr"/>
                </a:tc>
                <a:tc>
                  <a:txBody>
                    <a:bodyPr/>
                    <a:lstStyle/>
                    <a:p>
                      <a:pPr algn="ctr"/>
                      <a:r>
                        <a:rPr lang="de-DE" sz="1000"/>
                        <a:t>&lt;.001</a:t>
                      </a:r>
                    </a:p>
                  </a:txBody>
                  <a:tcPr marT="0" marB="0" anchor="ctr"/>
                </a:tc>
                <a:extLst>
                  <a:ext uri="{0D108BD9-81ED-4DB2-BD59-A6C34878D82A}">
                    <a16:rowId xmlns:a16="http://schemas.microsoft.com/office/drawing/2014/main" val="2663992404"/>
                  </a:ext>
                </a:extLst>
              </a:tr>
              <a:tr h="178746">
                <a:tc>
                  <a:txBody>
                    <a:bodyPr/>
                    <a:lstStyle/>
                    <a:p>
                      <a:pPr algn="l"/>
                      <a:r>
                        <a:rPr lang="de-DE" sz="1000" err="1"/>
                        <a:t>Diarrhea</a:t>
                      </a:r>
                      <a:r>
                        <a:rPr lang="de-DE" sz="1000"/>
                        <a:t>, grade 3+</a:t>
                      </a:r>
                    </a:p>
                  </a:txBody>
                  <a:tcPr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4E4F4E"/>
                          </a:solidFill>
                          <a:effectLst/>
                          <a:uLnTx/>
                          <a:uFillTx/>
                          <a:latin typeface="Arial" panose="020B0604020202020204"/>
                          <a:ea typeface="+mn-ea"/>
                          <a:cs typeface="+mn-cs"/>
                        </a:rPr>
                        <a:t>GLOW</a:t>
                      </a:r>
                    </a:p>
                  </a:txBody>
                  <a:tcPr marT="0" marB="0" anchor="ctr"/>
                </a:tc>
                <a:tc>
                  <a:txBody>
                    <a:bodyPr/>
                    <a:lstStyle/>
                    <a:p>
                      <a:pPr algn="ctr"/>
                      <a:r>
                        <a:rPr lang="de-DE" sz="1000"/>
                        <a:t>11/106</a:t>
                      </a:r>
                    </a:p>
                  </a:txBody>
                  <a:tcPr marT="0" marB="0" anchor="ctr"/>
                </a:tc>
                <a:tc>
                  <a:txBody>
                    <a:bodyPr/>
                    <a:lstStyle/>
                    <a:p>
                      <a:pPr algn="ctr"/>
                      <a:r>
                        <a:rPr lang="de-DE" sz="1000"/>
                        <a:t>4/240</a:t>
                      </a:r>
                    </a:p>
                  </a:txBody>
                  <a:tcPr marT="0" marB="0" anchor="ctr"/>
                </a:tc>
                <a:tc>
                  <a:txBody>
                    <a:bodyPr/>
                    <a:lstStyle/>
                    <a:p>
                      <a:pPr algn="ctr"/>
                      <a:endParaRPr lang="de-DE" sz="1000"/>
                    </a:p>
                  </a:txBody>
                  <a:tcPr marT="0" marB="0" anchor="ctr"/>
                </a:tc>
                <a:tc>
                  <a:txBody>
                    <a:bodyPr/>
                    <a:lstStyle/>
                    <a:p>
                      <a:pPr algn="ctr"/>
                      <a:r>
                        <a:rPr lang="de-DE" sz="1000"/>
                        <a:t>0.15 (0.05-0.47)</a:t>
                      </a:r>
                    </a:p>
                  </a:txBody>
                  <a:tcPr marL="0" marR="0" marT="0" marB="0" anchor="ctr"/>
                </a:tc>
                <a:tc>
                  <a:txBody>
                    <a:bodyPr/>
                    <a:lstStyle/>
                    <a:p>
                      <a:pPr algn="ctr"/>
                      <a:r>
                        <a:rPr lang="de-DE" sz="1000"/>
                        <a:t>.001</a:t>
                      </a:r>
                    </a:p>
                  </a:txBody>
                  <a:tcPr marT="0" marB="0" anchor="ctr"/>
                </a:tc>
                <a:extLst>
                  <a:ext uri="{0D108BD9-81ED-4DB2-BD59-A6C34878D82A}">
                    <a16:rowId xmlns:a16="http://schemas.microsoft.com/office/drawing/2014/main" val="4005294803"/>
                  </a:ext>
                </a:extLst>
              </a:tr>
              <a:tr h="178746">
                <a:tc>
                  <a:txBody>
                    <a:bodyPr/>
                    <a:lstStyle/>
                    <a:p>
                      <a:pPr algn="l"/>
                      <a:r>
                        <a:rPr lang="de-DE" sz="1000" err="1"/>
                        <a:t>Neutropenia</a:t>
                      </a:r>
                      <a:r>
                        <a:rPr lang="de-DE" sz="1000"/>
                        <a:t>*, </a:t>
                      </a:r>
                      <a:r>
                        <a:rPr lang="de-DE" sz="1000" err="1"/>
                        <a:t>any</a:t>
                      </a:r>
                      <a:r>
                        <a:rPr lang="de-DE" sz="1000"/>
                        <a:t> grade</a:t>
                      </a:r>
                    </a:p>
                  </a:txBody>
                  <a:tcPr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4E4F4E"/>
                          </a:solidFill>
                          <a:effectLst/>
                          <a:uLnTx/>
                          <a:uFillTx/>
                          <a:latin typeface="Arial" panose="020B0604020202020204"/>
                          <a:ea typeface="+mn-ea"/>
                          <a:cs typeface="+mn-cs"/>
                        </a:rPr>
                        <a:t>GLOW</a:t>
                      </a:r>
                    </a:p>
                  </a:txBody>
                  <a:tcPr marT="0" marB="0" anchor="ctr"/>
                </a:tc>
                <a:tc>
                  <a:txBody>
                    <a:bodyPr/>
                    <a:lstStyle/>
                    <a:p>
                      <a:pPr algn="ctr"/>
                      <a:r>
                        <a:rPr lang="de-DE" sz="1000"/>
                        <a:t>44/106</a:t>
                      </a:r>
                    </a:p>
                  </a:txBody>
                  <a:tcPr marT="0" marB="0" anchor="ctr"/>
                </a:tc>
                <a:tc>
                  <a:txBody>
                    <a:bodyPr/>
                    <a:lstStyle/>
                    <a:p>
                      <a:pPr algn="ctr"/>
                      <a:r>
                        <a:rPr lang="de-DE" sz="1000"/>
                        <a:t>32/240</a:t>
                      </a:r>
                    </a:p>
                  </a:txBody>
                  <a:tcPr marT="0" marB="0" anchor="ctr"/>
                </a:tc>
                <a:tc>
                  <a:txBody>
                    <a:bodyPr/>
                    <a:lstStyle/>
                    <a:p>
                      <a:pPr algn="ctr"/>
                      <a:endParaRPr lang="de-DE" sz="1000"/>
                    </a:p>
                  </a:txBody>
                  <a:tcPr marT="0" marB="0" anchor="ctr"/>
                </a:tc>
                <a:tc>
                  <a:txBody>
                    <a:bodyPr/>
                    <a:lstStyle/>
                    <a:p>
                      <a:pPr algn="ctr"/>
                      <a:r>
                        <a:rPr lang="de-DE" sz="1000"/>
                        <a:t>0.22 (0.13-0.37)</a:t>
                      </a:r>
                    </a:p>
                  </a:txBody>
                  <a:tcPr marL="0" marR="0" marT="0" marB="0" anchor="ctr"/>
                </a:tc>
                <a:tc>
                  <a:txBody>
                    <a:bodyPr/>
                    <a:lstStyle/>
                    <a:p>
                      <a:pPr algn="ctr"/>
                      <a:r>
                        <a:rPr lang="de-DE" sz="1000"/>
                        <a:t>&lt;.001</a:t>
                      </a:r>
                    </a:p>
                  </a:txBody>
                  <a:tcPr marT="0" marB="0" anchor="ctr"/>
                </a:tc>
                <a:extLst>
                  <a:ext uri="{0D108BD9-81ED-4DB2-BD59-A6C34878D82A}">
                    <a16:rowId xmlns:a16="http://schemas.microsoft.com/office/drawing/2014/main" val="3939733488"/>
                  </a:ext>
                </a:extLst>
              </a:tr>
              <a:tr h="178746">
                <a:tc>
                  <a:txBody>
                    <a:bodyPr/>
                    <a:lstStyle/>
                    <a:p>
                      <a:pPr algn="l"/>
                      <a:endParaRPr lang="de-DE" sz="1000"/>
                    </a:p>
                  </a:txBody>
                  <a:tcPr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4E4F4E"/>
                          </a:solidFill>
                          <a:effectLst/>
                          <a:uLnTx/>
                          <a:uFillTx/>
                          <a:latin typeface="+mn-lt"/>
                          <a:ea typeface="+mn-ea"/>
                          <a:cs typeface="+mn-cs"/>
                        </a:rPr>
                        <a:t>CAPTIVE</a:t>
                      </a:r>
                    </a:p>
                  </a:txBody>
                  <a:tcPr marT="0" marB="0" anchor="ctr"/>
                </a:tc>
                <a:tc>
                  <a:txBody>
                    <a:bodyPr/>
                    <a:lstStyle/>
                    <a:p>
                      <a:pPr algn="ctr"/>
                      <a:r>
                        <a:rPr lang="de-DE" sz="1000"/>
                        <a:t>66/159</a:t>
                      </a:r>
                    </a:p>
                  </a:txBody>
                  <a:tcPr marT="0" marB="0" anchor="ctr"/>
                </a:tc>
                <a:tc>
                  <a:txBody>
                    <a:bodyPr/>
                    <a:lstStyle/>
                    <a:p>
                      <a:pPr algn="ctr"/>
                      <a:r>
                        <a:rPr lang="de-DE" sz="1000"/>
                        <a:t>45/351</a:t>
                      </a:r>
                    </a:p>
                  </a:txBody>
                  <a:tcPr marT="0" marB="0" anchor="ctr"/>
                </a:tc>
                <a:tc>
                  <a:txBody>
                    <a:bodyPr/>
                    <a:lstStyle/>
                    <a:p>
                      <a:pPr algn="ctr"/>
                      <a:endParaRPr lang="de-DE" sz="1000"/>
                    </a:p>
                  </a:txBody>
                  <a:tcPr marT="0" marB="0" anchor="ctr"/>
                </a:tc>
                <a:tc>
                  <a:txBody>
                    <a:bodyPr/>
                    <a:lstStyle/>
                    <a:p>
                      <a:pPr algn="ctr"/>
                      <a:r>
                        <a:rPr lang="de-DE" sz="1000"/>
                        <a:t>0.21 (0.13-0.32)</a:t>
                      </a:r>
                    </a:p>
                  </a:txBody>
                  <a:tcPr marL="0" marR="0" marT="0" marB="0" anchor="ctr"/>
                </a:tc>
                <a:tc>
                  <a:txBody>
                    <a:bodyPr/>
                    <a:lstStyle/>
                    <a:p>
                      <a:pPr algn="ctr"/>
                      <a:r>
                        <a:rPr lang="de-DE" sz="1000"/>
                        <a:t>&lt;.001</a:t>
                      </a:r>
                    </a:p>
                  </a:txBody>
                  <a:tcPr marT="0" marB="0" anchor="ctr"/>
                </a:tc>
                <a:extLst>
                  <a:ext uri="{0D108BD9-81ED-4DB2-BD59-A6C34878D82A}">
                    <a16:rowId xmlns:a16="http://schemas.microsoft.com/office/drawing/2014/main" val="304538891"/>
                  </a:ext>
                </a:extLst>
              </a:tr>
              <a:tr h="178746">
                <a:tc>
                  <a:txBody>
                    <a:bodyPr/>
                    <a:lstStyle/>
                    <a:p>
                      <a:pPr algn="l"/>
                      <a:r>
                        <a:rPr lang="de-DE" sz="1000" err="1"/>
                        <a:t>Neutropenia</a:t>
                      </a:r>
                      <a:r>
                        <a:rPr lang="de-DE" sz="1000"/>
                        <a:t>, grade 3+</a:t>
                      </a:r>
                    </a:p>
                  </a:txBody>
                  <a:tcPr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4E4F4E"/>
                          </a:solidFill>
                          <a:effectLst/>
                          <a:uLnTx/>
                          <a:uFillTx/>
                          <a:latin typeface="Arial" panose="020B0604020202020204"/>
                          <a:ea typeface="+mn-ea"/>
                          <a:cs typeface="+mn-cs"/>
                        </a:rPr>
                        <a:t>GLOW</a:t>
                      </a:r>
                    </a:p>
                  </a:txBody>
                  <a:tcPr marT="0" marB="0" anchor="ctr"/>
                </a:tc>
                <a:tc>
                  <a:txBody>
                    <a:bodyPr/>
                    <a:lstStyle/>
                    <a:p>
                      <a:pPr algn="ctr"/>
                      <a:r>
                        <a:rPr lang="de-DE" sz="1000"/>
                        <a:t>37/106</a:t>
                      </a:r>
                    </a:p>
                  </a:txBody>
                  <a:tcPr marT="0" marB="0" anchor="ctr"/>
                </a:tc>
                <a:tc>
                  <a:txBody>
                    <a:bodyPr/>
                    <a:lstStyle/>
                    <a:p>
                      <a:pPr algn="ctr"/>
                      <a:r>
                        <a:rPr lang="de-DE" sz="1000"/>
                        <a:t>24/240</a:t>
                      </a:r>
                    </a:p>
                  </a:txBody>
                  <a:tcPr marT="0" marB="0" anchor="ctr"/>
                </a:tc>
                <a:tc>
                  <a:txBody>
                    <a:bodyPr/>
                    <a:lstStyle/>
                    <a:p>
                      <a:pPr algn="ctr"/>
                      <a:endParaRPr lang="de-DE" sz="1000"/>
                    </a:p>
                  </a:txBody>
                  <a:tcPr marT="0" marB="0" anchor="ctr"/>
                </a:tc>
                <a:tc>
                  <a:txBody>
                    <a:bodyPr/>
                    <a:lstStyle/>
                    <a:p>
                      <a:pPr algn="ctr"/>
                      <a:r>
                        <a:rPr lang="de-DE" sz="1000"/>
                        <a:t>0.21 (0.12-0.37)</a:t>
                      </a:r>
                    </a:p>
                  </a:txBody>
                  <a:tcPr marL="0" marR="0" marT="0" marB="0" anchor="ctr"/>
                </a:tc>
                <a:tc>
                  <a:txBody>
                    <a:bodyPr/>
                    <a:lstStyle/>
                    <a:p>
                      <a:pPr algn="ctr"/>
                      <a:r>
                        <a:rPr lang="de-DE" sz="1000"/>
                        <a:t>&lt;.001</a:t>
                      </a:r>
                    </a:p>
                  </a:txBody>
                  <a:tcPr marT="0" marB="0" anchor="ctr"/>
                </a:tc>
                <a:extLst>
                  <a:ext uri="{0D108BD9-81ED-4DB2-BD59-A6C34878D82A}">
                    <a16:rowId xmlns:a16="http://schemas.microsoft.com/office/drawing/2014/main" val="3334828414"/>
                  </a:ext>
                </a:extLst>
              </a:tr>
              <a:tr h="178746">
                <a:tc>
                  <a:txBody>
                    <a:bodyPr/>
                    <a:lstStyle/>
                    <a:p>
                      <a:pPr algn="l"/>
                      <a:endParaRPr lang="de-DE" sz="1000"/>
                    </a:p>
                  </a:txBody>
                  <a:tcPr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4E4F4E"/>
                          </a:solidFill>
                          <a:effectLst/>
                          <a:uLnTx/>
                          <a:uFillTx/>
                          <a:latin typeface="+mn-lt"/>
                          <a:ea typeface="+mn-ea"/>
                          <a:cs typeface="+mn-cs"/>
                        </a:rPr>
                        <a:t>CAPTIVE</a:t>
                      </a:r>
                    </a:p>
                  </a:txBody>
                  <a:tcPr marT="0" marB="0" anchor="ctr"/>
                </a:tc>
                <a:tc>
                  <a:txBody>
                    <a:bodyPr/>
                    <a:lstStyle/>
                    <a:p>
                      <a:pPr algn="ctr"/>
                      <a:r>
                        <a:rPr lang="de-DE" sz="1000"/>
                        <a:t>52/159</a:t>
                      </a:r>
                    </a:p>
                  </a:txBody>
                  <a:tcPr marT="0" marB="0" anchor="ctr"/>
                </a:tc>
                <a:tc>
                  <a:txBody>
                    <a:bodyPr/>
                    <a:lstStyle/>
                    <a:p>
                      <a:pPr algn="ctr"/>
                      <a:r>
                        <a:rPr lang="de-DE" sz="1000"/>
                        <a:t>36/351</a:t>
                      </a:r>
                    </a:p>
                  </a:txBody>
                  <a:tcPr marT="0" marB="0" anchor="ctr"/>
                </a:tc>
                <a:tc>
                  <a:txBody>
                    <a:bodyPr/>
                    <a:lstStyle/>
                    <a:p>
                      <a:pPr algn="ctr"/>
                      <a:endParaRPr lang="de-DE" sz="1000"/>
                    </a:p>
                  </a:txBody>
                  <a:tcPr marT="0" marB="0" anchor="ctr"/>
                </a:tc>
                <a:tc>
                  <a:txBody>
                    <a:bodyPr/>
                    <a:lstStyle/>
                    <a:p>
                      <a:pPr algn="ctr"/>
                      <a:r>
                        <a:rPr lang="de-DE" sz="1000"/>
                        <a:t>0.24 (0.15-0.38)</a:t>
                      </a:r>
                    </a:p>
                  </a:txBody>
                  <a:tcPr marL="0" marR="0" marT="0" marB="0" anchor="ctr"/>
                </a:tc>
                <a:tc>
                  <a:txBody>
                    <a:bodyPr/>
                    <a:lstStyle/>
                    <a:p>
                      <a:pPr algn="ctr"/>
                      <a:r>
                        <a:rPr lang="de-DE" sz="1000"/>
                        <a:t>&lt;.001</a:t>
                      </a:r>
                    </a:p>
                  </a:txBody>
                  <a:tcPr marT="0" marB="0" anchor="ctr"/>
                </a:tc>
                <a:extLst>
                  <a:ext uri="{0D108BD9-81ED-4DB2-BD59-A6C34878D82A}">
                    <a16:rowId xmlns:a16="http://schemas.microsoft.com/office/drawing/2014/main" val="4239382413"/>
                  </a:ext>
                </a:extLst>
              </a:tr>
              <a:tr h="178746">
                <a:tc>
                  <a:txBody>
                    <a:bodyPr/>
                    <a:lstStyle/>
                    <a:p>
                      <a:pPr algn="l"/>
                      <a:r>
                        <a:rPr lang="de-DE" sz="1000"/>
                        <a:t>Nausea </a:t>
                      </a:r>
                      <a:r>
                        <a:rPr lang="de-DE" sz="1000" err="1"/>
                        <a:t>any</a:t>
                      </a:r>
                      <a:r>
                        <a:rPr lang="de-DE" sz="1000"/>
                        <a:t> grade</a:t>
                      </a:r>
                    </a:p>
                  </a:txBody>
                  <a:tcPr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4E4F4E"/>
                          </a:solidFill>
                          <a:effectLst/>
                          <a:uLnTx/>
                          <a:uFillTx/>
                          <a:latin typeface="Arial" panose="020B0604020202020204"/>
                          <a:ea typeface="+mn-ea"/>
                          <a:cs typeface="+mn-cs"/>
                        </a:rPr>
                        <a:t>GLOW</a:t>
                      </a:r>
                    </a:p>
                  </a:txBody>
                  <a:tcPr marT="0" marB="0" anchor="ctr"/>
                </a:tc>
                <a:tc>
                  <a:txBody>
                    <a:bodyPr/>
                    <a:lstStyle/>
                    <a:p>
                      <a:pPr algn="ctr"/>
                      <a:r>
                        <a:rPr lang="de-DE" sz="1000"/>
                        <a:t>28/106</a:t>
                      </a:r>
                    </a:p>
                  </a:txBody>
                  <a:tcPr marT="0" marB="0" anchor="ctr"/>
                </a:tc>
                <a:tc>
                  <a:txBody>
                    <a:bodyPr/>
                    <a:lstStyle/>
                    <a:p>
                      <a:pPr algn="ctr"/>
                      <a:r>
                        <a:rPr lang="de-DE" sz="1000"/>
                        <a:t>31/240</a:t>
                      </a:r>
                    </a:p>
                  </a:txBody>
                  <a:tcPr marT="0" marB="0" anchor="ctr"/>
                </a:tc>
                <a:tc>
                  <a:txBody>
                    <a:bodyPr/>
                    <a:lstStyle/>
                    <a:p>
                      <a:pPr algn="ctr"/>
                      <a:endParaRPr lang="de-DE" sz="1000"/>
                    </a:p>
                  </a:txBody>
                  <a:tcPr marT="0" marB="0" anchor="ctr"/>
                </a:tc>
                <a:tc>
                  <a:txBody>
                    <a:bodyPr/>
                    <a:lstStyle/>
                    <a:p>
                      <a:pPr algn="ctr"/>
                      <a:r>
                        <a:rPr lang="de-DE" sz="1000"/>
                        <a:t>0.41 (0.23-0.73)</a:t>
                      </a:r>
                    </a:p>
                  </a:txBody>
                  <a:tcPr marL="0" marR="0" marT="0" marB="0" anchor="ctr"/>
                </a:tc>
                <a:tc>
                  <a:txBody>
                    <a:bodyPr/>
                    <a:lstStyle/>
                    <a:p>
                      <a:pPr algn="ctr"/>
                      <a:r>
                        <a:rPr lang="de-DE" sz="1000"/>
                        <a:t>.003</a:t>
                      </a:r>
                    </a:p>
                  </a:txBody>
                  <a:tcPr marT="0" marB="0" anchor="ctr"/>
                </a:tc>
                <a:extLst>
                  <a:ext uri="{0D108BD9-81ED-4DB2-BD59-A6C34878D82A}">
                    <a16:rowId xmlns:a16="http://schemas.microsoft.com/office/drawing/2014/main" val="3642701584"/>
                  </a:ext>
                </a:extLst>
              </a:tr>
              <a:tr h="178746">
                <a:tc>
                  <a:txBody>
                    <a:bodyPr/>
                    <a:lstStyle/>
                    <a:p>
                      <a:pPr algn="l"/>
                      <a:endParaRPr lang="de-DE" sz="1000"/>
                    </a:p>
                  </a:txBody>
                  <a:tcPr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4E4F4E"/>
                          </a:solidFill>
                          <a:effectLst/>
                          <a:uLnTx/>
                          <a:uFillTx/>
                          <a:latin typeface="+mn-lt"/>
                          <a:ea typeface="+mn-ea"/>
                          <a:cs typeface="+mn-cs"/>
                        </a:rPr>
                        <a:t>CAPTIVE</a:t>
                      </a:r>
                    </a:p>
                  </a:txBody>
                  <a:tcPr marT="0" marB="0" anchor="ctr"/>
                </a:tc>
                <a:tc>
                  <a:txBody>
                    <a:bodyPr/>
                    <a:lstStyle/>
                    <a:p>
                      <a:pPr algn="ctr"/>
                      <a:r>
                        <a:rPr lang="de-DE" sz="1000"/>
                        <a:t>68/106</a:t>
                      </a:r>
                    </a:p>
                  </a:txBody>
                  <a:tcPr marT="0" marB="0" anchor="ctr"/>
                </a:tc>
                <a:tc>
                  <a:txBody>
                    <a:bodyPr/>
                    <a:lstStyle/>
                    <a:p>
                      <a:pPr algn="ctr"/>
                      <a:r>
                        <a:rPr lang="de-DE" sz="1000"/>
                        <a:t>51/351</a:t>
                      </a:r>
                    </a:p>
                  </a:txBody>
                  <a:tcPr marT="0" marB="0" anchor="ctr"/>
                </a:tc>
                <a:tc>
                  <a:txBody>
                    <a:bodyPr/>
                    <a:lstStyle/>
                    <a:p>
                      <a:pPr algn="ctr"/>
                      <a:endParaRPr lang="de-DE" sz="1000"/>
                    </a:p>
                  </a:txBody>
                  <a:tcPr marT="0" marB="0" anchor="ctr"/>
                </a:tc>
                <a:tc>
                  <a:txBody>
                    <a:bodyPr/>
                    <a:lstStyle/>
                    <a:p>
                      <a:pPr algn="ctr"/>
                      <a:r>
                        <a:rPr lang="de-DE" sz="1000"/>
                        <a:t>0.23 (0.15-0.35)</a:t>
                      </a:r>
                    </a:p>
                  </a:txBody>
                  <a:tcPr marL="0" marR="0" marT="0" marB="0" anchor="ctr"/>
                </a:tc>
                <a:tc>
                  <a:txBody>
                    <a:bodyPr/>
                    <a:lstStyle/>
                    <a:p>
                      <a:pPr algn="ctr"/>
                      <a:r>
                        <a:rPr lang="de-DE" sz="1000"/>
                        <a:t>&lt;.001</a:t>
                      </a:r>
                    </a:p>
                  </a:txBody>
                  <a:tcPr marT="0" marB="0" anchor="ctr"/>
                </a:tc>
                <a:extLst>
                  <a:ext uri="{0D108BD9-81ED-4DB2-BD59-A6C34878D82A}">
                    <a16:rowId xmlns:a16="http://schemas.microsoft.com/office/drawing/2014/main" val="337854067"/>
                  </a:ext>
                </a:extLst>
              </a:tr>
              <a:tr h="1787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err="1"/>
                        <a:t>Anemia</a:t>
                      </a:r>
                      <a:r>
                        <a:rPr lang="de-DE" sz="1000"/>
                        <a:t>, Any Grade</a:t>
                      </a:r>
                    </a:p>
                  </a:txBody>
                  <a:tcPr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4E4F4E"/>
                          </a:solidFill>
                          <a:effectLst/>
                          <a:uLnTx/>
                          <a:uFillTx/>
                          <a:latin typeface="Arial" panose="020B0604020202020204"/>
                          <a:ea typeface="+mn-ea"/>
                          <a:cs typeface="+mn-cs"/>
                        </a:rPr>
                        <a:t>GLOW</a:t>
                      </a:r>
                    </a:p>
                  </a:txBody>
                  <a:tcPr marT="0" marB="0" anchor="ctr"/>
                </a:tc>
                <a:tc>
                  <a:txBody>
                    <a:bodyPr/>
                    <a:lstStyle/>
                    <a:p>
                      <a:pPr algn="ctr"/>
                      <a:r>
                        <a:rPr lang="de-DE" sz="1000"/>
                        <a:t>19/106</a:t>
                      </a:r>
                    </a:p>
                  </a:txBody>
                  <a:tcPr marT="0" marB="0" anchor="ctr"/>
                </a:tc>
                <a:tc>
                  <a:txBody>
                    <a:bodyPr/>
                    <a:lstStyle/>
                    <a:p>
                      <a:pPr algn="ctr"/>
                      <a:r>
                        <a:rPr lang="de-DE" sz="1000"/>
                        <a:t>16/240</a:t>
                      </a:r>
                    </a:p>
                  </a:txBody>
                  <a:tcPr marT="0" marB="0" anchor="ctr"/>
                </a:tc>
                <a:tc>
                  <a:txBody>
                    <a:bodyPr/>
                    <a:lstStyle/>
                    <a:p>
                      <a:pPr algn="ctr"/>
                      <a:endParaRPr lang="de-DE" sz="1000"/>
                    </a:p>
                  </a:txBody>
                  <a:tcPr marT="0" marB="0" anchor="ctr"/>
                </a:tc>
                <a:tc>
                  <a:txBody>
                    <a:bodyPr/>
                    <a:lstStyle/>
                    <a:p>
                      <a:pPr algn="ctr"/>
                      <a:r>
                        <a:rPr lang="de-DE" sz="1000"/>
                        <a:t>0.33 (0.16-0.67)</a:t>
                      </a:r>
                    </a:p>
                  </a:txBody>
                  <a:tcPr marL="0" marR="0" marT="0" marB="0" anchor="ctr"/>
                </a:tc>
                <a:tc>
                  <a:txBody>
                    <a:bodyPr/>
                    <a:lstStyle/>
                    <a:p>
                      <a:pPr algn="ctr"/>
                      <a:r>
                        <a:rPr lang="de-DE" sz="1000"/>
                        <a:t>.002</a:t>
                      </a:r>
                    </a:p>
                  </a:txBody>
                  <a:tcPr marT="0" marB="0" anchor="ctr"/>
                </a:tc>
                <a:extLst>
                  <a:ext uri="{0D108BD9-81ED-4DB2-BD59-A6C34878D82A}">
                    <a16:rowId xmlns:a16="http://schemas.microsoft.com/office/drawing/2014/main" val="847159961"/>
                  </a:ext>
                </a:extLst>
              </a:tr>
              <a:tr h="1787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a:t>UTI, </a:t>
                      </a:r>
                      <a:r>
                        <a:rPr lang="de-DE" sz="1000" err="1"/>
                        <a:t>any</a:t>
                      </a:r>
                      <a:r>
                        <a:rPr lang="de-DE" sz="1000"/>
                        <a:t> grade</a:t>
                      </a:r>
                    </a:p>
                  </a:txBody>
                  <a:tcPr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4E4F4E"/>
                          </a:solidFill>
                          <a:effectLst/>
                          <a:uLnTx/>
                          <a:uFillTx/>
                          <a:latin typeface="Arial" panose="020B0604020202020204"/>
                          <a:ea typeface="+mn-ea"/>
                          <a:cs typeface="+mn-cs"/>
                        </a:rPr>
                        <a:t>GLOW</a:t>
                      </a:r>
                    </a:p>
                  </a:txBody>
                  <a:tcPr marT="0" marB="0" anchor="ctr"/>
                </a:tc>
                <a:tc>
                  <a:txBody>
                    <a:bodyPr/>
                    <a:lstStyle/>
                    <a:p>
                      <a:pPr algn="ctr"/>
                      <a:r>
                        <a:rPr lang="de-DE" sz="1000"/>
                        <a:t>17/106</a:t>
                      </a:r>
                    </a:p>
                  </a:txBody>
                  <a:tcPr marT="0" marB="0" anchor="ctr"/>
                </a:tc>
                <a:tc>
                  <a:txBody>
                    <a:bodyPr/>
                    <a:lstStyle/>
                    <a:p>
                      <a:pPr algn="ctr"/>
                      <a:r>
                        <a:rPr lang="de-DE" sz="1000"/>
                        <a:t>24/240</a:t>
                      </a:r>
                    </a:p>
                  </a:txBody>
                  <a:tcPr marT="0" marB="0" anchor="ctr"/>
                </a:tc>
                <a:tc>
                  <a:txBody>
                    <a:bodyPr/>
                    <a:lstStyle/>
                    <a:p>
                      <a:pPr algn="ctr"/>
                      <a:endParaRPr lang="de-DE" sz="1000"/>
                    </a:p>
                  </a:txBody>
                  <a:tcPr marT="0" marB="0" anchor="ctr"/>
                </a:tc>
                <a:tc>
                  <a:txBody>
                    <a:bodyPr/>
                    <a:lstStyle/>
                    <a:p>
                      <a:pPr algn="ctr"/>
                      <a:r>
                        <a:rPr lang="de-DE" sz="1000"/>
                        <a:t>0.58 (0.30-1.14)</a:t>
                      </a:r>
                    </a:p>
                  </a:txBody>
                  <a:tcPr marL="0" marR="0" marT="0" marB="0" anchor="ctr"/>
                </a:tc>
                <a:tc>
                  <a:txBody>
                    <a:bodyPr/>
                    <a:lstStyle/>
                    <a:p>
                      <a:pPr algn="ctr"/>
                      <a:r>
                        <a:rPr lang="de-DE" sz="1000"/>
                        <a:t>.112</a:t>
                      </a:r>
                    </a:p>
                  </a:txBody>
                  <a:tcPr marT="0" marB="0" anchor="ctr"/>
                </a:tc>
                <a:extLst>
                  <a:ext uri="{0D108BD9-81ED-4DB2-BD59-A6C34878D82A}">
                    <a16:rowId xmlns:a16="http://schemas.microsoft.com/office/drawing/2014/main" val="1580179815"/>
                  </a:ext>
                </a:extLst>
              </a:tr>
              <a:tr h="178746">
                <a:tc>
                  <a:txBody>
                    <a:bodyPr/>
                    <a:lstStyle/>
                    <a:p>
                      <a:pPr algn="l"/>
                      <a:r>
                        <a:rPr lang="de-DE" sz="1000" err="1"/>
                        <a:t>Edema</a:t>
                      </a:r>
                      <a:r>
                        <a:rPr lang="de-DE" sz="1000"/>
                        <a:t> </a:t>
                      </a:r>
                      <a:r>
                        <a:rPr lang="de-DE" sz="1000" err="1"/>
                        <a:t>peripheral</a:t>
                      </a:r>
                      <a:r>
                        <a:rPr lang="de-DE" sz="1000"/>
                        <a:t>, </a:t>
                      </a:r>
                      <a:r>
                        <a:rPr lang="de-DE" sz="1000" err="1"/>
                        <a:t>any</a:t>
                      </a:r>
                      <a:r>
                        <a:rPr lang="de-DE" sz="1000"/>
                        <a:t> grade</a:t>
                      </a:r>
                    </a:p>
                  </a:txBody>
                  <a:tcPr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4E4F4E"/>
                          </a:solidFill>
                          <a:effectLst/>
                          <a:uLnTx/>
                          <a:uFillTx/>
                          <a:latin typeface="Arial" panose="020B0604020202020204"/>
                          <a:ea typeface="+mn-ea"/>
                          <a:cs typeface="+mn-cs"/>
                        </a:rPr>
                        <a:t>GLOW</a:t>
                      </a:r>
                    </a:p>
                  </a:txBody>
                  <a:tcPr marT="0" marB="0" anchor="ctr"/>
                </a:tc>
                <a:tc>
                  <a:txBody>
                    <a:bodyPr/>
                    <a:lstStyle/>
                    <a:p>
                      <a:pPr algn="ctr"/>
                      <a:r>
                        <a:rPr lang="de-DE" sz="1000"/>
                        <a:t>16/106</a:t>
                      </a:r>
                    </a:p>
                  </a:txBody>
                  <a:tcPr marT="0" marB="0" anchor="ctr"/>
                </a:tc>
                <a:tc>
                  <a:txBody>
                    <a:bodyPr/>
                    <a:lstStyle/>
                    <a:p>
                      <a:pPr algn="ctr"/>
                      <a:r>
                        <a:rPr lang="de-DE" sz="1000"/>
                        <a:t>23/240</a:t>
                      </a:r>
                    </a:p>
                  </a:txBody>
                  <a:tcPr marT="0" marB="0" anchor="ctr"/>
                </a:tc>
                <a:tc>
                  <a:txBody>
                    <a:bodyPr/>
                    <a:lstStyle/>
                    <a:p>
                      <a:pPr algn="ctr"/>
                      <a:endParaRPr lang="de-DE" sz="1000"/>
                    </a:p>
                  </a:txBody>
                  <a:tcPr marT="0" marB="0" anchor="ctr"/>
                </a:tc>
                <a:tc>
                  <a:txBody>
                    <a:bodyPr/>
                    <a:lstStyle/>
                    <a:p>
                      <a:pPr algn="ctr"/>
                      <a:r>
                        <a:rPr lang="de-DE" sz="1000"/>
                        <a:t>0.60 (0.30-1.18)</a:t>
                      </a:r>
                    </a:p>
                  </a:txBody>
                  <a:tcPr marL="0" marR="0" marT="0" marB="0" anchor="ctr"/>
                </a:tc>
                <a:tc>
                  <a:txBody>
                    <a:bodyPr/>
                    <a:lstStyle/>
                    <a:p>
                      <a:pPr algn="ctr"/>
                      <a:r>
                        <a:rPr lang="de-DE" sz="1000"/>
                        <a:t>.138</a:t>
                      </a:r>
                    </a:p>
                  </a:txBody>
                  <a:tcPr marT="0" marB="0" anchor="ctr"/>
                </a:tc>
                <a:extLst>
                  <a:ext uri="{0D108BD9-81ED-4DB2-BD59-A6C34878D82A}">
                    <a16:rowId xmlns:a16="http://schemas.microsoft.com/office/drawing/2014/main" val="2909543269"/>
                  </a:ext>
                </a:extLst>
              </a:tr>
              <a:tr h="1787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4E4F4E"/>
                          </a:solidFill>
                          <a:effectLst/>
                          <a:uLnTx/>
                          <a:uFillTx/>
                          <a:latin typeface="Arial" panose="020B0604020202020204"/>
                          <a:ea typeface="+mn-ea"/>
                          <a:cs typeface="+mn-cs"/>
                        </a:rPr>
                        <a:t>Atrial </a:t>
                      </a:r>
                      <a:r>
                        <a:rPr kumimoji="0" lang="de-DE" sz="1000" b="0" i="0" u="none" strike="noStrike" kern="1200" cap="none" spc="0" normalizeH="0" baseline="0" noProof="0" err="1">
                          <a:ln>
                            <a:noFill/>
                          </a:ln>
                          <a:solidFill>
                            <a:srgbClr val="4E4F4E"/>
                          </a:solidFill>
                          <a:effectLst/>
                          <a:uLnTx/>
                          <a:uFillTx/>
                          <a:latin typeface="Arial" panose="020B0604020202020204"/>
                          <a:ea typeface="+mn-ea"/>
                          <a:cs typeface="+mn-cs"/>
                        </a:rPr>
                        <a:t>fibrillation</a:t>
                      </a:r>
                      <a:r>
                        <a:rPr kumimoji="0" lang="de-DE" sz="1000" b="0" i="0" u="none" strike="noStrike" kern="1200" cap="none" spc="0" normalizeH="0" baseline="0" noProof="0">
                          <a:ln>
                            <a:noFill/>
                          </a:ln>
                          <a:solidFill>
                            <a:srgbClr val="4E4F4E"/>
                          </a:solidFill>
                          <a:effectLst/>
                          <a:uLnTx/>
                          <a:uFillTx/>
                          <a:latin typeface="Arial" panose="020B0604020202020204"/>
                          <a:ea typeface="+mn-ea"/>
                          <a:cs typeface="+mn-cs"/>
                        </a:rPr>
                        <a:t>, </a:t>
                      </a:r>
                      <a:r>
                        <a:rPr kumimoji="0" lang="de-DE" sz="1000" b="0" i="0" u="none" strike="noStrike" kern="1200" cap="none" spc="0" normalizeH="0" baseline="0" noProof="0" err="1">
                          <a:ln>
                            <a:noFill/>
                          </a:ln>
                          <a:solidFill>
                            <a:srgbClr val="4E4F4E"/>
                          </a:solidFill>
                          <a:effectLst/>
                          <a:uLnTx/>
                          <a:uFillTx/>
                          <a:latin typeface="Arial" panose="020B0604020202020204"/>
                          <a:ea typeface="+mn-ea"/>
                          <a:cs typeface="+mn-cs"/>
                        </a:rPr>
                        <a:t>any</a:t>
                      </a:r>
                      <a:r>
                        <a:rPr kumimoji="0" lang="de-DE" sz="1000" b="0" i="0" u="none" strike="noStrike" kern="1200" cap="none" spc="0" normalizeH="0" baseline="0" noProof="0">
                          <a:ln>
                            <a:noFill/>
                          </a:ln>
                          <a:solidFill>
                            <a:srgbClr val="4E4F4E"/>
                          </a:solidFill>
                          <a:effectLst/>
                          <a:uLnTx/>
                          <a:uFillTx/>
                          <a:latin typeface="Arial" panose="020B0604020202020204"/>
                          <a:ea typeface="+mn-ea"/>
                          <a:cs typeface="+mn-cs"/>
                        </a:rPr>
                        <a:t> grade</a:t>
                      </a:r>
                    </a:p>
                  </a:txBody>
                  <a:tcPr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4E4F4E"/>
                          </a:solidFill>
                          <a:effectLst/>
                          <a:uLnTx/>
                          <a:uFillTx/>
                          <a:latin typeface="Arial" panose="020B0604020202020204"/>
                          <a:ea typeface="+mn-ea"/>
                          <a:cs typeface="+mn-cs"/>
                        </a:rPr>
                        <a:t>GLOW</a:t>
                      </a:r>
                    </a:p>
                  </a:txBody>
                  <a:tcPr marT="0" marB="0" anchor="ctr"/>
                </a:tc>
                <a:tc>
                  <a:txBody>
                    <a:bodyPr/>
                    <a:lstStyle/>
                    <a:p>
                      <a:pPr algn="ctr"/>
                      <a:r>
                        <a:rPr lang="de-DE" sz="1000"/>
                        <a:t>15/106</a:t>
                      </a:r>
                    </a:p>
                  </a:txBody>
                  <a:tcPr marT="0" marB="0" anchor="ctr"/>
                </a:tc>
                <a:tc>
                  <a:txBody>
                    <a:bodyPr/>
                    <a:lstStyle/>
                    <a:p>
                      <a:pPr algn="ctr"/>
                      <a:r>
                        <a:rPr lang="de-DE" sz="1000"/>
                        <a:t>10/240</a:t>
                      </a:r>
                    </a:p>
                  </a:txBody>
                  <a:tcPr marT="0" marB="0" anchor="ctr"/>
                </a:tc>
                <a:tc>
                  <a:txBody>
                    <a:bodyPr/>
                    <a:lstStyle/>
                    <a:p>
                      <a:pPr algn="ctr"/>
                      <a:endParaRPr lang="de-DE" sz="1000"/>
                    </a:p>
                  </a:txBody>
                  <a:tcPr marT="0" marB="0" anchor="ctr"/>
                </a:tc>
                <a:tc>
                  <a:txBody>
                    <a:bodyPr/>
                    <a:lstStyle/>
                    <a:p>
                      <a:pPr algn="ctr"/>
                      <a:r>
                        <a:rPr lang="de-DE" sz="1000"/>
                        <a:t>0.26 (0.11-0.61)</a:t>
                      </a:r>
                    </a:p>
                  </a:txBody>
                  <a:tcPr marL="0" marR="0" marT="0" marB="0" anchor="ctr"/>
                </a:tc>
                <a:tc>
                  <a:txBody>
                    <a:bodyPr/>
                    <a:lstStyle/>
                    <a:p>
                      <a:pPr algn="ctr"/>
                      <a:r>
                        <a:rPr lang="de-DE" sz="1000"/>
                        <a:t>.002</a:t>
                      </a:r>
                    </a:p>
                  </a:txBody>
                  <a:tcPr marT="0" marB="0" anchor="ctr"/>
                </a:tc>
                <a:extLst>
                  <a:ext uri="{0D108BD9-81ED-4DB2-BD59-A6C34878D82A}">
                    <a16:rowId xmlns:a16="http://schemas.microsoft.com/office/drawing/2014/main" val="4062272719"/>
                  </a:ext>
                </a:extLst>
              </a:tr>
              <a:tr h="1787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4E4F4E"/>
                          </a:solidFill>
                          <a:effectLst/>
                          <a:uLnTx/>
                          <a:uFillTx/>
                          <a:latin typeface="Arial" panose="020B0604020202020204"/>
                          <a:ea typeface="+mn-ea"/>
                          <a:cs typeface="+mn-cs"/>
                        </a:rPr>
                        <a:t>Atrial </a:t>
                      </a:r>
                      <a:r>
                        <a:rPr kumimoji="0" lang="de-DE" sz="1000" b="0" i="0" u="none" strike="noStrike" kern="1200" cap="none" spc="0" normalizeH="0" baseline="0" noProof="0" err="1">
                          <a:ln>
                            <a:noFill/>
                          </a:ln>
                          <a:solidFill>
                            <a:srgbClr val="4E4F4E"/>
                          </a:solidFill>
                          <a:effectLst/>
                          <a:uLnTx/>
                          <a:uFillTx/>
                          <a:latin typeface="Arial" panose="020B0604020202020204"/>
                          <a:ea typeface="+mn-ea"/>
                          <a:cs typeface="+mn-cs"/>
                        </a:rPr>
                        <a:t>fibrillation</a:t>
                      </a:r>
                      <a:r>
                        <a:rPr kumimoji="0" lang="de-DE" sz="1000" b="0" i="0" u="none" strike="noStrike" kern="1200" cap="none" spc="0" normalizeH="0" baseline="0" noProof="0">
                          <a:ln>
                            <a:noFill/>
                          </a:ln>
                          <a:solidFill>
                            <a:srgbClr val="4E4F4E"/>
                          </a:solidFill>
                          <a:effectLst/>
                          <a:uLnTx/>
                          <a:uFillTx/>
                          <a:latin typeface="Arial" panose="020B0604020202020204"/>
                          <a:ea typeface="+mn-ea"/>
                          <a:cs typeface="+mn-cs"/>
                        </a:rPr>
                        <a:t>, grade 3+</a:t>
                      </a:r>
                    </a:p>
                  </a:txBody>
                  <a:tcPr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4E4F4E"/>
                          </a:solidFill>
                          <a:effectLst/>
                          <a:uLnTx/>
                          <a:uFillTx/>
                          <a:latin typeface="Arial" panose="020B0604020202020204"/>
                          <a:ea typeface="+mn-ea"/>
                          <a:cs typeface="+mn-cs"/>
                        </a:rPr>
                        <a:t>GLOW</a:t>
                      </a:r>
                    </a:p>
                  </a:txBody>
                  <a:tcPr marT="0" marB="0" anchor="ctr"/>
                </a:tc>
                <a:tc>
                  <a:txBody>
                    <a:bodyPr/>
                    <a:lstStyle/>
                    <a:p>
                      <a:pPr algn="ctr"/>
                      <a:r>
                        <a:rPr lang="de-DE" sz="1000"/>
                        <a:t>7/106</a:t>
                      </a:r>
                    </a:p>
                  </a:txBody>
                  <a:tcPr marT="0" marB="0" anchor="ctr"/>
                </a:tc>
                <a:tc>
                  <a:txBody>
                    <a:bodyPr/>
                    <a:lstStyle/>
                    <a:p>
                      <a:pPr algn="ctr"/>
                      <a:r>
                        <a:rPr lang="de-DE" sz="1000"/>
                        <a:t>2/240</a:t>
                      </a:r>
                    </a:p>
                  </a:txBody>
                  <a:tcPr marT="0" marB="0" anchor="ctr"/>
                </a:tc>
                <a:tc>
                  <a:txBody>
                    <a:bodyPr/>
                    <a:lstStyle/>
                    <a:p>
                      <a:pPr algn="ctr"/>
                      <a:endParaRPr lang="de-DE" sz="1000"/>
                    </a:p>
                  </a:txBody>
                  <a:tcPr marT="0" marB="0" anchor="ctr"/>
                </a:tc>
                <a:tc>
                  <a:txBody>
                    <a:bodyPr/>
                    <a:lstStyle/>
                    <a:p>
                      <a:pPr algn="ctr"/>
                      <a:r>
                        <a:rPr lang="de-DE" sz="1000"/>
                        <a:t>0.12 (0.02-0.58)</a:t>
                      </a:r>
                    </a:p>
                  </a:txBody>
                  <a:tcPr marL="0" marR="0" marT="0" marB="0" anchor="ctr"/>
                </a:tc>
                <a:tc>
                  <a:txBody>
                    <a:bodyPr/>
                    <a:lstStyle/>
                    <a:p>
                      <a:pPr algn="ctr"/>
                      <a:r>
                        <a:rPr lang="de-DE" sz="1000"/>
                        <a:t>.009</a:t>
                      </a:r>
                    </a:p>
                  </a:txBody>
                  <a:tcPr marT="0" marB="0" anchor="ctr"/>
                </a:tc>
                <a:extLst>
                  <a:ext uri="{0D108BD9-81ED-4DB2-BD59-A6C34878D82A}">
                    <a16:rowId xmlns:a16="http://schemas.microsoft.com/office/drawing/2014/main" val="2912091752"/>
                  </a:ext>
                </a:extLst>
              </a:tr>
              <a:tr h="178746">
                <a:tc>
                  <a:txBody>
                    <a:bodyPr/>
                    <a:lstStyle/>
                    <a:p>
                      <a:pPr algn="l"/>
                      <a:r>
                        <a:rPr lang="de-DE" sz="1000" err="1"/>
                        <a:t>Decreased</a:t>
                      </a:r>
                      <a:r>
                        <a:rPr lang="de-DE" sz="1000"/>
                        <a:t> </a:t>
                      </a:r>
                      <a:r>
                        <a:rPr lang="de-DE" sz="1000" err="1"/>
                        <a:t>apptetite</a:t>
                      </a:r>
                      <a:r>
                        <a:rPr lang="de-DE" sz="1000"/>
                        <a:t>, </a:t>
                      </a:r>
                      <a:r>
                        <a:rPr lang="de-DE" sz="1000" err="1"/>
                        <a:t>any</a:t>
                      </a:r>
                      <a:r>
                        <a:rPr lang="de-DE" sz="1000"/>
                        <a:t> grade</a:t>
                      </a:r>
                    </a:p>
                  </a:txBody>
                  <a:tcPr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4E4F4E"/>
                          </a:solidFill>
                          <a:effectLst/>
                          <a:uLnTx/>
                          <a:uFillTx/>
                          <a:latin typeface="Arial" panose="020B0604020202020204"/>
                          <a:ea typeface="+mn-ea"/>
                          <a:cs typeface="+mn-cs"/>
                        </a:rPr>
                        <a:t>GLOW</a:t>
                      </a:r>
                    </a:p>
                  </a:txBody>
                  <a:tcPr marT="0" marB="0" anchor="ctr"/>
                </a:tc>
                <a:tc>
                  <a:txBody>
                    <a:bodyPr/>
                    <a:lstStyle/>
                    <a:p>
                      <a:pPr algn="ctr"/>
                      <a:r>
                        <a:rPr lang="de-DE" sz="1000"/>
                        <a:t>14/106</a:t>
                      </a:r>
                    </a:p>
                  </a:txBody>
                  <a:tcPr marT="0" marB="0" anchor="ctr"/>
                </a:tc>
                <a:tc>
                  <a:txBody>
                    <a:bodyPr/>
                    <a:lstStyle/>
                    <a:p>
                      <a:pPr algn="ctr"/>
                      <a:r>
                        <a:rPr lang="de-DE" sz="1000"/>
                        <a:t>7/240</a:t>
                      </a:r>
                    </a:p>
                  </a:txBody>
                  <a:tcPr marT="0" marB="0" anchor="ctr"/>
                </a:tc>
                <a:tc>
                  <a:txBody>
                    <a:bodyPr/>
                    <a:lstStyle/>
                    <a:p>
                      <a:pPr algn="ctr"/>
                      <a:endParaRPr lang="de-DE" sz="1000"/>
                    </a:p>
                  </a:txBody>
                  <a:tcPr marT="0" marB="0" anchor="ctr"/>
                </a:tc>
                <a:tc>
                  <a:txBody>
                    <a:bodyPr/>
                    <a:lstStyle/>
                    <a:p>
                      <a:pPr algn="ctr"/>
                      <a:r>
                        <a:rPr lang="de-DE" sz="1000"/>
                        <a:t>0.20 (0.08-0.50)</a:t>
                      </a:r>
                    </a:p>
                  </a:txBody>
                  <a:tcPr marL="0" marR="0" marT="0" marB="0" anchor="ctr"/>
                </a:tc>
                <a:tc>
                  <a:txBody>
                    <a:bodyPr/>
                    <a:lstStyle/>
                    <a:p>
                      <a:pPr algn="ctr"/>
                      <a:r>
                        <a:rPr lang="de-DE" sz="1000"/>
                        <a:t>.001</a:t>
                      </a:r>
                    </a:p>
                  </a:txBody>
                  <a:tcPr marT="0" marB="0" anchor="ctr"/>
                </a:tc>
                <a:extLst>
                  <a:ext uri="{0D108BD9-81ED-4DB2-BD59-A6C34878D82A}">
                    <a16:rowId xmlns:a16="http://schemas.microsoft.com/office/drawing/2014/main" val="3244874838"/>
                  </a:ext>
                </a:extLst>
              </a:tr>
              <a:tr h="178746">
                <a:tc>
                  <a:txBody>
                    <a:bodyPr/>
                    <a:lstStyle/>
                    <a:p>
                      <a:pPr algn="l"/>
                      <a:r>
                        <a:rPr lang="de-DE" sz="1000" err="1"/>
                        <a:t>Thrombocytopenia</a:t>
                      </a:r>
                      <a:r>
                        <a:rPr lang="de-DE" sz="1000"/>
                        <a:t>, </a:t>
                      </a:r>
                      <a:r>
                        <a:rPr lang="de-DE" sz="1000" err="1"/>
                        <a:t>any</a:t>
                      </a:r>
                      <a:r>
                        <a:rPr lang="de-DE" sz="1000"/>
                        <a:t> grade</a:t>
                      </a:r>
                    </a:p>
                  </a:txBody>
                  <a:tcPr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4E4F4E"/>
                          </a:solidFill>
                          <a:effectLst/>
                          <a:uLnTx/>
                          <a:uFillTx/>
                          <a:latin typeface="Arial" panose="020B0604020202020204"/>
                          <a:ea typeface="+mn-ea"/>
                          <a:cs typeface="+mn-cs"/>
                        </a:rPr>
                        <a:t>GLOW</a:t>
                      </a:r>
                    </a:p>
                  </a:txBody>
                  <a:tcPr marT="0" marB="0" anchor="ctr"/>
                </a:tc>
                <a:tc>
                  <a:txBody>
                    <a:bodyPr/>
                    <a:lstStyle/>
                    <a:p>
                      <a:pPr algn="ctr"/>
                      <a:r>
                        <a:rPr lang="de-DE" sz="1000"/>
                        <a:t>12/106</a:t>
                      </a:r>
                    </a:p>
                  </a:txBody>
                  <a:tcPr marT="0" marB="0" anchor="ctr"/>
                </a:tc>
                <a:tc>
                  <a:txBody>
                    <a:bodyPr/>
                    <a:lstStyle/>
                    <a:p>
                      <a:pPr algn="ctr"/>
                      <a:r>
                        <a:rPr lang="de-DE" sz="1000"/>
                        <a:t>12/240</a:t>
                      </a:r>
                    </a:p>
                  </a:txBody>
                  <a:tcPr marT="0" marB="0" anchor="ctr"/>
                </a:tc>
                <a:tc>
                  <a:txBody>
                    <a:bodyPr/>
                    <a:lstStyle/>
                    <a:p>
                      <a:pPr algn="ctr"/>
                      <a:endParaRPr lang="de-DE" sz="1000"/>
                    </a:p>
                  </a:txBody>
                  <a:tcPr marT="0" marB="0" anchor="ctr"/>
                </a:tc>
                <a:tc>
                  <a:txBody>
                    <a:bodyPr/>
                    <a:lstStyle/>
                    <a:p>
                      <a:pPr algn="ctr"/>
                      <a:r>
                        <a:rPr lang="de-DE" sz="1000"/>
                        <a:t>0.41 (0.18-0.95)</a:t>
                      </a:r>
                    </a:p>
                  </a:txBody>
                  <a:tcPr marL="0" marR="0" marT="0" marB="0" anchor="ctr"/>
                </a:tc>
                <a:tc>
                  <a:txBody>
                    <a:bodyPr/>
                    <a:lstStyle/>
                    <a:p>
                      <a:pPr algn="ctr"/>
                      <a:r>
                        <a:rPr lang="de-DE" sz="1000"/>
                        <a:t>.038</a:t>
                      </a:r>
                    </a:p>
                  </a:txBody>
                  <a:tcPr marT="0" marB="0" anchor="ctr"/>
                </a:tc>
                <a:extLst>
                  <a:ext uri="{0D108BD9-81ED-4DB2-BD59-A6C34878D82A}">
                    <a16:rowId xmlns:a16="http://schemas.microsoft.com/office/drawing/2014/main" val="522666609"/>
                  </a:ext>
                </a:extLst>
              </a:tr>
              <a:tr h="178746">
                <a:tc>
                  <a:txBody>
                    <a:bodyPr/>
                    <a:lstStyle/>
                    <a:p>
                      <a:pPr algn="l"/>
                      <a:r>
                        <a:rPr lang="de-DE" sz="1000" err="1"/>
                        <a:t>Thrombocytopenia</a:t>
                      </a:r>
                      <a:r>
                        <a:rPr lang="de-DE" sz="1000"/>
                        <a:t>, grade 3+</a:t>
                      </a:r>
                    </a:p>
                  </a:txBody>
                  <a:tcPr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4E4F4E"/>
                          </a:solidFill>
                          <a:effectLst/>
                          <a:uLnTx/>
                          <a:uFillTx/>
                          <a:latin typeface="Arial" panose="020B0604020202020204"/>
                          <a:ea typeface="+mn-ea"/>
                          <a:cs typeface="+mn-cs"/>
                        </a:rPr>
                        <a:t>GLOW</a:t>
                      </a:r>
                    </a:p>
                  </a:txBody>
                  <a:tcPr marT="0" marB="0" anchor="ctr"/>
                </a:tc>
                <a:tc>
                  <a:txBody>
                    <a:bodyPr/>
                    <a:lstStyle/>
                    <a:p>
                      <a:pPr algn="ctr"/>
                      <a:r>
                        <a:rPr lang="de-DE" sz="1000"/>
                        <a:t>6/106</a:t>
                      </a:r>
                    </a:p>
                  </a:txBody>
                  <a:tcPr marT="0" marB="0" anchor="ctr"/>
                </a:tc>
                <a:tc>
                  <a:txBody>
                    <a:bodyPr/>
                    <a:lstStyle/>
                    <a:p>
                      <a:pPr algn="ctr"/>
                      <a:r>
                        <a:rPr lang="de-DE" sz="1000"/>
                        <a:t>4/240</a:t>
                      </a:r>
                    </a:p>
                  </a:txBody>
                  <a:tcPr marT="0" marB="0" anchor="ctr"/>
                </a:tc>
                <a:tc>
                  <a:txBody>
                    <a:bodyPr/>
                    <a:lstStyle/>
                    <a:p>
                      <a:pPr algn="ctr"/>
                      <a:endParaRPr lang="de-DE" sz="1000"/>
                    </a:p>
                  </a:txBody>
                  <a:tcPr marT="0" marB="0" anchor="ctr"/>
                </a:tc>
                <a:tc>
                  <a:txBody>
                    <a:bodyPr/>
                    <a:lstStyle/>
                    <a:p>
                      <a:pPr algn="ctr"/>
                      <a:r>
                        <a:rPr lang="de-DE" sz="1000"/>
                        <a:t>0.28 (0.08-1.02)</a:t>
                      </a:r>
                    </a:p>
                  </a:txBody>
                  <a:tcPr marL="0" marR="0" marT="0" marB="0" anchor="ctr"/>
                </a:tc>
                <a:tc>
                  <a:txBody>
                    <a:bodyPr/>
                    <a:lstStyle/>
                    <a:p>
                      <a:pPr algn="ctr"/>
                      <a:r>
                        <a:rPr lang="de-DE" sz="1000"/>
                        <a:t>.054</a:t>
                      </a:r>
                    </a:p>
                  </a:txBody>
                  <a:tcPr marT="0" marB="0" anchor="ctr"/>
                </a:tc>
                <a:extLst>
                  <a:ext uri="{0D108BD9-81ED-4DB2-BD59-A6C34878D82A}">
                    <a16:rowId xmlns:a16="http://schemas.microsoft.com/office/drawing/2014/main" val="3395301955"/>
                  </a:ext>
                </a:extLst>
              </a:tr>
              <a:tr h="178746">
                <a:tc>
                  <a:txBody>
                    <a:bodyPr/>
                    <a:lstStyle/>
                    <a:p>
                      <a:pPr algn="l"/>
                      <a:r>
                        <a:rPr lang="de-DE" sz="1000" err="1"/>
                        <a:t>Arthalgia</a:t>
                      </a:r>
                      <a:r>
                        <a:rPr lang="de-DE" sz="1000"/>
                        <a:t>, </a:t>
                      </a:r>
                      <a:r>
                        <a:rPr lang="de-DE" sz="1000" err="1"/>
                        <a:t>any</a:t>
                      </a:r>
                      <a:r>
                        <a:rPr lang="de-DE" sz="1000"/>
                        <a:t> grade</a:t>
                      </a:r>
                    </a:p>
                  </a:txBody>
                  <a:tcPr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4E4F4E"/>
                          </a:solidFill>
                          <a:effectLst/>
                          <a:uLnTx/>
                          <a:uFillTx/>
                          <a:latin typeface="+mn-lt"/>
                          <a:ea typeface="+mn-ea"/>
                          <a:cs typeface="+mn-cs"/>
                        </a:rPr>
                        <a:t>CAPTIVE</a:t>
                      </a:r>
                    </a:p>
                  </a:txBody>
                  <a:tcPr marT="0" marB="0" anchor="ctr"/>
                </a:tc>
                <a:tc>
                  <a:txBody>
                    <a:bodyPr/>
                    <a:lstStyle/>
                    <a:p>
                      <a:pPr algn="ctr"/>
                      <a:r>
                        <a:rPr lang="de-DE" sz="1000"/>
                        <a:t>53/159</a:t>
                      </a:r>
                    </a:p>
                  </a:txBody>
                  <a:tcPr marT="0" marB="0" anchor="ctr"/>
                </a:tc>
                <a:tc>
                  <a:txBody>
                    <a:bodyPr/>
                    <a:lstStyle/>
                    <a:p>
                      <a:pPr algn="ctr"/>
                      <a:r>
                        <a:rPr lang="de-DE" sz="1000"/>
                        <a:t>63/351</a:t>
                      </a:r>
                    </a:p>
                  </a:txBody>
                  <a:tcPr marT="0" marB="0" anchor="ctr"/>
                </a:tc>
                <a:tc>
                  <a:txBody>
                    <a:bodyPr/>
                    <a:lstStyle/>
                    <a:p>
                      <a:pPr algn="ctr"/>
                      <a:endParaRPr lang="de-DE" sz="1000"/>
                    </a:p>
                  </a:txBody>
                  <a:tcPr marT="0" marB="0" anchor="ctr"/>
                </a:tc>
                <a:tc>
                  <a:txBody>
                    <a:bodyPr/>
                    <a:lstStyle/>
                    <a:p>
                      <a:pPr algn="ctr"/>
                      <a:r>
                        <a:rPr lang="de-DE" sz="1000"/>
                        <a:t>0.44 (0.29-0.67)</a:t>
                      </a:r>
                    </a:p>
                  </a:txBody>
                  <a:tcPr marL="0" marR="0" marT="0" marB="0" anchor="ctr"/>
                </a:tc>
                <a:tc>
                  <a:txBody>
                    <a:bodyPr/>
                    <a:lstStyle/>
                    <a:p>
                      <a:pPr algn="ctr"/>
                      <a:r>
                        <a:rPr lang="de-DE" sz="1000"/>
                        <a:t>&lt;.001</a:t>
                      </a:r>
                    </a:p>
                  </a:txBody>
                  <a:tcPr marT="0" marB="0" anchor="ctr"/>
                </a:tc>
                <a:extLst>
                  <a:ext uri="{0D108BD9-81ED-4DB2-BD59-A6C34878D82A}">
                    <a16:rowId xmlns:a16="http://schemas.microsoft.com/office/drawing/2014/main" val="577251842"/>
                  </a:ext>
                </a:extLst>
              </a:tr>
              <a:tr h="178746">
                <a:tc>
                  <a:txBody>
                    <a:bodyPr/>
                    <a:lstStyle/>
                    <a:p>
                      <a:pPr algn="l"/>
                      <a:r>
                        <a:rPr lang="de-DE" sz="1000"/>
                        <a:t>Epistaxis, </a:t>
                      </a:r>
                      <a:r>
                        <a:rPr lang="de-DE" sz="1000" err="1"/>
                        <a:t>any</a:t>
                      </a:r>
                      <a:r>
                        <a:rPr lang="de-DE" sz="1000"/>
                        <a:t> grade</a:t>
                      </a:r>
                    </a:p>
                  </a:txBody>
                  <a:tcPr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4E4F4E"/>
                          </a:solidFill>
                          <a:effectLst/>
                          <a:uLnTx/>
                          <a:uFillTx/>
                          <a:latin typeface="Arial" panose="020B0604020202020204"/>
                          <a:ea typeface="+mn-ea"/>
                          <a:cs typeface="+mn-cs"/>
                        </a:rPr>
                        <a:t>GLOW</a:t>
                      </a:r>
                    </a:p>
                  </a:txBody>
                  <a:tcPr marT="0" marB="0" anchor="ctr"/>
                </a:tc>
                <a:tc>
                  <a:txBody>
                    <a:bodyPr/>
                    <a:lstStyle/>
                    <a:p>
                      <a:pPr algn="ctr"/>
                      <a:r>
                        <a:rPr lang="de-DE" sz="1000"/>
                        <a:t>12/106</a:t>
                      </a:r>
                    </a:p>
                  </a:txBody>
                  <a:tcPr marT="0" marB="0" anchor="ctr"/>
                </a:tc>
                <a:tc>
                  <a:txBody>
                    <a:bodyPr/>
                    <a:lstStyle/>
                    <a:p>
                      <a:pPr algn="ctr"/>
                      <a:r>
                        <a:rPr lang="de-DE" sz="1000"/>
                        <a:t>13/240</a:t>
                      </a:r>
                    </a:p>
                  </a:txBody>
                  <a:tcPr marT="0" marB="0" anchor="ctr"/>
                </a:tc>
                <a:tc>
                  <a:txBody>
                    <a:bodyPr/>
                    <a:lstStyle/>
                    <a:p>
                      <a:pPr algn="ctr"/>
                      <a:endParaRPr lang="de-DE" sz="1000"/>
                    </a:p>
                  </a:txBody>
                  <a:tcPr marT="0" marB="0" anchor="ctr"/>
                </a:tc>
                <a:tc>
                  <a:txBody>
                    <a:bodyPr/>
                    <a:lstStyle/>
                    <a:p>
                      <a:pPr algn="ctr"/>
                      <a:r>
                        <a:rPr lang="de-DE" sz="1000"/>
                        <a:t>0.45 (0.20-1.02)</a:t>
                      </a:r>
                    </a:p>
                  </a:txBody>
                  <a:tcPr marL="0" marR="0" marT="0" marB="0" anchor="ctr"/>
                </a:tc>
                <a:tc>
                  <a:txBody>
                    <a:bodyPr/>
                    <a:lstStyle/>
                    <a:p>
                      <a:pPr algn="ctr"/>
                      <a:r>
                        <a:rPr lang="de-DE" sz="1000"/>
                        <a:t>.056</a:t>
                      </a:r>
                    </a:p>
                  </a:txBody>
                  <a:tcPr marT="0" marB="0" anchor="ctr"/>
                </a:tc>
                <a:extLst>
                  <a:ext uri="{0D108BD9-81ED-4DB2-BD59-A6C34878D82A}">
                    <a16:rowId xmlns:a16="http://schemas.microsoft.com/office/drawing/2014/main" val="3310098828"/>
                  </a:ext>
                </a:extLst>
              </a:tr>
              <a:tr h="178746">
                <a:tc>
                  <a:txBody>
                    <a:bodyPr/>
                    <a:lstStyle/>
                    <a:p>
                      <a:pPr algn="l"/>
                      <a:r>
                        <a:rPr lang="de-DE" sz="1000"/>
                        <a:t>Cough, </a:t>
                      </a:r>
                      <a:r>
                        <a:rPr lang="de-DE" sz="1000" err="1"/>
                        <a:t>any</a:t>
                      </a:r>
                      <a:r>
                        <a:rPr lang="de-DE" sz="1000"/>
                        <a:t> grade</a:t>
                      </a:r>
                    </a:p>
                  </a:txBody>
                  <a:tcPr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4E4F4E"/>
                          </a:solidFill>
                          <a:effectLst/>
                          <a:uLnTx/>
                          <a:uFillTx/>
                          <a:latin typeface="Arial" panose="020B0604020202020204"/>
                          <a:ea typeface="+mn-ea"/>
                          <a:cs typeface="+mn-cs"/>
                        </a:rPr>
                        <a:t>GLOW</a:t>
                      </a:r>
                    </a:p>
                  </a:txBody>
                  <a:tcPr marT="0" marB="0" anchor="ctr"/>
                </a:tc>
                <a:tc>
                  <a:txBody>
                    <a:bodyPr/>
                    <a:lstStyle/>
                    <a:p>
                      <a:pPr algn="ctr"/>
                      <a:r>
                        <a:rPr lang="de-DE" sz="1000"/>
                        <a:t>9/106</a:t>
                      </a:r>
                    </a:p>
                  </a:txBody>
                  <a:tcPr marT="0" marB="0" anchor="ctr"/>
                </a:tc>
                <a:tc>
                  <a:txBody>
                    <a:bodyPr/>
                    <a:lstStyle/>
                    <a:p>
                      <a:pPr algn="ctr"/>
                      <a:r>
                        <a:rPr lang="de-DE" sz="1000"/>
                        <a:t>35/240</a:t>
                      </a:r>
                    </a:p>
                  </a:txBody>
                  <a:tcPr marT="0" marB="0" anchor="ctr"/>
                </a:tc>
                <a:tc>
                  <a:txBody>
                    <a:bodyPr/>
                    <a:lstStyle/>
                    <a:p>
                      <a:pPr algn="ctr"/>
                      <a:endParaRPr lang="de-DE" sz="1000"/>
                    </a:p>
                  </a:txBody>
                  <a:tcPr marT="0" marB="0" anchor="ctr"/>
                </a:tc>
                <a:tc>
                  <a:txBody>
                    <a:bodyPr/>
                    <a:lstStyle/>
                    <a:p>
                      <a:pPr algn="ctr"/>
                      <a:r>
                        <a:rPr lang="de-DE" sz="1000"/>
                        <a:t>1.84 (0.85-3.98)</a:t>
                      </a:r>
                    </a:p>
                  </a:txBody>
                  <a:tcPr marL="0" marR="0" marT="0" marB="0" anchor="ctr"/>
                </a:tc>
                <a:tc>
                  <a:txBody>
                    <a:bodyPr/>
                    <a:lstStyle/>
                    <a:p>
                      <a:pPr algn="ctr"/>
                      <a:r>
                        <a:rPr lang="de-DE" sz="1000"/>
                        <a:t>.121</a:t>
                      </a:r>
                    </a:p>
                  </a:txBody>
                  <a:tcPr marT="0" marB="0" anchor="ctr"/>
                </a:tc>
                <a:extLst>
                  <a:ext uri="{0D108BD9-81ED-4DB2-BD59-A6C34878D82A}">
                    <a16:rowId xmlns:a16="http://schemas.microsoft.com/office/drawing/2014/main" val="535595094"/>
                  </a:ext>
                </a:extLst>
              </a:tr>
              <a:tr h="178746">
                <a:tc>
                  <a:txBody>
                    <a:bodyPr/>
                    <a:lstStyle/>
                    <a:p>
                      <a:pPr algn="l"/>
                      <a:r>
                        <a:rPr lang="de-DE" sz="1000" err="1"/>
                        <a:t>Hyponatremia</a:t>
                      </a:r>
                      <a:r>
                        <a:rPr lang="de-DE" sz="1000"/>
                        <a:t>, grade 3+</a:t>
                      </a:r>
                    </a:p>
                  </a:txBody>
                  <a:tcPr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4E4F4E"/>
                          </a:solidFill>
                          <a:effectLst/>
                          <a:uLnTx/>
                          <a:uFillTx/>
                          <a:latin typeface="Arial" panose="020B0604020202020204"/>
                          <a:ea typeface="+mn-ea"/>
                          <a:cs typeface="+mn-cs"/>
                        </a:rPr>
                        <a:t>GLOW</a:t>
                      </a:r>
                    </a:p>
                  </a:txBody>
                  <a:tcPr marT="0" marB="0" anchor="ctr"/>
                </a:tc>
                <a:tc>
                  <a:txBody>
                    <a:bodyPr/>
                    <a:lstStyle/>
                    <a:p>
                      <a:pPr algn="ctr"/>
                      <a:r>
                        <a:rPr lang="de-DE" sz="1000"/>
                        <a:t>6/106</a:t>
                      </a:r>
                    </a:p>
                  </a:txBody>
                  <a:tcPr marT="0" marB="0" anchor="ctr"/>
                </a:tc>
                <a:tc>
                  <a:txBody>
                    <a:bodyPr/>
                    <a:lstStyle/>
                    <a:p>
                      <a:pPr algn="ctr"/>
                      <a:r>
                        <a:rPr lang="de-DE" sz="1000"/>
                        <a:t>5/240</a:t>
                      </a:r>
                    </a:p>
                  </a:txBody>
                  <a:tcPr marT="0" marB="0" anchor="ctr"/>
                </a:tc>
                <a:tc>
                  <a:txBody>
                    <a:bodyPr/>
                    <a:lstStyle/>
                    <a:p>
                      <a:pPr algn="ctr"/>
                      <a:endParaRPr lang="de-DE" sz="1000"/>
                    </a:p>
                  </a:txBody>
                  <a:tcPr marT="0" marB="0" anchor="ctr"/>
                </a:tc>
                <a:tc>
                  <a:txBody>
                    <a:bodyPr/>
                    <a:lstStyle/>
                    <a:p>
                      <a:pPr algn="ctr"/>
                      <a:r>
                        <a:rPr lang="de-DE" sz="1000"/>
                        <a:t>0.35 (0.11-1.19)</a:t>
                      </a:r>
                    </a:p>
                  </a:txBody>
                  <a:tcPr marL="0" marR="0" marT="0" marB="0" anchor="ctr"/>
                </a:tc>
                <a:tc>
                  <a:txBody>
                    <a:bodyPr/>
                    <a:lstStyle/>
                    <a:p>
                      <a:pPr algn="ctr"/>
                      <a:r>
                        <a:rPr lang="de-DE" sz="1000"/>
                        <a:t>.093</a:t>
                      </a:r>
                    </a:p>
                  </a:txBody>
                  <a:tcPr marT="0" marB="0" anchor="ctr"/>
                </a:tc>
                <a:extLst>
                  <a:ext uri="{0D108BD9-81ED-4DB2-BD59-A6C34878D82A}">
                    <a16:rowId xmlns:a16="http://schemas.microsoft.com/office/drawing/2014/main" val="4191147542"/>
                  </a:ext>
                </a:extLst>
              </a:tr>
            </a:tbl>
          </a:graphicData>
        </a:graphic>
      </p:graphicFrame>
      <p:grpSp>
        <p:nvGrpSpPr>
          <p:cNvPr id="36" name="Gruppieren 35">
            <a:extLst>
              <a:ext uri="{FF2B5EF4-FFF2-40B4-BE49-F238E27FC236}">
                <a16:creationId xmlns:a16="http://schemas.microsoft.com/office/drawing/2014/main" id="{758EB1C4-1598-D090-A1AD-100F21D7B582}"/>
              </a:ext>
            </a:extLst>
          </p:cNvPr>
          <p:cNvGrpSpPr/>
          <p:nvPr/>
        </p:nvGrpSpPr>
        <p:grpSpPr>
          <a:xfrm>
            <a:off x="5429250" y="5320081"/>
            <a:ext cx="682625" cy="63268"/>
            <a:chOff x="5337175" y="5677578"/>
            <a:chExt cx="682625" cy="63268"/>
          </a:xfrm>
        </p:grpSpPr>
        <p:cxnSp>
          <p:nvCxnSpPr>
            <p:cNvPr id="37" name="Gerader Verbinder 36">
              <a:extLst>
                <a:ext uri="{FF2B5EF4-FFF2-40B4-BE49-F238E27FC236}">
                  <a16:creationId xmlns:a16="http://schemas.microsoft.com/office/drawing/2014/main" id="{AA4FC2E2-BBCD-0A91-3782-AA0384DECABB}"/>
                </a:ext>
              </a:extLst>
            </p:cNvPr>
            <p:cNvCxnSpPr>
              <a:cxnSpLocks/>
            </p:cNvCxnSpPr>
            <p:nvPr/>
          </p:nvCxnSpPr>
          <p:spPr>
            <a:xfrm>
              <a:off x="5337175" y="5709212"/>
              <a:ext cx="6826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Rechteck 37">
              <a:extLst>
                <a:ext uri="{FF2B5EF4-FFF2-40B4-BE49-F238E27FC236}">
                  <a16:creationId xmlns:a16="http://schemas.microsoft.com/office/drawing/2014/main" id="{653D953F-26F7-BA86-E754-E96D701BF8F2}"/>
                </a:ext>
              </a:extLst>
            </p:cNvPr>
            <p:cNvSpPr/>
            <p:nvPr/>
          </p:nvSpPr>
          <p:spPr>
            <a:xfrm>
              <a:off x="5527907" y="5677578"/>
              <a:ext cx="63268" cy="6326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43" name="Gruppieren 42">
            <a:extLst>
              <a:ext uri="{FF2B5EF4-FFF2-40B4-BE49-F238E27FC236}">
                <a16:creationId xmlns:a16="http://schemas.microsoft.com/office/drawing/2014/main" id="{A4B1D506-E28C-F4DE-B23D-2946150A271E}"/>
              </a:ext>
            </a:extLst>
          </p:cNvPr>
          <p:cNvGrpSpPr/>
          <p:nvPr/>
        </p:nvGrpSpPr>
        <p:grpSpPr>
          <a:xfrm>
            <a:off x="5527907" y="5141332"/>
            <a:ext cx="288693" cy="63268"/>
            <a:chOff x="5453294" y="5677578"/>
            <a:chExt cx="288693" cy="63268"/>
          </a:xfrm>
        </p:grpSpPr>
        <p:cxnSp>
          <p:nvCxnSpPr>
            <p:cNvPr id="44" name="Gerader Verbinder 43">
              <a:extLst>
                <a:ext uri="{FF2B5EF4-FFF2-40B4-BE49-F238E27FC236}">
                  <a16:creationId xmlns:a16="http://schemas.microsoft.com/office/drawing/2014/main" id="{C717DA51-8EAC-F6D1-64D3-C5653EA70328}"/>
                </a:ext>
              </a:extLst>
            </p:cNvPr>
            <p:cNvCxnSpPr>
              <a:cxnSpLocks/>
            </p:cNvCxnSpPr>
            <p:nvPr/>
          </p:nvCxnSpPr>
          <p:spPr>
            <a:xfrm>
              <a:off x="5453294" y="5709212"/>
              <a:ext cx="2886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Rechteck 44">
              <a:extLst>
                <a:ext uri="{FF2B5EF4-FFF2-40B4-BE49-F238E27FC236}">
                  <a16:creationId xmlns:a16="http://schemas.microsoft.com/office/drawing/2014/main" id="{6E894F13-7F57-84CB-AA0D-806A321003BF}"/>
                </a:ext>
              </a:extLst>
            </p:cNvPr>
            <p:cNvSpPr/>
            <p:nvPr/>
          </p:nvSpPr>
          <p:spPr>
            <a:xfrm>
              <a:off x="5527907" y="5677578"/>
              <a:ext cx="63268" cy="6326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48" name="Gruppieren 47">
            <a:extLst>
              <a:ext uri="{FF2B5EF4-FFF2-40B4-BE49-F238E27FC236}">
                <a16:creationId xmlns:a16="http://schemas.microsoft.com/office/drawing/2014/main" id="{963FFE01-490E-BB25-619D-8E84BC656432}"/>
              </a:ext>
            </a:extLst>
          </p:cNvPr>
          <p:cNvGrpSpPr/>
          <p:nvPr/>
        </p:nvGrpSpPr>
        <p:grpSpPr>
          <a:xfrm>
            <a:off x="5340350" y="4962583"/>
            <a:ext cx="771525" cy="63268"/>
            <a:chOff x="5394325" y="5677578"/>
            <a:chExt cx="771525" cy="63268"/>
          </a:xfrm>
        </p:grpSpPr>
        <p:cxnSp>
          <p:nvCxnSpPr>
            <p:cNvPr id="49" name="Gerader Verbinder 48">
              <a:extLst>
                <a:ext uri="{FF2B5EF4-FFF2-40B4-BE49-F238E27FC236}">
                  <a16:creationId xmlns:a16="http://schemas.microsoft.com/office/drawing/2014/main" id="{E00A5DC6-DF54-3A95-AFDF-741C6A625B0C}"/>
                </a:ext>
              </a:extLst>
            </p:cNvPr>
            <p:cNvCxnSpPr>
              <a:cxnSpLocks/>
            </p:cNvCxnSpPr>
            <p:nvPr/>
          </p:nvCxnSpPr>
          <p:spPr>
            <a:xfrm>
              <a:off x="5394325" y="5709212"/>
              <a:ext cx="7715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Rechteck 49">
              <a:extLst>
                <a:ext uri="{FF2B5EF4-FFF2-40B4-BE49-F238E27FC236}">
                  <a16:creationId xmlns:a16="http://schemas.microsoft.com/office/drawing/2014/main" id="{B6C0ED2C-ED69-F051-B3A8-96264FD1AC6B}"/>
                </a:ext>
              </a:extLst>
            </p:cNvPr>
            <p:cNvSpPr/>
            <p:nvPr/>
          </p:nvSpPr>
          <p:spPr>
            <a:xfrm>
              <a:off x="5527907" y="5677578"/>
              <a:ext cx="63268" cy="6326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56" name="Gruppieren 55">
            <a:extLst>
              <a:ext uri="{FF2B5EF4-FFF2-40B4-BE49-F238E27FC236}">
                <a16:creationId xmlns:a16="http://schemas.microsoft.com/office/drawing/2014/main" id="{027016DC-3DDC-E6C3-52F7-ECF75AF1734D}"/>
              </a:ext>
            </a:extLst>
          </p:cNvPr>
          <p:cNvGrpSpPr/>
          <p:nvPr/>
        </p:nvGrpSpPr>
        <p:grpSpPr>
          <a:xfrm>
            <a:off x="5429250" y="4783834"/>
            <a:ext cx="650875" cy="63268"/>
            <a:chOff x="5382980" y="5677578"/>
            <a:chExt cx="650875" cy="63268"/>
          </a:xfrm>
        </p:grpSpPr>
        <p:cxnSp>
          <p:nvCxnSpPr>
            <p:cNvPr id="57" name="Gerader Verbinder 56">
              <a:extLst>
                <a:ext uri="{FF2B5EF4-FFF2-40B4-BE49-F238E27FC236}">
                  <a16:creationId xmlns:a16="http://schemas.microsoft.com/office/drawing/2014/main" id="{0CB29060-E467-F0B1-AEFB-44BEF7F1C5EE}"/>
                </a:ext>
              </a:extLst>
            </p:cNvPr>
            <p:cNvCxnSpPr>
              <a:cxnSpLocks/>
            </p:cNvCxnSpPr>
            <p:nvPr/>
          </p:nvCxnSpPr>
          <p:spPr>
            <a:xfrm>
              <a:off x="5382980" y="5709212"/>
              <a:ext cx="6508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Rechteck 57">
              <a:extLst>
                <a:ext uri="{FF2B5EF4-FFF2-40B4-BE49-F238E27FC236}">
                  <a16:creationId xmlns:a16="http://schemas.microsoft.com/office/drawing/2014/main" id="{10AA8B3D-29CC-A739-9FFC-42FA4BE556E1}"/>
                </a:ext>
              </a:extLst>
            </p:cNvPr>
            <p:cNvSpPr/>
            <p:nvPr/>
          </p:nvSpPr>
          <p:spPr>
            <a:xfrm>
              <a:off x="5527907" y="5677578"/>
              <a:ext cx="63268" cy="6326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62" name="Gruppieren 61">
            <a:extLst>
              <a:ext uri="{FF2B5EF4-FFF2-40B4-BE49-F238E27FC236}">
                <a16:creationId xmlns:a16="http://schemas.microsoft.com/office/drawing/2014/main" id="{AAC47D18-D0DD-6623-F266-E2A34442F80A}"/>
              </a:ext>
            </a:extLst>
          </p:cNvPr>
          <p:cNvGrpSpPr/>
          <p:nvPr/>
        </p:nvGrpSpPr>
        <p:grpSpPr>
          <a:xfrm>
            <a:off x="5314950" y="4605085"/>
            <a:ext cx="368300" cy="63268"/>
            <a:chOff x="5451475" y="5677578"/>
            <a:chExt cx="368300" cy="63268"/>
          </a:xfrm>
        </p:grpSpPr>
        <p:cxnSp>
          <p:nvCxnSpPr>
            <p:cNvPr id="63" name="Gerader Verbinder 62">
              <a:extLst>
                <a:ext uri="{FF2B5EF4-FFF2-40B4-BE49-F238E27FC236}">
                  <a16:creationId xmlns:a16="http://schemas.microsoft.com/office/drawing/2014/main" id="{8875BE42-4B0A-B8FD-7AB5-D38FE4B58470}"/>
                </a:ext>
              </a:extLst>
            </p:cNvPr>
            <p:cNvCxnSpPr>
              <a:cxnSpLocks/>
            </p:cNvCxnSpPr>
            <p:nvPr/>
          </p:nvCxnSpPr>
          <p:spPr>
            <a:xfrm>
              <a:off x="5451475" y="5709212"/>
              <a:ext cx="3683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Rechteck 63">
              <a:extLst>
                <a:ext uri="{FF2B5EF4-FFF2-40B4-BE49-F238E27FC236}">
                  <a16:creationId xmlns:a16="http://schemas.microsoft.com/office/drawing/2014/main" id="{3391BA7C-F890-8C91-8102-53D4A389DC4E}"/>
                </a:ext>
              </a:extLst>
            </p:cNvPr>
            <p:cNvSpPr/>
            <p:nvPr/>
          </p:nvSpPr>
          <p:spPr>
            <a:xfrm>
              <a:off x="5527907" y="5677578"/>
              <a:ext cx="63268" cy="6326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65" name="Gruppieren 64">
            <a:extLst>
              <a:ext uri="{FF2B5EF4-FFF2-40B4-BE49-F238E27FC236}">
                <a16:creationId xmlns:a16="http://schemas.microsoft.com/office/drawing/2014/main" id="{BB3266DE-F2A9-E59E-6F79-BD0BF0DAE828}"/>
              </a:ext>
            </a:extLst>
          </p:cNvPr>
          <p:cNvGrpSpPr/>
          <p:nvPr/>
        </p:nvGrpSpPr>
        <p:grpSpPr>
          <a:xfrm>
            <a:off x="5257800" y="4426336"/>
            <a:ext cx="496887" cy="63268"/>
            <a:chOff x="5467118" y="5677578"/>
            <a:chExt cx="496887" cy="63268"/>
          </a:xfrm>
        </p:grpSpPr>
        <p:cxnSp>
          <p:nvCxnSpPr>
            <p:cNvPr id="66" name="Gerader Verbinder 65">
              <a:extLst>
                <a:ext uri="{FF2B5EF4-FFF2-40B4-BE49-F238E27FC236}">
                  <a16:creationId xmlns:a16="http://schemas.microsoft.com/office/drawing/2014/main" id="{232387FC-4429-45A4-9B86-1F7FF05CA113}"/>
                </a:ext>
              </a:extLst>
            </p:cNvPr>
            <p:cNvCxnSpPr>
              <a:cxnSpLocks/>
            </p:cNvCxnSpPr>
            <p:nvPr/>
          </p:nvCxnSpPr>
          <p:spPr>
            <a:xfrm>
              <a:off x="5467118" y="5709212"/>
              <a:ext cx="49688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Rechteck 66">
              <a:extLst>
                <a:ext uri="{FF2B5EF4-FFF2-40B4-BE49-F238E27FC236}">
                  <a16:creationId xmlns:a16="http://schemas.microsoft.com/office/drawing/2014/main" id="{91B0803A-2D55-7902-DE9B-26F8C7B8980D}"/>
                </a:ext>
              </a:extLst>
            </p:cNvPr>
            <p:cNvSpPr/>
            <p:nvPr/>
          </p:nvSpPr>
          <p:spPr>
            <a:xfrm>
              <a:off x="5527907" y="5677578"/>
              <a:ext cx="63268" cy="6326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78" name="Gruppieren 77">
            <a:extLst>
              <a:ext uri="{FF2B5EF4-FFF2-40B4-BE49-F238E27FC236}">
                <a16:creationId xmlns:a16="http://schemas.microsoft.com/office/drawing/2014/main" id="{4CF99F7A-093A-8C87-AE99-83DAF626CCC9}"/>
              </a:ext>
            </a:extLst>
          </p:cNvPr>
          <p:cNvGrpSpPr/>
          <p:nvPr/>
        </p:nvGrpSpPr>
        <p:grpSpPr>
          <a:xfrm>
            <a:off x="5340350" y="4247587"/>
            <a:ext cx="414337" cy="63268"/>
            <a:chOff x="5428786" y="5677578"/>
            <a:chExt cx="414337" cy="63268"/>
          </a:xfrm>
        </p:grpSpPr>
        <p:cxnSp>
          <p:nvCxnSpPr>
            <p:cNvPr id="79" name="Gerader Verbinder 78">
              <a:extLst>
                <a:ext uri="{FF2B5EF4-FFF2-40B4-BE49-F238E27FC236}">
                  <a16:creationId xmlns:a16="http://schemas.microsoft.com/office/drawing/2014/main" id="{0EE58BDA-EE42-58E1-10FE-035D85FCC642}"/>
                </a:ext>
              </a:extLst>
            </p:cNvPr>
            <p:cNvCxnSpPr>
              <a:cxnSpLocks/>
            </p:cNvCxnSpPr>
            <p:nvPr/>
          </p:nvCxnSpPr>
          <p:spPr>
            <a:xfrm>
              <a:off x="5428786" y="5709212"/>
              <a:ext cx="41433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Rechteck 79">
              <a:extLst>
                <a:ext uri="{FF2B5EF4-FFF2-40B4-BE49-F238E27FC236}">
                  <a16:creationId xmlns:a16="http://schemas.microsoft.com/office/drawing/2014/main" id="{98FA713B-B08F-6184-7408-4BC3ECED30B9}"/>
                </a:ext>
              </a:extLst>
            </p:cNvPr>
            <p:cNvSpPr/>
            <p:nvPr/>
          </p:nvSpPr>
          <p:spPr>
            <a:xfrm>
              <a:off x="5527907" y="5677578"/>
              <a:ext cx="63268" cy="6326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93" name="Gruppieren 92">
            <a:extLst>
              <a:ext uri="{FF2B5EF4-FFF2-40B4-BE49-F238E27FC236}">
                <a16:creationId xmlns:a16="http://schemas.microsoft.com/office/drawing/2014/main" id="{535F7B88-A2BC-F63A-C3CF-0E6F6AC679A0}"/>
              </a:ext>
            </a:extLst>
          </p:cNvPr>
          <p:cNvGrpSpPr/>
          <p:nvPr/>
        </p:nvGrpSpPr>
        <p:grpSpPr>
          <a:xfrm>
            <a:off x="5391382" y="3711340"/>
            <a:ext cx="425218" cy="63268"/>
            <a:chOff x="5403850" y="5677578"/>
            <a:chExt cx="425218" cy="63268"/>
          </a:xfrm>
        </p:grpSpPr>
        <p:cxnSp>
          <p:nvCxnSpPr>
            <p:cNvPr id="94" name="Gerader Verbinder 93">
              <a:extLst>
                <a:ext uri="{FF2B5EF4-FFF2-40B4-BE49-F238E27FC236}">
                  <a16:creationId xmlns:a16="http://schemas.microsoft.com/office/drawing/2014/main" id="{D7BF39C1-E29C-AB8B-097B-DF42DAFFDDB5}"/>
                </a:ext>
              </a:extLst>
            </p:cNvPr>
            <p:cNvCxnSpPr>
              <a:cxnSpLocks/>
            </p:cNvCxnSpPr>
            <p:nvPr/>
          </p:nvCxnSpPr>
          <p:spPr>
            <a:xfrm>
              <a:off x="5403850" y="5709212"/>
              <a:ext cx="4252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Rechteck 94">
              <a:extLst>
                <a:ext uri="{FF2B5EF4-FFF2-40B4-BE49-F238E27FC236}">
                  <a16:creationId xmlns:a16="http://schemas.microsoft.com/office/drawing/2014/main" id="{78AA0758-8AF1-6BF8-682F-59D4D6CEBC8D}"/>
                </a:ext>
              </a:extLst>
            </p:cNvPr>
            <p:cNvSpPr/>
            <p:nvPr/>
          </p:nvSpPr>
          <p:spPr>
            <a:xfrm>
              <a:off x="5527907" y="5677578"/>
              <a:ext cx="63268" cy="6326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99" name="Gruppieren 98">
            <a:extLst>
              <a:ext uri="{FF2B5EF4-FFF2-40B4-BE49-F238E27FC236}">
                <a16:creationId xmlns:a16="http://schemas.microsoft.com/office/drawing/2014/main" id="{C8AAC001-5D7C-A964-CD8F-4495E13A6211}"/>
              </a:ext>
            </a:extLst>
          </p:cNvPr>
          <p:cNvGrpSpPr/>
          <p:nvPr/>
        </p:nvGrpSpPr>
        <p:grpSpPr>
          <a:xfrm>
            <a:off x="5391382" y="3532591"/>
            <a:ext cx="155691" cy="63268"/>
            <a:chOff x="5499430" y="5677578"/>
            <a:chExt cx="155691" cy="63268"/>
          </a:xfrm>
        </p:grpSpPr>
        <p:cxnSp>
          <p:nvCxnSpPr>
            <p:cNvPr id="100" name="Gerader Verbinder 99">
              <a:extLst>
                <a:ext uri="{FF2B5EF4-FFF2-40B4-BE49-F238E27FC236}">
                  <a16:creationId xmlns:a16="http://schemas.microsoft.com/office/drawing/2014/main" id="{8E90CA51-9726-1FE0-0575-B19CF58966A9}"/>
                </a:ext>
              </a:extLst>
            </p:cNvPr>
            <p:cNvCxnSpPr>
              <a:cxnSpLocks/>
            </p:cNvCxnSpPr>
            <p:nvPr/>
          </p:nvCxnSpPr>
          <p:spPr>
            <a:xfrm>
              <a:off x="5499430" y="5709212"/>
              <a:ext cx="15569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1" name="Rechteck 100">
              <a:extLst>
                <a:ext uri="{FF2B5EF4-FFF2-40B4-BE49-F238E27FC236}">
                  <a16:creationId xmlns:a16="http://schemas.microsoft.com/office/drawing/2014/main" id="{D0987419-B7B4-4D3D-480B-1AF58E20C5AF}"/>
                </a:ext>
              </a:extLst>
            </p:cNvPr>
            <p:cNvSpPr/>
            <p:nvPr/>
          </p:nvSpPr>
          <p:spPr>
            <a:xfrm>
              <a:off x="5527907" y="5677578"/>
              <a:ext cx="63268" cy="6326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04" name="Gruppieren 103">
            <a:extLst>
              <a:ext uri="{FF2B5EF4-FFF2-40B4-BE49-F238E27FC236}">
                <a16:creationId xmlns:a16="http://schemas.microsoft.com/office/drawing/2014/main" id="{9F49C858-042C-05F8-8475-968F5F00F7D8}"/>
              </a:ext>
            </a:extLst>
          </p:cNvPr>
          <p:cNvGrpSpPr/>
          <p:nvPr/>
        </p:nvGrpSpPr>
        <p:grpSpPr>
          <a:xfrm>
            <a:off x="5451823" y="3353842"/>
            <a:ext cx="425218" cy="63268"/>
            <a:chOff x="5403850" y="5677578"/>
            <a:chExt cx="425218" cy="63268"/>
          </a:xfrm>
        </p:grpSpPr>
        <p:cxnSp>
          <p:nvCxnSpPr>
            <p:cNvPr id="105" name="Gerader Verbinder 104">
              <a:extLst>
                <a:ext uri="{FF2B5EF4-FFF2-40B4-BE49-F238E27FC236}">
                  <a16:creationId xmlns:a16="http://schemas.microsoft.com/office/drawing/2014/main" id="{FA6D6CF0-C627-1F38-5200-263208BD30B6}"/>
                </a:ext>
              </a:extLst>
            </p:cNvPr>
            <p:cNvCxnSpPr>
              <a:cxnSpLocks/>
            </p:cNvCxnSpPr>
            <p:nvPr/>
          </p:nvCxnSpPr>
          <p:spPr>
            <a:xfrm>
              <a:off x="5403850" y="5709212"/>
              <a:ext cx="4252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6" name="Rechteck 105">
              <a:extLst>
                <a:ext uri="{FF2B5EF4-FFF2-40B4-BE49-F238E27FC236}">
                  <a16:creationId xmlns:a16="http://schemas.microsoft.com/office/drawing/2014/main" id="{12AE34BD-9206-EFC6-A29F-63BE977F68F5}"/>
                </a:ext>
              </a:extLst>
            </p:cNvPr>
            <p:cNvSpPr/>
            <p:nvPr/>
          </p:nvSpPr>
          <p:spPr>
            <a:xfrm>
              <a:off x="5527907" y="5677578"/>
              <a:ext cx="63268" cy="6326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07" name="Gruppieren 106">
            <a:extLst>
              <a:ext uri="{FF2B5EF4-FFF2-40B4-BE49-F238E27FC236}">
                <a16:creationId xmlns:a16="http://schemas.microsoft.com/office/drawing/2014/main" id="{95B66B18-8E33-2C9A-8187-B71A27D47B74}"/>
              </a:ext>
            </a:extLst>
          </p:cNvPr>
          <p:cNvGrpSpPr/>
          <p:nvPr/>
        </p:nvGrpSpPr>
        <p:grpSpPr>
          <a:xfrm>
            <a:off x="5373977" y="3175093"/>
            <a:ext cx="217198" cy="63268"/>
            <a:chOff x="5421584" y="5677578"/>
            <a:chExt cx="217198" cy="63268"/>
          </a:xfrm>
        </p:grpSpPr>
        <p:cxnSp>
          <p:nvCxnSpPr>
            <p:cNvPr id="108" name="Gerader Verbinder 107">
              <a:extLst>
                <a:ext uri="{FF2B5EF4-FFF2-40B4-BE49-F238E27FC236}">
                  <a16:creationId xmlns:a16="http://schemas.microsoft.com/office/drawing/2014/main" id="{E10BB08F-BEE9-84EC-9464-5EE0155646B8}"/>
                </a:ext>
              </a:extLst>
            </p:cNvPr>
            <p:cNvCxnSpPr>
              <a:cxnSpLocks/>
            </p:cNvCxnSpPr>
            <p:nvPr/>
          </p:nvCxnSpPr>
          <p:spPr>
            <a:xfrm>
              <a:off x="5421584" y="5709212"/>
              <a:ext cx="21719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9" name="Rechteck 108">
              <a:extLst>
                <a:ext uri="{FF2B5EF4-FFF2-40B4-BE49-F238E27FC236}">
                  <a16:creationId xmlns:a16="http://schemas.microsoft.com/office/drawing/2014/main" id="{9FC60749-03B7-DBE5-BE06-11DFAB224AC7}"/>
                </a:ext>
              </a:extLst>
            </p:cNvPr>
            <p:cNvSpPr/>
            <p:nvPr/>
          </p:nvSpPr>
          <p:spPr>
            <a:xfrm>
              <a:off x="5483439" y="5677578"/>
              <a:ext cx="63268" cy="6326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11" name="Gruppieren 110">
            <a:extLst>
              <a:ext uri="{FF2B5EF4-FFF2-40B4-BE49-F238E27FC236}">
                <a16:creationId xmlns:a16="http://schemas.microsoft.com/office/drawing/2014/main" id="{886C32F4-F3CB-CAA5-615D-814F37DC6443}"/>
              </a:ext>
            </a:extLst>
          </p:cNvPr>
          <p:cNvGrpSpPr/>
          <p:nvPr/>
        </p:nvGrpSpPr>
        <p:grpSpPr>
          <a:xfrm>
            <a:off x="5375855" y="2817595"/>
            <a:ext cx="155691" cy="63268"/>
            <a:chOff x="5499430" y="5677578"/>
            <a:chExt cx="155691" cy="63268"/>
          </a:xfrm>
        </p:grpSpPr>
        <p:cxnSp>
          <p:nvCxnSpPr>
            <p:cNvPr id="112" name="Gerader Verbinder 111">
              <a:extLst>
                <a:ext uri="{FF2B5EF4-FFF2-40B4-BE49-F238E27FC236}">
                  <a16:creationId xmlns:a16="http://schemas.microsoft.com/office/drawing/2014/main" id="{8DBD264D-2B13-58C4-74F1-1CEE942F513B}"/>
                </a:ext>
              </a:extLst>
            </p:cNvPr>
            <p:cNvCxnSpPr>
              <a:cxnSpLocks/>
            </p:cNvCxnSpPr>
            <p:nvPr/>
          </p:nvCxnSpPr>
          <p:spPr>
            <a:xfrm>
              <a:off x="5499430" y="5709212"/>
              <a:ext cx="15569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3" name="Rechteck 112">
              <a:extLst>
                <a:ext uri="{FF2B5EF4-FFF2-40B4-BE49-F238E27FC236}">
                  <a16:creationId xmlns:a16="http://schemas.microsoft.com/office/drawing/2014/main" id="{220F1675-11FC-F58F-D6FE-6CA6B6E07D51}"/>
                </a:ext>
              </a:extLst>
            </p:cNvPr>
            <p:cNvSpPr/>
            <p:nvPr/>
          </p:nvSpPr>
          <p:spPr>
            <a:xfrm>
              <a:off x="5527907" y="5677578"/>
              <a:ext cx="63268" cy="6326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14" name="Gruppieren 113">
            <a:extLst>
              <a:ext uri="{FF2B5EF4-FFF2-40B4-BE49-F238E27FC236}">
                <a16:creationId xmlns:a16="http://schemas.microsoft.com/office/drawing/2014/main" id="{C1D6FCD9-D374-33F4-03ED-D0509988371E}"/>
              </a:ext>
            </a:extLst>
          </p:cNvPr>
          <p:cNvGrpSpPr/>
          <p:nvPr/>
        </p:nvGrpSpPr>
        <p:grpSpPr>
          <a:xfrm>
            <a:off x="5350223" y="2996344"/>
            <a:ext cx="223954" cy="63268"/>
            <a:chOff x="5476006" y="5677578"/>
            <a:chExt cx="223954" cy="63268"/>
          </a:xfrm>
        </p:grpSpPr>
        <p:cxnSp>
          <p:nvCxnSpPr>
            <p:cNvPr id="115" name="Gerader Verbinder 114">
              <a:extLst>
                <a:ext uri="{FF2B5EF4-FFF2-40B4-BE49-F238E27FC236}">
                  <a16:creationId xmlns:a16="http://schemas.microsoft.com/office/drawing/2014/main" id="{FA3E430C-091A-E5BD-1B45-830B2636265B}"/>
                </a:ext>
              </a:extLst>
            </p:cNvPr>
            <p:cNvCxnSpPr>
              <a:cxnSpLocks/>
            </p:cNvCxnSpPr>
            <p:nvPr/>
          </p:nvCxnSpPr>
          <p:spPr>
            <a:xfrm>
              <a:off x="5476006" y="5709212"/>
              <a:ext cx="22395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6" name="Rechteck 115">
              <a:extLst>
                <a:ext uri="{FF2B5EF4-FFF2-40B4-BE49-F238E27FC236}">
                  <a16:creationId xmlns:a16="http://schemas.microsoft.com/office/drawing/2014/main" id="{AD676178-AAB3-34E9-F699-2DFAB459640F}"/>
                </a:ext>
              </a:extLst>
            </p:cNvPr>
            <p:cNvSpPr/>
            <p:nvPr/>
          </p:nvSpPr>
          <p:spPr>
            <a:xfrm>
              <a:off x="5527907" y="5677578"/>
              <a:ext cx="63268" cy="6326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19" name="Gruppieren 118">
            <a:extLst>
              <a:ext uri="{FF2B5EF4-FFF2-40B4-BE49-F238E27FC236}">
                <a16:creationId xmlns:a16="http://schemas.microsoft.com/office/drawing/2014/main" id="{95CAB32D-09B6-6B36-F7AA-2FF75D45193E}"/>
              </a:ext>
            </a:extLst>
          </p:cNvPr>
          <p:cNvGrpSpPr/>
          <p:nvPr/>
        </p:nvGrpSpPr>
        <p:grpSpPr>
          <a:xfrm>
            <a:off x="5373977" y="2638846"/>
            <a:ext cx="200200" cy="63268"/>
            <a:chOff x="5493486" y="5677578"/>
            <a:chExt cx="200200" cy="63268"/>
          </a:xfrm>
        </p:grpSpPr>
        <p:cxnSp>
          <p:nvCxnSpPr>
            <p:cNvPr id="120" name="Gerader Verbinder 119">
              <a:extLst>
                <a:ext uri="{FF2B5EF4-FFF2-40B4-BE49-F238E27FC236}">
                  <a16:creationId xmlns:a16="http://schemas.microsoft.com/office/drawing/2014/main" id="{426F4A54-B666-9A33-EF63-2FFC59403DF9}"/>
                </a:ext>
              </a:extLst>
            </p:cNvPr>
            <p:cNvCxnSpPr>
              <a:cxnSpLocks/>
            </p:cNvCxnSpPr>
            <p:nvPr/>
          </p:nvCxnSpPr>
          <p:spPr>
            <a:xfrm>
              <a:off x="5493486" y="5709212"/>
              <a:ext cx="200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Rechteck 120">
              <a:extLst>
                <a:ext uri="{FF2B5EF4-FFF2-40B4-BE49-F238E27FC236}">
                  <a16:creationId xmlns:a16="http://schemas.microsoft.com/office/drawing/2014/main" id="{18A02AAA-0BA7-2743-A928-DABED6FA0786}"/>
                </a:ext>
              </a:extLst>
            </p:cNvPr>
            <p:cNvSpPr/>
            <p:nvPr/>
          </p:nvSpPr>
          <p:spPr>
            <a:xfrm>
              <a:off x="5527907" y="5677578"/>
              <a:ext cx="63268" cy="6326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24" name="Gruppieren 123">
            <a:extLst>
              <a:ext uri="{FF2B5EF4-FFF2-40B4-BE49-F238E27FC236}">
                <a16:creationId xmlns:a16="http://schemas.microsoft.com/office/drawing/2014/main" id="{6B94A033-F03E-9BC5-3C7A-11A574870EDC}"/>
              </a:ext>
            </a:extLst>
          </p:cNvPr>
          <p:cNvGrpSpPr/>
          <p:nvPr/>
        </p:nvGrpSpPr>
        <p:grpSpPr>
          <a:xfrm>
            <a:off x="5314950" y="2460097"/>
            <a:ext cx="349482" cy="63268"/>
            <a:chOff x="5490102" y="5677578"/>
            <a:chExt cx="349482" cy="63268"/>
          </a:xfrm>
        </p:grpSpPr>
        <p:cxnSp>
          <p:nvCxnSpPr>
            <p:cNvPr id="125" name="Gerader Verbinder 124">
              <a:extLst>
                <a:ext uri="{FF2B5EF4-FFF2-40B4-BE49-F238E27FC236}">
                  <a16:creationId xmlns:a16="http://schemas.microsoft.com/office/drawing/2014/main" id="{70D7B3DA-C3C8-B5FD-4766-A06C94341575}"/>
                </a:ext>
              </a:extLst>
            </p:cNvPr>
            <p:cNvCxnSpPr>
              <a:cxnSpLocks/>
            </p:cNvCxnSpPr>
            <p:nvPr/>
          </p:nvCxnSpPr>
          <p:spPr>
            <a:xfrm>
              <a:off x="5490102" y="5709212"/>
              <a:ext cx="3494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6" name="Rechteck 125">
              <a:extLst>
                <a:ext uri="{FF2B5EF4-FFF2-40B4-BE49-F238E27FC236}">
                  <a16:creationId xmlns:a16="http://schemas.microsoft.com/office/drawing/2014/main" id="{50B30872-5AF5-41FA-199F-E115C741385A}"/>
                </a:ext>
              </a:extLst>
            </p:cNvPr>
            <p:cNvSpPr/>
            <p:nvPr/>
          </p:nvSpPr>
          <p:spPr>
            <a:xfrm>
              <a:off x="5527907" y="5677578"/>
              <a:ext cx="63268" cy="6326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29" name="Gruppieren 128">
            <a:extLst>
              <a:ext uri="{FF2B5EF4-FFF2-40B4-BE49-F238E27FC236}">
                <a16:creationId xmlns:a16="http://schemas.microsoft.com/office/drawing/2014/main" id="{45E6B28F-6DE9-5646-EDD6-90F7DDA1C085}"/>
              </a:ext>
            </a:extLst>
          </p:cNvPr>
          <p:cNvGrpSpPr/>
          <p:nvPr/>
        </p:nvGrpSpPr>
        <p:grpSpPr>
          <a:xfrm>
            <a:off x="5337406" y="2281348"/>
            <a:ext cx="93971" cy="63268"/>
            <a:chOff x="5525526" y="5677578"/>
            <a:chExt cx="93971" cy="63268"/>
          </a:xfrm>
        </p:grpSpPr>
        <p:cxnSp>
          <p:nvCxnSpPr>
            <p:cNvPr id="130" name="Gerader Verbinder 129">
              <a:extLst>
                <a:ext uri="{FF2B5EF4-FFF2-40B4-BE49-F238E27FC236}">
                  <a16:creationId xmlns:a16="http://schemas.microsoft.com/office/drawing/2014/main" id="{95D8E545-EC3F-1EAC-F003-BCE127EF02CB}"/>
                </a:ext>
              </a:extLst>
            </p:cNvPr>
            <p:cNvCxnSpPr>
              <a:cxnSpLocks/>
            </p:cNvCxnSpPr>
            <p:nvPr/>
          </p:nvCxnSpPr>
          <p:spPr>
            <a:xfrm>
              <a:off x="5525526" y="5709212"/>
              <a:ext cx="9397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1" name="Rechteck 130">
              <a:extLst>
                <a:ext uri="{FF2B5EF4-FFF2-40B4-BE49-F238E27FC236}">
                  <a16:creationId xmlns:a16="http://schemas.microsoft.com/office/drawing/2014/main" id="{31E13F7F-B9BF-7CAA-8EB3-C75B7867724E}"/>
                </a:ext>
              </a:extLst>
            </p:cNvPr>
            <p:cNvSpPr/>
            <p:nvPr/>
          </p:nvSpPr>
          <p:spPr>
            <a:xfrm>
              <a:off x="5527907" y="5677578"/>
              <a:ext cx="63268" cy="6326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34" name="Gruppieren 133">
            <a:extLst>
              <a:ext uri="{FF2B5EF4-FFF2-40B4-BE49-F238E27FC236}">
                <a16:creationId xmlns:a16="http://schemas.microsoft.com/office/drawing/2014/main" id="{6E9E2943-A42A-AB5F-383E-E2637D96363E}"/>
              </a:ext>
            </a:extLst>
          </p:cNvPr>
          <p:cNvGrpSpPr/>
          <p:nvPr/>
        </p:nvGrpSpPr>
        <p:grpSpPr>
          <a:xfrm>
            <a:off x="5350223" y="2102599"/>
            <a:ext cx="186977" cy="63268"/>
            <a:chOff x="5485630" y="5677578"/>
            <a:chExt cx="186977" cy="63268"/>
          </a:xfrm>
        </p:grpSpPr>
        <p:cxnSp>
          <p:nvCxnSpPr>
            <p:cNvPr id="135" name="Gerader Verbinder 134">
              <a:extLst>
                <a:ext uri="{FF2B5EF4-FFF2-40B4-BE49-F238E27FC236}">
                  <a16:creationId xmlns:a16="http://schemas.microsoft.com/office/drawing/2014/main" id="{C3540A34-B618-286E-2E3B-016986CE354A}"/>
                </a:ext>
              </a:extLst>
            </p:cNvPr>
            <p:cNvCxnSpPr>
              <a:cxnSpLocks/>
            </p:cNvCxnSpPr>
            <p:nvPr/>
          </p:nvCxnSpPr>
          <p:spPr>
            <a:xfrm>
              <a:off x="5485630" y="5709212"/>
              <a:ext cx="18697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6" name="Rechteck 135">
              <a:extLst>
                <a:ext uri="{FF2B5EF4-FFF2-40B4-BE49-F238E27FC236}">
                  <a16:creationId xmlns:a16="http://schemas.microsoft.com/office/drawing/2014/main" id="{1611D893-D4E9-6C53-AE43-0CB5553EDEA0}"/>
                </a:ext>
              </a:extLst>
            </p:cNvPr>
            <p:cNvSpPr/>
            <p:nvPr/>
          </p:nvSpPr>
          <p:spPr>
            <a:xfrm>
              <a:off x="5527907" y="5677578"/>
              <a:ext cx="63268" cy="6326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cxnSp>
        <p:nvCxnSpPr>
          <p:cNvPr id="9" name="Gerader Verbinder 8">
            <a:extLst>
              <a:ext uri="{FF2B5EF4-FFF2-40B4-BE49-F238E27FC236}">
                <a16:creationId xmlns:a16="http://schemas.microsoft.com/office/drawing/2014/main" id="{2760F02D-212F-1E56-EF1B-10D3416D336A}"/>
              </a:ext>
            </a:extLst>
          </p:cNvPr>
          <p:cNvCxnSpPr/>
          <p:nvPr/>
        </p:nvCxnSpPr>
        <p:spPr>
          <a:xfrm>
            <a:off x="5257800" y="5794375"/>
            <a:ext cx="17081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r Verbinder 10">
            <a:extLst>
              <a:ext uri="{FF2B5EF4-FFF2-40B4-BE49-F238E27FC236}">
                <a16:creationId xmlns:a16="http://schemas.microsoft.com/office/drawing/2014/main" id="{58100F42-7AA3-E406-B6F0-56BA9394EFF0}"/>
              </a:ext>
            </a:extLst>
          </p:cNvPr>
          <p:cNvCxnSpPr>
            <a:cxnSpLocks/>
          </p:cNvCxnSpPr>
          <p:nvPr/>
        </p:nvCxnSpPr>
        <p:spPr>
          <a:xfrm>
            <a:off x="5257800" y="5784850"/>
            <a:ext cx="0" cy="666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CF65D5E1-BD3E-1711-D5D4-DF40230A3DF5}"/>
              </a:ext>
            </a:extLst>
          </p:cNvPr>
          <p:cNvCxnSpPr>
            <a:cxnSpLocks/>
          </p:cNvCxnSpPr>
          <p:nvPr/>
        </p:nvCxnSpPr>
        <p:spPr>
          <a:xfrm>
            <a:off x="6111876" y="5784850"/>
            <a:ext cx="0" cy="666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r Verbinder 12">
            <a:extLst>
              <a:ext uri="{FF2B5EF4-FFF2-40B4-BE49-F238E27FC236}">
                <a16:creationId xmlns:a16="http://schemas.microsoft.com/office/drawing/2014/main" id="{81B97D23-4231-C2FF-40C2-B1DC7D6523BD}"/>
              </a:ext>
            </a:extLst>
          </p:cNvPr>
          <p:cNvCxnSpPr>
            <a:cxnSpLocks/>
          </p:cNvCxnSpPr>
          <p:nvPr/>
        </p:nvCxnSpPr>
        <p:spPr>
          <a:xfrm>
            <a:off x="6965950" y="5784850"/>
            <a:ext cx="0" cy="666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id="{99245371-F2AE-761B-DD22-1EB9C2CE6AA2}"/>
              </a:ext>
            </a:extLst>
          </p:cNvPr>
          <p:cNvCxnSpPr>
            <a:cxnSpLocks/>
          </p:cNvCxnSpPr>
          <p:nvPr/>
        </p:nvCxnSpPr>
        <p:spPr>
          <a:xfrm>
            <a:off x="6538913" y="5784850"/>
            <a:ext cx="0" cy="666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id="{0B8DAD6C-2788-6153-4B62-6D92BDCFEE30}"/>
              </a:ext>
            </a:extLst>
          </p:cNvPr>
          <p:cNvCxnSpPr>
            <a:cxnSpLocks/>
          </p:cNvCxnSpPr>
          <p:nvPr/>
        </p:nvCxnSpPr>
        <p:spPr>
          <a:xfrm>
            <a:off x="5684838" y="5784850"/>
            <a:ext cx="0" cy="666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feld 15">
            <a:extLst>
              <a:ext uri="{FF2B5EF4-FFF2-40B4-BE49-F238E27FC236}">
                <a16:creationId xmlns:a16="http://schemas.microsoft.com/office/drawing/2014/main" id="{A52541AB-5E9A-D5FB-F381-E94B3DEE0C40}"/>
              </a:ext>
            </a:extLst>
          </p:cNvPr>
          <p:cNvSpPr txBox="1"/>
          <p:nvPr/>
        </p:nvSpPr>
        <p:spPr>
          <a:xfrm>
            <a:off x="5076825" y="5818187"/>
            <a:ext cx="361950" cy="246221"/>
          </a:xfrm>
          <a:prstGeom prst="rect">
            <a:avLst/>
          </a:prstGeom>
          <a:noFill/>
        </p:spPr>
        <p:txBody>
          <a:bodyPr wrap="square" rtlCol="0">
            <a:spAutoFit/>
          </a:bodyPr>
          <a:lstStyle/>
          <a:p>
            <a:pPr algn="ctr"/>
            <a:r>
              <a:rPr lang="de-DE" sz="1000"/>
              <a:t>0</a:t>
            </a:r>
          </a:p>
        </p:txBody>
      </p:sp>
      <p:sp>
        <p:nvSpPr>
          <p:cNvPr id="17" name="Textfeld 16">
            <a:extLst>
              <a:ext uri="{FF2B5EF4-FFF2-40B4-BE49-F238E27FC236}">
                <a16:creationId xmlns:a16="http://schemas.microsoft.com/office/drawing/2014/main" id="{E5564271-D88A-BECC-CAC3-21CECF267D88}"/>
              </a:ext>
            </a:extLst>
          </p:cNvPr>
          <p:cNvSpPr txBox="1"/>
          <p:nvPr/>
        </p:nvSpPr>
        <p:spPr>
          <a:xfrm>
            <a:off x="5503862" y="5818187"/>
            <a:ext cx="361950" cy="246221"/>
          </a:xfrm>
          <a:prstGeom prst="rect">
            <a:avLst/>
          </a:prstGeom>
          <a:noFill/>
        </p:spPr>
        <p:txBody>
          <a:bodyPr wrap="square" rtlCol="0">
            <a:spAutoFit/>
          </a:bodyPr>
          <a:lstStyle/>
          <a:p>
            <a:pPr algn="ctr"/>
            <a:r>
              <a:rPr lang="de-DE" sz="1000"/>
              <a:t>0.5</a:t>
            </a:r>
          </a:p>
        </p:txBody>
      </p:sp>
      <p:sp>
        <p:nvSpPr>
          <p:cNvPr id="18" name="Textfeld 17">
            <a:extLst>
              <a:ext uri="{FF2B5EF4-FFF2-40B4-BE49-F238E27FC236}">
                <a16:creationId xmlns:a16="http://schemas.microsoft.com/office/drawing/2014/main" id="{F526B4CF-D1BE-D584-2B81-A2B2C79767E7}"/>
              </a:ext>
            </a:extLst>
          </p:cNvPr>
          <p:cNvSpPr txBox="1"/>
          <p:nvPr/>
        </p:nvSpPr>
        <p:spPr>
          <a:xfrm>
            <a:off x="5930900" y="5818187"/>
            <a:ext cx="361950" cy="246221"/>
          </a:xfrm>
          <a:prstGeom prst="rect">
            <a:avLst/>
          </a:prstGeom>
          <a:noFill/>
        </p:spPr>
        <p:txBody>
          <a:bodyPr wrap="square" rtlCol="0">
            <a:spAutoFit/>
          </a:bodyPr>
          <a:lstStyle/>
          <a:p>
            <a:pPr algn="ctr"/>
            <a:r>
              <a:rPr lang="de-DE" sz="1000"/>
              <a:t>1</a:t>
            </a:r>
          </a:p>
        </p:txBody>
      </p:sp>
      <p:sp>
        <p:nvSpPr>
          <p:cNvPr id="19" name="Textfeld 18">
            <a:extLst>
              <a:ext uri="{FF2B5EF4-FFF2-40B4-BE49-F238E27FC236}">
                <a16:creationId xmlns:a16="http://schemas.microsoft.com/office/drawing/2014/main" id="{B1E69336-3D1F-187C-1A16-E3480A13D6C8}"/>
              </a:ext>
            </a:extLst>
          </p:cNvPr>
          <p:cNvSpPr txBox="1"/>
          <p:nvPr/>
        </p:nvSpPr>
        <p:spPr>
          <a:xfrm>
            <a:off x="6357938" y="5818187"/>
            <a:ext cx="361950" cy="246221"/>
          </a:xfrm>
          <a:prstGeom prst="rect">
            <a:avLst/>
          </a:prstGeom>
          <a:noFill/>
        </p:spPr>
        <p:txBody>
          <a:bodyPr wrap="square" rtlCol="0">
            <a:spAutoFit/>
          </a:bodyPr>
          <a:lstStyle/>
          <a:p>
            <a:pPr algn="ctr"/>
            <a:r>
              <a:rPr lang="de-DE" sz="1000"/>
              <a:t>1.5</a:t>
            </a:r>
          </a:p>
        </p:txBody>
      </p:sp>
      <p:sp>
        <p:nvSpPr>
          <p:cNvPr id="20" name="Textfeld 19">
            <a:extLst>
              <a:ext uri="{FF2B5EF4-FFF2-40B4-BE49-F238E27FC236}">
                <a16:creationId xmlns:a16="http://schemas.microsoft.com/office/drawing/2014/main" id="{47F09F67-59EF-5EB9-400C-6BC9B044E9D1}"/>
              </a:ext>
            </a:extLst>
          </p:cNvPr>
          <p:cNvSpPr txBox="1"/>
          <p:nvPr/>
        </p:nvSpPr>
        <p:spPr>
          <a:xfrm>
            <a:off x="6784975" y="5818187"/>
            <a:ext cx="361950" cy="246221"/>
          </a:xfrm>
          <a:prstGeom prst="rect">
            <a:avLst/>
          </a:prstGeom>
          <a:noFill/>
        </p:spPr>
        <p:txBody>
          <a:bodyPr wrap="square" rtlCol="0">
            <a:spAutoFit/>
          </a:bodyPr>
          <a:lstStyle/>
          <a:p>
            <a:pPr algn="ctr"/>
            <a:r>
              <a:rPr lang="de-DE" sz="1000"/>
              <a:t>2</a:t>
            </a:r>
          </a:p>
        </p:txBody>
      </p:sp>
      <p:cxnSp>
        <p:nvCxnSpPr>
          <p:cNvPr id="22" name="Gerade Verbindung mit Pfeil 21">
            <a:extLst>
              <a:ext uri="{FF2B5EF4-FFF2-40B4-BE49-F238E27FC236}">
                <a16:creationId xmlns:a16="http://schemas.microsoft.com/office/drawing/2014/main" id="{AB198C6A-5425-B282-4A55-EE702EC33165}"/>
              </a:ext>
            </a:extLst>
          </p:cNvPr>
          <p:cNvCxnSpPr/>
          <p:nvPr/>
        </p:nvCxnSpPr>
        <p:spPr>
          <a:xfrm flipH="1">
            <a:off x="5283200" y="6059450"/>
            <a:ext cx="81280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Gerade Verbindung mit Pfeil 22">
            <a:extLst>
              <a:ext uri="{FF2B5EF4-FFF2-40B4-BE49-F238E27FC236}">
                <a16:creationId xmlns:a16="http://schemas.microsoft.com/office/drawing/2014/main" id="{E00D6FC6-14B3-7A38-8651-1964D043F5ED}"/>
              </a:ext>
            </a:extLst>
          </p:cNvPr>
          <p:cNvCxnSpPr>
            <a:cxnSpLocks/>
          </p:cNvCxnSpPr>
          <p:nvPr/>
        </p:nvCxnSpPr>
        <p:spPr>
          <a:xfrm>
            <a:off x="6153150" y="6059450"/>
            <a:ext cx="81280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feld 23">
            <a:extLst>
              <a:ext uri="{FF2B5EF4-FFF2-40B4-BE49-F238E27FC236}">
                <a16:creationId xmlns:a16="http://schemas.microsoft.com/office/drawing/2014/main" id="{1D71D171-0D1C-ACA2-D401-1EAC769563CD}"/>
              </a:ext>
            </a:extLst>
          </p:cNvPr>
          <p:cNvSpPr txBox="1"/>
          <p:nvPr/>
        </p:nvSpPr>
        <p:spPr>
          <a:xfrm>
            <a:off x="4822825" y="6030621"/>
            <a:ext cx="1435565" cy="246221"/>
          </a:xfrm>
          <a:prstGeom prst="rect">
            <a:avLst/>
          </a:prstGeom>
          <a:noFill/>
        </p:spPr>
        <p:txBody>
          <a:bodyPr wrap="square" rtlCol="0">
            <a:spAutoFit/>
          </a:bodyPr>
          <a:lstStyle/>
          <a:p>
            <a:pPr algn="ctr"/>
            <a:r>
              <a:rPr lang="de-DE" sz="1000" err="1"/>
              <a:t>Favors</a:t>
            </a:r>
            <a:r>
              <a:rPr lang="de-DE" sz="1000"/>
              <a:t> </a:t>
            </a:r>
            <a:r>
              <a:rPr lang="de-DE" sz="1000" err="1"/>
              <a:t>zanubrutinib</a:t>
            </a:r>
            <a:endParaRPr lang="de-DE" sz="1000"/>
          </a:p>
        </p:txBody>
      </p:sp>
      <p:sp>
        <p:nvSpPr>
          <p:cNvPr id="25" name="Textfeld 24">
            <a:extLst>
              <a:ext uri="{FF2B5EF4-FFF2-40B4-BE49-F238E27FC236}">
                <a16:creationId xmlns:a16="http://schemas.microsoft.com/office/drawing/2014/main" id="{C9B7F133-17DC-E3EE-7C3E-D408EE3C57ED}"/>
              </a:ext>
            </a:extLst>
          </p:cNvPr>
          <p:cNvSpPr txBox="1"/>
          <p:nvPr/>
        </p:nvSpPr>
        <p:spPr>
          <a:xfrm>
            <a:off x="6080125" y="6030621"/>
            <a:ext cx="812800" cy="246221"/>
          </a:xfrm>
          <a:prstGeom prst="rect">
            <a:avLst/>
          </a:prstGeom>
          <a:noFill/>
        </p:spPr>
        <p:txBody>
          <a:bodyPr wrap="square" rtlCol="0">
            <a:spAutoFit/>
          </a:bodyPr>
          <a:lstStyle/>
          <a:p>
            <a:pPr algn="ctr"/>
            <a:r>
              <a:rPr lang="de-DE" sz="1000" err="1"/>
              <a:t>Favors</a:t>
            </a:r>
            <a:r>
              <a:rPr lang="de-DE" sz="1000"/>
              <a:t> V+I</a:t>
            </a:r>
          </a:p>
        </p:txBody>
      </p:sp>
      <p:cxnSp>
        <p:nvCxnSpPr>
          <p:cNvPr id="10" name="Gerader Verbinder 9">
            <a:extLst>
              <a:ext uri="{FF2B5EF4-FFF2-40B4-BE49-F238E27FC236}">
                <a16:creationId xmlns:a16="http://schemas.microsoft.com/office/drawing/2014/main" id="{E72DF74C-7BDE-2570-79D9-392D23248597}"/>
              </a:ext>
            </a:extLst>
          </p:cNvPr>
          <p:cNvCxnSpPr/>
          <p:nvPr/>
        </p:nvCxnSpPr>
        <p:spPr>
          <a:xfrm flipV="1">
            <a:off x="6111875" y="2066925"/>
            <a:ext cx="0" cy="3727450"/>
          </a:xfrm>
          <a:prstGeom prst="line">
            <a:avLst/>
          </a:prstGeom>
          <a:ln w="19050">
            <a:solidFill>
              <a:schemeClr val="accent6"/>
            </a:solidFill>
            <a:prstDash val="sysDash"/>
          </a:ln>
        </p:spPr>
        <p:style>
          <a:lnRef idx="1">
            <a:schemeClr val="accent1"/>
          </a:lnRef>
          <a:fillRef idx="0">
            <a:schemeClr val="accent1"/>
          </a:fillRef>
          <a:effectRef idx="0">
            <a:schemeClr val="accent1"/>
          </a:effectRef>
          <a:fontRef idx="minor">
            <a:schemeClr val="tx1"/>
          </a:fontRef>
        </p:style>
      </p:cxnSp>
      <p:grpSp>
        <p:nvGrpSpPr>
          <p:cNvPr id="88" name="Gruppieren 87">
            <a:extLst>
              <a:ext uri="{FF2B5EF4-FFF2-40B4-BE49-F238E27FC236}">
                <a16:creationId xmlns:a16="http://schemas.microsoft.com/office/drawing/2014/main" id="{00862F66-5A25-0DF6-505A-A14B428A9DB1}"/>
              </a:ext>
            </a:extLst>
          </p:cNvPr>
          <p:cNvGrpSpPr/>
          <p:nvPr/>
        </p:nvGrpSpPr>
        <p:grpSpPr>
          <a:xfrm>
            <a:off x="5505566" y="3890089"/>
            <a:ext cx="726959" cy="63268"/>
            <a:chOff x="5314370" y="5677578"/>
            <a:chExt cx="726959" cy="63268"/>
          </a:xfrm>
        </p:grpSpPr>
        <p:cxnSp>
          <p:nvCxnSpPr>
            <p:cNvPr id="89" name="Gerader Verbinder 88">
              <a:extLst>
                <a:ext uri="{FF2B5EF4-FFF2-40B4-BE49-F238E27FC236}">
                  <a16:creationId xmlns:a16="http://schemas.microsoft.com/office/drawing/2014/main" id="{F6C214F8-5628-7218-10E3-4BB64322843E}"/>
                </a:ext>
              </a:extLst>
            </p:cNvPr>
            <p:cNvCxnSpPr>
              <a:cxnSpLocks/>
            </p:cNvCxnSpPr>
            <p:nvPr/>
          </p:nvCxnSpPr>
          <p:spPr>
            <a:xfrm>
              <a:off x="5314370" y="5709212"/>
              <a:ext cx="72695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Rechteck 89">
              <a:extLst>
                <a:ext uri="{FF2B5EF4-FFF2-40B4-BE49-F238E27FC236}">
                  <a16:creationId xmlns:a16="http://schemas.microsoft.com/office/drawing/2014/main" id="{B799CCD4-0CFF-94A1-EB09-27743314BBDD}"/>
                </a:ext>
              </a:extLst>
            </p:cNvPr>
            <p:cNvSpPr/>
            <p:nvPr/>
          </p:nvSpPr>
          <p:spPr>
            <a:xfrm>
              <a:off x="5527907" y="5677578"/>
              <a:ext cx="63268" cy="6326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81" name="Gruppieren 80">
            <a:extLst>
              <a:ext uri="{FF2B5EF4-FFF2-40B4-BE49-F238E27FC236}">
                <a16:creationId xmlns:a16="http://schemas.microsoft.com/office/drawing/2014/main" id="{0958F0F7-23AC-3501-27AD-A1226E925068}"/>
              </a:ext>
            </a:extLst>
          </p:cNvPr>
          <p:cNvGrpSpPr/>
          <p:nvPr/>
        </p:nvGrpSpPr>
        <p:grpSpPr>
          <a:xfrm>
            <a:off x="5499100" y="4068838"/>
            <a:ext cx="759290" cy="63268"/>
            <a:chOff x="5282968" y="5677578"/>
            <a:chExt cx="759290" cy="63268"/>
          </a:xfrm>
        </p:grpSpPr>
        <p:cxnSp>
          <p:nvCxnSpPr>
            <p:cNvPr id="82" name="Gerader Verbinder 81">
              <a:extLst>
                <a:ext uri="{FF2B5EF4-FFF2-40B4-BE49-F238E27FC236}">
                  <a16:creationId xmlns:a16="http://schemas.microsoft.com/office/drawing/2014/main" id="{D68E7071-92EC-5B58-8E36-12358DD86D70}"/>
                </a:ext>
              </a:extLst>
            </p:cNvPr>
            <p:cNvCxnSpPr>
              <a:cxnSpLocks/>
            </p:cNvCxnSpPr>
            <p:nvPr/>
          </p:nvCxnSpPr>
          <p:spPr>
            <a:xfrm>
              <a:off x="5282968" y="5709212"/>
              <a:ext cx="75929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3" name="Rechteck 82">
              <a:extLst>
                <a:ext uri="{FF2B5EF4-FFF2-40B4-BE49-F238E27FC236}">
                  <a16:creationId xmlns:a16="http://schemas.microsoft.com/office/drawing/2014/main" id="{6DF34168-E320-F8D4-50A4-BD3FB201FFDD}"/>
                </a:ext>
              </a:extLst>
            </p:cNvPr>
            <p:cNvSpPr/>
            <p:nvPr/>
          </p:nvSpPr>
          <p:spPr>
            <a:xfrm>
              <a:off x="5527907" y="5677578"/>
              <a:ext cx="63268" cy="6326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2" name="Gruppieren 31">
            <a:extLst>
              <a:ext uri="{FF2B5EF4-FFF2-40B4-BE49-F238E27FC236}">
                <a16:creationId xmlns:a16="http://schemas.microsoft.com/office/drawing/2014/main" id="{9BE59C08-EECB-7545-540C-6071295BCC83}"/>
              </a:ext>
            </a:extLst>
          </p:cNvPr>
          <p:cNvGrpSpPr/>
          <p:nvPr/>
        </p:nvGrpSpPr>
        <p:grpSpPr>
          <a:xfrm>
            <a:off x="5969000" y="5498830"/>
            <a:ext cx="1041400" cy="63268"/>
            <a:chOff x="5340350" y="5677578"/>
            <a:chExt cx="1041400" cy="63268"/>
          </a:xfrm>
        </p:grpSpPr>
        <p:cxnSp>
          <p:nvCxnSpPr>
            <p:cNvPr id="33" name="Gerader Verbinder 32">
              <a:extLst>
                <a:ext uri="{FF2B5EF4-FFF2-40B4-BE49-F238E27FC236}">
                  <a16:creationId xmlns:a16="http://schemas.microsoft.com/office/drawing/2014/main" id="{4879A0C2-A376-843D-AD05-C2F17D83E925}"/>
                </a:ext>
              </a:extLst>
            </p:cNvPr>
            <p:cNvCxnSpPr>
              <a:cxnSpLocks/>
            </p:cNvCxnSpPr>
            <p:nvPr/>
          </p:nvCxnSpPr>
          <p:spPr>
            <a:xfrm>
              <a:off x="5340350" y="5709212"/>
              <a:ext cx="10414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Rechteck 33">
              <a:extLst>
                <a:ext uri="{FF2B5EF4-FFF2-40B4-BE49-F238E27FC236}">
                  <a16:creationId xmlns:a16="http://schemas.microsoft.com/office/drawing/2014/main" id="{2EFF66A9-8EDC-6F0F-1C25-45800505E3B6}"/>
                </a:ext>
              </a:extLst>
            </p:cNvPr>
            <p:cNvSpPr/>
            <p:nvPr/>
          </p:nvSpPr>
          <p:spPr>
            <a:xfrm>
              <a:off x="6169025" y="5677578"/>
              <a:ext cx="63268" cy="6326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1" name="Gruppieren 30">
            <a:extLst>
              <a:ext uri="{FF2B5EF4-FFF2-40B4-BE49-F238E27FC236}">
                <a16:creationId xmlns:a16="http://schemas.microsoft.com/office/drawing/2014/main" id="{7C709CC8-926C-1928-9837-13AC6EDCE904}"/>
              </a:ext>
            </a:extLst>
          </p:cNvPr>
          <p:cNvGrpSpPr/>
          <p:nvPr/>
        </p:nvGrpSpPr>
        <p:grpSpPr>
          <a:xfrm>
            <a:off x="5340350" y="5677578"/>
            <a:ext cx="952500" cy="63268"/>
            <a:chOff x="5340350" y="5677578"/>
            <a:chExt cx="952500" cy="63268"/>
          </a:xfrm>
        </p:grpSpPr>
        <p:cxnSp>
          <p:nvCxnSpPr>
            <p:cNvPr id="28" name="Gerader Verbinder 27">
              <a:extLst>
                <a:ext uri="{FF2B5EF4-FFF2-40B4-BE49-F238E27FC236}">
                  <a16:creationId xmlns:a16="http://schemas.microsoft.com/office/drawing/2014/main" id="{9A5CCC31-D33D-9332-2ED5-6182F538EAB1}"/>
                </a:ext>
              </a:extLst>
            </p:cNvPr>
            <p:cNvCxnSpPr>
              <a:cxnSpLocks/>
            </p:cNvCxnSpPr>
            <p:nvPr/>
          </p:nvCxnSpPr>
          <p:spPr>
            <a:xfrm>
              <a:off x="5340350" y="5709212"/>
              <a:ext cx="9525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hteck 28">
              <a:extLst>
                <a:ext uri="{FF2B5EF4-FFF2-40B4-BE49-F238E27FC236}">
                  <a16:creationId xmlns:a16="http://schemas.microsoft.com/office/drawing/2014/main" id="{809D86C3-4ECF-ED52-A140-046FE03E8DC7}"/>
                </a:ext>
              </a:extLst>
            </p:cNvPr>
            <p:cNvSpPr/>
            <p:nvPr/>
          </p:nvSpPr>
          <p:spPr>
            <a:xfrm>
              <a:off x="5527907" y="5677578"/>
              <a:ext cx="63268" cy="6326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34561613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6EA9F81-094E-C55D-1AC8-1BDA480DABA1}"/>
              </a:ext>
            </a:extLst>
          </p:cNvPr>
          <p:cNvSpPr>
            <a:spLocks noGrp="1"/>
          </p:cNvSpPr>
          <p:nvPr>
            <p:ph type="ftr" sz="quarter" idx="10"/>
          </p:nvPr>
        </p:nvSpPr>
        <p:spPr/>
        <p:txBody>
          <a:bodyPr/>
          <a:lstStyle/>
          <a:p>
            <a:r>
              <a:rPr lang="en-GB" baseline="30000" err="1"/>
              <a:t>a</a:t>
            </a:r>
            <a:r>
              <a:rPr lang="en-GB" err="1"/>
              <a:t>Any</a:t>
            </a:r>
            <a:r>
              <a:rPr lang="en-GB"/>
              <a:t> lymph node with the largest diameter ≥10 cm or an absolute lymphocyte count ≥25 x 10</a:t>
            </a:r>
            <a:r>
              <a:rPr lang="en-GB" baseline="30000"/>
              <a:t>9</a:t>
            </a:r>
            <a:r>
              <a:rPr lang="en-GB"/>
              <a:t>/L and a lymph node with the largest diameter ≥5 cm by radiologic assessment. </a:t>
            </a:r>
          </a:p>
          <a:p>
            <a:r>
              <a:rPr lang="en-GB"/>
              <a:t>TLS, </a:t>
            </a:r>
            <a:r>
              <a:rPr lang="en-GB" err="1"/>
              <a:t>tumor</a:t>
            </a:r>
            <a:r>
              <a:rPr lang="en-GB"/>
              <a:t> lysis syndrome.</a:t>
            </a:r>
          </a:p>
          <a:p>
            <a:r>
              <a:rPr lang="en-GB" b="1"/>
              <a:t>Ghia et al. Abstract #S160 presented at EHA2024. </a:t>
            </a:r>
          </a:p>
        </p:txBody>
      </p:sp>
      <p:sp>
        <p:nvSpPr>
          <p:cNvPr id="4" name="Title 3">
            <a:extLst>
              <a:ext uri="{FF2B5EF4-FFF2-40B4-BE49-F238E27FC236}">
                <a16:creationId xmlns:a16="http://schemas.microsoft.com/office/drawing/2014/main" id="{92FF9DCC-19AF-6192-C33C-762B9290C8BC}"/>
              </a:ext>
            </a:extLst>
          </p:cNvPr>
          <p:cNvSpPr>
            <a:spLocks noGrp="1"/>
          </p:cNvSpPr>
          <p:nvPr>
            <p:ph type="title"/>
          </p:nvPr>
        </p:nvSpPr>
        <p:spPr/>
        <p:txBody>
          <a:bodyPr/>
          <a:lstStyle/>
          <a:p>
            <a:r>
              <a:rPr lang="en-US"/>
              <a:t>Risk for TLS</a:t>
            </a:r>
          </a:p>
        </p:txBody>
      </p:sp>
      <p:sp>
        <p:nvSpPr>
          <p:cNvPr id="12" name="Rectangle 11">
            <a:extLst>
              <a:ext uri="{FF2B5EF4-FFF2-40B4-BE49-F238E27FC236}">
                <a16:creationId xmlns:a16="http://schemas.microsoft.com/office/drawing/2014/main" id="{ED9744BE-F997-2F97-A444-5B3653311798}"/>
              </a:ext>
            </a:extLst>
          </p:cNvPr>
          <p:cNvSpPr/>
          <p:nvPr/>
        </p:nvSpPr>
        <p:spPr>
          <a:xfrm>
            <a:off x="9120188" y="2308072"/>
            <a:ext cx="2663825" cy="98271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indent="-177800">
              <a:buClr>
                <a:schemeClr val="accent2"/>
              </a:buClr>
              <a:buFont typeface="Arial" panose="020B0604020202020204" pitchFamily="34" charset="0"/>
              <a:buChar char="•"/>
            </a:pPr>
            <a:r>
              <a:rPr lang="en-US" sz="1400">
                <a:solidFill>
                  <a:schemeClr val="tx1"/>
                </a:solidFill>
              </a:rPr>
              <a:t>Proportion of patients at high risk for TLS decreased by 91% after </a:t>
            </a:r>
            <a:r>
              <a:rPr lang="en-US" sz="1400" err="1">
                <a:solidFill>
                  <a:schemeClr val="tx1"/>
                </a:solidFill>
              </a:rPr>
              <a:t>zanubrutinib</a:t>
            </a:r>
            <a:r>
              <a:rPr lang="en-US" sz="1400">
                <a:solidFill>
                  <a:schemeClr val="tx1"/>
                </a:solidFill>
              </a:rPr>
              <a:t> lead-in</a:t>
            </a:r>
          </a:p>
        </p:txBody>
      </p:sp>
      <p:pic>
        <p:nvPicPr>
          <p:cNvPr id="11" name="Grafik 10">
            <a:extLst>
              <a:ext uri="{FF2B5EF4-FFF2-40B4-BE49-F238E27FC236}">
                <a16:creationId xmlns:a16="http://schemas.microsoft.com/office/drawing/2014/main" id="{8084A3E9-7D3D-4D9F-E514-20B20439EE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0901" y="2319239"/>
            <a:ext cx="6335395" cy="3310476"/>
          </a:xfrm>
          <a:prstGeom prst="rect">
            <a:avLst/>
          </a:prstGeom>
        </p:spPr>
      </p:pic>
      <p:sp>
        <p:nvSpPr>
          <p:cNvPr id="13" name="Textfeld 12">
            <a:extLst>
              <a:ext uri="{FF2B5EF4-FFF2-40B4-BE49-F238E27FC236}">
                <a16:creationId xmlns:a16="http://schemas.microsoft.com/office/drawing/2014/main" id="{A2B648B6-199F-1D5B-8E8E-3897C6A418BF}"/>
              </a:ext>
            </a:extLst>
          </p:cNvPr>
          <p:cNvSpPr txBox="1"/>
          <p:nvPr/>
        </p:nvSpPr>
        <p:spPr>
          <a:xfrm>
            <a:off x="191561" y="2691140"/>
            <a:ext cx="1069340" cy="523220"/>
          </a:xfrm>
          <a:prstGeom prst="rect">
            <a:avLst/>
          </a:prstGeom>
          <a:noFill/>
        </p:spPr>
        <p:txBody>
          <a:bodyPr wrap="square" rtlCol="0">
            <a:spAutoFit/>
          </a:bodyPr>
          <a:lstStyle/>
          <a:p>
            <a:pPr algn="ctr"/>
            <a:r>
              <a:rPr lang="de-DE" sz="1400" b="1" err="1">
                <a:solidFill>
                  <a:srgbClr val="E3000F"/>
                </a:solidFill>
              </a:rPr>
              <a:t>High</a:t>
            </a:r>
            <a:r>
              <a:rPr lang="de-DE" sz="1400" b="1" baseline="30000" err="1">
                <a:solidFill>
                  <a:srgbClr val="E3000F"/>
                </a:solidFill>
              </a:rPr>
              <a:t>a</a:t>
            </a:r>
            <a:endParaRPr lang="de-DE" sz="1400" b="1">
              <a:solidFill>
                <a:srgbClr val="E3000F"/>
              </a:solidFill>
            </a:endParaRPr>
          </a:p>
          <a:p>
            <a:pPr algn="ctr"/>
            <a:r>
              <a:rPr lang="de-DE" sz="1400" b="1">
                <a:solidFill>
                  <a:srgbClr val="E3000F"/>
                </a:solidFill>
              </a:rPr>
              <a:t>(34.8%)</a:t>
            </a:r>
          </a:p>
        </p:txBody>
      </p:sp>
      <p:sp>
        <p:nvSpPr>
          <p:cNvPr id="14" name="Textfeld 13">
            <a:extLst>
              <a:ext uri="{FF2B5EF4-FFF2-40B4-BE49-F238E27FC236}">
                <a16:creationId xmlns:a16="http://schemas.microsoft.com/office/drawing/2014/main" id="{E555F059-49F3-CF0F-5E1F-5E9EF84B915E}"/>
              </a:ext>
            </a:extLst>
          </p:cNvPr>
          <p:cNvSpPr txBox="1"/>
          <p:nvPr/>
        </p:nvSpPr>
        <p:spPr>
          <a:xfrm>
            <a:off x="881643" y="1672908"/>
            <a:ext cx="2222028" cy="646331"/>
          </a:xfrm>
          <a:prstGeom prst="rect">
            <a:avLst/>
          </a:prstGeom>
          <a:noFill/>
        </p:spPr>
        <p:txBody>
          <a:bodyPr wrap="square" rtlCol="0">
            <a:spAutoFit/>
          </a:bodyPr>
          <a:lstStyle/>
          <a:p>
            <a:pPr algn="ctr"/>
            <a:r>
              <a:rPr lang="de-DE" b="1"/>
              <a:t>Baseline </a:t>
            </a:r>
            <a:br>
              <a:rPr lang="de-DE" b="1"/>
            </a:br>
            <a:r>
              <a:rPr lang="de-DE" b="1" err="1"/>
              <a:t>before</a:t>
            </a:r>
            <a:r>
              <a:rPr lang="de-DE" b="1"/>
              <a:t> </a:t>
            </a:r>
            <a:r>
              <a:rPr lang="de-DE" b="1" err="1"/>
              <a:t>treatment</a:t>
            </a:r>
            <a:endParaRPr lang="de-DE" b="1"/>
          </a:p>
        </p:txBody>
      </p:sp>
      <p:sp>
        <p:nvSpPr>
          <p:cNvPr id="15" name="Textfeld 14">
            <a:extLst>
              <a:ext uri="{FF2B5EF4-FFF2-40B4-BE49-F238E27FC236}">
                <a16:creationId xmlns:a16="http://schemas.microsoft.com/office/drawing/2014/main" id="{14D9B908-D4E4-70DE-691F-FA96471FCFD9}"/>
              </a:ext>
            </a:extLst>
          </p:cNvPr>
          <p:cNvSpPr txBox="1"/>
          <p:nvPr/>
        </p:nvSpPr>
        <p:spPr>
          <a:xfrm>
            <a:off x="6013500" y="1672908"/>
            <a:ext cx="1861348" cy="646331"/>
          </a:xfrm>
          <a:prstGeom prst="rect">
            <a:avLst/>
          </a:prstGeom>
          <a:noFill/>
        </p:spPr>
        <p:txBody>
          <a:bodyPr wrap="square" rtlCol="0">
            <a:spAutoFit/>
          </a:bodyPr>
          <a:lstStyle/>
          <a:p>
            <a:pPr algn="ctr"/>
            <a:r>
              <a:rPr lang="de-DE" b="1" err="1"/>
              <a:t>Before</a:t>
            </a:r>
            <a:r>
              <a:rPr lang="de-DE" b="1"/>
              <a:t> </a:t>
            </a:r>
            <a:r>
              <a:rPr lang="de-DE" b="1" err="1"/>
              <a:t>venetoclax</a:t>
            </a:r>
            <a:endParaRPr lang="de-DE" b="1"/>
          </a:p>
        </p:txBody>
      </p:sp>
      <p:sp>
        <p:nvSpPr>
          <p:cNvPr id="16" name="Textfeld 15">
            <a:extLst>
              <a:ext uri="{FF2B5EF4-FFF2-40B4-BE49-F238E27FC236}">
                <a16:creationId xmlns:a16="http://schemas.microsoft.com/office/drawing/2014/main" id="{0A6A6763-3228-175B-2570-7384B1754D36}"/>
              </a:ext>
            </a:extLst>
          </p:cNvPr>
          <p:cNvSpPr txBox="1"/>
          <p:nvPr/>
        </p:nvSpPr>
        <p:spPr>
          <a:xfrm>
            <a:off x="191561" y="4207448"/>
            <a:ext cx="1069340" cy="523220"/>
          </a:xfrm>
          <a:prstGeom prst="rect">
            <a:avLst/>
          </a:prstGeom>
          <a:noFill/>
        </p:spPr>
        <p:txBody>
          <a:bodyPr wrap="square" rtlCol="0">
            <a:spAutoFit/>
          </a:bodyPr>
          <a:lstStyle/>
          <a:p>
            <a:pPr algn="ctr"/>
            <a:r>
              <a:rPr lang="de-DE" sz="1400" b="1">
                <a:solidFill>
                  <a:srgbClr val="FDC300"/>
                </a:solidFill>
              </a:rPr>
              <a:t>Medium</a:t>
            </a:r>
          </a:p>
          <a:p>
            <a:pPr algn="ctr"/>
            <a:r>
              <a:rPr lang="de-DE" sz="1400" b="1">
                <a:solidFill>
                  <a:srgbClr val="FDC300"/>
                </a:solidFill>
              </a:rPr>
              <a:t>(60.6%)</a:t>
            </a:r>
          </a:p>
        </p:txBody>
      </p:sp>
      <p:sp>
        <p:nvSpPr>
          <p:cNvPr id="17" name="Textfeld 16">
            <a:extLst>
              <a:ext uri="{FF2B5EF4-FFF2-40B4-BE49-F238E27FC236}">
                <a16:creationId xmlns:a16="http://schemas.microsoft.com/office/drawing/2014/main" id="{FBF06921-3A8A-B971-D309-D1D79DABA83E}"/>
              </a:ext>
            </a:extLst>
          </p:cNvPr>
          <p:cNvSpPr txBox="1"/>
          <p:nvPr/>
        </p:nvSpPr>
        <p:spPr>
          <a:xfrm>
            <a:off x="191561" y="5172411"/>
            <a:ext cx="1069340" cy="523220"/>
          </a:xfrm>
          <a:prstGeom prst="rect">
            <a:avLst/>
          </a:prstGeom>
          <a:noFill/>
        </p:spPr>
        <p:txBody>
          <a:bodyPr wrap="square" rtlCol="0">
            <a:spAutoFit/>
          </a:bodyPr>
          <a:lstStyle/>
          <a:p>
            <a:pPr algn="ctr"/>
            <a:r>
              <a:rPr lang="de-DE" sz="1400" b="1">
                <a:solidFill>
                  <a:srgbClr val="002A5C"/>
                </a:solidFill>
              </a:rPr>
              <a:t>Low</a:t>
            </a:r>
          </a:p>
          <a:p>
            <a:pPr algn="ctr"/>
            <a:r>
              <a:rPr lang="de-DE" sz="1400" b="1">
                <a:solidFill>
                  <a:srgbClr val="002A5C"/>
                </a:solidFill>
              </a:rPr>
              <a:t>(4.5%)</a:t>
            </a:r>
          </a:p>
        </p:txBody>
      </p:sp>
      <p:sp>
        <p:nvSpPr>
          <p:cNvPr id="18" name="Textfeld 17">
            <a:extLst>
              <a:ext uri="{FF2B5EF4-FFF2-40B4-BE49-F238E27FC236}">
                <a16:creationId xmlns:a16="http://schemas.microsoft.com/office/drawing/2014/main" id="{A508FC9E-F244-BD73-6A01-53EA0C4A152D}"/>
              </a:ext>
            </a:extLst>
          </p:cNvPr>
          <p:cNvSpPr txBox="1"/>
          <p:nvPr/>
        </p:nvSpPr>
        <p:spPr>
          <a:xfrm>
            <a:off x="7677064" y="2136533"/>
            <a:ext cx="1069340" cy="523220"/>
          </a:xfrm>
          <a:prstGeom prst="rect">
            <a:avLst/>
          </a:prstGeom>
          <a:noFill/>
        </p:spPr>
        <p:txBody>
          <a:bodyPr wrap="square" rtlCol="0">
            <a:spAutoFit/>
          </a:bodyPr>
          <a:lstStyle/>
          <a:p>
            <a:pPr algn="ctr"/>
            <a:r>
              <a:rPr lang="de-DE" sz="1400" b="1" err="1">
                <a:solidFill>
                  <a:srgbClr val="E3000F"/>
                </a:solidFill>
              </a:rPr>
              <a:t>High</a:t>
            </a:r>
            <a:r>
              <a:rPr lang="de-DE" sz="1400" b="1" baseline="30000" err="1">
                <a:solidFill>
                  <a:srgbClr val="E3000F"/>
                </a:solidFill>
              </a:rPr>
              <a:t>a</a:t>
            </a:r>
            <a:endParaRPr lang="de-DE" sz="1400" b="1">
              <a:solidFill>
                <a:srgbClr val="E3000F"/>
              </a:solidFill>
            </a:endParaRPr>
          </a:p>
          <a:p>
            <a:pPr algn="ctr"/>
            <a:r>
              <a:rPr lang="de-DE" sz="1400" b="1">
                <a:solidFill>
                  <a:srgbClr val="E3000F"/>
                </a:solidFill>
              </a:rPr>
              <a:t>(3.0%)</a:t>
            </a:r>
          </a:p>
        </p:txBody>
      </p:sp>
      <p:sp>
        <p:nvSpPr>
          <p:cNvPr id="19" name="Textfeld 18">
            <a:extLst>
              <a:ext uri="{FF2B5EF4-FFF2-40B4-BE49-F238E27FC236}">
                <a16:creationId xmlns:a16="http://schemas.microsoft.com/office/drawing/2014/main" id="{4E44BCE8-6A36-0FF0-92E2-B7A1902A6294}"/>
              </a:ext>
            </a:extLst>
          </p:cNvPr>
          <p:cNvSpPr txBox="1"/>
          <p:nvPr/>
        </p:nvSpPr>
        <p:spPr>
          <a:xfrm>
            <a:off x="7677064" y="3369830"/>
            <a:ext cx="1069340" cy="523220"/>
          </a:xfrm>
          <a:prstGeom prst="rect">
            <a:avLst/>
          </a:prstGeom>
          <a:noFill/>
        </p:spPr>
        <p:txBody>
          <a:bodyPr wrap="square" rtlCol="0">
            <a:spAutoFit/>
          </a:bodyPr>
          <a:lstStyle/>
          <a:p>
            <a:pPr algn="ctr"/>
            <a:r>
              <a:rPr lang="de-DE" sz="1400" b="1">
                <a:solidFill>
                  <a:srgbClr val="FDC300"/>
                </a:solidFill>
              </a:rPr>
              <a:t>Medium</a:t>
            </a:r>
          </a:p>
          <a:p>
            <a:pPr algn="ctr"/>
            <a:r>
              <a:rPr lang="de-DE" sz="1400" b="1">
                <a:solidFill>
                  <a:srgbClr val="FDC300"/>
                </a:solidFill>
              </a:rPr>
              <a:t>(71.2%)</a:t>
            </a:r>
          </a:p>
        </p:txBody>
      </p:sp>
      <p:sp>
        <p:nvSpPr>
          <p:cNvPr id="20" name="Textfeld 19">
            <a:extLst>
              <a:ext uri="{FF2B5EF4-FFF2-40B4-BE49-F238E27FC236}">
                <a16:creationId xmlns:a16="http://schemas.microsoft.com/office/drawing/2014/main" id="{6643010B-AD6D-5422-72B0-085D5D50CF36}"/>
              </a:ext>
            </a:extLst>
          </p:cNvPr>
          <p:cNvSpPr txBox="1"/>
          <p:nvPr/>
        </p:nvSpPr>
        <p:spPr>
          <a:xfrm>
            <a:off x="7677064" y="4710668"/>
            <a:ext cx="1069340" cy="523220"/>
          </a:xfrm>
          <a:prstGeom prst="rect">
            <a:avLst/>
          </a:prstGeom>
          <a:noFill/>
        </p:spPr>
        <p:txBody>
          <a:bodyPr wrap="square" rtlCol="0">
            <a:spAutoFit/>
          </a:bodyPr>
          <a:lstStyle/>
          <a:p>
            <a:pPr algn="ctr"/>
            <a:r>
              <a:rPr lang="de-DE" sz="1400" b="1">
                <a:solidFill>
                  <a:srgbClr val="002A5C"/>
                </a:solidFill>
              </a:rPr>
              <a:t>Low</a:t>
            </a:r>
          </a:p>
          <a:p>
            <a:pPr algn="ctr"/>
            <a:r>
              <a:rPr lang="de-DE" sz="1400" b="1">
                <a:solidFill>
                  <a:srgbClr val="002A5C"/>
                </a:solidFill>
              </a:rPr>
              <a:t>(24.2%)</a:t>
            </a:r>
          </a:p>
        </p:txBody>
      </p:sp>
      <p:sp>
        <p:nvSpPr>
          <p:cNvPr id="21" name="Textfeld 20">
            <a:extLst>
              <a:ext uri="{FF2B5EF4-FFF2-40B4-BE49-F238E27FC236}">
                <a16:creationId xmlns:a16="http://schemas.microsoft.com/office/drawing/2014/main" id="{C8567959-6A8B-3580-E378-048210A64A43}"/>
              </a:ext>
            </a:extLst>
          </p:cNvPr>
          <p:cNvSpPr txBox="1"/>
          <p:nvPr/>
        </p:nvSpPr>
        <p:spPr>
          <a:xfrm>
            <a:off x="7584159" y="5285321"/>
            <a:ext cx="1255150" cy="738664"/>
          </a:xfrm>
          <a:prstGeom prst="rect">
            <a:avLst/>
          </a:prstGeom>
          <a:noFill/>
        </p:spPr>
        <p:txBody>
          <a:bodyPr wrap="square" rtlCol="0">
            <a:spAutoFit/>
          </a:bodyPr>
          <a:lstStyle/>
          <a:p>
            <a:pPr algn="ctr"/>
            <a:r>
              <a:rPr lang="de-DE" sz="1400" b="1">
                <a:solidFill>
                  <a:srgbClr val="ADADAD"/>
                </a:solidFill>
              </a:rPr>
              <a:t>Not </a:t>
            </a:r>
            <a:r>
              <a:rPr lang="de-DE" sz="1400" b="1" err="1">
                <a:solidFill>
                  <a:srgbClr val="ADADAD"/>
                </a:solidFill>
              </a:rPr>
              <a:t>Available</a:t>
            </a:r>
            <a:br>
              <a:rPr lang="de-DE" sz="1400" b="1">
                <a:solidFill>
                  <a:srgbClr val="ADADAD"/>
                </a:solidFill>
              </a:rPr>
            </a:br>
            <a:r>
              <a:rPr lang="de-DE" sz="1400" b="1">
                <a:solidFill>
                  <a:srgbClr val="ADADAD"/>
                </a:solidFill>
              </a:rPr>
              <a:t>(1.5%)</a:t>
            </a:r>
          </a:p>
        </p:txBody>
      </p:sp>
    </p:spTree>
    <p:extLst>
      <p:ext uri="{BB962C8B-B14F-4D97-AF65-F5344CB8AC3E}">
        <p14:creationId xmlns:p14="http://schemas.microsoft.com/office/powerpoint/2010/main" val="1546827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F7B7488-BE07-60A8-87FA-BB0F48F1D4CA}"/>
              </a:ext>
            </a:extLst>
          </p:cNvPr>
          <p:cNvSpPr>
            <a:spLocks noGrp="1"/>
          </p:cNvSpPr>
          <p:nvPr>
            <p:ph type="ftr" sz="quarter" idx="10"/>
          </p:nvPr>
        </p:nvSpPr>
        <p:spPr/>
        <p:txBody>
          <a:bodyPr/>
          <a:lstStyle/>
          <a:p>
            <a:r>
              <a:rPr lang="en-GB"/>
              <a:t>AE, adverse event; CLL, chronic lymphocytic </a:t>
            </a:r>
            <a:r>
              <a:rPr lang="en-GB" err="1"/>
              <a:t>leukemia</a:t>
            </a:r>
            <a:r>
              <a:rPr lang="en-GB"/>
              <a:t>; MAIC, matching-adjusted indirect comparison; PFS, progression-free survival; TN, treatment-naïve; V+I, </a:t>
            </a:r>
            <a:r>
              <a:rPr lang="en-GB" err="1"/>
              <a:t>venetoclax</a:t>
            </a:r>
            <a:r>
              <a:rPr lang="en-GB"/>
              <a:t> plus ibrutinib.</a:t>
            </a:r>
          </a:p>
          <a:p>
            <a:r>
              <a:rPr lang="en-GB" b="1"/>
              <a:t>Munir et al. Abstract #P702 presented at EHA2024. </a:t>
            </a:r>
          </a:p>
        </p:txBody>
      </p:sp>
      <p:sp>
        <p:nvSpPr>
          <p:cNvPr id="5" name="Title 4">
            <a:extLst>
              <a:ext uri="{FF2B5EF4-FFF2-40B4-BE49-F238E27FC236}">
                <a16:creationId xmlns:a16="http://schemas.microsoft.com/office/drawing/2014/main" id="{5D051595-07A7-8ADC-6D95-E2C6C7DF029F}"/>
              </a:ext>
            </a:extLst>
          </p:cNvPr>
          <p:cNvSpPr>
            <a:spLocks noGrp="1"/>
          </p:cNvSpPr>
          <p:nvPr>
            <p:ph type="title"/>
          </p:nvPr>
        </p:nvSpPr>
        <p:spPr/>
        <p:txBody>
          <a:bodyPr/>
          <a:lstStyle/>
          <a:p>
            <a:r>
              <a:rPr lang="en-US"/>
              <a:t>Conclusions</a:t>
            </a:r>
            <a:endParaRPr lang="en-DE"/>
          </a:p>
        </p:txBody>
      </p:sp>
      <p:sp>
        <p:nvSpPr>
          <p:cNvPr id="6" name="Content Placeholder 5">
            <a:extLst>
              <a:ext uri="{FF2B5EF4-FFF2-40B4-BE49-F238E27FC236}">
                <a16:creationId xmlns:a16="http://schemas.microsoft.com/office/drawing/2014/main" id="{5B009D2A-8AF5-ABC6-4DBF-57F55471ADFD}"/>
              </a:ext>
            </a:extLst>
          </p:cNvPr>
          <p:cNvSpPr>
            <a:spLocks noGrp="1"/>
          </p:cNvSpPr>
          <p:nvPr>
            <p:ph idx="1"/>
          </p:nvPr>
        </p:nvSpPr>
        <p:spPr/>
        <p:txBody>
          <a:bodyPr/>
          <a:lstStyle/>
          <a:p>
            <a:pPr>
              <a:lnSpc>
                <a:spcPct val="100000"/>
              </a:lnSpc>
            </a:pPr>
            <a:r>
              <a:rPr lang="en-US"/>
              <a:t>No statistically significant differences in PFS could be demonstrated for </a:t>
            </a:r>
            <a:r>
              <a:rPr lang="en-US" err="1"/>
              <a:t>zanubrutinib</a:t>
            </a:r>
            <a:r>
              <a:rPr lang="en-US"/>
              <a:t> vs V+I. However, the adjusted estimates showed a potential trend for treatment benefit in favor of </a:t>
            </a:r>
            <a:r>
              <a:rPr lang="en-US" err="1"/>
              <a:t>zanubrutinib</a:t>
            </a:r>
            <a:r>
              <a:rPr lang="en-US"/>
              <a:t> vs V+I</a:t>
            </a:r>
          </a:p>
          <a:p>
            <a:pPr>
              <a:lnSpc>
                <a:spcPct val="100000"/>
              </a:lnSpc>
            </a:pPr>
            <a:r>
              <a:rPr lang="en-US"/>
              <a:t>Zanubrutinib showed a significantly better safety profile vs V+I, despite longer treatment exposure (median 43-44 months vs 13.8 months in both V+I studies)</a:t>
            </a:r>
          </a:p>
          <a:p>
            <a:pPr>
              <a:lnSpc>
                <a:spcPct val="100000"/>
              </a:lnSpc>
            </a:pPr>
            <a:r>
              <a:rPr lang="en-US"/>
              <a:t>The observed safety differences between </a:t>
            </a:r>
            <a:r>
              <a:rPr lang="en-US" err="1"/>
              <a:t>zanubrutinib</a:t>
            </a:r>
            <a:r>
              <a:rPr lang="en-US"/>
              <a:t> and V+I suggest considerable impact on patients’ quality of life, which should be considered at the time of treatment decision-making in TN CLL</a:t>
            </a:r>
          </a:p>
          <a:p>
            <a:pPr>
              <a:lnSpc>
                <a:spcPct val="100000"/>
              </a:lnSpc>
            </a:pPr>
            <a:r>
              <a:rPr lang="en-US"/>
              <a:t>There is a potential for bias resulting from the strong assumption that cross-trial differences can be entirely explained by variables selected for matching</a:t>
            </a:r>
          </a:p>
          <a:p>
            <a:pPr>
              <a:lnSpc>
                <a:spcPct val="100000"/>
              </a:lnSpc>
            </a:pPr>
            <a:r>
              <a:rPr lang="en-US"/>
              <a:t>Overall survival was not included in the MAIC analysis due to immaturity of data</a:t>
            </a:r>
          </a:p>
          <a:p>
            <a:pPr>
              <a:lnSpc>
                <a:spcPct val="100000"/>
              </a:lnSpc>
            </a:pPr>
            <a:r>
              <a:rPr lang="en-US"/>
              <a:t>An important limitation of the safety comparison is that CAPTIVATE reported AEs only if they exceeded 30% in all grade or 5% in grade 3+. Therefore, the comparison of AEs with 10-30% incidence in all grade was not possible unless their grade 3+ incidence exceeded 5%</a:t>
            </a:r>
            <a:endParaRPr lang="en-DE"/>
          </a:p>
        </p:txBody>
      </p:sp>
    </p:spTree>
    <p:extLst>
      <p:ext uri="{BB962C8B-B14F-4D97-AF65-F5344CB8AC3E}">
        <p14:creationId xmlns:p14="http://schemas.microsoft.com/office/powerpoint/2010/main" val="37204925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3FAE4-EAD7-9EA2-812B-E38879B68E67}"/>
              </a:ext>
            </a:extLst>
          </p:cNvPr>
          <p:cNvSpPr>
            <a:spLocks noGrp="1"/>
          </p:cNvSpPr>
          <p:nvPr>
            <p:ph type="title"/>
          </p:nvPr>
        </p:nvSpPr>
        <p:spPr/>
        <p:txBody>
          <a:bodyPr/>
          <a:lstStyle/>
          <a:p>
            <a:r>
              <a:rPr lang="en-US"/>
              <a:t>Network Meta-Analysis</a:t>
            </a:r>
          </a:p>
        </p:txBody>
      </p:sp>
      <p:sp>
        <p:nvSpPr>
          <p:cNvPr id="3" name="Text Placeholder 2">
            <a:extLst>
              <a:ext uri="{FF2B5EF4-FFF2-40B4-BE49-F238E27FC236}">
                <a16:creationId xmlns:a16="http://schemas.microsoft.com/office/drawing/2014/main" id="{A8E64EAA-0C80-23FF-5254-DE713A834026}"/>
              </a:ext>
            </a:extLst>
          </p:cNvPr>
          <p:cNvSpPr>
            <a:spLocks noGrp="1"/>
          </p:cNvSpPr>
          <p:nvPr>
            <p:ph type="body" idx="1"/>
          </p:nvPr>
        </p:nvSpPr>
        <p:spPr/>
        <p:txBody>
          <a:bodyPr/>
          <a:lstStyle/>
          <a:p>
            <a:r>
              <a:rPr lang="en-US"/>
              <a:t>BTKis in R/R CLL</a:t>
            </a:r>
          </a:p>
        </p:txBody>
      </p:sp>
    </p:spTree>
    <p:extLst>
      <p:ext uri="{BB962C8B-B14F-4D97-AF65-F5344CB8AC3E}">
        <p14:creationId xmlns:p14="http://schemas.microsoft.com/office/powerpoint/2010/main" val="29591132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45A054-59E2-F6A1-6818-9660E67C10D7}"/>
              </a:ext>
            </a:extLst>
          </p:cNvPr>
          <p:cNvSpPr>
            <a:spLocks noGrp="1"/>
          </p:cNvSpPr>
          <p:nvPr>
            <p:ph type="title"/>
          </p:nvPr>
        </p:nvSpPr>
        <p:spPr/>
        <p:txBody>
          <a:bodyPr/>
          <a:lstStyle/>
          <a:p>
            <a:r>
              <a:rPr lang="en-US"/>
              <a:t>Methods – feasibility assessment </a:t>
            </a:r>
          </a:p>
        </p:txBody>
      </p:sp>
      <p:sp>
        <p:nvSpPr>
          <p:cNvPr id="6" name="Content Placeholder 5">
            <a:extLst>
              <a:ext uri="{FF2B5EF4-FFF2-40B4-BE49-F238E27FC236}">
                <a16:creationId xmlns:a16="http://schemas.microsoft.com/office/drawing/2014/main" id="{1E63A7EF-72D3-F59A-5641-15D094AA3629}"/>
              </a:ext>
            </a:extLst>
          </p:cNvPr>
          <p:cNvSpPr txBox="1">
            <a:spLocks noGrp="1"/>
          </p:cNvSpPr>
          <p:nvPr>
            <p:ph idx="1"/>
          </p:nvPr>
        </p:nvSpPr>
        <p:spPr>
          <a:xfrm>
            <a:off x="416534" y="1665289"/>
            <a:ext cx="11367479" cy="3713837"/>
          </a:xfrm>
          <a:prstGeom prst="rect">
            <a:avLst/>
          </a:prstGeom>
          <a:noFill/>
        </p:spPr>
        <p:txBody>
          <a:bodyPr wrap="square" rtlCol="0">
            <a:spAutoFit/>
          </a:bodyPr>
          <a:lstStyle/>
          <a:p>
            <a:pPr>
              <a:lnSpc>
                <a:spcPct val="100000"/>
              </a:lnSpc>
              <a:buFont typeface="Arial" panose="020B0604020202020204" pitchFamily="34" charset="0"/>
              <a:buChar char="•"/>
            </a:pPr>
            <a:r>
              <a:rPr lang="en-GB" sz="1600"/>
              <a:t>A total of three unique trials (reported across 22 publications) were considered for the NMA: ALPINE,</a:t>
            </a:r>
            <a:r>
              <a:rPr lang="en-GB" sz="1600" baseline="30000"/>
              <a:t>1</a:t>
            </a:r>
            <a:r>
              <a:rPr lang="en-GB" sz="1600"/>
              <a:t> ELEVATE-RR,</a:t>
            </a:r>
            <a:r>
              <a:rPr lang="en-GB" sz="1600" baseline="30000"/>
              <a:t>2</a:t>
            </a:r>
            <a:r>
              <a:rPr lang="en-GB" sz="1600"/>
              <a:t> and ASCEND</a:t>
            </a:r>
            <a:r>
              <a:rPr lang="en-GB" sz="1600" baseline="30000"/>
              <a:t>3</a:t>
            </a:r>
          </a:p>
          <a:p>
            <a:pPr>
              <a:lnSpc>
                <a:spcPct val="100000"/>
              </a:lnSpc>
              <a:buFont typeface="Arial" panose="020B0604020202020204" pitchFamily="34" charset="0"/>
              <a:buChar char="•"/>
            </a:pPr>
            <a:r>
              <a:rPr lang="en-GB" sz="1600"/>
              <a:t>Assessment of differences in potential effect modifiers deemed important by clinical experts found the trials to be sufficiently similar with regards to most factors including age, ECOG status, bulky disease status, R/R status, type of prior treatment (e.g., fludarabine), and number of prior treatments</a:t>
            </a:r>
          </a:p>
          <a:p>
            <a:pPr>
              <a:lnSpc>
                <a:spcPct val="100000"/>
              </a:lnSpc>
              <a:buFont typeface="Arial" panose="020B0604020202020204" pitchFamily="34" charset="0"/>
              <a:buChar char="•"/>
            </a:pPr>
            <a:r>
              <a:rPr lang="en-GB" sz="1600"/>
              <a:t>Key differences were identified in terms of del(17p), del(11q), and </a:t>
            </a:r>
            <a:r>
              <a:rPr lang="en-GB" sz="1600" i="1"/>
              <a:t>TP53 </a:t>
            </a:r>
            <a:r>
              <a:rPr lang="en-GB" sz="1600"/>
              <a:t>mutation status across the trials. The ELEVATE-RR trial included only patients with del(17p) or del(11q) mutations (46% del(17p] and 64% del[11q]) while the proportion of patients with del(17p) and del(11q) mutations was similar in the other 2 trials: 15-16% and 27%, respectively</a:t>
            </a:r>
          </a:p>
          <a:p>
            <a:pPr>
              <a:lnSpc>
                <a:spcPct val="100000"/>
              </a:lnSpc>
            </a:pPr>
            <a:r>
              <a:rPr lang="en-GB" sz="1600"/>
              <a:t>Given these differences, NMAs were performed using available subgroup data reported based on mutation status</a:t>
            </a:r>
          </a:p>
          <a:p>
            <a:pPr>
              <a:lnSpc>
                <a:spcPct val="100000"/>
              </a:lnSpc>
            </a:pPr>
            <a:r>
              <a:rPr lang="en-GB" sz="1600"/>
              <a:t>High-risk populations were defined based on the pre-specified subgroups within each trial, including patients with del(17p) and/or </a:t>
            </a:r>
            <a:r>
              <a:rPr lang="en-GB" sz="1600" i="1"/>
              <a:t>TP53</a:t>
            </a:r>
            <a:r>
              <a:rPr lang="en-GB" sz="1600"/>
              <a:t> mutations in ALPINE and ASCEND, and del(17p)/del(11q) in ELEVATE-RR (as per the study inclusion criteria). Additional analyses were also performed for subgroups based on del(17p) and </a:t>
            </a:r>
            <a:r>
              <a:rPr lang="en-GB" sz="1600" i="1"/>
              <a:t>TP53</a:t>
            </a:r>
            <a:r>
              <a:rPr lang="en-GB" sz="1600"/>
              <a:t> mutation status alone, where data were available</a:t>
            </a:r>
            <a:endParaRPr lang="en-US" sz="1600"/>
          </a:p>
        </p:txBody>
      </p:sp>
      <p:sp>
        <p:nvSpPr>
          <p:cNvPr id="7" name="Footer Placeholder 1">
            <a:extLst>
              <a:ext uri="{FF2B5EF4-FFF2-40B4-BE49-F238E27FC236}">
                <a16:creationId xmlns:a16="http://schemas.microsoft.com/office/drawing/2014/main" id="{7BB84DC8-6D0F-3009-82DD-3A3A1E4A51CA}"/>
              </a:ext>
            </a:extLst>
          </p:cNvPr>
          <p:cNvSpPr>
            <a:spLocks noGrp="1"/>
          </p:cNvSpPr>
          <p:nvPr>
            <p:ph type="ftr" sz="quarter" idx="10"/>
          </p:nvPr>
        </p:nvSpPr>
        <p:spPr>
          <a:xfrm>
            <a:off x="407989" y="6283888"/>
            <a:ext cx="8532812" cy="385200"/>
          </a:xfrm>
        </p:spPr>
        <p:txBody>
          <a:bodyPr/>
          <a:lstStyle/>
          <a:p>
            <a:r>
              <a:rPr lang="en-GB"/>
              <a:t>Del, deletion; ECOG, Eastern Cooperative Oncology Group; NMA, network meta-analysis; R/R, relapsed refractory. </a:t>
            </a:r>
          </a:p>
          <a:p>
            <a:r>
              <a:rPr lang="en-GB"/>
              <a:t>1. Brown JR, et al N Engl J Med. 2023;388(4):319-332. 2. Byrd JC, et al. J Clin Oncol. 2021;39(31):3441-3452. 3. Ghia P, et al. </a:t>
            </a:r>
            <a:r>
              <a:rPr lang="en-GB" err="1"/>
              <a:t>Hemasphere</a:t>
            </a:r>
            <a:r>
              <a:rPr lang="en-GB"/>
              <a:t>. 2022;6(12):e801.</a:t>
            </a:r>
          </a:p>
          <a:p>
            <a:r>
              <a:rPr lang="en-GB" b="1" err="1"/>
              <a:t>Shadman</a:t>
            </a:r>
            <a:r>
              <a:rPr lang="en-GB" b="1"/>
              <a:t> et al. Abstract #P701 presented at EHA2024. </a:t>
            </a:r>
          </a:p>
        </p:txBody>
      </p:sp>
    </p:spTree>
    <p:extLst>
      <p:ext uri="{BB962C8B-B14F-4D97-AF65-F5344CB8AC3E}">
        <p14:creationId xmlns:p14="http://schemas.microsoft.com/office/powerpoint/2010/main" val="129078835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DD202C6-5D9B-8025-48F7-4EC9D9887DEF}"/>
              </a:ext>
            </a:extLst>
          </p:cNvPr>
          <p:cNvSpPr>
            <a:spLocks noGrp="1"/>
          </p:cNvSpPr>
          <p:nvPr>
            <p:ph type="ftr" sz="quarter" idx="10"/>
          </p:nvPr>
        </p:nvSpPr>
        <p:spPr/>
        <p:txBody>
          <a:bodyPr/>
          <a:lstStyle/>
          <a:p>
            <a:r>
              <a:rPr lang="en-GB"/>
              <a:t>Ab, antibody; BR/IR, </a:t>
            </a:r>
            <a:r>
              <a:rPr lang="en-GB" err="1"/>
              <a:t>bendamustine</a:t>
            </a:r>
            <a:r>
              <a:rPr lang="en-GB"/>
              <a:t> + rituximab or </a:t>
            </a:r>
            <a:r>
              <a:rPr lang="en-GB" err="1"/>
              <a:t>idelalisib</a:t>
            </a:r>
            <a:r>
              <a:rPr lang="en-GB"/>
              <a:t> + rituximab; ECOG, Eastern Cooperative Oncology Group; IGHV, immunoglobulin heavy-chain variable region gene; NMA, network meta-analysis; NR, not reached.</a:t>
            </a:r>
          </a:p>
          <a:p>
            <a:r>
              <a:rPr lang="en-GB" b="1" err="1"/>
              <a:t>Shadman</a:t>
            </a:r>
            <a:r>
              <a:rPr lang="en-GB" b="1"/>
              <a:t> et al. Abstract #P701 presented at EHA2024. </a:t>
            </a:r>
          </a:p>
        </p:txBody>
      </p:sp>
      <p:sp>
        <p:nvSpPr>
          <p:cNvPr id="3" name="Title 2">
            <a:extLst>
              <a:ext uri="{FF2B5EF4-FFF2-40B4-BE49-F238E27FC236}">
                <a16:creationId xmlns:a16="http://schemas.microsoft.com/office/drawing/2014/main" id="{C712A06B-F70E-5DF0-FC99-B68ABC886DDE}"/>
              </a:ext>
            </a:extLst>
          </p:cNvPr>
          <p:cNvSpPr>
            <a:spLocks noGrp="1"/>
          </p:cNvSpPr>
          <p:nvPr>
            <p:ph type="title"/>
          </p:nvPr>
        </p:nvSpPr>
        <p:spPr/>
        <p:txBody>
          <a:bodyPr/>
          <a:lstStyle/>
          <a:p>
            <a:r>
              <a:rPr lang="en-US"/>
              <a:t>Baseline characteristics</a:t>
            </a:r>
          </a:p>
        </p:txBody>
      </p:sp>
      <p:graphicFrame>
        <p:nvGraphicFramePr>
          <p:cNvPr id="7" name="Table 6">
            <a:extLst>
              <a:ext uri="{FF2B5EF4-FFF2-40B4-BE49-F238E27FC236}">
                <a16:creationId xmlns:a16="http://schemas.microsoft.com/office/drawing/2014/main" id="{F969EE90-D344-5437-0612-17CE9BD95875}"/>
              </a:ext>
            </a:extLst>
          </p:cNvPr>
          <p:cNvGraphicFramePr>
            <a:graphicFrameLocks noGrp="1"/>
          </p:cNvGraphicFramePr>
          <p:nvPr>
            <p:extLst>
              <p:ext uri="{D42A27DB-BD31-4B8C-83A1-F6EECF244321}">
                <p14:modId xmlns:p14="http://schemas.microsoft.com/office/powerpoint/2010/main" val="1647672574"/>
              </p:ext>
            </p:extLst>
          </p:nvPr>
        </p:nvGraphicFramePr>
        <p:xfrm>
          <a:off x="407987" y="1665289"/>
          <a:ext cx="8659813" cy="4392612"/>
        </p:xfrm>
        <a:graphic>
          <a:graphicData uri="http://schemas.openxmlformats.org/drawingml/2006/table">
            <a:tbl>
              <a:tblPr firstRow="1" bandRow="1">
                <a:tableStyleId>{5C22544A-7EE6-4342-B048-85BDC9FD1C3A}</a:tableStyleId>
              </a:tblPr>
              <a:tblGrid>
                <a:gridCol w="2801281">
                  <a:extLst>
                    <a:ext uri="{9D8B030D-6E8A-4147-A177-3AD203B41FA5}">
                      <a16:colId xmlns:a16="http://schemas.microsoft.com/office/drawing/2014/main" val="1194709481"/>
                    </a:ext>
                  </a:extLst>
                </a:gridCol>
                <a:gridCol w="1952844">
                  <a:extLst>
                    <a:ext uri="{9D8B030D-6E8A-4147-A177-3AD203B41FA5}">
                      <a16:colId xmlns:a16="http://schemas.microsoft.com/office/drawing/2014/main" val="2801765503"/>
                    </a:ext>
                  </a:extLst>
                </a:gridCol>
                <a:gridCol w="1952844">
                  <a:extLst>
                    <a:ext uri="{9D8B030D-6E8A-4147-A177-3AD203B41FA5}">
                      <a16:colId xmlns:a16="http://schemas.microsoft.com/office/drawing/2014/main" val="4034237367"/>
                    </a:ext>
                  </a:extLst>
                </a:gridCol>
                <a:gridCol w="1952844">
                  <a:extLst>
                    <a:ext uri="{9D8B030D-6E8A-4147-A177-3AD203B41FA5}">
                      <a16:colId xmlns:a16="http://schemas.microsoft.com/office/drawing/2014/main" val="1464060947"/>
                    </a:ext>
                  </a:extLst>
                </a:gridCol>
              </a:tblGrid>
              <a:tr h="209172">
                <a:tc>
                  <a:txBody>
                    <a:bodyPr/>
                    <a:lstStyle/>
                    <a:p>
                      <a:pPr algn="l" fontAlgn="b"/>
                      <a:r>
                        <a:rPr lang="en-GB" sz="1100" b="1" i="0" u="none" strike="noStrike">
                          <a:solidFill>
                            <a:schemeClr val="bg1"/>
                          </a:solidFill>
                          <a:effectLst/>
                          <a:latin typeface="+mn-lt"/>
                        </a:rPr>
                        <a:t>Trial name</a:t>
                      </a:r>
                    </a:p>
                  </a:txBody>
                  <a:tcPr marT="0" marB="0" anchor="ctr"/>
                </a:tc>
                <a:tc>
                  <a:txBody>
                    <a:bodyPr/>
                    <a:lstStyle/>
                    <a:p>
                      <a:pPr algn="ctr" fontAlgn="b"/>
                      <a:r>
                        <a:rPr lang="en-GB" sz="1100" b="1" i="0" u="none" strike="noStrike">
                          <a:solidFill>
                            <a:schemeClr val="bg1"/>
                          </a:solidFill>
                          <a:effectLst/>
                          <a:latin typeface="+mn-lt"/>
                        </a:rPr>
                        <a:t>ALPINE</a:t>
                      </a:r>
                    </a:p>
                  </a:txBody>
                  <a:tcPr marT="0" marB="0" anchor="ctr">
                    <a:solidFill>
                      <a:schemeClr val="accent3"/>
                    </a:solidFill>
                  </a:tcPr>
                </a:tc>
                <a:tc>
                  <a:txBody>
                    <a:bodyPr/>
                    <a:lstStyle/>
                    <a:p>
                      <a:pPr algn="ctr" fontAlgn="b"/>
                      <a:r>
                        <a:rPr lang="en-GB" sz="1100" b="1" i="0" u="none" strike="noStrike">
                          <a:solidFill>
                            <a:schemeClr val="bg1"/>
                          </a:solidFill>
                          <a:effectLst/>
                          <a:latin typeface="+mn-lt"/>
                        </a:rPr>
                        <a:t>ELEVATE-RR</a:t>
                      </a:r>
                    </a:p>
                  </a:txBody>
                  <a:tcPr marT="0" marB="0" anchor="ctr">
                    <a:solidFill>
                      <a:schemeClr val="accent1">
                        <a:lumMod val="90000"/>
                        <a:lumOff val="10000"/>
                      </a:schemeClr>
                    </a:solidFill>
                  </a:tcPr>
                </a:tc>
                <a:tc>
                  <a:txBody>
                    <a:bodyPr/>
                    <a:lstStyle/>
                    <a:p>
                      <a:pPr algn="ctr" fontAlgn="b"/>
                      <a:r>
                        <a:rPr lang="en-GB" sz="1100" b="1" i="0" u="none" strike="noStrike">
                          <a:solidFill>
                            <a:schemeClr val="bg1"/>
                          </a:solidFill>
                          <a:effectLst/>
                          <a:latin typeface="+mn-lt"/>
                        </a:rPr>
                        <a:t>ASCEND</a:t>
                      </a:r>
                    </a:p>
                  </a:txBody>
                  <a:tcPr marT="0" marB="0" anchor="ctr"/>
                </a:tc>
                <a:extLst>
                  <a:ext uri="{0D108BD9-81ED-4DB2-BD59-A6C34878D82A}">
                    <a16:rowId xmlns:a16="http://schemas.microsoft.com/office/drawing/2014/main" val="2105783546"/>
                  </a:ext>
                </a:extLst>
              </a:tr>
              <a:tr h="209172">
                <a:tc>
                  <a:txBody>
                    <a:bodyPr/>
                    <a:lstStyle/>
                    <a:p>
                      <a:pPr algn="l" fontAlgn="b"/>
                      <a:r>
                        <a:rPr lang="en-GB" sz="1100" b="1" i="0" u="none" strike="noStrike">
                          <a:solidFill>
                            <a:schemeClr val="tx1"/>
                          </a:solidFill>
                          <a:effectLst/>
                          <a:latin typeface="+mn-lt"/>
                        </a:rPr>
                        <a:t>Study Arms</a:t>
                      </a:r>
                    </a:p>
                  </a:txBody>
                  <a:tcPr marT="0" marB="0" anchor="ctr"/>
                </a:tc>
                <a:tc>
                  <a:txBody>
                    <a:bodyPr/>
                    <a:lstStyle/>
                    <a:p>
                      <a:pPr algn="ctr" fontAlgn="b"/>
                      <a:r>
                        <a:rPr lang="en-GB" sz="1100" b="0" i="0" u="none" strike="noStrike">
                          <a:solidFill>
                            <a:schemeClr val="tx1"/>
                          </a:solidFill>
                          <a:effectLst/>
                          <a:latin typeface="+mn-lt"/>
                        </a:rPr>
                        <a:t>Zanubrutinib vs ibrutinib</a:t>
                      </a:r>
                    </a:p>
                  </a:txBody>
                  <a:tcPr marT="0" marB="0" anchor="ctr"/>
                </a:tc>
                <a:tc>
                  <a:txBody>
                    <a:bodyPr/>
                    <a:lstStyle/>
                    <a:p>
                      <a:pPr algn="ctr" fontAlgn="b"/>
                      <a:r>
                        <a:rPr lang="en-GB" sz="1100" b="0" i="0" u="none" strike="noStrike">
                          <a:solidFill>
                            <a:schemeClr val="tx1"/>
                          </a:solidFill>
                          <a:effectLst/>
                          <a:latin typeface="+mn-lt"/>
                        </a:rPr>
                        <a:t>Acalabrutinib vs ibrutinib</a:t>
                      </a:r>
                    </a:p>
                  </a:txBody>
                  <a:tcPr marT="0" marB="0" anchor="ctr"/>
                </a:tc>
                <a:tc>
                  <a:txBody>
                    <a:bodyPr/>
                    <a:lstStyle/>
                    <a:p>
                      <a:pPr algn="ctr" fontAlgn="b"/>
                      <a:r>
                        <a:rPr lang="en-GB" sz="1100" b="0" i="0" u="none" strike="noStrike">
                          <a:solidFill>
                            <a:schemeClr val="tx1"/>
                          </a:solidFill>
                          <a:effectLst/>
                          <a:latin typeface="+mn-lt"/>
                        </a:rPr>
                        <a:t>Acalabrutinib vs BR/IR</a:t>
                      </a:r>
                    </a:p>
                  </a:txBody>
                  <a:tcPr marT="0" marB="0" anchor="ctr"/>
                </a:tc>
                <a:extLst>
                  <a:ext uri="{0D108BD9-81ED-4DB2-BD59-A6C34878D82A}">
                    <a16:rowId xmlns:a16="http://schemas.microsoft.com/office/drawing/2014/main" val="2736612845"/>
                  </a:ext>
                </a:extLst>
              </a:tr>
              <a:tr h="418344">
                <a:tc>
                  <a:txBody>
                    <a:bodyPr/>
                    <a:lstStyle/>
                    <a:p>
                      <a:pPr algn="l" fontAlgn="b"/>
                      <a:r>
                        <a:rPr lang="en-GB" sz="1100" b="1" i="0" u="none" strike="noStrike">
                          <a:solidFill>
                            <a:schemeClr val="tx1"/>
                          </a:solidFill>
                          <a:effectLst/>
                          <a:latin typeface="+mn-lt"/>
                        </a:rPr>
                        <a:t>Median follow-up, months</a:t>
                      </a:r>
                    </a:p>
                  </a:txBody>
                  <a:tcPr marT="0" marB="0" anchor="ctr"/>
                </a:tc>
                <a:tc>
                  <a:txBody>
                    <a:bodyPr/>
                    <a:lstStyle/>
                    <a:p>
                      <a:pPr algn="ctr" fontAlgn="b"/>
                      <a:r>
                        <a:rPr lang="en-IT" sz="1100" b="0" i="0" u="none" strike="noStrike">
                          <a:solidFill>
                            <a:schemeClr val="tx1"/>
                          </a:solidFill>
                          <a:effectLst/>
                          <a:latin typeface="+mn-lt"/>
                        </a:rPr>
                        <a:t>39</a:t>
                      </a:r>
                    </a:p>
                  </a:txBody>
                  <a:tcPr marT="0" marB="0" anchor="ctr"/>
                </a:tc>
                <a:tc>
                  <a:txBody>
                    <a:bodyPr/>
                    <a:lstStyle/>
                    <a:p>
                      <a:pPr algn="ctr" fontAlgn="b"/>
                      <a:r>
                        <a:rPr lang="en-IT" sz="1100" b="0" i="0" u="none" strike="noStrike">
                          <a:solidFill>
                            <a:schemeClr val="tx1"/>
                          </a:solidFill>
                          <a:effectLst/>
                          <a:latin typeface="+mn-lt"/>
                        </a:rPr>
                        <a:t>40.9</a:t>
                      </a:r>
                    </a:p>
                  </a:txBody>
                  <a:tcPr marT="0" marB="0" anchor="ctr"/>
                </a:tc>
                <a:tc>
                  <a:txBody>
                    <a:bodyPr/>
                    <a:lstStyle/>
                    <a:p>
                      <a:pPr algn="ctr" fontAlgn="b"/>
                      <a:r>
                        <a:rPr lang="en-GB" sz="1100" b="0" i="0" u="none" strike="noStrike">
                          <a:solidFill>
                            <a:schemeClr val="tx1"/>
                          </a:solidFill>
                          <a:effectLst/>
                          <a:latin typeface="+mn-lt"/>
                        </a:rPr>
                        <a:t>Acalabrutinib: 46.5 </a:t>
                      </a:r>
                    </a:p>
                    <a:p>
                      <a:pPr algn="ctr" fontAlgn="b"/>
                      <a:r>
                        <a:rPr lang="en-GB" sz="1100" b="0" i="0" u="none" strike="noStrike">
                          <a:solidFill>
                            <a:schemeClr val="tx1"/>
                          </a:solidFill>
                          <a:effectLst/>
                          <a:latin typeface="+mn-lt"/>
                        </a:rPr>
                        <a:t>BR/IR: 45.3</a:t>
                      </a:r>
                    </a:p>
                  </a:txBody>
                  <a:tcPr marT="0" marB="0" anchor="ctr"/>
                </a:tc>
                <a:extLst>
                  <a:ext uri="{0D108BD9-81ED-4DB2-BD59-A6C34878D82A}">
                    <a16:rowId xmlns:a16="http://schemas.microsoft.com/office/drawing/2014/main" val="1330123059"/>
                  </a:ext>
                </a:extLst>
              </a:tr>
              <a:tr h="209172">
                <a:tc>
                  <a:txBody>
                    <a:bodyPr/>
                    <a:lstStyle/>
                    <a:p>
                      <a:pPr algn="l" fontAlgn="b"/>
                      <a:r>
                        <a:rPr lang="en-GB" sz="1100" b="1" i="0" u="none" strike="noStrike">
                          <a:solidFill>
                            <a:schemeClr val="tx1"/>
                          </a:solidFill>
                          <a:effectLst/>
                          <a:latin typeface="+mn-lt"/>
                        </a:rPr>
                        <a:t>Sample size, N</a:t>
                      </a:r>
                    </a:p>
                  </a:txBody>
                  <a:tcPr marT="0" marB="0" anchor="ctr"/>
                </a:tc>
                <a:tc>
                  <a:txBody>
                    <a:bodyPr/>
                    <a:lstStyle/>
                    <a:p>
                      <a:pPr algn="ctr" fontAlgn="b"/>
                      <a:r>
                        <a:rPr lang="en-IT" sz="1100" b="0" i="0" u="none" strike="noStrike">
                          <a:solidFill>
                            <a:schemeClr val="tx1"/>
                          </a:solidFill>
                          <a:effectLst/>
                          <a:latin typeface="+mn-lt"/>
                        </a:rPr>
                        <a:t>652</a:t>
                      </a:r>
                    </a:p>
                  </a:txBody>
                  <a:tcPr marT="0" marB="0" anchor="ctr"/>
                </a:tc>
                <a:tc>
                  <a:txBody>
                    <a:bodyPr/>
                    <a:lstStyle/>
                    <a:p>
                      <a:pPr algn="ctr" fontAlgn="b"/>
                      <a:r>
                        <a:rPr lang="en-IT" sz="1100" b="0" i="0" u="none" strike="noStrike">
                          <a:solidFill>
                            <a:schemeClr val="tx1"/>
                          </a:solidFill>
                          <a:effectLst/>
                          <a:latin typeface="+mn-lt"/>
                        </a:rPr>
                        <a:t>533</a:t>
                      </a:r>
                    </a:p>
                  </a:txBody>
                  <a:tcPr marT="0" marB="0" anchor="ctr"/>
                </a:tc>
                <a:tc>
                  <a:txBody>
                    <a:bodyPr/>
                    <a:lstStyle/>
                    <a:p>
                      <a:pPr algn="ctr" fontAlgn="b"/>
                      <a:r>
                        <a:rPr lang="en-IT" sz="1100" b="0" i="0" u="none" strike="noStrike">
                          <a:solidFill>
                            <a:schemeClr val="tx1"/>
                          </a:solidFill>
                          <a:effectLst/>
                          <a:latin typeface="+mn-lt"/>
                        </a:rPr>
                        <a:t>310</a:t>
                      </a:r>
                    </a:p>
                  </a:txBody>
                  <a:tcPr marT="0" marB="0" anchor="ctr"/>
                </a:tc>
                <a:extLst>
                  <a:ext uri="{0D108BD9-81ED-4DB2-BD59-A6C34878D82A}">
                    <a16:rowId xmlns:a16="http://schemas.microsoft.com/office/drawing/2014/main" val="371683113"/>
                  </a:ext>
                </a:extLst>
              </a:tr>
              <a:tr h="209172">
                <a:tc>
                  <a:txBody>
                    <a:bodyPr/>
                    <a:lstStyle/>
                    <a:p>
                      <a:pPr algn="l" fontAlgn="b"/>
                      <a:r>
                        <a:rPr lang="en-GB" sz="1100" b="1" i="0" u="none" strike="noStrike">
                          <a:solidFill>
                            <a:schemeClr val="tx1"/>
                          </a:solidFill>
                          <a:effectLst/>
                          <a:latin typeface="+mn-lt"/>
                        </a:rPr>
                        <a:t>Median age, years (range)</a:t>
                      </a:r>
                    </a:p>
                  </a:txBody>
                  <a:tcPr marT="0" marB="0" anchor="ctr"/>
                </a:tc>
                <a:tc>
                  <a:txBody>
                    <a:bodyPr/>
                    <a:lstStyle/>
                    <a:p>
                      <a:pPr algn="ctr" fontAlgn="b"/>
                      <a:r>
                        <a:rPr lang="en-IT" sz="1100" b="0" i="0" u="none" strike="noStrike">
                          <a:solidFill>
                            <a:schemeClr val="tx1"/>
                          </a:solidFill>
                          <a:effectLst/>
                          <a:latin typeface="+mn-lt"/>
                        </a:rPr>
                        <a:t>67 (35–90)</a:t>
                      </a:r>
                    </a:p>
                  </a:txBody>
                  <a:tcPr marT="0" marB="0" anchor="ctr"/>
                </a:tc>
                <a:tc>
                  <a:txBody>
                    <a:bodyPr/>
                    <a:lstStyle/>
                    <a:p>
                      <a:pPr algn="ctr" fontAlgn="b"/>
                      <a:r>
                        <a:rPr lang="en-IT" sz="1100" b="0" i="0" u="none" strike="noStrike">
                          <a:solidFill>
                            <a:schemeClr val="tx1"/>
                          </a:solidFill>
                          <a:effectLst/>
                          <a:latin typeface="+mn-lt"/>
                        </a:rPr>
                        <a:t>66 (28-89)</a:t>
                      </a:r>
                    </a:p>
                  </a:txBody>
                  <a:tcPr marT="0" marB="0" anchor="ctr"/>
                </a:tc>
                <a:tc>
                  <a:txBody>
                    <a:bodyPr/>
                    <a:lstStyle/>
                    <a:p>
                      <a:pPr algn="ctr" fontAlgn="b"/>
                      <a:r>
                        <a:rPr lang="en-IT" sz="1100" b="0" i="0" u="none" strike="noStrike">
                          <a:solidFill>
                            <a:schemeClr val="tx1"/>
                          </a:solidFill>
                          <a:effectLst/>
                          <a:latin typeface="+mn-lt"/>
                        </a:rPr>
                        <a:t>67 (32–90)</a:t>
                      </a:r>
                    </a:p>
                  </a:txBody>
                  <a:tcPr marT="0" marB="0" anchor="ctr"/>
                </a:tc>
                <a:extLst>
                  <a:ext uri="{0D108BD9-81ED-4DB2-BD59-A6C34878D82A}">
                    <a16:rowId xmlns:a16="http://schemas.microsoft.com/office/drawing/2014/main" val="398621613"/>
                  </a:ext>
                </a:extLst>
              </a:tr>
              <a:tr h="209172">
                <a:tc>
                  <a:txBody>
                    <a:bodyPr/>
                    <a:lstStyle/>
                    <a:p>
                      <a:pPr algn="l" fontAlgn="b"/>
                      <a:r>
                        <a:rPr lang="en-GB" sz="1100" b="1" i="0" u="none" strike="noStrike">
                          <a:solidFill>
                            <a:schemeClr val="tx1"/>
                          </a:solidFill>
                          <a:effectLst/>
                          <a:latin typeface="+mn-lt"/>
                        </a:rPr>
                        <a:t>Male, %</a:t>
                      </a:r>
                    </a:p>
                  </a:txBody>
                  <a:tcPr marT="0" marB="0" anchor="ctr"/>
                </a:tc>
                <a:tc>
                  <a:txBody>
                    <a:bodyPr/>
                    <a:lstStyle/>
                    <a:p>
                      <a:pPr algn="ctr" fontAlgn="b"/>
                      <a:r>
                        <a:rPr lang="en-IT" sz="1100" b="0" i="0" u="none" strike="noStrike">
                          <a:solidFill>
                            <a:schemeClr val="tx1"/>
                          </a:solidFill>
                          <a:effectLst/>
                          <a:latin typeface="+mn-lt"/>
                        </a:rPr>
                        <a:t>68</a:t>
                      </a:r>
                    </a:p>
                  </a:txBody>
                  <a:tcPr marT="0" marB="0" anchor="ctr"/>
                </a:tc>
                <a:tc>
                  <a:txBody>
                    <a:bodyPr/>
                    <a:lstStyle/>
                    <a:p>
                      <a:pPr algn="ctr" fontAlgn="b"/>
                      <a:r>
                        <a:rPr lang="en-IT" sz="1100" b="0" i="0" u="none" strike="noStrike">
                          <a:solidFill>
                            <a:schemeClr val="tx1"/>
                          </a:solidFill>
                          <a:effectLst/>
                          <a:latin typeface="+mn-lt"/>
                        </a:rPr>
                        <a:t>71</a:t>
                      </a:r>
                    </a:p>
                  </a:txBody>
                  <a:tcPr marT="0" marB="0" anchor="ctr"/>
                </a:tc>
                <a:tc>
                  <a:txBody>
                    <a:bodyPr/>
                    <a:lstStyle/>
                    <a:p>
                      <a:pPr algn="ctr" fontAlgn="b"/>
                      <a:r>
                        <a:rPr lang="en-IT" sz="1100" b="0" i="0" u="none" strike="noStrike">
                          <a:solidFill>
                            <a:schemeClr val="tx1"/>
                          </a:solidFill>
                          <a:effectLst/>
                          <a:latin typeface="+mn-lt"/>
                        </a:rPr>
                        <a:t>67</a:t>
                      </a:r>
                    </a:p>
                  </a:txBody>
                  <a:tcPr marT="0" marB="0" anchor="ctr"/>
                </a:tc>
                <a:extLst>
                  <a:ext uri="{0D108BD9-81ED-4DB2-BD59-A6C34878D82A}">
                    <a16:rowId xmlns:a16="http://schemas.microsoft.com/office/drawing/2014/main" val="1316540206"/>
                  </a:ext>
                </a:extLst>
              </a:tr>
              <a:tr h="627516">
                <a:tc>
                  <a:txBody>
                    <a:bodyPr/>
                    <a:lstStyle/>
                    <a:p>
                      <a:pPr algn="l" fontAlgn="b"/>
                      <a:r>
                        <a:rPr lang="en-GB" sz="1100" b="1" i="0" u="none" strike="noStrike">
                          <a:solidFill>
                            <a:schemeClr val="tx1"/>
                          </a:solidFill>
                          <a:effectLst/>
                          <a:latin typeface="+mn-lt"/>
                        </a:rPr>
                        <a:t>ECOG, %</a:t>
                      </a:r>
                    </a:p>
                  </a:txBody>
                  <a:tcPr marT="0" marB="0" anchor="ctr"/>
                </a:tc>
                <a:tc>
                  <a:txBody>
                    <a:bodyPr/>
                    <a:lstStyle/>
                    <a:p>
                      <a:pPr algn="ctr" fontAlgn="b"/>
                      <a:r>
                        <a:rPr lang="en-IT" sz="1100" b="0" i="0" u="none" strike="noStrike">
                          <a:solidFill>
                            <a:schemeClr val="tx1"/>
                          </a:solidFill>
                          <a:effectLst/>
                          <a:latin typeface="+mn-lt"/>
                        </a:rPr>
                        <a:t>0-1: 97 </a:t>
                      </a:r>
                    </a:p>
                    <a:p>
                      <a:pPr algn="ctr" fontAlgn="b"/>
                      <a:r>
                        <a:rPr lang="en-IT" sz="1100" b="0" i="0" u="none" strike="noStrike">
                          <a:solidFill>
                            <a:schemeClr val="tx1"/>
                          </a:solidFill>
                          <a:effectLst/>
                          <a:latin typeface="+mn-lt"/>
                        </a:rPr>
                        <a:t>2: 3</a:t>
                      </a:r>
                    </a:p>
                  </a:txBody>
                  <a:tcPr marT="0" marB="0" anchor="ctr"/>
                </a:tc>
                <a:tc>
                  <a:txBody>
                    <a:bodyPr/>
                    <a:lstStyle/>
                    <a:p>
                      <a:pPr algn="ctr" fontAlgn="b"/>
                      <a:r>
                        <a:rPr lang="en-IT" sz="1100" b="0" i="0" u="none" strike="noStrike">
                          <a:solidFill>
                            <a:schemeClr val="tx1"/>
                          </a:solidFill>
                          <a:effectLst/>
                          <a:latin typeface="+mn-lt"/>
                        </a:rPr>
                        <a:t>0-1: 92 </a:t>
                      </a:r>
                    </a:p>
                    <a:p>
                      <a:pPr algn="ctr" fontAlgn="b"/>
                      <a:r>
                        <a:rPr lang="en-IT" sz="1100" b="0" i="0" u="none" strike="noStrike">
                          <a:solidFill>
                            <a:schemeClr val="tx1"/>
                          </a:solidFill>
                          <a:effectLst/>
                          <a:latin typeface="+mn-lt"/>
                        </a:rPr>
                        <a:t>2: 8</a:t>
                      </a:r>
                    </a:p>
                  </a:txBody>
                  <a:tcPr marT="0" marB="0" anchor="ctr"/>
                </a:tc>
                <a:tc>
                  <a:txBody>
                    <a:bodyPr/>
                    <a:lstStyle/>
                    <a:p>
                      <a:pPr algn="ctr" fontAlgn="b"/>
                      <a:r>
                        <a:rPr lang="en-IT" sz="1100" b="0" i="0" u="none" strike="noStrike">
                          <a:solidFill>
                            <a:schemeClr val="tx1"/>
                          </a:solidFill>
                          <a:effectLst/>
                          <a:latin typeface="+mn-lt"/>
                        </a:rPr>
                        <a:t>0: 36</a:t>
                      </a:r>
                    </a:p>
                    <a:p>
                      <a:pPr algn="ctr" fontAlgn="b"/>
                      <a:r>
                        <a:rPr lang="en-IT" sz="1100" b="0" i="0" u="none" strike="noStrike">
                          <a:solidFill>
                            <a:schemeClr val="tx1"/>
                          </a:solidFill>
                          <a:effectLst/>
                          <a:latin typeface="+mn-lt"/>
                        </a:rPr>
                        <a:t> 1: 51 </a:t>
                      </a:r>
                    </a:p>
                    <a:p>
                      <a:pPr algn="ctr" fontAlgn="b"/>
                      <a:r>
                        <a:rPr lang="en-IT" sz="1100" b="0" i="0" u="none" strike="noStrike">
                          <a:solidFill>
                            <a:schemeClr val="tx1"/>
                          </a:solidFill>
                          <a:effectLst/>
                          <a:latin typeface="+mn-lt"/>
                        </a:rPr>
                        <a:t>2: 13</a:t>
                      </a:r>
                    </a:p>
                  </a:txBody>
                  <a:tcPr marT="0" marB="0" anchor="ctr"/>
                </a:tc>
                <a:extLst>
                  <a:ext uri="{0D108BD9-81ED-4DB2-BD59-A6C34878D82A}">
                    <a16:rowId xmlns:a16="http://schemas.microsoft.com/office/drawing/2014/main" val="1551275774"/>
                  </a:ext>
                </a:extLst>
              </a:tr>
              <a:tr h="209172">
                <a:tc>
                  <a:txBody>
                    <a:bodyPr/>
                    <a:lstStyle/>
                    <a:p>
                      <a:pPr algn="l" fontAlgn="b"/>
                      <a:r>
                        <a:rPr lang="en-GB" sz="1100" b="1" i="0" u="none" strike="noStrike">
                          <a:solidFill>
                            <a:schemeClr val="tx1"/>
                          </a:solidFill>
                          <a:effectLst/>
                          <a:latin typeface="+mn-lt"/>
                        </a:rPr>
                        <a:t>Rai stage III–IV, %</a:t>
                      </a:r>
                    </a:p>
                  </a:txBody>
                  <a:tcPr marT="0" marB="0" anchor="ctr"/>
                </a:tc>
                <a:tc>
                  <a:txBody>
                    <a:bodyPr/>
                    <a:lstStyle/>
                    <a:p>
                      <a:pPr algn="ctr" fontAlgn="b"/>
                      <a:r>
                        <a:rPr lang="en-GB" sz="1100" b="0" i="0" u="none" strike="noStrike">
                          <a:solidFill>
                            <a:schemeClr val="tx1"/>
                          </a:solidFill>
                          <a:effectLst/>
                          <a:latin typeface="+mn-lt"/>
                        </a:rPr>
                        <a:t>NR</a:t>
                      </a:r>
                    </a:p>
                  </a:txBody>
                  <a:tcPr marT="0" marB="0" anchor="ctr"/>
                </a:tc>
                <a:tc>
                  <a:txBody>
                    <a:bodyPr/>
                    <a:lstStyle/>
                    <a:p>
                      <a:pPr algn="ctr" fontAlgn="b"/>
                      <a:r>
                        <a:rPr lang="en-IT" sz="1100" b="0" i="0" u="none" strike="noStrike">
                          <a:solidFill>
                            <a:schemeClr val="tx1"/>
                          </a:solidFill>
                          <a:effectLst/>
                          <a:latin typeface="+mn-lt"/>
                        </a:rPr>
                        <a:t>50</a:t>
                      </a:r>
                    </a:p>
                  </a:txBody>
                  <a:tcPr marT="0" marB="0" anchor="ctr"/>
                </a:tc>
                <a:tc>
                  <a:txBody>
                    <a:bodyPr/>
                    <a:lstStyle/>
                    <a:p>
                      <a:pPr algn="ctr" fontAlgn="b"/>
                      <a:r>
                        <a:rPr lang="en-IT" sz="1100" b="0" i="0" u="none" strike="noStrike">
                          <a:solidFill>
                            <a:schemeClr val="tx1"/>
                          </a:solidFill>
                          <a:effectLst/>
                          <a:latin typeface="+mn-lt"/>
                        </a:rPr>
                        <a:t>42</a:t>
                      </a:r>
                    </a:p>
                  </a:txBody>
                  <a:tcPr marT="0" marB="0" anchor="ctr"/>
                </a:tc>
                <a:extLst>
                  <a:ext uri="{0D108BD9-81ED-4DB2-BD59-A6C34878D82A}">
                    <a16:rowId xmlns:a16="http://schemas.microsoft.com/office/drawing/2014/main" val="3394471462"/>
                  </a:ext>
                </a:extLst>
              </a:tr>
              <a:tr h="209172">
                <a:tc>
                  <a:txBody>
                    <a:bodyPr/>
                    <a:lstStyle/>
                    <a:p>
                      <a:pPr algn="l" fontAlgn="b"/>
                      <a:r>
                        <a:rPr lang="en-GB" sz="1100" b="1" i="0" u="none" strike="noStrike">
                          <a:solidFill>
                            <a:schemeClr val="tx1"/>
                          </a:solidFill>
                          <a:effectLst/>
                          <a:latin typeface="+mn-lt"/>
                        </a:rPr>
                        <a:t>del(11q), %</a:t>
                      </a:r>
                    </a:p>
                  </a:txBody>
                  <a:tcPr marT="0" marB="0" anchor="ctr"/>
                </a:tc>
                <a:tc>
                  <a:txBody>
                    <a:bodyPr/>
                    <a:lstStyle/>
                    <a:p>
                      <a:pPr algn="ctr" fontAlgn="b"/>
                      <a:r>
                        <a:rPr lang="en-IT" sz="1100" b="0" i="0" u="none" strike="noStrike">
                          <a:solidFill>
                            <a:schemeClr val="tx1"/>
                          </a:solidFill>
                          <a:effectLst/>
                          <a:latin typeface="+mn-lt"/>
                        </a:rPr>
                        <a:t>27</a:t>
                      </a:r>
                    </a:p>
                  </a:txBody>
                  <a:tcPr marT="0" marB="0" anchor="ctr"/>
                </a:tc>
                <a:tc>
                  <a:txBody>
                    <a:bodyPr/>
                    <a:lstStyle/>
                    <a:p>
                      <a:pPr algn="ctr" fontAlgn="b"/>
                      <a:r>
                        <a:rPr lang="en-IT" sz="1100" b="0" i="0" u="none" strike="noStrike">
                          <a:solidFill>
                            <a:schemeClr val="tx1"/>
                          </a:solidFill>
                          <a:effectLst/>
                          <a:latin typeface="+mn-lt"/>
                        </a:rPr>
                        <a:t>64</a:t>
                      </a:r>
                    </a:p>
                  </a:txBody>
                  <a:tcPr marT="0" marB="0" anchor="ctr"/>
                </a:tc>
                <a:tc>
                  <a:txBody>
                    <a:bodyPr/>
                    <a:lstStyle/>
                    <a:p>
                      <a:pPr algn="ctr" fontAlgn="b"/>
                      <a:r>
                        <a:rPr lang="en-IT" sz="1100" b="0" i="0" u="none" strike="noStrike">
                          <a:solidFill>
                            <a:schemeClr val="tx1"/>
                          </a:solidFill>
                          <a:effectLst/>
                          <a:latin typeface="+mn-lt"/>
                        </a:rPr>
                        <a:t>27</a:t>
                      </a:r>
                    </a:p>
                  </a:txBody>
                  <a:tcPr marT="0" marB="0" anchor="ctr"/>
                </a:tc>
                <a:extLst>
                  <a:ext uri="{0D108BD9-81ED-4DB2-BD59-A6C34878D82A}">
                    <a16:rowId xmlns:a16="http://schemas.microsoft.com/office/drawing/2014/main" val="4288652997"/>
                  </a:ext>
                </a:extLst>
              </a:tr>
              <a:tr h="209172">
                <a:tc>
                  <a:txBody>
                    <a:bodyPr/>
                    <a:lstStyle/>
                    <a:p>
                      <a:pPr algn="l" fontAlgn="b"/>
                      <a:r>
                        <a:rPr lang="en-GB" sz="1100" b="1" i="0" u="none" strike="noStrike">
                          <a:solidFill>
                            <a:schemeClr val="tx1"/>
                          </a:solidFill>
                          <a:effectLst/>
                          <a:latin typeface="+mn-lt"/>
                        </a:rPr>
                        <a:t>del(17p), %</a:t>
                      </a:r>
                    </a:p>
                  </a:txBody>
                  <a:tcPr marT="0" marB="0" anchor="ctr"/>
                </a:tc>
                <a:tc>
                  <a:txBody>
                    <a:bodyPr/>
                    <a:lstStyle/>
                    <a:p>
                      <a:pPr algn="ctr" fontAlgn="b"/>
                      <a:r>
                        <a:rPr lang="en-IT" sz="1100" b="0" i="0" u="none" strike="noStrike">
                          <a:solidFill>
                            <a:schemeClr val="tx1"/>
                          </a:solidFill>
                          <a:effectLst/>
                          <a:latin typeface="+mn-lt"/>
                        </a:rPr>
                        <a:t>15</a:t>
                      </a:r>
                    </a:p>
                  </a:txBody>
                  <a:tcPr marT="0" marB="0" anchor="ctr"/>
                </a:tc>
                <a:tc>
                  <a:txBody>
                    <a:bodyPr/>
                    <a:lstStyle/>
                    <a:p>
                      <a:pPr algn="ctr" fontAlgn="b"/>
                      <a:r>
                        <a:rPr lang="en-IT" sz="1100" b="0" i="0" u="none" strike="noStrike">
                          <a:solidFill>
                            <a:schemeClr val="tx1"/>
                          </a:solidFill>
                          <a:effectLst/>
                          <a:latin typeface="+mn-lt"/>
                        </a:rPr>
                        <a:t>46</a:t>
                      </a:r>
                    </a:p>
                  </a:txBody>
                  <a:tcPr marT="0" marB="0" anchor="ctr"/>
                </a:tc>
                <a:tc>
                  <a:txBody>
                    <a:bodyPr/>
                    <a:lstStyle/>
                    <a:p>
                      <a:pPr algn="ctr" fontAlgn="b"/>
                      <a:r>
                        <a:rPr lang="en-IT" sz="1100" b="0" i="0" u="none" strike="noStrike">
                          <a:solidFill>
                            <a:schemeClr val="tx1"/>
                          </a:solidFill>
                          <a:effectLst/>
                          <a:latin typeface="+mn-lt"/>
                        </a:rPr>
                        <a:t>16</a:t>
                      </a:r>
                    </a:p>
                  </a:txBody>
                  <a:tcPr marT="0" marB="0" anchor="ctr"/>
                </a:tc>
                <a:extLst>
                  <a:ext uri="{0D108BD9-81ED-4DB2-BD59-A6C34878D82A}">
                    <a16:rowId xmlns:a16="http://schemas.microsoft.com/office/drawing/2014/main" val="51405330"/>
                  </a:ext>
                </a:extLst>
              </a:tr>
              <a:tr h="209172">
                <a:tc>
                  <a:txBody>
                    <a:bodyPr/>
                    <a:lstStyle/>
                    <a:p>
                      <a:pPr algn="l" fontAlgn="b"/>
                      <a:r>
                        <a:rPr lang="en-GB" sz="1100" b="1" i="1" u="none" strike="noStrike">
                          <a:solidFill>
                            <a:schemeClr val="tx1"/>
                          </a:solidFill>
                          <a:effectLst/>
                          <a:latin typeface="+mn-lt"/>
                        </a:rPr>
                        <a:t>TP53</a:t>
                      </a:r>
                      <a:r>
                        <a:rPr lang="en-GB" sz="1100" b="1" i="0" u="none" strike="noStrike" baseline="30000">
                          <a:solidFill>
                            <a:schemeClr val="tx1"/>
                          </a:solidFill>
                          <a:effectLst/>
                          <a:latin typeface="+mn-lt"/>
                        </a:rPr>
                        <a:t>mut</a:t>
                      </a:r>
                      <a:r>
                        <a:rPr lang="en-GB" sz="1100" b="1" i="0" u="none" strike="noStrike">
                          <a:solidFill>
                            <a:schemeClr val="tx1"/>
                          </a:solidFill>
                          <a:effectLst/>
                          <a:latin typeface="+mn-lt"/>
                        </a:rPr>
                        <a:t>, %</a:t>
                      </a:r>
                    </a:p>
                  </a:txBody>
                  <a:tcPr marT="0" marB="0" anchor="ctr"/>
                </a:tc>
                <a:tc>
                  <a:txBody>
                    <a:bodyPr/>
                    <a:lstStyle/>
                    <a:p>
                      <a:pPr algn="ctr" fontAlgn="b"/>
                      <a:r>
                        <a:rPr lang="en-IT" sz="1100" b="0" i="0" u="none" strike="noStrike">
                          <a:solidFill>
                            <a:schemeClr val="tx1"/>
                          </a:solidFill>
                          <a:effectLst/>
                          <a:latin typeface="+mn-lt"/>
                        </a:rPr>
                        <a:t>15</a:t>
                      </a:r>
                    </a:p>
                  </a:txBody>
                  <a:tcPr marT="0" marB="0" anchor="ctr"/>
                </a:tc>
                <a:tc>
                  <a:txBody>
                    <a:bodyPr/>
                    <a:lstStyle/>
                    <a:p>
                      <a:pPr algn="ctr" fontAlgn="b"/>
                      <a:r>
                        <a:rPr lang="en-IT" sz="1100" b="0" i="0" u="none" strike="noStrike">
                          <a:solidFill>
                            <a:schemeClr val="tx1"/>
                          </a:solidFill>
                          <a:effectLst/>
                          <a:latin typeface="+mn-lt"/>
                        </a:rPr>
                        <a:t>40</a:t>
                      </a:r>
                    </a:p>
                  </a:txBody>
                  <a:tcPr marT="0" marB="0" anchor="ctr"/>
                </a:tc>
                <a:tc>
                  <a:txBody>
                    <a:bodyPr/>
                    <a:lstStyle/>
                    <a:p>
                      <a:pPr algn="ctr" fontAlgn="b"/>
                      <a:r>
                        <a:rPr lang="en-IT" sz="1100" b="0" i="0" u="none" strike="noStrike">
                          <a:solidFill>
                            <a:schemeClr val="tx1"/>
                          </a:solidFill>
                          <a:effectLst/>
                          <a:latin typeface="+mn-lt"/>
                        </a:rPr>
                        <a:t>24</a:t>
                      </a:r>
                    </a:p>
                  </a:txBody>
                  <a:tcPr marT="0" marB="0" anchor="ctr"/>
                </a:tc>
                <a:extLst>
                  <a:ext uri="{0D108BD9-81ED-4DB2-BD59-A6C34878D82A}">
                    <a16:rowId xmlns:a16="http://schemas.microsoft.com/office/drawing/2014/main" val="4068758163"/>
                  </a:ext>
                </a:extLst>
              </a:tr>
              <a:tr h="209172">
                <a:tc>
                  <a:txBody>
                    <a:bodyPr/>
                    <a:lstStyle/>
                    <a:p>
                      <a:pPr algn="l" fontAlgn="b"/>
                      <a:r>
                        <a:rPr lang="en-GB" sz="1100" b="1" i="0" u="none" strike="noStrike">
                          <a:solidFill>
                            <a:schemeClr val="tx1"/>
                          </a:solidFill>
                          <a:effectLst/>
                          <a:latin typeface="+mn-lt"/>
                        </a:rPr>
                        <a:t>del(17p) and/or </a:t>
                      </a:r>
                      <a:r>
                        <a:rPr lang="en-GB" sz="1100" b="1" i="1" u="none" strike="noStrike">
                          <a:solidFill>
                            <a:schemeClr val="tx1"/>
                          </a:solidFill>
                          <a:effectLst/>
                          <a:latin typeface="+mn-lt"/>
                        </a:rPr>
                        <a:t>TP53</a:t>
                      </a:r>
                      <a:r>
                        <a:rPr lang="en-GB" sz="1100" b="1" i="1" u="none" strike="noStrike" baseline="30000">
                          <a:solidFill>
                            <a:schemeClr val="tx1"/>
                          </a:solidFill>
                          <a:effectLst/>
                          <a:latin typeface="+mn-lt"/>
                        </a:rPr>
                        <a:t>mut</a:t>
                      </a:r>
                      <a:r>
                        <a:rPr lang="en-GB" sz="1100" b="1" i="1" u="none" strike="noStrike" baseline="0">
                          <a:solidFill>
                            <a:schemeClr val="tx1"/>
                          </a:solidFill>
                          <a:effectLst/>
                          <a:latin typeface="+mn-lt"/>
                        </a:rPr>
                        <a:t>, %</a:t>
                      </a:r>
                    </a:p>
                  </a:txBody>
                  <a:tcPr marT="0" marB="0" anchor="ctr"/>
                </a:tc>
                <a:tc>
                  <a:txBody>
                    <a:bodyPr/>
                    <a:lstStyle/>
                    <a:p>
                      <a:pPr algn="ctr" fontAlgn="b"/>
                      <a:r>
                        <a:rPr lang="en-IT" sz="1100" b="0" i="0" u="none" strike="noStrike">
                          <a:solidFill>
                            <a:schemeClr val="tx1"/>
                          </a:solidFill>
                          <a:effectLst/>
                          <a:latin typeface="+mn-lt"/>
                        </a:rPr>
                        <a:t>23</a:t>
                      </a:r>
                    </a:p>
                  </a:txBody>
                  <a:tcPr marT="0" marB="0" anchor="ctr"/>
                </a:tc>
                <a:tc>
                  <a:txBody>
                    <a:bodyPr/>
                    <a:lstStyle/>
                    <a:p>
                      <a:pPr algn="ctr" fontAlgn="b"/>
                      <a:r>
                        <a:rPr lang="en-IT" sz="1100" b="0" i="0" u="none" strike="noStrike">
                          <a:solidFill>
                            <a:schemeClr val="tx1"/>
                          </a:solidFill>
                          <a:effectLst/>
                          <a:latin typeface="+mn-lt"/>
                        </a:rPr>
                        <a:t>51</a:t>
                      </a:r>
                    </a:p>
                  </a:txBody>
                  <a:tcPr marT="0" marB="0" anchor="ctr"/>
                </a:tc>
                <a:tc>
                  <a:txBody>
                    <a:bodyPr/>
                    <a:lstStyle/>
                    <a:p>
                      <a:pPr algn="ctr" fontAlgn="b"/>
                      <a:r>
                        <a:rPr lang="en-IT" sz="1100" b="0" i="0" u="none" strike="noStrike">
                          <a:solidFill>
                            <a:schemeClr val="tx1"/>
                          </a:solidFill>
                          <a:effectLst/>
                          <a:latin typeface="+mn-lt"/>
                        </a:rPr>
                        <a:t>28</a:t>
                      </a:r>
                    </a:p>
                  </a:txBody>
                  <a:tcPr marT="0" marB="0" anchor="ctr"/>
                </a:tc>
                <a:extLst>
                  <a:ext uri="{0D108BD9-81ED-4DB2-BD59-A6C34878D82A}">
                    <a16:rowId xmlns:a16="http://schemas.microsoft.com/office/drawing/2014/main" val="3129631875"/>
                  </a:ext>
                </a:extLst>
              </a:tr>
              <a:tr h="209172">
                <a:tc>
                  <a:txBody>
                    <a:bodyPr/>
                    <a:lstStyle/>
                    <a:p>
                      <a:pPr algn="l" fontAlgn="b"/>
                      <a:r>
                        <a:rPr lang="en-GB" sz="1100" b="1" i="0" u="none" strike="noStrike">
                          <a:solidFill>
                            <a:schemeClr val="tx1"/>
                          </a:solidFill>
                          <a:effectLst/>
                          <a:latin typeface="+mn-lt"/>
                        </a:rPr>
                        <a:t>Unmutated IGHV, %</a:t>
                      </a:r>
                    </a:p>
                  </a:txBody>
                  <a:tcPr marT="0" marB="0" anchor="ctr"/>
                </a:tc>
                <a:tc>
                  <a:txBody>
                    <a:bodyPr/>
                    <a:lstStyle/>
                    <a:p>
                      <a:pPr algn="ctr" fontAlgn="b"/>
                      <a:r>
                        <a:rPr lang="en-IT" sz="1100" b="0" i="0" u="none" strike="noStrike">
                          <a:solidFill>
                            <a:schemeClr val="tx1"/>
                          </a:solidFill>
                          <a:effectLst/>
                          <a:latin typeface="+mn-lt"/>
                        </a:rPr>
                        <a:t>73</a:t>
                      </a:r>
                    </a:p>
                  </a:txBody>
                  <a:tcPr marT="0" marB="0" anchor="ctr"/>
                </a:tc>
                <a:tc>
                  <a:txBody>
                    <a:bodyPr/>
                    <a:lstStyle/>
                    <a:p>
                      <a:pPr algn="ctr" fontAlgn="b"/>
                      <a:r>
                        <a:rPr lang="en-IT" sz="1100" b="0" i="0" u="none" strike="noStrike">
                          <a:solidFill>
                            <a:schemeClr val="tx1"/>
                          </a:solidFill>
                          <a:effectLst/>
                          <a:latin typeface="+mn-lt"/>
                        </a:rPr>
                        <a:t>86</a:t>
                      </a:r>
                    </a:p>
                  </a:txBody>
                  <a:tcPr marT="0" marB="0" anchor="ctr"/>
                </a:tc>
                <a:tc>
                  <a:txBody>
                    <a:bodyPr/>
                    <a:lstStyle/>
                    <a:p>
                      <a:pPr algn="ctr" fontAlgn="b"/>
                      <a:r>
                        <a:rPr lang="en-IT" sz="1100" b="0" i="0" u="none" strike="noStrike">
                          <a:solidFill>
                            <a:schemeClr val="tx1"/>
                          </a:solidFill>
                          <a:effectLst/>
                          <a:latin typeface="+mn-lt"/>
                        </a:rPr>
                        <a:t>74</a:t>
                      </a:r>
                    </a:p>
                  </a:txBody>
                  <a:tcPr marT="0" marB="0" anchor="ctr"/>
                </a:tc>
                <a:extLst>
                  <a:ext uri="{0D108BD9-81ED-4DB2-BD59-A6C34878D82A}">
                    <a16:rowId xmlns:a16="http://schemas.microsoft.com/office/drawing/2014/main" val="1794028354"/>
                  </a:ext>
                </a:extLst>
              </a:tr>
              <a:tr h="209172">
                <a:tc>
                  <a:txBody>
                    <a:bodyPr/>
                    <a:lstStyle/>
                    <a:p>
                      <a:pPr algn="l" fontAlgn="b"/>
                      <a:r>
                        <a:rPr lang="en-GB" sz="1100" b="1" i="0" u="none" strike="noStrike">
                          <a:solidFill>
                            <a:schemeClr val="tx1"/>
                          </a:solidFill>
                          <a:effectLst/>
                          <a:latin typeface="+mn-lt"/>
                        </a:rPr>
                        <a:t>Median number of prior lines, n (range)</a:t>
                      </a:r>
                    </a:p>
                  </a:txBody>
                  <a:tcPr marT="0" marB="0" anchor="ctr"/>
                </a:tc>
                <a:tc>
                  <a:txBody>
                    <a:bodyPr/>
                    <a:lstStyle/>
                    <a:p>
                      <a:pPr algn="ctr" fontAlgn="b"/>
                      <a:r>
                        <a:rPr lang="en-IT" sz="1100" b="0" i="0" u="none" strike="noStrike">
                          <a:solidFill>
                            <a:schemeClr val="tx1"/>
                          </a:solidFill>
                          <a:effectLst/>
                          <a:latin typeface="+mn-lt"/>
                        </a:rPr>
                        <a:t>1 (1-8)</a:t>
                      </a:r>
                    </a:p>
                  </a:txBody>
                  <a:tcPr marT="0" marB="0" anchor="ctr"/>
                </a:tc>
                <a:tc>
                  <a:txBody>
                    <a:bodyPr/>
                    <a:lstStyle/>
                    <a:p>
                      <a:pPr algn="ctr" fontAlgn="b"/>
                      <a:r>
                        <a:rPr lang="en-IT" sz="1100" b="0" i="0" u="none" strike="noStrike">
                          <a:solidFill>
                            <a:schemeClr val="tx1"/>
                          </a:solidFill>
                          <a:effectLst/>
                          <a:latin typeface="+mn-lt"/>
                        </a:rPr>
                        <a:t>2 (1-12)</a:t>
                      </a:r>
                    </a:p>
                  </a:txBody>
                  <a:tcPr marT="0" marB="0" anchor="ctr"/>
                </a:tc>
                <a:tc>
                  <a:txBody>
                    <a:bodyPr/>
                    <a:lstStyle/>
                    <a:p>
                      <a:pPr algn="ctr" fontAlgn="b"/>
                      <a:r>
                        <a:rPr lang="en-IT" sz="1100" b="0" i="0" u="none" strike="noStrike">
                          <a:solidFill>
                            <a:schemeClr val="tx1"/>
                          </a:solidFill>
                          <a:effectLst/>
                          <a:latin typeface="+mn-lt"/>
                        </a:rPr>
                        <a:t>2 (1-10)</a:t>
                      </a:r>
                    </a:p>
                  </a:txBody>
                  <a:tcPr marT="0" marB="0" anchor="ctr"/>
                </a:tc>
                <a:extLst>
                  <a:ext uri="{0D108BD9-81ED-4DB2-BD59-A6C34878D82A}">
                    <a16:rowId xmlns:a16="http://schemas.microsoft.com/office/drawing/2014/main" val="4042659185"/>
                  </a:ext>
                </a:extLst>
              </a:tr>
              <a:tr h="627516">
                <a:tc>
                  <a:txBody>
                    <a:bodyPr/>
                    <a:lstStyle/>
                    <a:p>
                      <a:pPr algn="l" fontAlgn="b"/>
                      <a:r>
                        <a:rPr lang="en-GB" sz="1100" b="1" i="0" u="none" strike="noStrike">
                          <a:solidFill>
                            <a:schemeClr val="tx1"/>
                          </a:solidFill>
                          <a:effectLst/>
                          <a:latin typeface="+mn-lt"/>
                        </a:rPr>
                        <a:t>No. prior lines, %</a:t>
                      </a:r>
                    </a:p>
                  </a:txBody>
                  <a:tcPr marT="0" marB="0" anchor="ctr"/>
                </a:tc>
                <a:tc>
                  <a:txBody>
                    <a:bodyPr/>
                    <a:lstStyle/>
                    <a:p>
                      <a:pPr algn="ctr" fontAlgn="b"/>
                      <a:r>
                        <a:rPr lang="en-IT" sz="1100" b="0" i="0" u="none" strike="noStrike">
                          <a:solidFill>
                            <a:schemeClr val="tx1"/>
                          </a:solidFill>
                          <a:effectLst/>
                          <a:latin typeface="+mn-lt"/>
                        </a:rPr>
                        <a:t>1: 59 </a:t>
                      </a:r>
                    </a:p>
                    <a:p>
                      <a:pPr algn="ctr" fontAlgn="b"/>
                      <a:r>
                        <a:rPr lang="en-IT" sz="1100" b="0" i="0" u="none" strike="noStrike">
                          <a:solidFill>
                            <a:schemeClr val="tx1"/>
                          </a:solidFill>
                          <a:effectLst/>
                          <a:latin typeface="+mn-lt"/>
                        </a:rPr>
                        <a:t>2: 24 </a:t>
                      </a:r>
                    </a:p>
                    <a:p>
                      <a:pPr algn="ctr" fontAlgn="b"/>
                      <a:r>
                        <a:rPr lang="en-IT" sz="1100" b="0" i="0" u="none" strike="noStrike">
                          <a:solidFill>
                            <a:schemeClr val="tx1"/>
                          </a:solidFill>
                          <a:effectLst/>
                          <a:latin typeface="+mn-lt"/>
                        </a:rPr>
                        <a:t>3: 10</a:t>
                      </a:r>
                    </a:p>
                  </a:txBody>
                  <a:tcPr marT="0" marB="0" anchor="ctr"/>
                </a:tc>
                <a:tc>
                  <a:txBody>
                    <a:bodyPr/>
                    <a:lstStyle/>
                    <a:p>
                      <a:pPr algn="ctr" fontAlgn="b"/>
                      <a:r>
                        <a:rPr lang="en-IT" sz="1100" b="0" i="0" u="none" strike="noStrike">
                          <a:solidFill>
                            <a:schemeClr val="tx1"/>
                          </a:solidFill>
                          <a:effectLst/>
                          <a:latin typeface="+mn-lt"/>
                        </a:rPr>
                        <a:t>1-3: 88</a:t>
                      </a:r>
                    </a:p>
                  </a:txBody>
                  <a:tcPr marT="0" marB="0" anchor="ctr"/>
                </a:tc>
                <a:tc>
                  <a:txBody>
                    <a:bodyPr/>
                    <a:lstStyle/>
                    <a:p>
                      <a:pPr algn="ctr" fontAlgn="b"/>
                      <a:r>
                        <a:rPr lang="en-IT" sz="1100" b="0" i="0" u="none" strike="noStrike">
                          <a:solidFill>
                            <a:schemeClr val="tx1"/>
                          </a:solidFill>
                          <a:effectLst/>
                          <a:latin typeface="+mn-lt"/>
                        </a:rPr>
                        <a:t>1: 48 </a:t>
                      </a:r>
                    </a:p>
                    <a:p>
                      <a:pPr algn="ctr" fontAlgn="b"/>
                      <a:r>
                        <a:rPr lang="en-IT" sz="1100" b="0" i="0" u="none" strike="noStrike">
                          <a:solidFill>
                            <a:schemeClr val="tx1"/>
                          </a:solidFill>
                          <a:effectLst/>
                          <a:latin typeface="+mn-lt"/>
                        </a:rPr>
                        <a:t>2: 27 </a:t>
                      </a:r>
                    </a:p>
                    <a:p>
                      <a:pPr algn="ctr" fontAlgn="b"/>
                      <a:r>
                        <a:rPr lang="en-IT" sz="1100" b="0" i="0" u="none" strike="noStrike">
                          <a:solidFill>
                            <a:schemeClr val="tx1"/>
                          </a:solidFill>
                          <a:effectLst/>
                          <a:latin typeface="+mn-lt"/>
                        </a:rPr>
                        <a:t>3: 13</a:t>
                      </a:r>
                    </a:p>
                  </a:txBody>
                  <a:tcPr marT="0" marB="0" anchor="ctr"/>
                </a:tc>
                <a:extLst>
                  <a:ext uri="{0D108BD9-81ED-4DB2-BD59-A6C34878D82A}">
                    <a16:rowId xmlns:a16="http://schemas.microsoft.com/office/drawing/2014/main" val="546841375"/>
                  </a:ext>
                </a:extLst>
              </a:tr>
              <a:tr h="209172">
                <a:tc>
                  <a:txBody>
                    <a:bodyPr/>
                    <a:lstStyle/>
                    <a:p>
                      <a:pPr algn="l" fontAlgn="b"/>
                      <a:r>
                        <a:rPr lang="en-GB" sz="1100" b="1" i="0" u="none" strike="noStrike">
                          <a:solidFill>
                            <a:schemeClr val="tx1"/>
                          </a:solidFill>
                          <a:effectLst/>
                          <a:latin typeface="+mn-lt"/>
                        </a:rPr>
                        <a:t>Prior anti-CD20 Ab, %</a:t>
                      </a:r>
                    </a:p>
                  </a:txBody>
                  <a:tcPr marT="0" marB="0" anchor="ctr"/>
                </a:tc>
                <a:tc>
                  <a:txBody>
                    <a:bodyPr/>
                    <a:lstStyle/>
                    <a:p>
                      <a:pPr algn="ctr" fontAlgn="b"/>
                      <a:r>
                        <a:rPr lang="en-IT" sz="1100" b="0" i="0" u="none" strike="noStrike">
                          <a:solidFill>
                            <a:schemeClr val="tx1"/>
                          </a:solidFill>
                          <a:effectLst/>
                          <a:latin typeface="+mn-lt"/>
                        </a:rPr>
                        <a:t>83</a:t>
                      </a:r>
                    </a:p>
                  </a:txBody>
                  <a:tcPr marT="0" marB="0" anchor="ctr"/>
                </a:tc>
                <a:tc>
                  <a:txBody>
                    <a:bodyPr/>
                    <a:lstStyle/>
                    <a:p>
                      <a:pPr algn="ctr" fontAlgn="b"/>
                      <a:r>
                        <a:rPr lang="en-IT" sz="1100" b="0" i="0" u="none" strike="noStrike">
                          <a:solidFill>
                            <a:schemeClr val="tx1"/>
                          </a:solidFill>
                          <a:effectLst/>
                          <a:latin typeface="+mn-lt"/>
                        </a:rPr>
                        <a:t>86</a:t>
                      </a:r>
                    </a:p>
                  </a:txBody>
                  <a:tcPr marT="0" marB="0" anchor="ctr"/>
                </a:tc>
                <a:tc>
                  <a:txBody>
                    <a:bodyPr/>
                    <a:lstStyle/>
                    <a:p>
                      <a:pPr algn="ctr" fontAlgn="b"/>
                      <a:r>
                        <a:rPr lang="en-IT" sz="1100" b="0" i="0" u="none" strike="noStrike">
                          <a:solidFill>
                            <a:schemeClr val="tx1"/>
                          </a:solidFill>
                          <a:effectLst/>
                          <a:latin typeface="+mn-lt"/>
                        </a:rPr>
                        <a:t>80</a:t>
                      </a:r>
                    </a:p>
                  </a:txBody>
                  <a:tcPr marT="0" marB="0" anchor="ctr"/>
                </a:tc>
                <a:extLst>
                  <a:ext uri="{0D108BD9-81ED-4DB2-BD59-A6C34878D82A}">
                    <a16:rowId xmlns:a16="http://schemas.microsoft.com/office/drawing/2014/main" val="3450114941"/>
                  </a:ext>
                </a:extLst>
              </a:tr>
            </a:tbl>
          </a:graphicData>
        </a:graphic>
      </p:graphicFrame>
    </p:spTree>
    <p:extLst>
      <p:ext uri="{BB962C8B-B14F-4D97-AF65-F5344CB8AC3E}">
        <p14:creationId xmlns:p14="http://schemas.microsoft.com/office/powerpoint/2010/main" val="24298094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2557515-4C4A-BA76-6E37-98787F64FD03}"/>
              </a:ext>
            </a:extLst>
          </p:cNvPr>
          <p:cNvSpPr>
            <a:spLocks noGrp="1"/>
          </p:cNvSpPr>
          <p:nvPr>
            <p:ph type="ftr" sz="quarter" idx="10"/>
          </p:nvPr>
        </p:nvSpPr>
        <p:spPr/>
        <p:txBody>
          <a:bodyPr/>
          <a:lstStyle/>
          <a:p>
            <a:r>
              <a:rPr lang="en-GB"/>
              <a:t>BR/IR, </a:t>
            </a:r>
            <a:r>
              <a:rPr lang="en-GB" err="1"/>
              <a:t>bendamustine</a:t>
            </a:r>
            <a:r>
              <a:rPr lang="en-GB"/>
              <a:t> + rituximab or </a:t>
            </a:r>
            <a:r>
              <a:rPr lang="en-GB" err="1"/>
              <a:t>idelalisib</a:t>
            </a:r>
            <a:r>
              <a:rPr lang="en-GB"/>
              <a:t> + rituximab; </a:t>
            </a:r>
            <a:r>
              <a:rPr lang="en-GB" err="1"/>
              <a:t>CrI</a:t>
            </a:r>
            <a:r>
              <a:rPr lang="en-GB"/>
              <a:t>, credible intervals; HR, hazard ratio; OR, odds ratio; NMA, network meta-analysis</a:t>
            </a:r>
          </a:p>
          <a:p>
            <a:r>
              <a:rPr lang="en-GB" b="1" err="1"/>
              <a:t>Shadman</a:t>
            </a:r>
            <a:r>
              <a:rPr lang="en-GB" b="1"/>
              <a:t> et al. Abstract #P701 presented at EHA2024. </a:t>
            </a:r>
          </a:p>
        </p:txBody>
      </p:sp>
      <p:sp>
        <p:nvSpPr>
          <p:cNvPr id="3" name="Title 2">
            <a:extLst>
              <a:ext uri="{FF2B5EF4-FFF2-40B4-BE49-F238E27FC236}">
                <a16:creationId xmlns:a16="http://schemas.microsoft.com/office/drawing/2014/main" id="{F2A8B246-93B9-02D6-9F1E-7AB10C0C4F4F}"/>
              </a:ext>
            </a:extLst>
          </p:cNvPr>
          <p:cNvSpPr>
            <a:spLocks noGrp="1"/>
          </p:cNvSpPr>
          <p:nvPr>
            <p:ph type="title"/>
          </p:nvPr>
        </p:nvSpPr>
        <p:spPr/>
        <p:txBody>
          <a:bodyPr/>
          <a:lstStyle/>
          <a:p>
            <a:r>
              <a:rPr lang="en-US"/>
              <a:t>Methods – network meta-analysis</a:t>
            </a:r>
          </a:p>
        </p:txBody>
      </p:sp>
      <p:sp>
        <p:nvSpPr>
          <p:cNvPr id="6" name="Rectangle 5">
            <a:extLst>
              <a:ext uri="{FF2B5EF4-FFF2-40B4-BE49-F238E27FC236}">
                <a16:creationId xmlns:a16="http://schemas.microsoft.com/office/drawing/2014/main" id="{263D7DDC-DEEA-4F8C-010A-3B06D5DF7772}"/>
              </a:ext>
            </a:extLst>
          </p:cNvPr>
          <p:cNvSpPr/>
          <p:nvPr/>
        </p:nvSpPr>
        <p:spPr>
          <a:xfrm>
            <a:off x="6203950" y="1665288"/>
            <a:ext cx="1800000" cy="120015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Zanubrutinib</a:t>
            </a:r>
          </a:p>
        </p:txBody>
      </p:sp>
      <p:sp>
        <p:nvSpPr>
          <p:cNvPr id="7" name="Rectangle 6">
            <a:extLst>
              <a:ext uri="{FF2B5EF4-FFF2-40B4-BE49-F238E27FC236}">
                <a16:creationId xmlns:a16="http://schemas.microsoft.com/office/drawing/2014/main" id="{98324D44-7EA0-3957-6CB1-5D2C136C4EB1}"/>
              </a:ext>
            </a:extLst>
          </p:cNvPr>
          <p:cNvSpPr/>
          <p:nvPr/>
        </p:nvSpPr>
        <p:spPr>
          <a:xfrm>
            <a:off x="7544381" y="3974588"/>
            <a:ext cx="1800000" cy="120015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Ibrutinib</a:t>
            </a:r>
          </a:p>
        </p:txBody>
      </p:sp>
      <p:sp>
        <p:nvSpPr>
          <p:cNvPr id="8" name="Rectangle 7">
            <a:extLst>
              <a:ext uri="{FF2B5EF4-FFF2-40B4-BE49-F238E27FC236}">
                <a16:creationId xmlns:a16="http://schemas.microsoft.com/office/drawing/2014/main" id="{EBE0ED6A-32B2-C9CC-1DF0-2C8B71AFAB19}"/>
              </a:ext>
            </a:extLst>
          </p:cNvPr>
          <p:cNvSpPr/>
          <p:nvPr/>
        </p:nvSpPr>
        <p:spPr>
          <a:xfrm>
            <a:off x="8805596" y="1665288"/>
            <a:ext cx="1800000" cy="1200150"/>
          </a:xfrm>
          <a:prstGeom prst="rect">
            <a:avLst/>
          </a:prstGeom>
          <a:solidFill>
            <a:schemeClr val="accent1">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Acalabrutinib</a:t>
            </a:r>
          </a:p>
        </p:txBody>
      </p:sp>
      <p:sp>
        <p:nvSpPr>
          <p:cNvPr id="9" name="Rectangle 8">
            <a:extLst>
              <a:ext uri="{FF2B5EF4-FFF2-40B4-BE49-F238E27FC236}">
                <a16:creationId xmlns:a16="http://schemas.microsoft.com/office/drawing/2014/main" id="{6FC658E2-9ED9-4CDC-104B-9DCBD99EAA5D}"/>
              </a:ext>
            </a:extLst>
          </p:cNvPr>
          <p:cNvSpPr/>
          <p:nvPr/>
        </p:nvSpPr>
        <p:spPr>
          <a:xfrm>
            <a:off x="10023621" y="3974588"/>
            <a:ext cx="1800000" cy="120015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BR/IR</a:t>
            </a:r>
          </a:p>
        </p:txBody>
      </p:sp>
      <p:cxnSp>
        <p:nvCxnSpPr>
          <p:cNvPr id="11" name="Straight Connector 10">
            <a:extLst>
              <a:ext uri="{FF2B5EF4-FFF2-40B4-BE49-F238E27FC236}">
                <a16:creationId xmlns:a16="http://schemas.microsoft.com/office/drawing/2014/main" id="{2D1FB80B-3B6C-5A6E-44AF-212E47707409}"/>
              </a:ext>
            </a:extLst>
          </p:cNvPr>
          <p:cNvCxnSpPr>
            <a:cxnSpLocks/>
            <a:stCxn id="6" idx="2"/>
            <a:endCxn id="7" idx="0"/>
          </p:cNvCxnSpPr>
          <p:nvPr/>
        </p:nvCxnSpPr>
        <p:spPr>
          <a:xfrm>
            <a:off x="7103950" y="2865438"/>
            <a:ext cx="1340431" cy="11091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9BB9299-23F0-83AB-FCC5-9180C4E3DFC6}"/>
              </a:ext>
            </a:extLst>
          </p:cNvPr>
          <p:cNvCxnSpPr>
            <a:stCxn id="7" idx="0"/>
            <a:endCxn id="8" idx="2"/>
          </p:cNvCxnSpPr>
          <p:nvPr/>
        </p:nvCxnSpPr>
        <p:spPr>
          <a:xfrm flipV="1">
            <a:off x="8444381" y="2865438"/>
            <a:ext cx="1261215" cy="11091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A5356C8-E65E-90CE-D551-7ABAFFC567F4}"/>
              </a:ext>
            </a:extLst>
          </p:cNvPr>
          <p:cNvCxnSpPr>
            <a:stCxn id="8" idx="2"/>
            <a:endCxn id="9" idx="0"/>
          </p:cNvCxnSpPr>
          <p:nvPr/>
        </p:nvCxnSpPr>
        <p:spPr>
          <a:xfrm>
            <a:off x="9705596" y="2865438"/>
            <a:ext cx="1218025" cy="11091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0EEC496-39E4-E1EC-BC3A-C9397B555C15}"/>
              </a:ext>
            </a:extLst>
          </p:cNvPr>
          <p:cNvSpPr txBox="1"/>
          <p:nvPr/>
        </p:nvSpPr>
        <p:spPr>
          <a:xfrm>
            <a:off x="407989" y="1665288"/>
            <a:ext cx="5575746" cy="4001095"/>
          </a:xfrm>
          <a:prstGeom prst="rect">
            <a:avLst/>
          </a:prstGeom>
          <a:noFill/>
        </p:spPr>
        <p:txBody>
          <a:bodyPr wrap="square" lIns="0" tIns="0" rIns="0" bIns="0" rtlCol="0">
            <a:spAutoFit/>
          </a:bodyPr>
          <a:lstStyle/>
          <a:p>
            <a:pPr marL="177800" indent="-177800">
              <a:spcAft>
                <a:spcPts val="600"/>
              </a:spcAft>
              <a:buClr>
                <a:schemeClr val="accent2"/>
              </a:buClr>
              <a:buFont typeface="Arial" panose="020B0604020202020204" pitchFamily="34" charset="0"/>
              <a:buChar char="•"/>
            </a:pPr>
            <a:r>
              <a:rPr lang="en-GB" sz="1600"/>
              <a:t>Fixed effect Bayesian NMA models were used to simultaneously synthesize the relative treatment effects observed in each trial (i.e., HRs) and obtain estimates of the relative treatment effects of all treatments in the network</a:t>
            </a:r>
          </a:p>
          <a:p>
            <a:pPr marL="177800" indent="-177800">
              <a:spcAft>
                <a:spcPts val="600"/>
              </a:spcAft>
              <a:buClr>
                <a:schemeClr val="accent2"/>
              </a:buClr>
              <a:buFont typeface="Arial" panose="020B0604020202020204" pitchFamily="34" charset="0"/>
              <a:buChar char="•"/>
            </a:pPr>
            <a:r>
              <a:rPr lang="en-GB" sz="1600"/>
              <a:t>Analyses were performed in </a:t>
            </a:r>
            <a:r>
              <a:rPr lang="en-GB" sz="1600" err="1"/>
              <a:t>OpenBUGS</a:t>
            </a:r>
            <a:r>
              <a:rPr lang="en-GB" sz="1600"/>
              <a:t> (version 3.2.3)</a:t>
            </a:r>
          </a:p>
          <a:p>
            <a:pPr marL="177800" indent="-177800">
              <a:spcAft>
                <a:spcPts val="600"/>
              </a:spcAft>
              <a:buClr>
                <a:schemeClr val="accent2"/>
              </a:buClr>
              <a:buFont typeface="Arial" panose="020B0604020202020204" pitchFamily="34" charset="0"/>
              <a:buChar char="•"/>
            </a:pPr>
            <a:r>
              <a:rPr lang="en-GB" sz="1600"/>
              <a:t>Survival outcomes were </a:t>
            </a:r>
            <a:r>
              <a:rPr lang="en-GB" sz="1600" err="1"/>
              <a:t>analyzed</a:t>
            </a:r>
            <a:r>
              <a:rPr lang="en-GB" sz="1600"/>
              <a:t> in terms of HRs and response outcomes in terms of ORs, each with the corresponding 95% </a:t>
            </a:r>
            <a:r>
              <a:rPr lang="en-GB" sz="1600" err="1"/>
              <a:t>CrI</a:t>
            </a:r>
            <a:r>
              <a:rPr lang="en-GB" sz="1600"/>
              <a:t>, which reflect the range of true underlying effects with 95% probability</a:t>
            </a:r>
          </a:p>
          <a:p>
            <a:pPr marL="671513" lvl="1" indent="-214313">
              <a:spcAft>
                <a:spcPts val="600"/>
              </a:spcAft>
              <a:buClr>
                <a:schemeClr val="accent2"/>
              </a:buClr>
              <a:buFont typeface="Arial" panose="020B0604020202020204" pitchFamily="34" charset="0"/>
              <a:buChar char="•"/>
            </a:pPr>
            <a:r>
              <a:rPr lang="en-GB" sz="1600"/>
              <a:t>The probability that </a:t>
            </a:r>
            <a:r>
              <a:rPr lang="en-GB" sz="1600" err="1"/>
              <a:t>zanubrutinib</a:t>
            </a:r>
            <a:r>
              <a:rPr lang="en-GB" sz="1600"/>
              <a:t> was better than each comparator treatment was also estimated for each analysis</a:t>
            </a:r>
          </a:p>
          <a:p>
            <a:pPr marL="177800" indent="-177800">
              <a:spcAft>
                <a:spcPts val="600"/>
              </a:spcAft>
              <a:buClr>
                <a:schemeClr val="accent2"/>
              </a:buClr>
              <a:buFont typeface="Arial" panose="020B0604020202020204" pitchFamily="34" charset="0"/>
              <a:buChar char="•"/>
            </a:pPr>
            <a:r>
              <a:rPr lang="en-GB" sz="1600"/>
              <a:t>Given that data from ALPINE were collected during the COVID-19 pandemic, data were </a:t>
            </a:r>
            <a:r>
              <a:rPr lang="en-GB" sz="1600" err="1"/>
              <a:t>analyzed</a:t>
            </a:r>
            <a:r>
              <a:rPr lang="en-GB" sz="1600"/>
              <a:t> with and without adjustment for COVID-19-related deaths</a:t>
            </a:r>
            <a:endParaRPr lang="en-US" sz="1600"/>
          </a:p>
        </p:txBody>
      </p:sp>
      <p:sp>
        <p:nvSpPr>
          <p:cNvPr id="4" name="TextBox 3">
            <a:extLst>
              <a:ext uri="{FF2B5EF4-FFF2-40B4-BE49-F238E27FC236}">
                <a16:creationId xmlns:a16="http://schemas.microsoft.com/office/drawing/2014/main" id="{B287C6E8-9F62-98A2-D578-BEA76E24183A}"/>
              </a:ext>
            </a:extLst>
          </p:cNvPr>
          <p:cNvSpPr txBox="1"/>
          <p:nvPr/>
        </p:nvSpPr>
        <p:spPr>
          <a:xfrm>
            <a:off x="7349960" y="3275111"/>
            <a:ext cx="874206" cy="307777"/>
          </a:xfrm>
          <a:prstGeom prst="rect">
            <a:avLst/>
          </a:prstGeom>
          <a:solidFill>
            <a:schemeClr val="bg1"/>
          </a:solidFill>
        </p:spPr>
        <p:txBody>
          <a:bodyPr wrap="square" rtlCol="0">
            <a:spAutoFit/>
          </a:bodyPr>
          <a:lstStyle/>
          <a:p>
            <a:r>
              <a:rPr lang="en-US" sz="1400" b="1"/>
              <a:t>ALPINE</a:t>
            </a:r>
          </a:p>
        </p:txBody>
      </p:sp>
      <p:sp>
        <p:nvSpPr>
          <p:cNvPr id="10" name="TextBox 9">
            <a:extLst>
              <a:ext uri="{FF2B5EF4-FFF2-40B4-BE49-F238E27FC236}">
                <a16:creationId xmlns:a16="http://schemas.microsoft.com/office/drawing/2014/main" id="{6080E7A3-99BD-34E4-3811-0555877615DB}"/>
              </a:ext>
            </a:extLst>
          </p:cNvPr>
          <p:cNvSpPr txBox="1"/>
          <p:nvPr/>
        </p:nvSpPr>
        <p:spPr>
          <a:xfrm>
            <a:off x="8404773" y="3275111"/>
            <a:ext cx="1300823" cy="307777"/>
          </a:xfrm>
          <a:prstGeom prst="rect">
            <a:avLst/>
          </a:prstGeom>
          <a:solidFill>
            <a:schemeClr val="bg1"/>
          </a:solidFill>
        </p:spPr>
        <p:txBody>
          <a:bodyPr wrap="square" rtlCol="0">
            <a:spAutoFit/>
          </a:bodyPr>
          <a:lstStyle/>
          <a:p>
            <a:r>
              <a:rPr lang="en-US" sz="1400" b="1"/>
              <a:t>ELEVATE-RR</a:t>
            </a:r>
          </a:p>
        </p:txBody>
      </p:sp>
      <p:sp>
        <p:nvSpPr>
          <p:cNvPr id="12" name="TextBox 11">
            <a:extLst>
              <a:ext uri="{FF2B5EF4-FFF2-40B4-BE49-F238E27FC236}">
                <a16:creationId xmlns:a16="http://schemas.microsoft.com/office/drawing/2014/main" id="{180455D9-95A8-BEE8-7023-7889137290A9}"/>
              </a:ext>
            </a:extLst>
          </p:cNvPr>
          <p:cNvSpPr txBox="1"/>
          <p:nvPr/>
        </p:nvSpPr>
        <p:spPr>
          <a:xfrm>
            <a:off x="9925811" y="3275111"/>
            <a:ext cx="1077027" cy="307777"/>
          </a:xfrm>
          <a:prstGeom prst="rect">
            <a:avLst/>
          </a:prstGeom>
          <a:solidFill>
            <a:schemeClr val="bg1"/>
          </a:solidFill>
        </p:spPr>
        <p:txBody>
          <a:bodyPr wrap="square" rtlCol="0">
            <a:spAutoFit/>
          </a:bodyPr>
          <a:lstStyle/>
          <a:p>
            <a:r>
              <a:rPr lang="en-US" sz="1400" b="1"/>
              <a:t>ASCEND</a:t>
            </a:r>
          </a:p>
        </p:txBody>
      </p:sp>
    </p:spTree>
    <p:extLst>
      <p:ext uri="{BB962C8B-B14F-4D97-AF65-F5344CB8AC3E}">
        <p14:creationId xmlns:p14="http://schemas.microsoft.com/office/powerpoint/2010/main" val="45798831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7DB9F7E-F8C4-6CF0-39C8-11CB54DA9D68}"/>
              </a:ext>
            </a:extLst>
          </p:cNvPr>
          <p:cNvSpPr>
            <a:spLocks noGrp="1"/>
          </p:cNvSpPr>
          <p:nvPr>
            <p:ph type="ftr" sz="quarter" idx="10"/>
          </p:nvPr>
        </p:nvSpPr>
        <p:spPr/>
        <p:txBody>
          <a:bodyPr/>
          <a:lstStyle/>
          <a:p>
            <a:r>
              <a:rPr lang="en-GB" baseline="30000" err="1"/>
              <a:t>a</a:t>
            </a:r>
            <a:r>
              <a:rPr lang="en-GB" err="1"/>
              <a:t>Trial</a:t>
            </a:r>
            <a:r>
              <a:rPr lang="en-GB"/>
              <a:t>-defined definition of high risk. </a:t>
            </a:r>
          </a:p>
          <a:p>
            <a:r>
              <a:rPr lang="en-GB"/>
              <a:t>BR/IR, </a:t>
            </a:r>
            <a:r>
              <a:rPr lang="en-GB" err="1"/>
              <a:t>bendamustine</a:t>
            </a:r>
            <a:r>
              <a:rPr lang="en-GB"/>
              <a:t> + rituximab or </a:t>
            </a:r>
            <a:r>
              <a:rPr lang="en-GB" err="1"/>
              <a:t>idelalisib</a:t>
            </a:r>
            <a:r>
              <a:rPr lang="en-GB"/>
              <a:t> + rituximab; CI, confidence interval; CR, complete response; del, deletion; HR, hazard ratio; INV, investigator; NMA, network meta-analysis; NR, not reported; OR, odds ratio; ORR, overall response rate; OS, overall survival; PFS, progression-free survival; Ref, reference for the HR.</a:t>
            </a:r>
          </a:p>
          <a:p>
            <a:r>
              <a:rPr lang="en-GB" b="1" err="1"/>
              <a:t>Shadman</a:t>
            </a:r>
            <a:r>
              <a:rPr lang="en-GB" b="1"/>
              <a:t> et al. Abstract #P701 presented at EHA2024. </a:t>
            </a:r>
          </a:p>
        </p:txBody>
      </p:sp>
      <p:sp>
        <p:nvSpPr>
          <p:cNvPr id="3" name="Title 2">
            <a:extLst>
              <a:ext uri="{FF2B5EF4-FFF2-40B4-BE49-F238E27FC236}">
                <a16:creationId xmlns:a16="http://schemas.microsoft.com/office/drawing/2014/main" id="{3C26037C-E602-894E-4DE6-A857D30CCED0}"/>
              </a:ext>
            </a:extLst>
          </p:cNvPr>
          <p:cNvSpPr>
            <a:spLocks noGrp="1"/>
          </p:cNvSpPr>
          <p:nvPr>
            <p:ph type="title"/>
          </p:nvPr>
        </p:nvSpPr>
        <p:spPr/>
        <p:txBody>
          <a:bodyPr/>
          <a:lstStyle/>
          <a:p>
            <a:r>
              <a:rPr lang="en-US"/>
              <a:t>Data used for NMA</a:t>
            </a:r>
          </a:p>
        </p:txBody>
      </p:sp>
      <p:graphicFrame>
        <p:nvGraphicFramePr>
          <p:cNvPr id="7" name="Table 6">
            <a:extLst>
              <a:ext uri="{FF2B5EF4-FFF2-40B4-BE49-F238E27FC236}">
                <a16:creationId xmlns:a16="http://schemas.microsoft.com/office/drawing/2014/main" id="{9C37AFA9-98DF-5663-A5EC-BBE8C086BF46}"/>
              </a:ext>
            </a:extLst>
          </p:cNvPr>
          <p:cNvGraphicFramePr>
            <a:graphicFrameLocks noGrp="1"/>
          </p:cNvGraphicFramePr>
          <p:nvPr>
            <p:extLst>
              <p:ext uri="{D42A27DB-BD31-4B8C-83A1-F6EECF244321}">
                <p14:modId xmlns:p14="http://schemas.microsoft.com/office/powerpoint/2010/main" val="739883190"/>
              </p:ext>
            </p:extLst>
          </p:nvPr>
        </p:nvGraphicFramePr>
        <p:xfrm>
          <a:off x="416534" y="1665288"/>
          <a:ext cx="11367477" cy="4400861"/>
        </p:xfrm>
        <a:graphic>
          <a:graphicData uri="http://schemas.openxmlformats.org/drawingml/2006/table">
            <a:tbl>
              <a:tblPr firstRow="1" bandRow="1">
                <a:tableStyleId>{5C22544A-7EE6-4342-B048-85BDC9FD1C3A}</a:tableStyleId>
              </a:tblPr>
              <a:tblGrid>
                <a:gridCol w="1303606">
                  <a:extLst>
                    <a:ext uri="{9D8B030D-6E8A-4147-A177-3AD203B41FA5}">
                      <a16:colId xmlns:a16="http://schemas.microsoft.com/office/drawing/2014/main" val="800184107"/>
                    </a:ext>
                  </a:extLst>
                </a:gridCol>
                <a:gridCol w="1033173">
                  <a:extLst>
                    <a:ext uri="{9D8B030D-6E8A-4147-A177-3AD203B41FA5}">
                      <a16:colId xmlns:a16="http://schemas.microsoft.com/office/drawing/2014/main" val="3259347520"/>
                    </a:ext>
                  </a:extLst>
                </a:gridCol>
                <a:gridCol w="497454">
                  <a:extLst>
                    <a:ext uri="{9D8B030D-6E8A-4147-A177-3AD203B41FA5}">
                      <a16:colId xmlns:a16="http://schemas.microsoft.com/office/drawing/2014/main" val="926741673"/>
                    </a:ext>
                  </a:extLst>
                </a:gridCol>
                <a:gridCol w="1262767">
                  <a:extLst>
                    <a:ext uri="{9D8B030D-6E8A-4147-A177-3AD203B41FA5}">
                      <a16:colId xmlns:a16="http://schemas.microsoft.com/office/drawing/2014/main" val="95573503"/>
                    </a:ext>
                  </a:extLst>
                </a:gridCol>
                <a:gridCol w="1262767">
                  <a:extLst>
                    <a:ext uri="{9D8B030D-6E8A-4147-A177-3AD203B41FA5}">
                      <a16:colId xmlns:a16="http://schemas.microsoft.com/office/drawing/2014/main" val="2671081761"/>
                    </a:ext>
                  </a:extLst>
                </a:gridCol>
                <a:gridCol w="1262767">
                  <a:extLst>
                    <a:ext uri="{9D8B030D-6E8A-4147-A177-3AD203B41FA5}">
                      <a16:colId xmlns:a16="http://schemas.microsoft.com/office/drawing/2014/main" val="1053609549"/>
                    </a:ext>
                  </a:extLst>
                </a:gridCol>
                <a:gridCol w="1262767">
                  <a:extLst>
                    <a:ext uri="{9D8B030D-6E8A-4147-A177-3AD203B41FA5}">
                      <a16:colId xmlns:a16="http://schemas.microsoft.com/office/drawing/2014/main" val="310596257"/>
                    </a:ext>
                  </a:extLst>
                </a:gridCol>
                <a:gridCol w="459188">
                  <a:extLst>
                    <a:ext uri="{9D8B030D-6E8A-4147-A177-3AD203B41FA5}">
                      <a16:colId xmlns:a16="http://schemas.microsoft.com/office/drawing/2014/main" val="543020025"/>
                    </a:ext>
                  </a:extLst>
                </a:gridCol>
                <a:gridCol w="1262767">
                  <a:extLst>
                    <a:ext uri="{9D8B030D-6E8A-4147-A177-3AD203B41FA5}">
                      <a16:colId xmlns:a16="http://schemas.microsoft.com/office/drawing/2014/main" val="2465820341"/>
                    </a:ext>
                  </a:extLst>
                </a:gridCol>
                <a:gridCol w="497454">
                  <a:extLst>
                    <a:ext uri="{9D8B030D-6E8A-4147-A177-3AD203B41FA5}">
                      <a16:colId xmlns:a16="http://schemas.microsoft.com/office/drawing/2014/main" val="904068584"/>
                    </a:ext>
                  </a:extLst>
                </a:gridCol>
                <a:gridCol w="1262767">
                  <a:extLst>
                    <a:ext uri="{9D8B030D-6E8A-4147-A177-3AD203B41FA5}">
                      <a16:colId xmlns:a16="http://schemas.microsoft.com/office/drawing/2014/main" val="1684038545"/>
                    </a:ext>
                  </a:extLst>
                </a:gridCol>
              </a:tblGrid>
              <a:tr h="377490">
                <a:tc rowSpan="3">
                  <a:txBody>
                    <a:bodyPr/>
                    <a:lstStyle/>
                    <a:p>
                      <a:r>
                        <a:rPr lang="en-US" sz="1050">
                          <a:solidFill>
                            <a:schemeClr val="bg1"/>
                          </a:solidFill>
                        </a:rPr>
                        <a:t>Trial</a:t>
                      </a:r>
                    </a:p>
                  </a:txBody>
                  <a:tcPr marB="1440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rowSpan="3">
                  <a:txBody>
                    <a:bodyPr/>
                    <a:lstStyle/>
                    <a:p>
                      <a:r>
                        <a:rPr lang="en-US" sz="1050">
                          <a:solidFill>
                            <a:schemeClr val="bg1"/>
                          </a:solidFill>
                        </a:rPr>
                        <a:t>Comparator</a:t>
                      </a:r>
                    </a:p>
                  </a:txBody>
                  <a:tcPr marB="1440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2A5C"/>
                    </a:solidFill>
                  </a:tcPr>
                </a:tc>
                <a:tc gridSpan="5">
                  <a:txBody>
                    <a:bodyPr/>
                    <a:lstStyle/>
                    <a:p>
                      <a:pPr algn="ctr"/>
                      <a:r>
                        <a:rPr lang="en-US" sz="1050">
                          <a:solidFill>
                            <a:schemeClr val="bg1"/>
                          </a:solidFill>
                        </a:rPr>
                        <a:t>High risk</a:t>
                      </a:r>
                      <a:r>
                        <a:rPr lang="en-US" sz="1050" baseline="30000">
                          <a:solidFill>
                            <a:schemeClr val="bg1"/>
                          </a:solidFill>
                        </a:rPr>
                        <a:t>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A5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a:r>
                        <a:rPr lang="en-US" sz="1050">
                          <a:solidFill>
                            <a:schemeClr val="bg1"/>
                          </a:solidFill>
                        </a:rPr>
                        <a:t>Del(17p)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A5C"/>
                    </a:solidFill>
                  </a:tcPr>
                </a:tc>
                <a:tc hMerge="1">
                  <a:txBody>
                    <a:bodyPr/>
                    <a:lstStyle/>
                    <a:p>
                      <a:endParaRPr lang="en-US"/>
                    </a:p>
                  </a:txBody>
                  <a:tcPr/>
                </a:tc>
                <a:tc gridSpan="2">
                  <a:txBody>
                    <a:bodyPr/>
                    <a:lstStyle/>
                    <a:p>
                      <a:pPr algn="ctr"/>
                      <a:r>
                        <a:rPr lang="en-US" sz="1050" b="1" i="1">
                          <a:solidFill>
                            <a:schemeClr val="bg1"/>
                          </a:solidFill>
                        </a:rPr>
                        <a:t>TP53</a:t>
                      </a:r>
                      <a:r>
                        <a:rPr lang="en-US" sz="1050">
                          <a:solidFill>
                            <a:schemeClr val="bg1"/>
                          </a:solidFill>
                        </a:rPr>
                        <a:t> mutation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A5C"/>
                    </a:solidFill>
                  </a:tcPr>
                </a:tc>
                <a:tc hMerge="1">
                  <a:txBody>
                    <a:bodyPr/>
                    <a:lstStyle/>
                    <a:p>
                      <a:endParaRPr lang="en-US"/>
                    </a:p>
                  </a:txBody>
                  <a:tcPr/>
                </a:tc>
                <a:extLst>
                  <a:ext uri="{0D108BD9-81ED-4DB2-BD59-A6C34878D82A}">
                    <a16:rowId xmlns:a16="http://schemas.microsoft.com/office/drawing/2014/main" val="1632647198"/>
                  </a:ext>
                </a:extLst>
              </a:tr>
              <a:tr h="617711">
                <a:tc vMerge="1">
                  <a:txBody>
                    <a:bodyPr/>
                    <a:lstStyle/>
                    <a:p>
                      <a:endParaRPr lang="en-US"/>
                    </a:p>
                  </a:txBody>
                  <a:tcPr/>
                </a:tc>
                <a:tc vMerge="1">
                  <a:txBody>
                    <a:bodyPr/>
                    <a:lstStyle/>
                    <a:p>
                      <a:endParaRPr lang="en-US"/>
                    </a:p>
                  </a:txBody>
                  <a:tcPr/>
                </a:tc>
                <a:tc rowSpan="2">
                  <a:txBody>
                    <a:bodyPr/>
                    <a:lstStyle/>
                    <a:p>
                      <a:pPr algn="ctr"/>
                      <a:r>
                        <a:rPr lang="en-US" sz="1050">
                          <a:solidFill>
                            <a:schemeClr val="bg1"/>
                          </a:solidFill>
                        </a:rPr>
                        <a:t>N</a:t>
                      </a:r>
                    </a:p>
                  </a:txBody>
                  <a:tcPr marB="468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2A5C"/>
                    </a:solidFill>
                  </a:tcPr>
                </a:tc>
                <a:tc gridSpan="2">
                  <a:txBody>
                    <a:bodyPr/>
                    <a:lstStyle/>
                    <a:p>
                      <a:pPr algn="ctr"/>
                      <a:r>
                        <a:rPr lang="en-US" sz="1050">
                          <a:solidFill>
                            <a:schemeClr val="bg1"/>
                          </a:solidFill>
                        </a:rPr>
                        <a:t>OR [95% CI]</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A5C"/>
                    </a:solidFill>
                  </a:tcPr>
                </a:tc>
                <a:tc hMerge="1">
                  <a:txBody>
                    <a:bodyPr/>
                    <a:lstStyle/>
                    <a:p>
                      <a:endParaRPr lang="en-US" sz="1400">
                        <a:solidFill>
                          <a:schemeClr val="bg1"/>
                        </a:solidFill>
                      </a:endParaRPr>
                    </a:p>
                  </a:txBody>
                  <a:tcPr>
                    <a:solidFill>
                      <a:srgbClr val="002A5C"/>
                    </a:solidFill>
                  </a:tcPr>
                </a:tc>
                <a:tc gridSpan="2">
                  <a:txBody>
                    <a:bodyPr/>
                    <a:lstStyle/>
                    <a:p>
                      <a:pPr algn="ctr"/>
                      <a:r>
                        <a:rPr lang="en-US" sz="1050">
                          <a:solidFill>
                            <a:schemeClr val="bg1"/>
                          </a:solidFill>
                        </a:rPr>
                        <a:t>HR [95% CI]</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A5C"/>
                    </a:solidFill>
                  </a:tcPr>
                </a:tc>
                <a:tc hMerge="1">
                  <a:txBody>
                    <a:bodyPr/>
                    <a:lstStyle/>
                    <a:p>
                      <a:endParaRPr lang="en-US" sz="1400">
                        <a:solidFill>
                          <a:schemeClr val="bg1"/>
                        </a:solidFill>
                      </a:endParaRPr>
                    </a:p>
                  </a:txBody>
                  <a:tcPr>
                    <a:solidFill>
                      <a:srgbClr val="002A5C"/>
                    </a:solidFill>
                  </a:tcPr>
                </a:tc>
                <a:tc rowSpan="2">
                  <a:txBody>
                    <a:bodyPr/>
                    <a:lstStyle/>
                    <a:p>
                      <a:pPr algn="ctr"/>
                      <a:r>
                        <a:rPr lang="en-US" sz="1050">
                          <a:solidFill>
                            <a:schemeClr val="bg1"/>
                          </a:solidFill>
                        </a:rPr>
                        <a:t>N</a:t>
                      </a:r>
                    </a:p>
                  </a:txBody>
                  <a:tcPr marB="468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2A5C"/>
                    </a:solidFill>
                  </a:tcPr>
                </a:tc>
                <a:tc>
                  <a:txBody>
                    <a:bodyPr/>
                    <a:lstStyle/>
                    <a:p>
                      <a:pPr algn="ctr"/>
                      <a:r>
                        <a:rPr lang="en-US" sz="1050">
                          <a:solidFill>
                            <a:schemeClr val="bg1"/>
                          </a:solidFill>
                        </a:rPr>
                        <a:t>HR </a:t>
                      </a:r>
                    </a:p>
                    <a:p>
                      <a:pPr algn="ctr"/>
                      <a:r>
                        <a:rPr lang="en-US" sz="1050">
                          <a:solidFill>
                            <a:schemeClr val="bg1"/>
                          </a:solidFill>
                        </a:rPr>
                        <a:t>[95% CI]</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A5C"/>
                    </a:solidFill>
                  </a:tcPr>
                </a:tc>
                <a:tc rowSpan="2">
                  <a:txBody>
                    <a:bodyPr/>
                    <a:lstStyle/>
                    <a:p>
                      <a:pPr algn="ctr"/>
                      <a:r>
                        <a:rPr lang="en-US" sz="1050">
                          <a:solidFill>
                            <a:schemeClr val="bg1"/>
                          </a:solidFill>
                        </a:rPr>
                        <a:t>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2A5C"/>
                    </a:solidFill>
                  </a:tcPr>
                </a:tc>
                <a:tc>
                  <a:txBody>
                    <a:bodyPr/>
                    <a:lstStyle/>
                    <a:p>
                      <a:pPr algn="ctr"/>
                      <a:r>
                        <a:rPr lang="en-US" sz="1050">
                          <a:solidFill>
                            <a:schemeClr val="bg1"/>
                          </a:solidFill>
                        </a:rPr>
                        <a:t>HR </a:t>
                      </a:r>
                    </a:p>
                    <a:p>
                      <a:pPr algn="ctr"/>
                      <a:r>
                        <a:rPr lang="en-US" sz="1050">
                          <a:solidFill>
                            <a:schemeClr val="bg1"/>
                          </a:solidFill>
                        </a:rPr>
                        <a:t>[95% CI]</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A5C"/>
                    </a:solidFill>
                  </a:tcPr>
                </a:tc>
                <a:extLst>
                  <a:ext uri="{0D108BD9-81ED-4DB2-BD59-A6C34878D82A}">
                    <a16:rowId xmlns:a16="http://schemas.microsoft.com/office/drawing/2014/main" val="2886344109"/>
                  </a:ext>
                </a:extLst>
              </a:tr>
              <a:tr h="37749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r>
                        <a:rPr lang="en-US" sz="1050">
                          <a:solidFill>
                            <a:schemeClr val="bg1"/>
                          </a:solidFill>
                        </a:rPr>
                        <a:t>ORR-INV</a:t>
                      </a:r>
                    </a:p>
                  </a:txBody>
                  <a:tcPr marB="1440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2A5C"/>
                    </a:solidFill>
                  </a:tcPr>
                </a:tc>
                <a:tc>
                  <a:txBody>
                    <a:bodyPr/>
                    <a:lstStyle/>
                    <a:p>
                      <a:pPr algn="ctr"/>
                      <a:r>
                        <a:rPr lang="en-US" sz="1050">
                          <a:solidFill>
                            <a:schemeClr val="bg1"/>
                          </a:solidFill>
                        </a:rPr>
                        <a:t>CR-INV</a:t>
                      </a:r>
                    </a:p>
                  </a:txBody>
                  <a:tcPr marB="1440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2A5C"/>
                    </a:solidFill>
                  </a:tcPr>
                </a:tc>
                <a:tc>
                  <a:txBody>
                    <a:bodyPr/>
                    <a:lstStyle/>
                    <a:p>
                      <a:pPr algn="ctr"/>
                      <a:r>
                        <a:rPr lang="en-US" sz="1050">
                          <a:solidFill>
                            <a:schemeClr val="bg1"/>
                          </a:solidFill>
                        </a:rPr>
                        <a:t>PFS-INV</a:t>
                      </a:r>
                    </a:p>
                  </a:txBody>
                  <a:tcPr marB="1440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2A5C"/>
                    </a:solidFill>
                  </a:tcPr>
                </a:tc>
                <a:tc>
                  <a:txBody>
                    <a:bodyPr/>
                    <a:lstStyle/>
                    <a:p>
                      <a:pPr algn="ctr"/>
                      <a:r>
                        <a:rPr lang="en-US" sz="1050">
                          <a:solidFill>
                            <a:schemeClr val="bg1"/>
                          </a:solidFill>
                        </a:rPr>
                        <a:t>OS</a:t>
                      </a:r>
                    </a:p>
                  </a:txBody>
                  <a:tcPr marB="1440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2A5C"/>
                    </a:solidFill>
                  </a:tcPr>
                </a:tc>
                <a:tc vMerge="1">
                  <a:txBody>
                    <a:bodyPr/>
                    <a:lstStyle/>
                    <a:p>
                      <a:endParaRPr lang="en-US"/>
                    </a:p>
                  </a:txBody>
                  <a:tcPr/>
                </a:tc>
                <a:tc>
                  <a:txBody>
                    <a:bodyPr/>
                    <a:lstStyle/>
                    <a:p>
                      <a:pPr algn="ctr"/>
                      <a:r>
                        <a:rPr lang="en-US" sz="1050">
                          <a:solidFill>
                            <a:schemeClr val="bg1"/>
                          </a:solidFill>
                        </a:rPr>
                        <a:t>PFS-INV</a:t>
                      </a:r>
                    </a:p>
                  </a:txBody>
                  <a:tcPr marB="1800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2A5C"/>
                    </a:solidFill>
                  </a:tcPr>
                </a:tc>
                <a:tc vMerge="1">
                  <a:txBody>
                    <a:bodyPr/>
                    <a:lstStyle/>
                    <a:p>
                      <a:endParaRPr lang="en-US"/>
                    </a:p>
                  </a:txBody>
                  <a:tcPr/>
                </a:tc>
                <a:tc>
                  <a:txBody>
                    <a:bodyPr/>
                    <a:lstStyle/>
                    <a:p>
                      <a:pPr algn="ctr"/>
                      <a:r>
                        <a:rPr lang="en-US" sz="1050">
                          <a:solidFill>
                            <a:schemeClr val="bg1"/>
                          </a:solidFill>
                        </a:rPr>
                        <a:t>PFS-INV</a:t>
                      </a:r>
                    </a:p>
                  </a:txBody>
                  <a:tcPr marB="1440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2A5C"/>
                    </a:solidFill>
                  </a:tcPr>
                </a:tc>
                <a:extLst>
                  <a:ext uri="{0D108BD9-81ED-4DB2-BD59-A6C34878D82A}">
                    <a16:rowId xmlns:a16="http://schemas.microsoft.com/office/drawing/2014/main" val="4087680913"/>
                  </a:ext>
                </a:extLst>
              </a:tr>
              <a:tr h="377490">
                <a:tc rowSpan="2">
                  <a:txBody>
                    <a:bodyPr/>
                    <a:lstStyle/>
                    <a:p>
                      <a:pPr algn="l" fontAlgn="b"/>
                      <a:r>
                        <a:rPr lang="en-GB" sz="1050" b="0" i="0" u="none" strike="noStrike">
                          <a:solidFill>
                            <a:schemeClr val="bg1"/>
                          </a:solidFill>
                          <a:effectLst/>
                          <a:latin typeface="+mn-lt"/>
                        </a:rPr>
                        <a:t>ALPINE COVID-adjusted</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l" fontAlgn="b"/>
                      <a:r>
                        <a:rPr lang="en-GB" sz="1050" b="0" i="0" u="none" strike="noStrike">
                          <a:solidFill>
                            <a:schemeClr val="bg1"/>
                          </a:solidFill>
                          <a:effectLst/>
                          <a:latin typeface="+mn-lt"/>
                        </a:rPr>
                        <a:t>Zanubrutinib</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algn="ctr" fontAlgn="b"/>
                      <a:r>
                        <a:rPr lang="en-IT" sz="1050" b="0" i="0" u="none" strike="noStrike">
                          <a:solidFill>
                            <a:schemeClr val="tx1"/>
                          </a:solidFill>
                          <a:effectLst/>
                          <a:latin typeface="+mn-lt"/>
                        </a:rPr>
                        <a:t>75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DD2"/>
                    </a:solidFill>
                  </a:tcPr>
                </a:tc>
                <a:tc>
                  <a:txBody>
                    <a:bodyPr/>
                    <a:lstStyle/>
                    <a:p>
                      <a:pPr algn="ctr" fontAlgn="b"/>
                      <a:r>
                        <a:rPr lang="en-IT" sz="1050" b="0" i="0" u="none" strike="noStrike">
                          <a:solidFill>
                            <a:schemeClr val="tx1"/>
                          </a:solidFill>
                          <a:effectLst/>
                          <a:latin typeface="+mn-lt"/>
                        </a:rPr>
                        <a:t>3.02 [1.35</a:t>
                      </a:r>
                      <a:r>
                        <a:rPr lang="en-US" sz="1050" b="0" i="0" u="none" strike="noStrike">
                          <a:solidFill>
                            <a:schemeClr val="tx1"/>
                          </a:solidFill>
                          <a:effectLst/>
                          <a:latin typeface="+mn-lt"/>
                        </a:rPr>
                        <a:t>-</a:t>
                      </a:r>
                      <a:r>
                        <a:rPr lang="en-IT" sz="1050" b="0" i="0" u="none" strike="noStrike">
                          <a:solidFill>
                            <a:schemeClr val="tx1"/>
                          </a:solidFill>
                          <a:effectLst/>
                          <a:latin typeface="+mn-lt"/>
                        </a:rPr>
                        <a:t>6.73]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DD2"/>
                    </a:solidFill>
                  </a:tcPr>
                </a:tc>
                <a:tc>
                  <a:txBody>
                    <a:bodyPr/>
                    <a:lstStyle/>
                    <a:p>
                      <a:pPr algn="ctr" fontAlgn="b"/>
                      <a:r>
                        <a:rPr lang="en-IT" sz="1050" b="0" i="0" u="none" strike="noStrike">
                          <a:solidFill>
                            <a:schemeClr val="tx1"/>
                          </a:solidFill>
                          <a:effectLst/>
                          <a:latin typeface="+mn-lt"/>
                        </a:rPr>
                        <a:t>1.89 [0.53</a:t>
                      </a:r>
                      <a:r>
                        <a:rPr lang="en-US" sz="1050" b="0" i="0" u="none" strike="noStrike">
                          <a:solidFill>
                            <a:schemeClr val="tx1"/>
                          </a:solidFill>
                          <a:effectLst/>
                          <a:latin typeface="+mn-lt"/>
                        </a:rPr>
                        <a:t>-</a:t>
                      </a:r>
                      <a:r>
                        <a:rPr lang="en-IT" sz="1050" b="0" i="0" u="none" strike="noStrike">
                          <a:solidFill>
                            <a:schemeClr val="tx1"/>
                          </a:solidFill>
                          <a:effectLst/>
                          <a:latin typeface="+mn-lt"/>
                        </a:rPr>
                        <a:t>6.75]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DD2"/>
                    </a:solidFill>
                  </a:tcPr>
                </a:tc>
                <a:tc>
                  <a:txBody>
                    <a:bodyPr/>
                    <a:lstStyle/>
                    <a:p>
                      <a:pPr algn="ctr" fontAlgn="b"/>
                      <a:r>
                        <a:rPr lang="en-IT" sz="1050" b="0" i="0" u="none" strike="noStrike">
                          <a:solidFill>
                            <a:schemeClr val="tx1"/>
                          </a:solidFill>
                          <a:effectLst/>
                          <a:latin typeface="+mn-lt"/>
                        </a:rPr>
                        <a:t>0.49 [0.31</a:t>
                      </a:r>
                      <a:r>
                        <a:rPr lang="en-US" sz="1050" b="0" i="0" u="none" strike="noStrike">
                          <a:solidFill>
                            <a:schemeClr val="tx1"/>
                          </a:solidFill>
                          <a:effectLst/>
                          <a:latin typeface="+mn-lt"/>
                        </a:rPr>
                        <a:t>-</a:t>
                      </a:r>
                      <a:r>
                        <a:rPr lang="en-IT" sz="1050" b="0" i="0" u="none" strike="noStrike">
                          <a:solidFill>
                            <a:schemeClr val="tx1"/>
                          </a:solidFill>
                          <a:effectLst/>
                          <a:latin typeface="+mn-lt"/>
                        </a:rPr>
                        <a:t>0.78]</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DD2"/>
                    </a:solidFill>
                  </a:tcPr>
                </a:tc>
                <a:tc>
                  <a:txBody>
                    <a:bodyPr/>
                    <a:lstStyle/>
                    <a:p>
                      <a:pPr algn="ctr" fontAlgn="b"/>
                      <a:r>
                        <a:rPr lang="en-IT" sz="1050" b="0" i="0" u="none" strike="noStrike">
                          <a:solidFill>
                            <a:schemeClr val="tx1"/>
                          </a:solidFill>
                          <a:effectLst/>
                          <a:latin typeface="+mn-lt"/>
                        </a:rPr>
                        <a:t>0.59 [0.31</a:t>
                      </a:r>
                      <a:r>
                        <a:rPr lang="en-US" sz="1050" b="0" i="0" u="none" strike="noStrike">
                          <a:solidFill>
                            <a:schemeClr val="tx1"/>
                          </a:solidFill>
                          <a:effectLst/>
                          <a:latin typeface="+mn-lt"/>
                        </a:rPr>
                        <a:t>-</a:t>
                      </a:r>
                      <a:r>
                        <a:rPr lang="en-IT" sz="1050" b="0" i="0" u="none" strike="noStrike">
                          <a:solidFill>
                            <a:schemeClr val="tx1"/>
                          </a:solidFill>
                          <a:effectLst/>
                          <a:latin typeface="+mn-lt"/>
                        </a:rPr>
                        <a:t>1.12]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DD2"/>
                    </a:solidFill>
                  </a:tcPr>
                </a:tc>
                <a:tc>
                  <a:txBody>
                    <a:bodyPr/>
                    <a:lstStyle/>
                    <a:p>
                      <a:pPr algn="ctr" fontAlgn="b"/>
                      <a:r>
                        <a:rPr lang="en-IT" sz="1050" b="0" i="0" u="none" strike="noStrike">
                          <a:solidFill>
                            <a:schemeClr val="tx1"/>
                          </a:solidFill>
                          <a:effectLst/>
                          <a:latin typeface="+mn-lt"/>
                        </a:rPr>
                        <a:t>45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DD2"/>
                    </a:solidFill>
                  </a:tcPr>
                </a:tc>
                <a:tc>
                  <a:txBody>
                    <a:bodyPr/>
                    <a:lstStyle/>
                    <a:p>
                      <a:pPr algn="ctr" fontAlgn="b"/>
                      <a:r>
                        <a:rPr lang="en-IT" sz="1050" b="0" i="0" u="none" strike="noStrike">
                          <a:solidFill>
                            <a:schemeClr val="tx1"/>
                          </a:solidFill>
                          <a:effectLst/>
                          <a:latin typeface="+mn-lt"/>
                        </a:rPr>
                        <a:t>0.49 [0.27</a:t>
                      </a:r>
                      <a:r>
                        <a:rPr lang="en-US" sz="1050" b="0" i="0" u="none" strike="noStrike">
                          <a:solidFill>
                            <a:schemeClr val="tx1"/>
                          </a:solidFill>
                          <a:effectLst/>
                          <a:latin typeface="+mn-lt"/>
                        </a:rPr>
                        <a:t>-</a:t>
                      </a:r>
                      <a:r>
                        <a:rPr lang="en-IT" sz="1050" b="0" i="0" u="none" strike="noStrike">
                          <a:solidFill>
                            <a:schemeClr val="tx1"/>
                          </a:solidFill>
                          <a:effectLst/>
                          <a:latin typeface="+mn-lt"/>
                        </a:rPr>
                        <a:t>0.89]</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DD2"/>
                    </a:solidFill>
                  </a:tcPr>
                </a:tc>
                <a:tc>
                  <a:txBody>
                    <a:bodyPr/>
                    <a:lstStyle/>
                    <a:p>
                      <a:pPr algn="ctr" fontAlgn="b"/>
                      <a:r>
                        <a:rPr lang="en-IT" sz="1050" b="0" i="0" u="none" strike="noStrike">
                          <a:solidFill>
                            <a:schemeClr val="tx1"/>
                          </a:solidFill>
                          <a:effectLst/>
                          <a:latin typeface="+mn-lt"/>
                        </a:rPr>
                        <a:t>50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DD2"/>
                    </a:solidFill>
                  </a:tcPr>
                </a:tc>
                <a:tc>
                  <a:txBody>
                    <a:bodyPr/>
                    <a:lstStyle/>
                    <a:p>
                      <a:pPr algn="ctr" fontAlgn="b"/>
                      <a:r>
                        <a:rPr lang="en-IT" sz="1050" b="0" i="0" u="none" strike="noStrike">
                          <a:solidFill>
                            <a:schemeClr val="tx1"/>
                          </a:solidFill>
                          <a:effectLst/>
                          <a:latin typeface="+mn-lt"/>
                        </a:rPr>
                        <a:t>0.49 [0.28</a:t>
                      </a:r>
                      <a:r>
                        <a:rPr lang="en-US" sz="1050" b="0" i="0" u="none" strike="noStrike">
                          <a:solidFill>
                            <a:schemeClr val="tx1"/>
                          </a:solidFill>
                          <a:effectLst/>
                          <a:latin typeface="+mn-lt"/>
                        </a:rPr>
                        <a:t>-</a:t>
                      </a:r>
                      <a:r>
                        <a:rPr lang="en-IT" sz="1050" b="0" i="0" u="none" strike="noStrike">
                          <a:solidFill>
                            <a:schemeClr val="tx1"/>
                          </a:solidFill>
                          <a:effectLst/>
                          <a:latin typeface="+mn-lt"/>
                        </a:rPr>
                        <a:t>0.86]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DD2"/>
                    </a:solidFill>
                  </a:tcPr>
                </a:tc>
                <a:extLst>
                  <a:ext uri="{0D108BD9-81ED-4DB2-BD59-A6C34878D82A}">
                    <a16:rowId xmlns:a16="http://schemas.microsoft.com/office/drawing/2014/main" val="4199083982"/>
                  </a:ext>
                </a:extLst>
              </a:tr>
              <a:tr h="377490">
                <a:tc vMerge="1">
                  <a:txBody>
                    <a:bodyPr/>
                    <a:lstStyle/>
                    <a:p>
                      <a:pPr algn="l" fontAlgn="b"/>
                      <a:endParaRPr lang="en-IT" sz="1050" b="0" i="0" u="none" strike="noStrike">
                        <a:solidFill>
                          <a:schemeClr val="tx1"/>
                        </a:solidFill>
                        <a:effectLst/>
                        <a:latin typeface="+mn-lt"/>
                      </a:endParaRPr>
                    </a:p>
                  </a:txBody>
                  <a:tcPr anchor="ctr"/>
                </a:tc>
                <a:tc>
                  <a:txBody>
                    <a:bodyPr/>
                    <a:lstStyle/>
                    <a:p>
                      <a:pPr algn="l" fontAlgn="b"/>
                      <a:r>
                        <a:rPr lang="en-GB" sz="1050" b="0" i="0" u="none" strike="noStrike">
                          <a:solidFill>
                            <a:schemeClr val="tx1"/>
                          </a:solidFill>
                          <a:effectLst/>
                          <a:latin typeface="+mn-lt"/>
                        </a:rPr>
                        <a:t>Ibrutinib</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fontAlgn="b"/>
                      <a:r>
                        <a:rPr lang="en-IT" sz="1050" b="0" i="0" u="none" strike="noStrike">
                          <a:solidFill>
                            <a:schemeClr val="tx1"/>
                          </a:solidFill>
                          <a:effectLst/>
                          <a:latin typeface="+mn-lt"/>
                        </a:rPr>
                        <a:t>75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DD2"/>
                    </a:solidFill>
                  </a:tcPr>
                </a:tc>
                <a:tc>
                  <a:txBody>
                    <a:bodyPr/>
                    <a:lstStyle/>
                    <a:p>
                      <a:pPr algn="ctr" fontAlgn="b"/>
                      <a:r>
                        <a:rPr lang="en-GB" sz="1050" b="0" i="0" u="none" strike="noStrike">
                          <a:solidFill>
                            <a:schemeClr val="tx1"/>
                          </a:solidFill>
                          <a:effectLst/>
                          <a:latin typeface="+mn-lt"/>
                        </a:rPr>
                        <a:t>Ref</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DD2"/>
                    </a:solidFill>
                  </a:tcPr>
                </a:tc>
                <a:tc>
                  <a:txBody>
                    <a:bodyPr/>
                    <a:lstStyle/>
                    <a:p>
                      <a:pPr algn="ctr" fontAlgn="b"/>
                      <a:r>
                        <a:rPr lang="en-GB" sz="1050" b="0" i="0" u="none" strike="noStrike">
                          <a:solidFill>
                            <a:schemeClr val="tx1"/>
                          </a:solidFill>
                          <a:effectLst/>
                          <a:latin typeface="+mn-lt"/>
                        </a:rPr>
                        <a:t>Ref</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DD2"/>
                    </a:solidFill>
                  </a:tcPr>
                </a:tc>
                <a:tc>
                  <a:txBody>
                    <a:bodyPr/>
                    <a:lstStyle/>
                    <a:p>
                      <a:pPr algn="ctr" fontAlgn="b"/>
                      <a:r>
                        <a:rPr lang="en-GB" sz="1050" b="0" i="0" u="none" strike="noStrike">
                          <a:solidFill>
                            <a:schemeClr val="tx1"/>
                          </a:solidFill>
                          <a:effectLst/>
                          <a:latin typeface="+mn-lt"/>
                        </a:rPr>
                        <a:t>Ref</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DD2"/>
                    </a:solidFill>
                  </a:tcPr>
                </a:tc>
                <a:tc>
                  <a:txBody>
                    <a:bodyPr/>
                    <a:lstStyle/>
                    <a:p>
                      <a:pPr algn="ctr" fontAlgn="b"/>
                      <a:r>
                        <a:rPr lang="en-GB" sz="1050" b="0" i="0" u="none" strike="noStrike">
                          <a:solidFill>
                            <a:schemeClr val="tx1"/>
                          </a:solidFill>
                          <a:effectLst/>
                          <a:latin typeface="+mn-lt"/>
                        </a:rPr>
                        <a:t>Ref</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DD2"/>
                    </a:solidFill>
                  </a:tcPr>
                </a:tc>
                <a:tc>
                  <a:txBody>
                    <a:bodyPr/>
                    <a:lstStyle/>
                    <a:p>
                      <a:pPr algn="ctr" fontAlgn="b"/>
                      <a:r>
                        <a:rPr lang="en-IT" sz="1050" b="0" i="0" u="none" strike="noStrike">
                          <a:solidFill>
                            <a:schemeClr val="tx1"/>
                          </a:solidFill>
                          <a:effectLst/>
                          <a:latin typeface="+mn-lt"/>
                        </a:rPr>
                        <a:t>50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DD2"/>
                    </a:solidFill>
                  </a:tcPr>
                </a:tc>
                <a:tc>
                  <a:txBody>
                    <a:bodyPr/>
                    <a:lstStyle/>
                    <a:p>
                      <a:pPr algn="ctr" fontAlgn="b"/>
                      <a:r>
                        <a:rPr lang="en-GB" sz="1050" b="0" i="0" u="none" strike="noStrike">
                          <a:solidFill>
                            <a:schemeClr val="tx1"/>
                          </a:solidFill>
                          <a:effectLst/>
                          <a:latin typeface="+mn-lt"/>
                        </a:rPr>
                        <a:t>Ref</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DD2"/>
                    </a:solidFill>
                  </a:tcPr>
                </a:tc>
                <a:tc>
                  <a:txBody>
                    <a:bodyPr/>
                    <a:lstStyle/>
                    <a:p>
                      <a:pPr algn="ctr" fontAlgn="b"/>
                      <a:r>
                        <a:rPr lang="en-IT" sz="1050" b="0" i="0" u="none" strike="noStrike">
                          <a:solidFill>
                            <a:schemeClr val="tx1"/>
                          </a:solidFill>
                          <a:effectLst/>
                          <a:latin typeface="+mn-lt"/>
                        </a:rPr>
                        <a:t>45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DD2"/>
                    </a:solidFill>
                  </a:tcPr>
                </a:tc>
                <a:tc>
                  <a:txBody>
                    <a:bodyPr/>
                    <a:lstStyle/>
                    <a:p>
                      <a:pPr algn="ctr" fontAlgn="b"/>
                      <a:r>
                        <a:rPr lang="en-GB" sz="1050" b="0" i="0" u="none" strike="noStrike">
                          <a:solidFill>
                            <a:schemeClr val="tx1"/>
                          </a:solidFill>
                          <a:effectLst/>
                          <a:latin typeface="+mn-lt"/>
                        </a:rPr>
                        <a:t>Ref</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DD2"/>
                    </a:solidFill>
                  </a:tcPr>
                </a:tc>
                <a:extLst>
                  <a:ext uri="{0D108BD9-81ED-4DB2-BD59-A6C34878D82A}">
                    <a16:rowId xmlns:a16="http://schemas.microsoft.com/office/drawing/2014/main" val="1577403708"/>
                  </a:ext>
                </a:extLst>
              </a:tr>
              <a:tr h="377490">
                <a:tc rowSpan="2">
                  <a:txBody>
                    <a:bodyPr/>
                    <a:lstStyle/>
                    <a:p>
                      <a:pPr algn="l" fontAlgn="b"/>
                      <a:r>
                        <a:rPr lang="en-GB" sz="1050" b="0" i="0" u="none" strike="noStrike">
                          <a:solidFill>
                            <a:schemeClr val="bg1"/>
                          </a:solidFill>
                          <a:effectLst/>
                          <a:latin typeface="+mn-lt"/>
                        </a:rPr>
                        <a:t>ALPINE COVID-unadjusted</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l" fontAlgn="b"/>
                      <a:r>
                        <a:rPr lang="en-GB" sz="1050" b="0" i="0" u="none" strike="noStrike">
                          <a:solidFill>
                            <a:schemeClr val="bg1"/>
                          </a:solidFill>
                          <a:effectLst/>
                          <a:latin typeface="+mn-lt"/>
                        </a:rPr>
                        <a:t>Zanubrutinib</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algn="ctr" fontAlgn="b"/>
                      <a:r>
                        <a:rPr lang="en-IT" sz="1050" b="0" i="0" u="none" strike="noStrike">
                          <a:solidFill>
                            <a:schemeClr val="tx1"/>
                          </a:solidFill>
                          <a:effectLst/>
                          <a:latin typeface="+mn-lt"/>
                        </a:rPr>
                        <a:t>75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pPr algn="ctr" fontAlgn="b"/>
                      <a:r>
                        <a:rPr lang="en-IT" sz="1050" b="0" i="0" u="none" strike="noStrike">
                          <a:solidFill>
                            <a:schemeClr val="tx1"/>
                          </a:solidFill>
                          <a:effectLst/>
                          <a:latin typeface="+mn-lt"/>
                        </a:rPr>
                        <a:t>2.64 [1.07</a:t>
                      </a:r>
                      <a:r>
                        <a:rPr lang="en-US" sz="1050" b="0" i="0" u="none" strike="noStrike">
                          <a:solidFill>
                            <a:schemeClr val="tx1"/>
                          </a:solidFill>
                          <a:effectLst/>
                          <a:latin typeface="+mn-lt"/>
                        </a:rPr>
                        <a:t>-</a:t>
                      </a:r>
                      <a:r>
                        <a:rPr lang="en-IT" sz="1050" b="0" i="0" u="none" strike="noStrike">
                          <a:solidFill>
                            <a:schemeClr val="tx1"/>
                          </a:solidFill>
                          <a:effectLst/>
                          <a:latin typeface="+mn-lt"/>
                        </a:rPr>
                        <a:t>6.54]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pPr algn="ctr" fontAlgn="b"/>
                      <a:r>
                        <a:rPr lang="en-IT" sz="1050" b="0" i="0" u="none" strike="noStrike">
                          <a:solidFill>
                            <a:schemeClr val="tx1"/>
                          </a:solidFill>
                          <a:effectLst/>
                          <a:latin typeface="+mn-lt"/>
                        </a:rPr>
                        <a:t>1.67 [0.52</a:t>
                      </a:r>
                      <a:r>
                        <a:rPr lang="en-US" sz="1050" b="0" i="0" u="none" strike="noStrike">
                          <a:solidFill>
                            <a:schemeClr val="tx1"/>
                          </a:solidFill>
                          <a:effectLst/>
                          <a:latin typeface="+mn-lt"/>
                        </a:rPr>
                        <a:t>-</a:t>
                      </a:r>
                      <a:r>
                        <a:rPr lang="en-IT" sz="1050" b="0" i="0" u="none" strike="noStrike">
                          <a:solidFill>
                            <a:schemeClr val="tx1"/>
                          </a:solidFill>
                          <a:effectLst/>
                          <a:latin typeface="+mn-lt"/>
                        </a:rPr>
                        <a:t>5.37]</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pPr algn="ctr" fontAlgn="b"/>
                      <a:r>
                        <a:rPr lang="en-IT" sz="1050" b="0" i="0" u="none" strike="noStrike">
                          <a:solidFill>
                            <a:schemeClr val="tx1"/>
                          </a:solidFill>
                          <a:effectLst/>
                          <a:latin typeface="+mn-lt"/>
                        </a:rPr>
                        <a:t>0.52 [0.33</a:t>
                      </a:r>
                      <a:r>
                        <a:rPr lang="en-US" sz="1050" b="0" i="0" u="none" strike="noStrike">
                          <a:solidFill>
                            <a:schemeClr val="tx1"/>
                          </a:solidFill>
                          <a:effectLst/>
                          <a:latin typeface="+mn-lt"/>
                        </a:rPr>
                        <a:t>-</a:t>
                      </a:r>
                      <a:r>
                        <a:rPr lang="en-IT" sz="1050" b="0" i="0" u="none" strike="noStrike">
                          <a:solidFill>
                            <a:schemeClr val="tx1"/>
                          </a:solidFill>
                          <a:effectLst/>
                          <a:latin typeface="+mn-lt"/>
                        </a:rPr>
                        <a:t>0.82]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pPr algn="ctr" fontAlgn="b"/>
                      <a:r>
                        <a:rPr lang="en-IT" sz="1050" b="0" i="0" u="none" strike="noStrike">
                          <a:solidFill>
                            <a:schemeClr val="tx1"/>
                          </a:solidFill>
                          <a:effectLst/>
                          <a:latin typeface="+mn-lt"/>
                        </a:rPr>
                        <a:t>0.69 [0.38</a:t>
                      </a:r>
                      <a:r>
                        <a:rPr lang="en-US" sz="1050" b="0" i="0" u="none" strike="noStrike">
                          <a:solidFill>
                            <a:schemeClr val="tx1"/>
                          </a:solidFill>
                          <a:effectLst/>
                          <a:latin typeface="+mn-lt"/>
                        </a:rPr>
                        <a:t>-</a:t>
                      </a:r>
                      <a:r>
                        <a:rPr lang="en-IT" sz="1050" b="0" i="0" u="none" strike="noStrike">
                          <a:solidFill>
                            <a:schemeClr val="tx1"/>
                          </a:solidFill>
                          <a:effectLst/>
                          <a:latin typeface="+mn-lt"/>
                        </a:rPr>
                        <a:t>1.24]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pPr algn="ctr" fontAlgn="b"/>
                      <a:r>
                        <a:rPr lang="en-IT" sz="1050" b="0" i="0" u="none" strike="noStrike">
                          <a:solidFill>
                            <a:schemeClr val="tx1"/>
                          </a:solidFill>
                          <a:effectLst/>
                          <a:latin typeface="+mn-lt"/>
                        </a:rPr>
                        <a:t>45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pPr algn="ctr" fontAlgn="b"/>
                      <a:r>
                        <a:rPr lang="en-IT" sz="1050" b="0" i="0" u="none" strike="noStrike">
                          <a:solidFill>
                            <a:schemeClr val="tx1"/>
                          </a:solidFill>
                          <a:effectLst/>
                          <a:latin typeface="+mn-lt"/>
                        </a:rPr>
                        <a:t>0.53 [0.30</a:t>
                      </a:r>
                      <a:r>
                        <a:rPr lang="en-US" sz="1050" b="0" i="0" u="none" strike="noStrike">
                          <a:solidFill>
                            <a:schemeClr val="tx1"/>
                          </a:solidFill>
                          <a:effectLst/>
                          <a:latin typeface="+mn-lt"/>
                        </a:rPr>
                        <a:t>-</a:t>
                      </a:r>
                      <a:r>
                        <a:rPr lang="en-IT" sz="1050" b="0" i="0" u="none" strike="noStrike">
                          <a:solidFill>
                            <a:schemeClr val="tx1"/>
                          </a:solidFill>
                          <a:effectLst/>
                          <a:latin typeface="+mn-lt"/>
                        </a:rPr>
                        <a:t>0.94]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pPr algn="ctr" fontAlgn="b"/>
                      <a:r>
                        <a:rPr lang="en-IT" sz="1050" b="0" i="0" u="none" strike="noStrike">
                          <a:solidFill>
                            <a:schemeClr val="tx1"/>
                          </a:solidFill>
                          <a:effectLst/>
                          <a:latin typeface="+mn-lt"/>
                        </a:rPr>
                        <a:t>50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pPr algn="ctr" fontAlgn="b"/>
                      <a:r>
                        <a:rPr lang="en-IT" sz="1050" b="0" i="0" u="none" strike="noStrike">
                          <a:solidFill>
                            <a:schemeClr val="tx1"/>
                          </a:solidFill>
                          <a:effectLst/>
                          <a:latin typeface="+mn-lt"/>
                        </a:rPr>
                        <a:t>0.52 [0.30</a:t>
                      </a:r>
                      <a:r>
                        <a:rPr lang="en-US" sz="1050" b="0" i="0" u="none" strike="noStrike">
                          <a:solidFill>
                            <a:schemeClr val="tx1"/>
                          </a:solidFill>
                          <a:effectLst/>
                          <a:latin typeface="+mn-lt"/>
                        </a:rPr>
                        <a:t>-</a:t>
                      </a:r>
                      <a:r>
                        <a:rPr lang="en-IT" sz="1050" b="0" i="0" u="none" strike="noStrike">
                          <a:solidFill>
                            <a:schemeClr val="tx1"/>
                          </a:solidFill>
                          <a:effectLst/>
                          <a:latin typeface="+mn-lt"/>
                        </a:rPr>
                        <a:t>0.90]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extLst>
                  <a:ext uri="{0D108BD9-81ED-4DB2-BD59-A6C34878D82A}">
                    <a16:rowId xmlns:a16="http://schemas.microsoft.com/office/drawing/2014/main" val="2421284014"/>
                  </a:ext>
                </a:extLst>
              </a:tr>
              <a:tr h="377490">
                <a:tc vMerge="1">
                  <a:txBody>
                    <a:bodyPr/>
                    <a:lstStyle/>
                    <a:p>
                      <a:pPr algn="l" fontAlgn="b"/>
                      <a:endParaRPr lang="en-IT" sz="1050" b="0" i="0" u="none" strike="noStrike">
                        <a:solidFill>
                          <a:schemeClr val="tx1"/>
                        </a:solidFill>
                        <a:effectLst/>
                        <a:latin typeface="+mn-lt"/>
                      </a:endParaRPr>
                    </a:p>
                  </a:txBody>
                  <a:tcPr anchor="ctr"/>
                </a:tc>
                <a:tc>
                  <a:txBody>
                    <a:bodyPr/>
                    <a:lstStyle/>
                    <a:p>
                      <a:pPr algn="l" fontAlgn="b"/>
                      <a:r>
                        <a:rPr lang="en-GB" sz="1050" b="0" i="0" u="none" strike="noStrike">
                          <a:solidFill>
                            <a:schemeClr val="tx1"/>
                          </a:solidFill>
                          <a:effectLst/>
                          <a:latin typeface="+mn-lt"/>
                        </a:rPr>
                        <a:t>Ibrutinib</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fontAlgn="b"/>
                      <a:r>
                        <a:rPr lang="en-IT" sz="1050" b="0" i="0" u="none" strike="noStrike">
                          <a:solidFill>
                            <a:schemeClr val="tx1"/>
                          </a:solidFill>
                          <a:effectLst/>
                          <a:latin typeface="+mn-lt"/>
                        </a:rPr>
                        <a:t>75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pPr algn="ctr" fontAlgn="b"/>
                      <a:r>
                        <a:rPr lang="en-GB" sz="1050" b="0" i="0" u="none" strike="noStrike">
                          <a:solidFill>
                            <a:schemeClr val="tx1"/>
                          </a:solidFill>
                          <a:effectLst/>
                          <a:latin typeface="+mn-lt"/>
                        </a:rPr>
                        <a:t>Ref</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pPr algn="ctr" fontAlgn="b"/>
                      <a:r>
                        <a:rPr lang="en-GB" sz="1050" b="0" i="0" u="none" strike="noStrike">
                          <a:solidFill>
                            <a:schemeClr val="tx1"/>
                          </a:solidFill>
                          <a:effectLst/>
                          <a:latin typeface="+mn-lt"/>
                        </a:rPr>
                        <a:t>Ref</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pPr algn="ctr" fontAlgn="b"/>
                      <a:r>
                        <a:rPr lang="en-GB" sz="1050" b="0" i="0" u="none" strike="noStrike">
                          <a:solidFill>
                            <a:schemeClr val="tx1"/>
                          </a:solidFill>
                          <a:effectLst/>
                          <a:latin typeface="+mn-lt"/>
                        </a:rPr>
                        <a:t>Ref</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pPr algn="ctr" fontAlgn="b"/>
                      <a:r>
                        <a:rPr lang="en-GB" sz="1050" b="0" i="0" u="none" strike="noStrike">
                          <a:solidFill>
                            <a:schemeClr val="tx1"/>
                          </a:solidFill>
                          <a:effectLst/>
                          <a:latin typeface="+mn-lt"/>
                        </a:rPr>
                        <a:t>Ref</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pPr algn="ctr" fontAlgn="b"/>
                      <a:r>
                        <a:rPr lang="en-IT" sz="1050" b="0" i="0" u="none" strike="noStrike">
                          <a:solidFill>
                            <a:schemeClr val="tx1"/>
                          </a:solidFill>
                          <a:effectLst/>
                          <a:latin typeface="+mn-lt"/>
                        </a:rPr>
                        <a:t>50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pPr algn="ctr" fontAlgn="b"/>
                      <a:r>
                        <a:rPr lang="en-GB" sz="1050" b="0" i="0" u="none" strike="noStrike">
                          <a:solidFill>
                            <a:schemeClr val="tx1"/>
                          </a:solidFill>
                          <a:effectLst/>
                          <a:latin typeface="+mn-lt"/>
                        </a:rPr>
                        <a:t>Ref</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pPr algn="ctr" fontAlgn="b"/>
                      <a:r>
                        <a:rPr lang="en-IT" sz="1050" b="0" i="0" u="none" strike="noStrike">
                          <a:solidFill>
                            <a:schemeClr val="tx1"/>
                          </a:solidFill>
                          <a:effectLst/>
                          <a:latin typeface="+mn-lt"/>
                        </a:rPr>
                        <a:t>45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pPr algn="ctr" fontAlgn="b"/>
                      <a:r>
                        <a:rPr lang="en-GB" sz="1050" b="0" i="0" u="none" strike="noStrike">
                          <a:solidFill>
                            <a:schemeClr val="tx1"/>
                          </a:solidFill>
                          <a:effectLst/>
                          <a:latin typeface="+mn-lt"/>
                        </a:rPr>
                        <a:t>Ref</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extLst>
                  <a:ext uri="{0D108BD9-81ED-4DB2-BD59-A6C34878D82A}">
                    <a16:rowId xmlns:a16="http://schemas.microsoft.com/office/drawing/2014/main" val="1059438401"/>
                  </a:ext>
                </a:extLst>
              </a:tr>
              <a:tr h="377490">
                <a:tc rowSpan="2">
                  <a:txBody>
                    <a:bodyPr/>
                    <a:lstStyle/>
                    <a:p>
                      <a:pPr algn="l" fontAlgn="b"/>
                      <a:r>
                        <a:rPr lang="en-GB" sz="1050" b="0" i="0" u="none" strike="noStrike">
                          <a:solidFill>
                            <a:schemeClr val="bg1"/>
                          </a:solidFill>
                          <a:effectLst/>
                          <a:latin typeface="+mn-lt"/>
                        </a:rPr>
                        <a:t>ELEVATE-RR</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l" fontAlgn="b"/>
                      <a:r>
                        <a:rPr lang="en-GB" sz="1050" b="0" i="0" u="none" strike="noStrike">
                          <a:solidFill>
                            <a:schemeClr val="bg1"/>
                          </a:solidFill>
                          <a:effectLst/>
                          <a:latin typeface="+mn-lt"/>
                        </a:rPr>
                        <a:t>Acalabrutinib</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90000"/>
                        <a:lumOff val="10000"/>
                      </a:schemeClr>
                    </a:solidFill>
                  </a:tcPr>
                </a:tc>
                <a:tc>
                  <a:txBody>
                    <a:bodyPr/>
                    <a:lstStyle/>
                    <a:p>
                      <a:pPr algn="ctr" fontAlgn="b"/>
                      <a:r>
                        <a:rPr lang="en-IT" sz="1050" b="0" i="0" u="none" strike="noStrike">
                          <a:solidFill>
                            <a:schemeClr val="tx1"/>
                          </a:solidFill>
                          <a:effectLst/>
                          <a:latin typeface="+mn-lt"/>
                        </a:rPr>
                        <a:t>268</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DD2"/>
                    </a:solidFill>
                  </a:tcPr>
                </a:tc>
                <a:tc>
                  <a:txBody>
                    <a:bodyPr/>
                    <a:lstStyle/>
                    <a:p>
                      <a:pPr algn="ctr" fontAlgn="b"/>
                      <a:r>
                        <a:rPr lang="en-IT" sz="1050" b="0" i="0" u="none" strike="noStrike">
                          <a:solidFill>
                            <a:schemeClr val="tx1"/>
                          </a:solidFill>
                          <a:effectLst/>
                          <a:latin typeface="+mn-lt"/>
                        </a:rPr>
                        <a:t>1.61 [1.01</a:t>
                      </a:r>
                      <a:r>
                        <a:rPr lang="en-US" sz="1050" b="0" i="0" u="none" strike="noStrike">
                          <a:solidFill>
                            <a:schemeClr val="tx1"/>
                          </a:solidFill>
                          <a:effectLst/>
                          <a:latin typeface="+mn-lt"/>
                        </a:rPr>
                        <a:t>-</a:t>
                      </a:r>
                      <a:r>
                        <a:rPr lang="en-IT" sz="1050" b="0" i="0" u="none" strike="noStrike">
                          <a:solidFill>
                            <a:schemeClr val="tx1"/>
                          </a:solidFill>
                          <a:effectLst/>
                          <a:latin typeface="+mn-lt"/>
                        </a:rPr>
                        <a:t>2.56]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DD2"/>
                    </a:solidFill>
                  </a:tcPr>
                </a:tc>
                <a:tc>
                  <a:txBody>
                    <a:bodyPr/>
                    <a:lstStyle/>
                    <a:p>
                      <a:pPr algn="ctr" fontAlgn="b"/>
                      <a:r>
                        <a:rPr lang="en-IT" sz="1050" b="0" i="0" u="none" strike="noStrike">
                          <a:solidFill>
                            <a:schemeClr val="tx1"/>
                          </a:solidFill>
                          <a:effectLst/>
                          <a:latin typeface="+mn-lt"/>
                        </a:rPr>
                        <a:t>0.95 [0.53</a:t>
                      </a:r>
                      <a:r>
                        <a:rPr lang="en-US" sz="1050" b="0" i="0" u="none" strike="noStrike">
                          <a:solidFill>
                            <a:schemeClr val="tx1"/>
                          </a:solidFill>
                          <a:effectLst/>
                          <a:latin typeface="+mn-lt"/>
                        </a:rPr>
                        <a:t>-</a:t>
                      </a:r>
                      <a:r>
                        <a:rPr lang="en-IT" sz="1050" b="0" i="0" u="none" strike="noStrike">
                          <a:solidFill>
                            <a:schemeClr val="tx1"/>
                          </a:solidFill>
                          <a:effectLst/>
                          <a:latin typeface="+mn-lt"/>
                        </a:rPr>
                        <a:t>1.68]</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DD2"/>
                    </a:solidFill>
                  </a:tcPr>
                </a:tc>
                <a:tc>
                  <a:txBody>
                    <a:bodyPr/>
                    <a:lstStyle/>
                    <a:p>
                      <a:pPr algn="ctr" fontAlgn="b"/>
                      <a:r>
                        <a:rPr lang="en-IT" sz="1050" b="0" i="0" u="none" strike="noStrike">
                          <a:solidFill>
                            <a:schemeClr val="tx1"/>
                          </a:solidFill>
                          <a:effectLst/>
                          <a:latin typeface="+mn-lt"/>
                        </a:rPr>
                        <a:t>0.90 [0.70</a:t>
                      </a:r>
                      <a:r>
                        <a:rPr lang="en-US" sz="1050" b="0" i="0" u="none" strike="noStrike">
                          <a:solidFill>
                            <a:schemeClr val="tx1"/>
                          </a:solidFill>
                          <a:effectLst/>
                          <a:latin typeface="+mn-lt"/>
                        </a:rPr>
                        <a:t>-</a:t>
                      </a:r>
                      <a:r>
                        <a:rPr lang="en-IT" sz="1050" b="0" i="0" u="none" strike="noStrike">
                          <a:solidFill>
                            <a:schemeClr val="tx1"/>
                          </a:solidFill>
                          <a:effectLst/>
                          <a:latin typeface="+mn-lt"/>
                        </a:rPr>
                        <a:t>1.16]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DD2"/>
                    </a:solidFill>
                  </a:tcPr>
                </a:tc>
                <a:tc>
                  <a:txBody>
                    <a:bodyPr/>
                    <a:lstStyle/>
                    <a:p>
                      <a:pPr algn="ctr" fontAlgn="b"/>
                      <a:r>
                        <a:rPr lang="en-IT" sz="1050" b="0" i="0" u="none" strike="noStrike">
                          <a:solidFill>
                            <a:schemeClr val="tx1"/>
                          </a:solidFill>
                          <a:effectLst/>
                          <a:latin typeface="+mn-lt"/>
                        </a:rPr>
                        <a:t>0.82 [0.58</a:t>
                      </a:r>
                      <a:r>
                        <a:rPr lang="en-US" sz="1050" b="0" i="0" u="none" strike="noStrike">
                          <a:solidFill>
                            <a:schemeClr val="tx1"/>
                          </a:solidFill>
                          <a:effectLst/>
                          <a:latin typeface="+mn-lt"/>
                        </a:rPr>
                        <a:t>-</a:t>
                      </a:r>
                      <a:r>
                        <a:rPr lang="en-IT" sz="1050" b="0" i="0" u="none" strike="noStrike">
                          <a:solidFill>
                            <a:schemeClr val="tx1"/>
                          </a:solidFill>
                          <a:effectLst/>
                          <a:latin typeface="+mn-lt"/>
                        </a:rPr>
                        <a:t>1.15]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DD2"/>
                    </a:solidFill>
                  </a:tcPr>
                </a:tc>
                <a:tc>
                  <a:txBody>
                    <a:bodyPr/>
                    <a:lstStyle/>
                    <a:p>
                      <a:pPr algn="ctr" fontAlgn="b"/>
                      <a:r>
                        <a:rPr lang="en-IT" sz="1050" b="0" i="0" u="none" strike="noStrike">
                          <a:solidFill>
                            <a:schemeClr val="tx1"/>
                          </a:solidFill>
                          <a:effectLst/>
                          <a:latin typeface="+mn-lt"/>
                        </a:rPr>
                        <a:t>124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DD2"/>
                    </a:solidFill>
                  </a:tcPr>
                </a:tc>
                <a:tc>
                  <a:txBody>
                    <a:bodyPr/>
                    <a:lstStyle/>
                    <a:p>
                      <a:pPr algn="ctr" fontAlgn="b"/>
                      <a:r>
                        <a:rPr lang="en-IT" sz="1050" b="0" i="0" u="none" strike="noStrike">
                          <a:solidFill>
                            <a:schemeClr val="tx1"/>
                          </a:solidFill>
                          <a:effectLst/>
                          <a:latin typeface="+mn-lt"/>
                        </a:rPr>
                        <a:t>1.00 [0.73</a:t>
                      </a:r>
                      <a:r>
                        <a:rPr lang="en-US" sz="1050" b="0" i="0" u="none" strike="noStrike">
                          <a:solidFill>
                            <a:schemeClr val="tx1"/>
                          </a:solidFill>
                          <a:effectLst/>
                          <a:latin typeface="+mn-lt"/>
                        </a:rPr>
                        <a:t>-</a:t>
                      </a:r>
                      <a:r>
                        <a:rPr lang="en-IT" sz="1050" b="0" i="0" u="none" strike="noStrike">
                          <a:solidFill>
                            <a:schemeClr val="tx1"/>
                          </a:solidFill>
                          <a:effectLst/>
                          <a:latin typeface="+mn-lt"/>
                        </a:rPr>
                        <a:t>1.37]</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DD2"/>
                    </a:solidFill>
                  </a:tcPr>
                </a:tc>
                <a:tc>
                  <a:txBody>
                    <a:bodyPr/>
                    <a:lstStyle/>
                    <a:p>
                      <a:pPr algn="ctr" fontAlgn="b"/>
                      <a:r>
                        <a:rPr lang="en-IT" sz="1050" b="0" i="0" u="none" strike="noStrike">
                          <a:solidFill>
                            <a:schemeClr val="tx1"/>
                          </a:solidFill>
                          <a:effectLst/>
                          <a:latin typeface="+mn-lt"/>
                        </a:rPr>
                        <a:t>100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DD2"/>
                    </a:solidFill>
                  </a:tcPr>
                </a:tc>
                <a:tc>
                  <a:txBody>
                    <a:bodyPr/>
                    <a:lstStyle/>
                    <a:p>
                      <a:pPr algn="ctr" fontAlgn="b"/>
                      <a:r>
                        <a:rPr lang="en-IT" sz="1050" b="0" i="0" u="none" strike="noStrike">
                          <a:solidFill>
                            <a:schemeClr val="tx1"/>
                          </a:solidFill>
                          <a:effectLst/>
                          <a:latin typeface="+mn-lt"/>
                        </a:rPr>
                        <a:t>0.95 [0.68</a:t>
                      </a:r>
                      <a:r>
                        <a:rPr lang="en-US" sz="1050" b="0" i="0" u="none" strike="noStrike">
                          <a:solidFill>
                            <a:schemeClr val="tx1"/>
                          </a:solidFill>
                          <a:effectLst/>
                          <a:latin typeface="+mn-lt"/>
                        </a:rPr>
                        <a:t>-</a:t>
                      </a:r>
                      <a:r>
                        <a:rPr lang="en-IT" sz="1050" b="0" i="0" u="none" strike="noStrike">
                          <a:solidFill>
                            <a:schemeClr val="tx1"/>
                          </a:solidFill>
                          <a:effectLst/>
                          <a:latin typeface="+mn-lt"/>
                        </a:rPr>
                        <a:t>1.33]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DD2"/>
                    </a:solidFill>
                  </a:tcPr>
                </a:tc>
                <a:extLst>
                  <a:ext uri="{0D108BD9-81ED-4DB2-BD59-A6C34878D82A}">
                    <a16:rowId xmlns:a16="http://schemas.microsoft.com/office/drawing/2014/main" val="140396665"/>
                  </a:ext>
                </a:extLst>
              </a:tr>
              <a:tr h="377490">
                <a:tc vMerge="1">
                  <a:txBody>
                    <a:bodyPr/>
                    <a:lstStyle/>
                    <a:p>
                      <a:pPr algn="l" fontAlgn="b"/>
                      <a:endParaRPr lang="en-IT" sz="1050" b="0" i="0" u="none" strike="noStrike">
                        <a:solidFill>
                          <a:schemeClr val="tx1"/>
                        </a:solidFill>
                        <a:effectLst/>
                        <a:latin typeface="+mn-lt"/>
                      </a:endParaRPr>
                    </a:p>
                  </a:txBody>
                  <a:tcPr anchor="ctr"/>
                </a:tc>
                <a:tc>
                  <a:txBody>
                    <a:bodyPr/>
                    <a:lstStyle/>
                    <a:p>
                      <a:pPr algn="l" fontAlgn="b"/>
                      <a:r>
                        <a:rPr lang="en-GB" sz="1050" b="0" i="0" u="none" strike="noStrike">
                          <a:solidFill>
                            <a:schemeClr val="tx1"/>
                          </a:solidFill>
                          <a:effectLst/>
                          <a:latin typeface="+mn-lt"/>
                        </a:rPr>
                        <a:t>Ibrutinib</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fontAlgn="b"/>
                      <a:r>
                        <a:rPr lang="en-IT" sz="1050" b="0" i="0" u="none" strike="noStrike">
                          <a:solidFill>
                            <a:schemeClr val="tx1"/>
                          </a:solidFill>
                          <a:effectLst/>
                          <a:latin typeface="+mn-lt"/>
                        </a:rPr>
                        <a:t>265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DD2"/>
                    </a:solidFill>
                  </a:tcPr>
                </a:tc>
                <a:tc>
                  <a:txBody>
                    <a:bodyPr/>
                    <a:lstStyle/>
                    <a:p>
                      <a:pPr algn="ctr" fontAlgn="b"/>
                      <a:r>
                        <a:rPr lang="en-GB" sz="1050" b="0" i="0" u="none" strike="noStrike">
                          <a:solidFill>
                            <a:schemeClr val="tx1"/>
                          </a:solidFill>
                          <a:effectLst/>
                          <a:latin typeface="+mn-lt"/>
                        </a:rPr>
                        <a:t>Ref</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DD2"/>
                    </a:solidFill>
                  </a:tcPr>
                </a:tc>
                <a:tc>
                  <a:txBody>
                    <a:bodyPr/>
                    <a:lstStyle/>
                    <a:p>
                      <a:pPr algn="ctr" fontAlgn="b"/>
                      <a:r>
                        <a:rPr lang="en-GB" sz="1050" b="0" i="0" u="none" strike="noStrike">
                          <a:solidFill>
                            <a:schemeClr val="tx1"/>
                          </a:solidFill>
                          <a:effectLst/>
                          <a:latin typeface="+mn-lt"/>
                        </a:rPr>
                        <a:t>Ref</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DD2"/>
                    </a:solidFill>
                  </a:tcPr>
                </a:tc>
                <a:tc>
                  <a:txBody>
                    <a:bodyPr/>
                    <a:lstStyle/>
                    <a:p>
                      <a:pPr algn="ctr" fontAlgn="b"/>
                      <a:r>
                        <a:rPr lang="en-GB" sz="1050" b="0" i="0" u="none" strike="noStrike">
                          <a:solidFill>
                            <a:schemeClr val="tx1"/>
                          </a:solidFill>
                          <a:effectLst/>
                          <a:latin typeface="+mn-lt"/>
                        </a:rPr>
                        <a:t>Ref</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DD2"/>
                    </a:solidFill>
                  </a:tcPr>
                </a:tc>
                <a:tc>
                  <a:txBody>
                    <a:bodyPr/>
                    <a:lstStyle/>
                    <a:p>
                      <a:pPr algn="ctr" fontAlgn="b"/>
                      <a:r>
                        <a:rPr lang="en-GB" sz="1050" b="0" i="0" u="none" strike="noStrike">
                          <a:solidFill>
                            <a:schemeClr val="tx1"/>
                          </a:solidFill>
                          <a:effectLst/>
                          <a:latin typeface="+mn-lt"/>
                        </a:rPr>
                        <a:t>Ref</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DD2"/>
                    </a:solidFill>
                  </a:tcPr>
                </a:tc>
                <a:tc>
                  <a:txBody>
                    <a:bodyPr/>
                    <a:lstStyle/>
                    <a:p>
                      <a:pPr algn="ctr" fontAlgn="b"/>
                      <a:r>
                        <a:rPr lang="en-IT" sz="1050" b="0" i="0" u="none" strike="noStrike">
                          <a:solidFill>
                            <a:schemeClr val="tx1"/>
                          </a:solidFill>
                          <a:effectLst/>
                          <a:latin typeface="+mn-lt"/>
                        </a:rPr>
                        <a:t>121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DD2"/>
                    </a:solidFill>
                  </a:tcPr>
                </a:tc>
                <a:tc>
                  <a:txBody>
                    <a:bodyPr/>
                    <a:lstStyle/>
                    <a:p>
                      <a:pPr algn="ctr" fontAlgn="b"/>
                      <a:r>
                        <a:rPr lang="en-GB" sz="1050" b="0" i="0" u="none" strike="noStrike">
                          <a:solidFill>
                            <a:schemeClr val="tx1"/>
                          </a:solidFill>
                          <a:effectLst/>
                          <a:latin typeface="+mn-lt"/>
                        </a:rPr>
                        <a:t>Ref</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DD2"/>
                    </a:solidFill>
                  </a:tcPr>
                </a:tc>
                <a:tc>
                  <a:txBody>
                    <a:bodyPr/>
                    <a:lstStyle/>
                    <a:p>
                      <a:pPr algn="ctr" fontAlgn="b"/>
                      <a:r>
                        <a:rPr lang="en-IT" sz="1050" b="0" i="0" u="none" strike="noStrike">
                          <a:solidFill>
                            <a:schemeClr val="tx1"/>
                          </a:solidFill>
                          <a:effectLst/>
                          <a:latin typeface="+mn-lt"/>
                        </a:rPr>
                        <a:t>112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DD2"/>
                    </a:solidFill>
                  </a:tcPr>
                </a:tc>
                <a:tc>
                  <a:txBody>
                    <a:bodyPr/>
                    <a:lstStyle/>
                    <a:p>
                      <a:pPr algn="ctr" fontAlgn="b"/>
                      <a:r>
                        <a:rPr lang="en-GB" sz="1050" b="0" i="0" u="none" strike="noStrike">
                          <a:solidFill>
                            <a:schemeClr val="tx1"/>
                          </a:solidFill>
                          <a:effectLst/>
                          <a:latin typeface="+mn-lt"/>
                        </a:rPr>
                        <a:t>Ref</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DD2"/>
                    </a:solidFill>
                  </a:tcPr>
                </a:tc>
                <a:extLst>
                  <a:ext uri="{0D108BD9-81ED-4DB2-BD59-A6C34878D82A}">
                    <a16:rowId xmlns:a16="http://schemas.microsoft.com/office/drawing/2014/main" val="421248844"/>
                  </a:ext>
                </a:extLst>
              </a:tr>
              <a:tr h="377490">
                <a:tc rowSpan="2">
                  <a:txBody>
                    <a:bodyPr/>
                    <a:lstStyle/>
                    <a:p>
                      <a:pPr algn="l" fontAlgn="b"/>
                      <a:r>
                        <a:rPr lang="en-GB" sz="1050" b="0" i="0" u="none" strike="noStrike">
                          <a:solidFill>
                            <a:schemeClr val="bg1"/>
                          </a:solidFill>
                          <a:effectLst/>
                          <a:latin typeface="+mn-lt"/>
                        </a:rPr>
                        <a:t>ASCEND</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l" fontAlgn="b"/>
                      <a:r>
                        <a:rPr lang="en-GB" sz="1050" b="0" i="0" u="none" strike="noStrike">
                          <a:solidFill>
                            <a:schemeClr val="bg1"/>
                          </a:solidFill>
                          <a:effectLst/>
                          <a:latin typeface="+mn-lt"/>
                        </a:rPr>
                        <a:t>Acalabrutinib</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90000"/>
                        <a:lumOff val="10000"/>
                      </a:schemeClr>
                    </a:solidFill>
                  </a:tcPr>
                </a:tc>
                <a:tc>
                  <a:txBody>
                    <a:bodyPr/>
                    <a:lstStyle/>
                    <a:p>
                      <a:pPr algn="ctr" fontAlgn="b"/>
                      <a:r>
                        <a:rPr lang="en-IT" sz="1050" b="0" i="0" u="none" strike="noStrike">
                          <a:solidFill>
                            <a:schemeClr val="tx1"/>
                          </a:solidFill>
                          <a:effectLst/>
                          <a:latin typeface="+mn-lt"/>
                        </a:rPr>
                        <a:t>44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pPr algn="ctr" fontAlgn="b"/>
                      <a:r>
                        <a:rPr lang="en-GB" sz="1050" b="0" i="0" u="none" strike="noStrike">
                          <a:solidFill>
                            <a:schemeClr val="tx1"/>
                          </a:solidFill>
                          <a:effectLst/>
                          <a:latin typeface="+mn-lt"/>
                        </a:rPr>
                        <a:t>NR</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pPr algn="ctr" fontAlgn="b"/>
                      <a:r>
                        <a:rPr lang="en-GB" sz="1050" b="0" i="0" u="none" strike="noStrike">
                          <a:solidFill>
                            <a:schemeClr val="tx1"/>
                          </a:solidFill>
                          <a:effectLst/>
                          <a:latin typeface="+mn-lt"/>
                        </a:rPr>
                        <a:t>NR</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pPr algn="ctr" fontAlgn="b"/>
                      <a:r>
                        <a:rPr lang="en-IT" sz="1050" b="0" i="0" u="none" strike="noStrike">
                          <a:solidFill>
                            <a:schemeClr val="tx1"/>
                          </a:solidFill>
                          <a:effectLst/>
                          <a:latin typeface="+mn-lt"/>
                        </a:rPr>
                        <a:t>0.22 [0.12</a:t>
                      </a:r>
                      <a:r>
                        <a:rPr lang="en-US" sz="1050" b="0" i="0" u="none" strike="noStrike">
                          <a:solidFill>
                            <a:schemeClr val="tx1"/>
                          </a:solidFill>
                          <a:effectLst/>
                          <a:latin typeface="+mn-lt"/>
                        </a:rPr>
                        <a:t>-</a:t>
                      </a:r>
                      <a:r>
                        <a:rPr lang="en-IT" sz="1050" b="0" i="0" u="none" strike="noStrike">
                          <a:solidFill>
                            <a:schemeClr val="tx1"/>
                          </a:solidFill>
                          <a:effectLst/>
                          <a:latin typeface="+mn-lt"/>
                        </a:rPr>
                        <a:t>0.40]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pPr algn="ctr" fontAlgn="b"/>
                      <a:r>
                        <a:rPr lang="en-IT" sz="1050" b="0" i="0" u="none" strike="noStrike">
                          <a:solidFill>
                            <a:schemeClr val="tx1"/>
                          </a:solidFill>
                          <a:effectLst/>
                          <a:latin typeface="+mn-lt"/>
                        </a:rPr>
                        <a:t>0.90 [0.45</a:t>
                      </a:r>
                      <a:r>
                        <a:rPr lang="en-US" sz="1050" b="0" i="0" u="none" strike="noStrike">
                          <a:solidFill>
                            <a:schemeClr val="tx1"/>
                          </a:solidFill>
                          <a:effectLst/>
                          <a:latin typeface="+mn-lt"/>
                        </a:rPr>
                        <a:t>-</a:t>
                      </a:r>
                      <a:r>
                        <a:rPr lang="en-IT" sz="1050" b="0" i="0" u="none" strike="noStrike">
                          <a:solidFill>
                            <a:schemeClr val="tx1"/>
                          </a:solidFill>
                          <a:effectLst/>
                          <a:latin typeface="+mn-lt"/>
                        </a:rPr>
                        <a:t>1.79]</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pPr algn="ctr" fontAlgn="b"/>
                      <a:r>
                        <a:rPr lang="en-IT" sz="1050" b="0" i="0" u="none" strike="noStrike">
                          <a:solidFill>
                            <a:schemeClr val="tx1"/>
                          </a:solidFill>
                          <a:effectLst/>
                          <a:latin typeface="+mn-lt"/>
                        </a:rPr>
                        <a:t>28</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pPr algn="ctr" fontAlgn="b"/>
                      <a:r>
                        <a:rPr lang="en-IT" sz="1050" b="0" i="0" u="none" strike="noStrike">
                          <a:solidFill>
                            <a:schemeClr val="tx1"/>
                          </a:solidFill>
                          <a:effectLst/>
                          <a:latin typeface="+mn-lt"/>
                        </a:rPr>
                        <a:t>0.13 [0.06</a:t>
                      </a:r>
                      <a:r>
                        <a:rPr lang="en-US" sz="1050" b="0" i="0" u="none" strike="noStrike">
                          <a:solidFill>
                            <a:schemeClr val="tx1"/>
                          </a:solidFill>
                          <a:effectLst/>
                          <a:latin typeface="+mn-lt"/>
                        </a:rPr>
                        <a:t>-</a:t>
                      </a:r>
                      <a:r>
                        <a:rPr lang="en-IT" sz="1050" b="0" i="0" u="none" strike="noStrike">
                          <a:solidFill>
                            <a:schemeClr val="tx1"/>
                          </a:solidFill>
                          <a:effectLst/>
                          <a:latin typeface="+mn-lt"/>
                        </a:rPr>
                        <a:t>0.29]</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pPr algn="ctr" fontAlgn="b"/>
                      <a:r>
                        <a:rPr lang="en-IT" sz="1050" b="0" i="0" u="none" strike="noStrike">
                          <a:solidFill>
                            <a:schemeClr val="tx1"/>
                          </a:solidFill>
                          <a:effectLst/>
                          <a:latin typeface="+mn-lt"/>
                        </a:rPr>
                        <a:t>39</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pPr algn="ctr" fontAlgn="b"/>
                      <a:r>
                        <a:rPr lang="en-IT" sz="1050" b="0" i="0" u="none" strike="noStrike">
                          <a:solidFill>
                            <a:schemeClr val="tx1"/>
                          </a:solidFill>
                          <a:effectLst/>
                          <a:latin typeface="+mn-lt"/>
                        </a:rPr>
                        <a:t>0.25 [0.14</a:t>
                      </a:r>
                      <a:r>
                        <a:rPr lang="en-US" sz="1050" b="0" i="0" u="none" strike="noStrike">
                          <a:solidFill>
                            <a:schemeClr val="tx1"/>
                          </a:solidFill>
                          <a:effectLst/>
                          <a:latin typeface="+mn-lt"/>
                        </a:rPr>
                        <a:t>-</a:t>
                      </a:r>
                      <a:r>
                        <a:rPr lang="en-IT" sz="1050" b="0" i="0" u="none" strike="noStrike">
                          <a:solidFill>
                            <a:schemeClr val="tx1"/>
                          </a:solidFill>
                          <a:effectLst/>
                          <a:latin typeface="+mn-lt"/>
                        </a:rPr>
                        <a:t>0.45]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extLst>
                  <a:ext uri="{0D108BD9-81ED-4DB2-BD59-A6C34878D82A}">
                    <a16:rowId xmlns:a16="http://schemas.microsoft.com/office/drawing/2014/main" val="654139902"/>
                  </a:ext>
                </a:extLst>
              </a:tr>
              <a:tr h="377490">
                <a:tc vMerge="1">
                  <a:txBody>
                    <a:bodyPr/>
                    <a:lstStyle/>
                    <a:p>
                      <a:pPr algn="l" fontAlgn="b"/>
                      <a:endParaRPr lang="en-IT" sz="1050" b="0" i="0" u="none" strike="noStrike">
                        <a:solidFill>
                          <a:schemeClr val="tx1"/>
                        </a:solidFill>
                        <a:effectLst/>
                        <a:latin typeface="+mn-lt"/>
                      </a:endParaRPr>
                    </a:p>
                  </a:txBody>
                  <a:tcPr anchor="ctr"/>
                </a:tc>
                <a:tc>
                  <a:txBody>
                    <a:bodyPr/>
                    <a:lstStyle/>
                    <a:p>
                      <a:pPr algn="l" fontAlgn="b"/>
                      <a:r>
                        <a:rPr lang="en-GB" sz="1050" b="0" i="0" u="none" strike="noStrike">
                          <a:solidFill>
                            <a:schemeClr val="bg1"/>
                          </a:solidFill>
                          <a:effectLst/>
                          <a:latin typeface="+mn-lt"/>
                        </a:rPr>
                        <a:t>BR/IR</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IT" sz="1050" b="0" i="0" u="none" strike="noStrike">
                          <a:solidFill>
                            <a:schemeClr val="tx1"/>
                          </a:solidFill>
                          <a:effectLst/>
                          <a:latin typeface="+mn-lt"/>
                        </a:rPr>
                        <a:t>42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pPr algn="ctr" fontAlgn="b"/>
                      <a:r>
                        <a:rPr lang="en-GB" sz="1050" b="0" i="0" u="none" strike="noStrike">
                          <a:solidFill>
                            <a:schemeClr val="tx1"/>
                          </a:solidFill>
                          <a:effectLst/>
                          <a:latin typeface="+mn-lt"/>
                        </a:rPr>
                        <a:t>NR</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pPr algn="ctr" fontAlgn="b"/>
                      <a:r>
                        <a:rPr lang="en-GB" sz="1050" b="0" i="0" u="none" strike="noStrike">
                          <a:solidFill>
                            <a:schemeClr val="tx1"/>
                          </a:solidFill>
                          <a:effectLst/>
                          <a:latin typeface="+mn-lt"/>
                        </a:rPr>
                        <a:t>NR</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pPr algn="ctr" fontAlgn="b"/>
                      <a:r>
                        <a:rPr lang="en-GB" sz="1050" b="0" i="0" u="none" strike="noStrike">
                          <a:solidFill>
                            <a:schemeClr val="tx1"/>
                          </a:solidFill>
                          <a:effectLst/>
                          <a:latin typeface="+mn-lt"/>
                        </a:rPr>
                        <a:t>Ref</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pPr algn="ctr" fontAlgn="b"/>
                      <a:r>
                        <a:rPr lang="en-GB" sz="1050" b="0" i="0" u="none" strike="noStrike">
                          <a:solidFill>
                            <a:schemeClr val="tx1"/>
                          </a:solidFill>
                          <a:effectLst/>
                          <a:latin typeface="+mn-lt"/>
                        </a:rPr>
                        <a:t>Ref</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pPr algn="ctr" fontAlgn="b"/>
                      <a:r>
                        <a:rPr lang="en-IT" sz="1050" b="0" i="0" u="none" strike="noStrike">
                          <a:solidFill>
                            <a:schemeClr val="tx1"/>
                          </a:solidFill>
                          <a:effectLst/>
                          <a:latin typeface="+mn-lt"/>
                        </a:rPr>
                        <a:t>21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pPr algn="ctr" fontAlgn="b"/>
                      <a:r>
                        <a:rPr lang="en-GB" sz="1050" b="0" i="0" u="none" strike="noStrike">
                          <a:solidFill>
                            <a:schemeClr val="tx1"/>
                          </a:solidFill>
                          <a:effectLst/>
                          <a:latin typeface="+mn-lt"/>
                        </a:rPr>
                        <a:t>Ref</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pPr algn="ctr" fontAlgn="b"/>
                      <a:r>
                        <a:rPr lang="en-IT" sz="1050" b="0" i="0" u="none" strike="noStrike">
                          <a:solidFill>
                            <a:schemeClr val="tx1"/>
                          </a:solidFill>
                          <a:effectLst/>
                          <a:latin typeface="+mn-lt"/>
                        </a:rPr>
                        <a:t>34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pPr algn="ctr" fontAlgn="b"/>
                      <a:r>
                        <a:rPr lang="en-GB" sz="1050" b="0" i="0" u="none" strike="noStrike">
                          <a:solidFill>
                            <a:schemeClr val="tx1"/>
                          </a:solidFill>
                          <a:effectLst/>
                          <a:latin typeface="+mn-lt"/>
                        </a:rPr>
                        <a:t>Ref</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extLst>
                  <a:ext uri="{0D108BD9-81ED-4DB2-BD59-A6C34878D82A}">
                    <a16:rowId xmlns:a16="http://schemas.microsoft.com/office/drawing/2014/main" val="1252686665"/>
                  </a:ext>
                </a:extLst>
              </a:tr>
            </a:tbl>
          </a:graphicData>
        </a:graphic>
      </p:graphicFrame>
    </p:spTree>
    <p:extLst>
      <p:ext uri="{BB962C8B-B14F-4D97-AF65-F5344CB8AC3E}">
        <p14:creationId xmlns:p14="http://schemas.microsoft.com/office/powerpoint/2010/main" val="422464806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2557515-4C4A-BA76-6E37-98787F64FD03}"/>
              </a:ext>
            </a:extLst>
          </p:cNvPr>
          <p:cNvSpPr>
            <a:spLocks noGrp="1"/>
          </p:cNvSpPr>
          <p:nvPr>
            <p:ph type="ftr" sz="quarter" idx="10"/>
          </p:nvPr>
        </p:nvSpPr>
        <p:spPr/>
        <p:txBody>
          <a:bodyPr/>
          <a:lstStyle/>
          <a:p>
            <a:r>
              <a:rPr lang="en-GB" baseline="30000" err="1"/>
              <a:t>a</a:t>
            </a:r>
            <a:r>
              <a:rPr lang="en-GB" err="1"/>
              <a:t>Analyses</a:t>
            </a:r>
            <a:r>
              <a:rPr lang="en-GB"/>
              <a:t> of response were not feasible versus BR/IR or across specific mutation types given a lack of reported subgroup data. </a:t>
            </a:r>
          </a:p>
          <a:p>
            <a:r>
              <a:rPr lang="en-GB"/>
              <a:t>CR, complete response; </a:t>
            </a:r>
            <a:r>
              <a:rPr lang="en-GB" err="1"/>
              <a:t>CrI</a:t>
            </a:r>
            <a:r>
              <a:rPr lang="en-GB"/>
              <a:t>, credible interval; INV, investigator; ORR, overall response rate.</a:t>
            </a:r>
            <a:endParaRPr lang="en-GB" b="1"/>
          </a:p>
          <a:p>
            <a:r>
              <a:rPr lang="en-GB" b="1" err="1"/>
              <a:t>Shadman</a:t>
            </a:r>
            <a:r>
              <a:rPr lang="en-GB" b="1"/>
              <a:t> et al. Abstract #P701 presented at EHA2024. </a:t>
            </a:r>
          </a:p>
        </p:txBody>
      </p:sp>
      <p:sp>
        <p:nvSpPr>
          <p:cNvPr id="3" name="Title 2">
            <a:extLst>
              <a:ext uri="{FF2B5EF4-FFF2-40B4-BE49-F238E27FC236}">
                <a16:creationId xmlns:a16="http://schemas.microsoft.com/office/drawing/2014/main" id="{F2A8B246-93B9-02D6-9F1E-7AB10C0C4F4F}"/>
              </a:ext>
            </a:extLst>
          </p:cNvPr>
          <p:cNvSpPr>
            <a:spLocks noGrp="1"/>
          </p:cNvSpPr>
          <p:nvPr>
            <p:ph type="title"/>
          </p:nvPr>
        </p:nvSpPr>
        <p:spPr/>
        <p:txBody>
          <a:bodyPr/>
          <a:lstStyle/>
          <a:p>
            <a:r>
              <a:rPr lang="en-US"/>
              <a:t>Response rates</a:t>
            </a:r>
          </a:p>
        </p:txBody>
      </p:sp>
      <p:graphicFrame>
        <p:nvGraphicFramePr>
          <p:cNvPr id="9" name="Table 8">
            <a:extLst>
              <a:ext uri="{FF2B5EF4-FFF2-40B4-BE49-F238E27FC236}">
                <a16:creationId xmlns:a16="http://schemas.microsoft.com/office/drawing/2014/main" id="{0CF854A2-FF21-4223-CEC7-0EF8DC901078}"/>
              </a:ext>
            </a:extLst>
          </p:cNvPr>
          <p:cNvGraphicFramePr>
            <a:graphicFrameLocks noGrp="1"/>
          </p:cNvGraphicFramePr>
          <p:nvPr>
            <p:extLst>
              <p:ext uri="{D42A27DB-BD31-4B8C-83A1-F6EECF244321}">
                <p14:modId xmlns:p14="http://schemas.microsoft.com/office/powerpoint/2010/main" val="3220796705"/>
              </p:ext>
            </p:extLst>
          </p:nvPr>
        </p:nvGraphicFramePr>
        <p:xfrm>
          <a:off x="416534" y="1665288"/>
          <a:ext cx="10792803" cy="2807348"/>
        </p:xfrm>
        <a:graphic>
          <a:graphicData uri="http://schemas.openxmlformats.org/drawingml/2006/table">
            <a:tbl>
              <a:tblPr firstRow="1" bandRow="1">
                <a:tableStyleId>{5C22544A-7EE6-4342-B048-85BDC9FD1C3A}</a:tableStyleId>
              </a:tblPr>
              <a:tblGrid>
                <a:gridCol w="3597601">
                  <a:extLst>
                    <a:ext uri="{9D8B030D-6E8A-4147-A177-3AD203B41FA5}">
                      <a16:colId xmlns:a16="http://schemas.microsoft.com/office/drawing/2014/main" val="1876164829"/>
                    </a:ext>
                  </a:extLst>
                </a:gridCol>
                <a:gridCol w="3597601">
                  <a:extLst>
                    <a:ext uri="{9D8B030D-6E8A-4147-A177-3AD203B41FA5}">
                      <a16:colId xmlns:a16="http://schemas.microsoft.com/office/drawing/2014/main" val="2566047194"/>
                    </a:ext>
                  </a:extLst>
                </a:gridCol>
                <a:gridCol w="3597601">
                  <a:extLst>
                    <a:ext uri="{9D8B030D-6E8A-4147-A177-3AD203B41FA5}">
                      <a16:colId xmlns:a16="http://schemas.microsoft.com/office/drawing/2014/main" val="1616980779"/>
                    </a:ext>
                  </a:extLst>
                </a:gridCol>
              </a:tblGrid>
              <a:tr h="332250">
                <a:tc rowSpan="2">
                  <a:txBody>
                    <a:bodyPr/>
                    <a:lstStyle/>
                    <a:p>
                      <a:endParaRPr lang="en-US" sz="140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A5C"/>
                    </a:solidFill>
                  </a:tcPr>
                </a:tc>
                <a:tc gridSpan="2">
                  <a:txBody>
                    <a:bodyPr/>
                    <a:lstStyle/>
                    <a:p>
                      <a:pPr algn="ctr"/>
                      <a:r>
                        <a:rPr lang="en-US" sz="1400"/>
                        <a:t>Odds ratio [95% </a:t>
                      </a:r>
                      <a:r>
                        <a:rPr lang="en-US" sz="1400" err="1"/>
                        <a:t>CrI</a:t>
                      </a:r>
                      <a:r>
                        <a:rPr lang="en-US" sz="1400"/>
                        <a:t>], probability better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A5C"/>
                    </a:solidFill>
                  </a:tcPr>
                </a:tc>
                <a:tc hMerge="1">
                  <a:txBody>
                    <a:bodyPr/>
                    <a:lstStyle/>
                    <a:p>
                      <a:endParaRPr lang="en-US"/>
                    </a:p>
                  </a:txBody>
                  <a:tcPr>
                    <a:solidFill>
                      <a:srgbClr val="002A5C"/>
                    </a:solidFill>
                  </a:tcPr>
                </a:tc>
                <a:extLst>
                  <a:ext uri="{0D108BD9-81ED-4DB2-BD59-A6C34878D82A}">
                    <a16:rowId xmlns:a16="http://schemas.microsoft.com/office/drawing/2014/main" val="2318107259"/>
                  </a:ext>
                </a:extLst>
              </a:tr>
              <a:tr h="481598">
                <a:tc vMerge="1">
                  <a:txBody>
                    <a:bodyPr/>
                    <a:lstStyle/>
                    <a:p>
                      <a:endParaRPr lang="en-US" sz="140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A5C"/>
                    </a:solidFill>
                  </a:tcPr>
                </a:tc>
                <a:tc>
                  <a:txBody>
                    <a:bodyPr/>
                    <a:lstStyle/>
                    <a:p>
                      <a:pPr algn="ctr"/>
                      <a:r>
                        <a:rPr lang="en-US" sz="1400" b="1">
                          <a:solidFill>
                            <a:schemeClr val="bg1"/>
                          </a:solidFill>
                        </a:rPr>
                        <a:t>High risk with COVID-19 adjustment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A5C"/>
                    </a:solidFill>
                  </a:tcPr>
                </a:tc>
                <a:tc>
                  <a:txBody>
                    <a:bodyPr/>
                    <a:lstStyle/>
                    <a:p>
                      <a:pPr algn="ctr"/>
                      <a:r>
                        <a:rPr lang="en-US" sz="1400" b="1">
                          <a:solidFill>
                            <a:schemeClr val="bg1"/>
                          </a:solidFill>
                        </a:rPr>
                        <a:t>High risk without COVID-19 adjustment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A5C"/>
                    </a:solidFill>
                  </a:tcPr>
                </a:tc>
                <a:extLst>
                  <a:ext uri="{0D108BD9-81ED-4DB2-BD59-A6C34878D82A}">
                    <a16:rowId xmlns:a16="http://schemas.microsoft.com/office/drawing/2014/main" val="2133579224"/>
                  </a:ext>
                </a:extLst>
              </a:tr>
              <a:tr h="332250">
                <a:tc gridSpan="3">
                  <a:txBody>
                    <a:bodyPr/>
                    <a:lstStyle/>
                    <a:p>
                      <a:pPr algn="l" fontAlgn="b"/>
                      <a:r>
                        <a:rPr lang="en-GB" sz="1400" b="1" i="0" u="none" strike="noStrike">
                          <a:solidFill>
                            <a:schemeClr val="bg1"/>
                          </a:solidFill>
                          <a:effectLst/>
                          <a:latin typeface="+mn-lt"/>
                        </a:rPr>
                        <a:t>Zanubrutinib vs ibrutinib</a:t>
                      </a:r>
                      <a:r>
                        <a:rPr lang="en-GB" sz="1400" b="1" i="0" u="none" strike="noStrike" baseline="30000">
                          <a:solidFill>
                            <a:schemeClr val="bg1"/>
                          </a:solidFill>
                          <a:effectLst/>
                          <a:latin typeface="+mn-lt"/>
                        </a:rPr>
                        <a:t>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2A5C"/>
                    </a:solidFill>
                  </a:tcPr>
                </a:tc>
                <a:tc hMerge="1">
                  <a:txBody>
                    <a:bodyPr/>
                    <a:lstStyle/>
                    <a:p>
                      <a:endParaRPr lang="en-US"/>
                    </a:p>
                  </a:txBody>
                  <a:tcPr>
                    <a:solidFill>
                      <a:srgbClr val="002A5C"/>
                    </a:solidFill>
                  </a:tcPr>
                </a:tc>
                <a:tc hMerge="1">
                  <a:txBody>
                    <a:bodyPr/>
                    <a:lstStyle/>
                    <a:p>
                      <a:pPr algn="l" fontAlgn="b"/>
                      <a:endParaRPr lang="en-IT" sz="1200" b="0" i="0" u="none" strike="noStrike">
                        <a:solidFill>
                          <a:schemeClr val="tx1"/>
                        </a:solidFill>
                        <a:effectLst/>
                        <a:latin typeface="+mn-lt"/>
                      </a:endParaRPr>
                    </a:p>
                  </a:txBody>
                  <a:tcPr anchor="b">
                    <a:solidFill>
                      <a:srgbClr val="002A5C"/>
                    </a:solidFill>
                  </a:tcPr>
                </a:tc>
                <a:extLst>
                  <a:ext uri="{0D108BD9-81ED-4DB2-BD59-A6C34878D82A}">
                    <a16:rowId xmlns:a16="http://schemas.microsoft.com/office/drawing/2014/main" val="3517087436"/>
                  </a:ext>
                </a:extLst>
              </a:tr>
              <a:tr h="332250">
                <a:tc>
                  <a:txBody>
                    <a:bodyPr/>
                    <a:lstStyle/>
                    <a:p>
                      <a:pPr algn="l" fontAlgn="b"/>
                      <a:r>
                        <a:rPr lang="en-IT" sz="1400" b="0" i="0" u="none" strike="noStrike">
                          <a:solidFill>
                            <a:schemeClr val="tx1"/>
                          </a:solidFill>
                          <a:effectLst/>
                          <a:latin typeface="+mn-lt"/>
                        </a:rPr>
                        <a:t>ORR-INV</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IT" sz="1400" b="0" i="0" u="none" strike="noStrike">
                          <a:solidFill>
                            <a:schemeClr val="tx1"/>
                          </a:solidFill>
                          <a:effectLst/>
                          <a:latin typeface="+mn-lt"/>
                        </a:rPr>
                        <a:t>3.09 [1.40</a:t>
                      </a:r>
                      <a:r>
                        <a:rPr lang="en-US" sz="1400" b="0" i="0" u="none" strike="noStrike">
                          <a:solidFill>
                            <a:schemeClr val="tx1"/>
                          </a:solidFill>
                          <a:effectLst/>
                          <a:latin typeface="+mn-lt"/>
                        </a:rPr>
                        <a:t>-</a:t>
                      </a:r>
                      <a:r>
                        <a:rPr lang="en-IT" sz="1400" b="0" i="0" u="none" strike="noStrike">
                          <a:solidFill>
                            <a:schemeClr val="tx1"/>
                          </a:solidFill>
                          <a:effectLst/>
                          <a:latin typeface="+mn-lt"/>
                        </a:rPr>
                        <a:t>7.26], 99.7</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T" sz="1400" b="0" i="0" u="none" strike="noStrike">
                          <a:solidFill>
                            <a:schemeClr val="tx1"/>
                          </a:solidFill>
                          <a:effectLst/>
                          <a:latin typeface="+mn-lt"/>
                        </a:rPr>
                        <a:t>2.73 [1.11</a:t>
                      </a:r>
                      <a:r>
                        <a:rPr lang="en-US" sz="1400" b="0" i="0" u="none" strike="noStrike">
                          <a:solidFill>
                            <a:schemeClr val="tx1"/>
                          </a:solidFill>
                          <a:effectLst/>
                          <a:latin typeface="+mn-lt"/>
                        </a:rPr>
                        <a:t>-</a:t>
                      </a:r>
                      <a:r>
                        <a:rPr lang="en-IT" sz="1400" b="0" i="0" u="none" strike="noStrike">
                          <a:solidFill>
                            <a:schemeClr val="tx1"/>
                          </a:solidFill>
                          <a:effectLst/>
                          <a:latin typeface="+mn-lt"/>
                        </a:rPr>
                        <a:t>7.29], 89.7</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82262395"/>
                  </a:ext>
                </a:extLst>
              </a:tr>
              <a:tr h="332250">
                <a:tc>
                  <a:txBody>
                    <a:bodyPr/>
                    <a:lstStyle/>
                    <a:p>
                      <a:pPr algn="l" fontAlgn="b"/>
                      <a:r>
                        <a:rPr lang="en-IT" sz="1400" b="0" i="0" u="none" strike="noStrike">
                          <a:solidFill>
                            <a:schemeClr val="tx1"/>
                          </a:solidFill>
                          <a:effectLst/>
                          <a:latin typeface="+mn-lt"/>
                        </a:rPr>
                        <a:t>CR-INV</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T" sz="1400" b="0" i="0" u="none" strike="noStrike">
                          <a:solidFill>
                            <a:schemeClr val="tx1"/>
                          </a:solidFill>
                          <a:effectLst/>
                          <a:latin typeface="+mn-lt"/>
                        </a:rPr>
                        <a:t>1.96 [0.55</a:t>
                      </a:r>
                      <a:r>
                        <a:rPr lang="en-US" sz="1400" b="0" i="0" u="none" strike="noStrike">
                          <a:solidFill>
                            <a:schemeClr val="tx1"/>
                          </a:solidFill>
                          <a:effectLst/>
                          <a:latin typeface="+mn-lt"/>
                        </a:rPr>
                        <a:t>-</a:t>
                      </a:r>
                      <a:r>
                        <a:rPr lang="en-IT" sz="1400" b="0" i="0" u="none" strike="noStrike">
                          <a:solidFill>
                            <a:schemeClr val="tx1"/>
                          </a:solidFill>
                          <a:effectLst/>
                          <a:latin typeface="+mn-lt"/>
                        </a:rPr>
                        <a:t>8.14], 84.9</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IT" sz="1400" b="0" i="0" u="none" strike="noStrike">
                          <a:solidFill>
                            <a:schemeClr val="tx1"/>
                          </a:solidFill>
                          <a:effectLst/>
                          <a:latin typeface="+mn-lt"/>
                        </a:rPr>
                        <a:t>1.73 [0.54</a:t>
                      </a:r>
                      <a:r>
                        <a:rPr lang="en-US" sz="1400" b="0" i="0" u="none" strike="noStrike">
                          <a:solidFill>
                            <a:schemeClr val="tx1"/>
                          </a:solidFill>
                          <a:effectLst/>
                          <a:latin typeface="+mn-lt"/>
                        </a:rPr>
                        <a:t>-</a:t>
                      </a:r>
                      <a:r>
                        <a:rPr lang="en-IT" sz="1400" b="0" i="0" u="none" strike="noStrike">
                          <a:solidFill>
                            <a:schemeClr val="tx1"/>
                          </a:solidFill>
                          <a:effectLst/>
                          <a:latin typeface="+mn-lt"/>
                        </a:rPr>
                        <a:t>6.23], 82.3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972438966"/>
                  </a:ext>
                </a:extLst>
              </a:tr>
              <a:tr h="332250">
                <a:tc gridSpan="3">
                  <a:txBody>
                    <a:bodyPr/>
                    <a:lstStyle/>
                    <a:p>
                      <a:pPr algn="l" fontAlgn="b"/>
                      <a:r>
                        <a:rPr lang="en-GB" sz="1400" b="1" i="0" u="none" strike="noStrike">
                          <a:solidFill>
                            <a:schemeClr val="bg1"/>
                          </a:solidFill>
                          <a:effectLst/>
                          <a:latin typeface="+mn-lt"/>
                        </a:rPr>
                        <a:t>Zanubrutinib vs acalabrutinib</a:t>
                      </a:r>
                      <a:r>
                        <a:rPr lang="en-GB" sz="1400" b="1" i="0" u="none" strike="noStrike" baseline="30000">
                          <a:solidFill>
                            <a:schemeClr val="bg1"/>
                          </a:solidFill>
                          <a:effectLst/>
                          <a:latin typeface="+mn-lt"/>
                        </a:rPr>
                        <a:t>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2A5C"/>
                    </a:solidFill>
                  </a:tcPr>
                </a:tc>
                <a:tc hMerge="1">
                  <a:txBody>
                    <a:bodyPr/>
                    <a:lstStyle/>
                    <a:p>
                      <a:endParaRPr lang="en-US"/>
                    </a:p>
                  </a:txBody>
                  <a:tcPr>
                    <a:solidFill>
                      <a:srgbClr val="002A5C"/>
                    </a:solidFill>
                  </a:tcPr>
                </a:tc>
                <a:tc hMerge="1">
                  <a:txBody>
                    <a:bodyPr/>
                    <a:lstStyle/>
                    <a:p>
                      <a:endParaRPr lang="en-US"/>
                    </a:p>
                  </a:txBody>
                  <a:tcPr>
                    <a:solidFill>
                      <a:srgbClr val="002A5C"/>
                    </a:solidFill>
                  </a:tcPr>
                </a:tc>
                <a:extLst>
                  <a:ext uri="{0D108BD9-81ED-4DB2-BD59-A6C34878D82A}">
                    <a16:rowId xmlns:a16="http://schemas.microsoft.com/office/drawing/2014/main" val="3564989672"/>
                  </a:ext>
                </a:extLst>
              </a:tr>
              <a:tr h="332250">
                <a:tc>
                  <a:txBody>
                    <a:bodyPr/>
                    <a:lstStyle/>
                    <a:p>
                      <a:pPr algn="l" fontAlgn="b"/>
                      <a:r>
                        <a:rPr lang="en-IT" sz="1400" b="0" i="0" u="none" strike="noStrike">
                          <a:solidFill>
                            <a:schemeClr val="tx1"/>
                          </a:solidFill>
                          <a:effectLst/>
                          <a:latin typeface="+mn-lt"/>
                        </a:rPr>
                        <a:t>ORR-INV</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IT" sz="1400" b="0" i="0" u="none" strike="noStrike">
                          <a:solidFill>
                            <a:schemeClr val="tx1"/>
                          </a:solidFill>
                          <a:effectLst/>
                          <a:latin typeface="+mn-lt"/>
                        </a:rPr>
                        <a:t>1.91 [0.75</a:t>
                      </a:r>
                      <a:r>
                        <a:rPr lang="en-US" sz="1400" b="0" i="0" u="none" strike="noStrike">
                          <a:solidFill>
                            <a:schemeClr val="tx1"/>
                          </a:solidFill>
                          <a:effectLst/>
                          <a:latin typeface="+mn-lt"/>
                        </a:rPr>
                        <a:t>-</a:t>
                      </a:r>
                      <a:r>
                        <a:rPr lang="en-IT" sz="1400" b="0" i="0" u="none" strike="noStrike">
                          <a:solidFill>
                            <a:schemeClr val="tx1"/>
                          </a:solidFill>
                          <a:effectLst/>
                          <a:latin typeface="+mn-lt"/>
                        </a:rPr>
                        <a:t>5.00], 91.7</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T" sz="1400" b="0" i="0" u="none" strike="noStrike">
                          <a:solidFill>
                            <a:schemeClr val="tx1"/>
                          </a:solidFill>
                          <a:effectLst/>
                          <a:latin typeface="+mn-lt"/>
                        </a:rPr>
                        <a:t>1.69 [0.61</a:t>
                      </a:r>
                      <a:r>
                        <a:rPr lang="en-US" sz="1400" b="0" i="0" u="none" strike="noStrike">
                          <a:solidFill>
                            <a:schemeClr val="tx1"/>
                          </a:solidFill>
                          <a:effectLst/>
                          <a:latin typeface="+mn-lt"/>
                        </a:rPr>
                        <a:t>-</a:t>
                      </a:r>
                      <a:r>
                        <a:rPr lang="en-IT" sz="1400" b="0" i="0" u="none" strike="noStrike">
                          <a:solidFill>
                            <a:schemeClr val="tx1"/>
                          </a:solidFill>
                          <a:effectLst/>
                          <a:latin typeface="+mn-lt"/>
                        </a:rPr>
                        <a:t>4.97], 84.4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908101236"/>
                  </a:ext>
                </a:extLst>
              </a:tr>
              <a:tr h="332250">
                <a:tc>
                  <a:txBody>
                    <a:bodyPr/>
                    <a:lstStyle/>
                    <a:p>
                      <a:pPr algn="l" fontAlgn="b"/>
                      <a:r>
                        <a:rPr lang="en-IT" sz="1400" b="0" i="0" u="none" strike="noStrike">
                          <a:solidFill>
                            <a:schemeClr val="tx1"/>
                          </a:solidFill>
                          <a:effectLst/>
                          <a:latin typeface="+mn-lt"/>
                        </a:rPr>
                        <a:t>CR-INV</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T" sz="1400" b="0" i="0" u="none" strike="noStrike">
                          <a:solidFill>
                            <a:schemeClr val="tx1"/>
                          </a:solidFill>
                          <a:effectLst/>
                          <a:latin typeface="+mn-lt"/>
                        </a:rPr>
                        <a:t>2.07 [0.50</a:t>
                      </a:r>
                      <a:r>
                        <a:rPr lang="en-US" sz="1400" b="0" i="0" u="none" strike="noStrike">
                          <a:solidFill>
                            <a:schemeClr val="tx1"/>
                          </a:solidFill>
                          <a:effectLst/>
                          <a:latin typeface="+mn-lt"/>
                        </a:rPr>
                        <a:t>-</a:t>
                      </a:r>
                      <a:r>
                        <a:rPr lang="en-IT" sz="1400" b="0" i="0" u="none" strike="noStrike">
                          <a:solidFill>
                            <a:schemeClr val="tx1"/>
                          </a:solidFill>
                          <a:effectLst/>
                          <a:latin typeface="+mn-lt"/>
                        </a:rPr>
                        <a:t>9.67], 84.4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IT" sz="1400" b="0" i="0" u="none" strike="noStrike">
                          <a:solidFill>
                            <a:schemeClr val="tx1"/>
                          </a:solidFill>
                          <a:effectLst/>
                          <a:latin typeface="+mn-lt"/>
                        </a:rPr>
                        <a:t>1.84 [0.50</a:t>
                      </a:r>
                      <a:r>
                        <a:rPr lang="en-US" sz="1400" b="0" i="0" u="none" strike="noStrike">
                          <a:solidFill>
                            <a:schemeClr val="tx1"/>
                          </a:solidFill>
                          <a:effectLst/>
                          <a:latin typeface="+mn-lt"/>
                        </a:rPr>
                        <a:t>-</a:t>
                      </a:r>
                      <a:r>
                        <a:rPr lang="en-IT" sz="1400" b="0" i="0" u="none" strike="noStrike">
                          <a:solidFill>
                            <a:schemeClr val="tx1"/>
                          </a:solidFill>
                          <a:effectLst/>
                          <a:latin typeface="+mn-lt"/>
                        </a:rPr>
                        <a:t>7.20], 81.6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130359742"/>
                  </a:ext>
                </a:extLst>
              </a:tr>
            </a:tbl>
          </a:graphicData>
        </a:graphic>
      </p:graphicFrame>
      <p:sp>
        <p:nvSpPr>
          <p:cNvPr id="4" name="TextBox 3">
            <a:extLst>
              <a:ext uri="{FF2B5EF4-FFF2-40B4-BE49-F238E27FC236}">
                <a16:creationId xmlns:a16="http://schemas.microsoft.com/office/drawing/2014/main" id="{AA98FC7B-D324-21AC-6624-E9F70E72938C}"/>
              </a:ext>
            </a:extLst>
          </p:cNvPr>
          <p:cNvSpPr txBox="1"/>
          <p:nvPr/>
        </p:nvSpPr>
        <p:spPr>
          <a:xfrm>
            <a:off x="407989" y="4685766"/>
            <a:ext cx="10801348" cy="1384995"/>
          </a:xfrm>
          <a:prstGeom prst="rect">
            <a:avLst/>
          </a:prstGeom>
          <a:solidFill>
            <a:schemeClr val="bg2"/>
          </a:solidFill>
        </p:spPr>
        <p:txBody>
          <a:bodyPr wrap="square" rtlCol="0">
            <a:spAutoFit/>
          </a:bodyPr>
          <a:lstStyle/>
          <a:p>
            <a:pPr marL="177800" indent="-177800">
              <a:buClr>
                <a:schemeClr val="accent2"/>
              </a:buClr>
              <a:buFont typeface="Arial" panose="020B0604020202020204" pitchFamily="34" charset="0"/>
              <a:buChar char="•"/>
            </a:pPr>
            <a:r>
              <a:rPr lang="en-GB" sz="1400"/>
              <a:t>In high-risk populations as defined by the individual trials, </a:t>
            </a:r>
            <a:r>
              <a:rPr lang="en-GB" sz="1400" err="1"/>
              <a:t>zanubrutinib</a:t>
            </a:r>
            <a:r>
              <a:rPr lang="en-GB" sz="1400"/>
              <a:t> versus ibrutinib showed a more </a:t>
            </a:r>
            <a:r>
              <a:rPr lang="en-GB" sz="1400" err="1"/>
              <a:t>favorable</a:t>
            </a:r>
            <a:r>
              <a:rPr lang="en-GB" sz="1400"/>
              <a:t> ORR-INV and a trend </a:t>
            </a:r>
            <a:r>
              <a:rPr lang="en-GB" sz="1400" err="1"/>
              <a:t>favoring</a:t>
            </a:r>
            <a:r>
              <a:rPr lang="en-GB" sz="1400"/>
              <a:t> improvement in CR-INV</a:t>
            </a:r>
          </a:p>
          <a:p>
            <a:pPr marL="627063" lvl="1" indent="-169863">
              <a:buClr>
                <a:schemeClr val="accent2"/>
              </a:buClr>
              <a:buFont typeface="Arial" panose="020B0604020202020204" pitchFamily="34" charset="0"/>
              <a:buChar char="•"/>
            </a:pPr>
            <a:r>
              <a:rPr lang="en-GB" sz="1400"/>
              <a:t>These findings were aligned with the results of the ALPINE trial</a:t>
            </a:r>
          </a:p>
          <a:p>
            <a:pPr marL="177800" indent="-177800">
              <a:buClr>
                <a:schemeClr val="accent2"/>
              </a:buClr>
              <a:buFont typeface="Arial" panose="020B0604020202020204" pitchFamily="34" charset="0"/>
              <a:buChar char="•"/>
            </a:pPr>
            <a:r>
              <a:rPr lang="en-GB" sz="1400"/>
              <a:t>Findings versus acalabrutinib showed trends </a:t>
            </a:r>
            <a:r>
              <a:rPr lang="en-GB" sz="1400" err="1"/>
              <a:t>favoring</a:t>
            </a:r>
            <a:r>
              <a:rPr lang="en-GB" sz="1400"/>
              <a:t> </a:t>
            </a:r>
            <a:r>
              <a:rPr lang="en-GB" sz="1400" err="1"/>
              <a:t>zanubrutinib</a:t>
            </a:r>
            <a:r>
              <a:rPr lang="en-GB" sz="1400"/>
              <a:t> in terms of ORR-INV and CR-INV; these findings were not statistically significant</a:t>
            </a:r>
          </a:p>
          <a:p>
            <a:pPr marL="177800" indent="-177800">
              <a:buClr>
                <a:schemeClr val="accent2"/>
              </a:buClr>
              <a:buFont typeface="Arial" panose="020B0604020202020204" pitchFamily="34" charset="0"/>
              <a:buChar char="•"/>
            </a:pPr>
            <a:r>
              <a:rPr lang="en-GB" sz="1400"/>
              <a:t>Findings for response were consistent with or without ALPINE data adjusted for COVID-19 </a:t>
            </a:r>
            <a:endParaRPr lang="en-US" sz="1400"/>
          </a:p>
        </p:txBody>
      </p:sp>
    </p:spTree>
    <p:extLst>
      <p:ext uri="{BB962C8B-B14F-4D97-AF65-F5344CB8AC3E}">
        <p14:creationId xmlns:p14="http://schemas.microsoft.com/office/powerpoint/2010/main" val="28849076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2557515-4C4A-BA76-6E37-98787F64FD03}"/>
              </a:ext>
            </a:extLst>
          </p:cNvPr>
          <p:cNvSpPr>
            <a:spLocks noGrp="1"/>
          </p:cNvSpPr>
          <p:nvPr>
            <p:ph type="ftr" sz="quarter" idx="10"/>
          </p:nvPr>
        </p:nvSpPr>
        <p:spPr/>
        <p:txBody>
          <a:bodyPr/>
          <a:lstStyle/>
          <a:p>
            <a:r>
              <a:rPr lang="en-GB"/>
              <a:t>BR/IR, </a:t>
            </a:r>
            <a:r>
              <a:rPr lang="en-GB" err="1"/>
              <a:t>bendamustine</a:t>
            </a:r>
            <a:r>
              <a:rPr lang="en-GB"/>
              <a:t> + rituximab or </a:t>
            </a:r>
            <a:r>
              <a:rPr lang="en-GB" err="1"/>
              <a:t>idelalisib</a:t>
            </a:r>
            <a:r>
              <a:rPr lang="en-GB"/>
              <a:t> + rituximab; </a:t>
            </a:r>
            <a:r>
              <a:rPr lang="en-GB" err="1"/>
              <a:t>CrI</a:t>
            </a:r>
            <a:r>
              <a:rPr lang="en-GB"/>
              <a:t>, credible interval; del, deletion; Prob, probability better. </a:t>
            </a:r>
          </a:p>
          <a:p>
            <a:r>
              <a:rPr lang="en-GB" b="1" err="1"/>
              <a:t>Shadman</a:t>
            </a:r>
            <a:r>
              <a:rPr lang="en-GB" b="1"/>
              <a:t> et al. Abstract #P701 presented at EHA2024. </a:t>
            </a:r>
          </a:p>
        </p:txBody>
      </p:sp>
      <p:sp>
        <p:nvSpPr>
          <p:cNvPr id="3" name="Title 2">
            <a:extLst>
              <a:ext uri="{FF2B5EF4-FFF2-40B4-BE49-F238E27FC236}">
                <a16:creationId xmlns:a16="http://schemas.microsoft.com/office/drawing/2014/main" id="{F2A8B246-93B9-02D6-9F1E-7AB10C0C4F4F}"/>
              </a:ext>
            </a:extLst>
          </p:cNvPr>
          <p:cNvSpPr>
            <a:spLocks noGrp="1"/>
          </p:cNvSpPr>
          <p:nvPr>
            <p:ph type="title"/>
          </p:nvPr>
        </p:nvSpPr>
        <p:spPr/>
        <p:txBody>
          <a:bodyPr/>
          <a:lstStyle/>
          <a:p>
            <a:r>
              <a:rPr lang="en-US"/>
              <a:t>Progression-free survival </a:t>
            </a:r>
          </a:p>
        </p:txBody>
      </p:sp>
      <p:pic>
        <p:nvPicPr>
          <p:cNvPr id="10" name="Picture 9" descr="A close-up of a white paper&#10;&#10;Description automatically generated">
            <a:extLst>
              <a:ext uri="{FF2B5EF4-FFF2-40B4-BE49-F238E27FC236}">
                <a16:creationId xmlns:a16="http://schemas.microsoft.com/office/drawing/2014/main" id="{88F54DC7-36CD-1FD0-9976-095365C7ED93}"/>
              </a:ext>
            </a:extLst>
          </p:cNvPr>
          <p:cNvPicPr>
            <a:picLocks noChangeAspect="1"/>
          </p:cNvPicPr>
          <p:nvPr/>
        </p:nvPicPr>
        <p:blipFill>
          <a:blip r:embed="rId3"/>
          <a:stretch>
            <a:fillRect/>
          </a:stretch>
        </p:blipFill>
        <p:spPr>
          <a:xfrm>
            <a:off x="9644062" y="-1944339"/>
            <a:ext cx="5095875" cy="1524987"/>
          </a:xfrm>
          <a:prstGeom prst="rect">
            <a:avLst/>
          </a:prstGeom>
        </p:spPr>
      </p:pic>
      <p:sp>
        <p:nvSpPr>
          <p:cNvPr id="4" name="TextBox 3">
            <a:extLst>
              <a:ext uri="{FF2B5EF4-FFF2-40B4-BE49-F238E27FC236}">
                <a16:creationId xmlns:a16="http://schemas.microsoft.com/office/drawing/2014/main" id="{9AE7A913-4B6E-FD35-85F3-0CB92373962B}"/>
              </a:ext>
            </a:extLst>
          </p:cNvPr>
          <p:cNvSpPr txBox="1"/>
          <p:nvPr/>
        </p:nvSpPr>
        <p:spPr>
          <a:xfrm>
            <a:off x="7496175" y="1665746"/>
            <a:ext cx="4287837" cy="4392153"/>
          </a:xfrm>
          <a:prstGeom prst="rect">
            <a:avLst/>
          </a:prstGeom>
          <a:solidFill>
            <a:schemeClr val="bg2"/>
          </a:solidFill>
        </p:spPr>
        <p:txBody>
          <a:bodyPr wrap="square" tIns="108000" rtlCol="0">
            <a:noAutofit/>
          </a:bodyPr>
          <a:lstStyle/>
          <a:p>
            <a:pPr marL="177800" indent="-177800">
              <a:spcAft>
                <a:spcPts val="400"/>
              </a:spcAft>
              <a:buClr>
                <a:schemeClr val="accent2"/>
              </a:buClr>
              <a:buFont typeface="Arial" panose="020B0604020202020204" pitchFamily="34" charset="0"/>
              <a:buChar char="•"/>
            </a:pPr>
            <a:r>
              <a:rPr lang="en-US" sz="1350"/>
              <a:t>In high-risk populations as defined by the individual trials, </a:t>
            </a:r>
            <a:r>
              <a:rPr lang="en-US" sz="1350" err="1"/>
              <a:t>zanubrutinib</a:t>
            </a:r>
            <a:r>
              <a:rPr lang="en-US" sz="1350"/>
              <a:t> was found to be significantly more efficacious than ibrutinib, acalabrutinib, and BR/IR, representing risk reductions of 51%, 45%, and 88% respectively, with COVID-19 adjustment, and 48%, 42%, and 87% without</a:t>
            </a:r>
          </a:p>
          <a:p>
            <a:pPr marL="671513" lvl="1" indent="-214313">
              <a:spcAft>
                <a:spcPts val="400"/>
              </a:spcAft>
              <a:buClr>
                <a:schemeClr val="accent2"/>
              </a:buClr>
              <a:buFont typeface="Arial" panose="020B0604020202020204" pitchFamily="34" charset="0"/>
              <a:buChar char="•"/>
            </a:pPr>
            <a:r>
              <a:rPr lang="en-US" sz="1350"/>
              <a:t>Findings were consistent when data from ALPINE were and were not adjusted for COVID-19-related deaths</a:t>
            </a:r>
          </a:p>
          <a:p>
            <a:pPr marL="177800" indent="-177800">
              <a:spcAft>
                <a:spcPts val="400"/>
              </a:spcAft>
              <a:buClr>
                <a:schemeClr val="accent2"/>
              </a:buClr>
              <a:buFont typeface="Arial" panose="020B0604020202020204" pitchFamily="34" charset="0"/>
              <a:buChar char="•"/>
            </a:pPr>
            <a:r>
              <a:rPr lang="en-US" sz="1350"/>
              <a:t>Similarly, for patients with del(17p), </a:t>
            </a:r>
            <a:r>
              <a:rPr lang="en-US" sz="1350" err="1"/>
              <a:t>zanubrutinib</a:t>
            </a:r>
            <a:r>
              <a:rPr lang="en-US" sz="1350"/>
              <a:t> was found to be significantly more efficacious than all other treatments in the network when data from ALPINE were adjusted for COVID-19, and all treatments except acalabrutinib when unadjusted data were used</a:t>
            </a:r>
          </a:p>
          <a:p>
            <a:pPr marL="177800" indent="-177800">
              <a:spcAft>
                <a:spcPts val="400"/>
              </a:spcAft>
              <a:buClr>
                <a:schemeClr val="accent2"/>
              </a:buClr>
              <a:buFont typeface="Arial" panose="020B0604020202020204" pitchFamily="34" charset="0"/>
              <a:buChar char="•"/>
            </a:pPr>
            <a:r>
              <a:rPr lang="en-US" sz="1350"/>
              <a:t>For those with </a:t>
            </a:r>
            <a:r>
              <a:rPr lang="en-US" sz="1350" i="1"/>
              <a:t>TP53</a:t>
            </a:r>
            <a:r>
              <a:rPr lang="en-US" sz="1350"/>
              <a:t> mutations, </a:t>
            </a:r>
            <a:r>
              <a:rPr lang="en-US" sz="1350" err="1"/>
              <a:t>zanubrutinib</a:t>
            </a:r>
            <a:r>
              <a:rPr lang="en-US" sz="1350"/>
              <a:t> was found to be significantly more efficacious than ibrutinib and BR/IR, with trends in favor of </a:t>
            </a:r>
            <a:r>
              <a:rPr lang="en-US" sz="1350" err="1"/>
              <a:t>zanubrutinib</a:t>
            </a:r>
            <a:r>
              <a:rPr lang="en-US" sz="1350"/>
              <a:t> versus acalabrutinib</a:t>
            </a:r>
          </a:p>
        </p:txBody>
      </p:sp>
      <p:graphicFrame>
        <p:nvGraphicFramePr>
          <p:cNvPr id="7" name="Tabelle 6">
            <a:extLst>
              <a:ext uri="{FF2B5EF4-FFF2-40B4-BE49-F238E27FC236}">
                <a16:creationId xmlns:a16="http://schemas.microsoft.com/office/drawing/2014/main" id="{811360FE-CED4-D050-BA0A-D5DBF449F09A}"/>
              </a:ext>
            </a:extLst>
          </p:cNvPr>
          <p:cNvGraphicFramePr>
            <a:graphicFrameLocks noGrp="1"/>
          </p:cNvGraphicFramePr>
          <p:nvPr>
            <p:extLst>
              <p:ext uri="{D42A27DB-BD31-4B8C-83A1-F6EECF244321}">
                <p14:modId xmlns:p14="http://schemas.microsoft.com/office/powerpoint/2010/main" val="3228369768"/>
              </p:ext>
            </p:extLst>
          </p:nvPr>
        </p:nvGraphicFramePr>
        <p:xfrm>
          <a:off x="407988" y="1665747"/>
          <a:ext cx="6836422" cy="3923546"/>
        </p:xfrm>
        <a:graphic>
          <a:graphicData uri="http://schemas.openxmlformats.org/drawingml/2006/table">
            <a:tbl>
              <a:tblPr firstRow="1" bandRow="1">
                <a:tableStyleId>{5C22544A-7EE6-4342-B048-85BDC9FD1C3A}</a:tableStyleId>
              </a:tblPr>
              <a:tblGrid>
                <a:gridCol w="1654211">
                  <a:extLst>
                    <a:ext uri="{9D8B030D-6E8A-4147-A177-3AD203B41FA5}">
                      <a16:colId xmlns:a16="http://schemas.microsoft.com/office/drawing/2014/main" val="1605214501"/>
                    </a:ext>
                  </a:extLst>
                </a:gridCol>
                <a:gridCol w="1654211">
                  <a:extLst>
                    <a:ext uri="{9D8B030D-6E8A-4147-A177-3AD203B41FA5}">
                      <a16:colId xmlns:a16="http://schemas.microsoft.com/office/drawing/2014/main" val="3211754751"/>
                    </a:ext>
                  </a:extLst>
                </a:gridCol>
                <a:gridCol w="1764000">
                  <a:extLst>
                    <a:ext uri="{9D8B030D-6E8A-4147-A177-3AD203B41FA5}">
                      <a16:colId xmlns:a16="http://schemas.microsoft.com/office/drawing/2014/main" val="2182429947"/>
                    </a:ext>
                  </a:extLst>
                </a:gridCol>
                <a:gridCol w="1764000">
                  <a:extLst>
                    <a:ext uri="{9D8B030D-6E8A-4147-A177-3AD203B41FA5}">
                      <a16:colId xmlns:a16="http://schemas.microsoft.com/office/drawing/2014/main" val="565911589"/>
                    </a:ext>
                  </a:extLst>
                </a:gridCol>
              </a:tblGrid>
              <a:tr h="178343">
                <a:tc>
                  <a:txBody>
                    <a:bodyPr/>
                    <a:lstStyle/>
                    <a:p>
                      <a:r>
                        <a:rPr lang="de-DE" sz="1000"/>
                        <a:t>Zanubrutinib vs.</a:t>
                      </a:r>
                    </a:p>
                  </a:txBody>
                  <a:tcPr marT="0" marB="0" anchor="ctr">
                    <a:solidFill>
                      <a:schemeClr val="accent3"/>
                    </a:solidFill>
                  </a:tcPr>
                </a:tc>
                <a:tc>
                  <a:txBody>
                    <a:bodyPr/>
                    <a:lstStyle/>
                    <a:p>
                      <a:endParaRPr lang="de-DE" sz="1000"/>
                    </a:p>
                  </a:txBody>
                  <a:tcPr marT="0" marB="0" anchor="ctr"/>
                </a:tc>
                <a:tc>
                  <a:txBody>
                    <a:bodyPr/>
                    <a:lstStyle/>
                    <a:p>
                      <a:pPr algn="ctr"/>
                      <a:r>
                        <a:rPr lang="de-DE" sz="1000"/>
                        <a:t>Hazard ratio (95% CrI)</a:t>
                      </a:r>
                    </a:p>
                  </a:txBody>
                  <a:tcPr marT="0" marB="0" anchor="ctr"/>
                </a:tc>
                <a:tc>
                  <a:txBody>
                    <a:bodyPr/>
                    <a:lstStyle/>
                    <a:p>
                      <a:pPr algn="ctr"/>
                      <a:r>
                        <a:rPr lang="de-DE" sz="1000"/>
                        <a:t>Prob (zanubrutinib better)</a:t>
                      </a:r>
                    </a:p>
                  </a:txBody>
                  <a:tcPr marT="0" marB="0" anchor="ctr"/>
                </a:tc>
                <a:extLst>
                  <a:ext uri="{0D108BD9-81ED-4DB2-BD59-A6C34878D82A}">
                    <a16:rowId xmlns:a16="http://schemas.microsoft.com/office/drawing/2014/main" val="2484707154"/>
                  </a:ext>
                </a:extLst>
              </a:tr>
              <a:tr h="178343">
                <a:tc>
                  <a:txBody>
                    <a:bodyPr/>
                    <a:lstStyle/>
                    <a:p>
                      <a:r>
                        <a:rPr lang="de-DE" sz="1000" b="1"/>
                        <a:t>High risk</a:t>
                      </a:r>
                      <a:endParaRPr lang="de-DE" sz="1000" b="1" err="1"/>
                    </a:p>
                  </a:txBody>
                  <a:tcPr marT="0" marB="0" anchor="ctr"/>
                </a:tc>
                <a:tc>
                  <a:txBody>
                    <a:bodyPr/>
                    <a:lstStyle/>
                    <a:p>
                      <a:endParaRPr lang="de-DE" sz="1000"/>
                    </a:p>
                  </a:txBody>
                  <a:tcPr marT="0" marB="0" anchor="ctr"/>
                </a:tc>
                <a:tc>
                  <a:txBody>
                    <a:bodyPr/>
                    <a:lstStyle/>
                    <a:p>
                      <a:pPr algn="ctr"/>
                      <a:endParaRPr lang="de-DE" sz="1000"/>
                    </a:p>
                  </a:txBody>
                  <a:tcPr marT="0" marB="0" anchor="ctr"/>
                </a:tc>
                <a:tc>
                  <a:txBody>
                    <a:bodyPr/>
                    <a:lstStyle/>
                    <a:p>
                      <a:pPr algn="ctr"/>
                      <a:endParaRPr lang="de-DE" sz="1000"/>
                    </a:p>
                  </a:txBody>
                  <a:tcPr marT="0" marB="0" anchor="ctr"/>
                </a:tc>
                <a:extLst>
                  <a:ext uri="{0D108BD9-81ED-4DB2-BD59-A6C34878D82A}">
                    <a16:rowId xmlns:a16="http://schemas.microsoft.com/office/drawing/2014/main" val="1988905788"/>
                  </a:ext>
                </a:extLst>
              </a:tr>
              <a:tr h="178343">
                <a:tc>
                  <a:txBody>
                    <a:bodyPr/>
                    <a:lstStyle/>
                    <a:p>
                      <a:r>
                        <a:rPr lang="de-DE" sz="1000"/>
                        <a:t>Ibrutinib: Adjusted</a:t>
                      </a:r>
                      <a:endParaRPr lang="de-DE" sz="1000" err="1"/>
                    </a:p>
                  </a:txBody>
                  <a:tcPr marT="0" marB="0" anchor="ctr"/>
                </a:tc>
                <a:tc>
                  <a:txBody>
                    <a:bodyPr/>
                    <a:lstStyle/>
                    <a:p>
                      <a:endParaRPr lang="de-DE" sz="1000"/>
                    </a:p>
                  </a:txBody>
                  <a:tcPr marT="0" marB="0" anchor="ctr"/>
                </a:tc>
                <a:tc>
                  <a:txBody>
                    <a:bodyPr/>
                    <a:lstStyle/>
                    <a:p>
                      <a:pPr algn="ctr"/>
                      <a:r>
                        <a:rPr lang="de-DE" sz="1000"/>
                        <a:t>0.49 [0.31-0.78]</a:t>
                      </a:r>
                    </a:p>
                  </a:txBody>
                  <a:tcPr marT="0" marB="0" anchor="ctr"/>
                </a:tc>
                <a:tc>
                  <a:txBody>
                    <a:bodyPr/>
                    <a:lstStyle/>
                    <a:p>
                      <a:pPr algn="ctr"/>
                      <a:r>
                        <a:rPr lang="de-DE" sz="1000"/>
                        <a:t>99.8%</a:t>
                      </a:r>
                    </a:p>
                  </a:txBody>
                  <a:tcPr marT="0" marB="0" anchor="ctr"/>
                </a:tc>
                <a:extLst>
                  <a:ext uri="{0D108BD9-81ED-4DB2-BD59-A6C34878D82A}">
                    <a16:rowId xmlns:a16="http://schemas.microsoft.com/office/drawing/2014/main" val="220402319"/>
                  </a:ext>
                </a:extLst>
              </a:tr>
              <a:tr h="178343">
                <a:tc>
                  <a:txBody>
                    <a:bodyPr/>
                    <a:lstStyle/>
                    <a:p>
                      <a:r>
                        <a:rPr lang="de-DE" sz="1000"/>
                        <a:t>Ibrutinib: Unadjusted</a:t>
                      </a:r>
                      <a:endParaRPr lang="de-DE" sz="1000" err="1"/>
                    </a:p>
                  </a:txBody>
                  <a:tcPr marT="0" marB="0" anchor="ctr"/>
                </a:tc>
                <a:tc>
                  <a:txBody>
                    <a:bodyPr/>
                    <a:lstStyle/>
                    <a:p>
                      <a:endParaRPr lang="de-DE" sz="1000"/>
                    </a:p>
                  </a:txBody>
                  <a:tcPr marT="0" marB="0" anchor="ctr"/>
                </a:tc>
                <a:tc>
                  <a:txBody>
                    <a:bodyPr/>
                    <a:lstStyle/>
                    <a:p>
                      <a:pPr algn="ctr"/>
                      <a:r>
                        <a:rPr lang="de-DE" sz="1000"/>
                        <a:t>0.52 [0.33-0.82]</a:t>
                      </a:r>
                    </a:p>
                  </a:txBody>
                  <a:tcPr marT="0" marB="0" anchor="ctr"/>
                </a:tc>
                <a:tc>
                  <a:txBody>
                    <a:bodyPr/>
                    <a:lstStyle/>
                    <a:p>
                      <a:pPr algn="ctr"/>
                      <a:r>
                        <a:rPr lang="de-DE" sz="1000"/>
                        <a:t>99.7%</a:t>
                      </a:r>
                    </a:p>
                  </a:txBody>
                  <a:tcPr marT="0" marB="0" anchor="ctr"/>
                </a:tc>
                <a:extLst>
                  <a:ext uri="{0D108BD9-81ED-4DB2-BD59-A6C34878D82A}">
                    <a16:rowId xmlns:a16="http://schemas.microsoft.com/office/drawing/2014/main" val="2708806290"/>
                  </a:ext>
                </a:extLst>
              </a:tr>
              <a:tr h="178343">
                <a:tc>
                  <a:txBody>
                    <a:bodyPr/>
                    <a:lstStyle/>
                    <a:p>
                      <a:r>
                        <a:rPr lang="de-DE" sz="1000"/>
                        <a:t>BR/IR: Adjusted</a:t>
                      </a:r>
                      <a:endParaRPr lang="de-DE" sz="1000" err="1"/>
                    </a:p>
                  </a:txBody>
                  <a:tcPr marT="0" marB="0" anchor="ctr"/>
                </a:tc>
                <a:tc>
                  <a:txBody>
                    <a:bodyPr/>
                    <a:lstStyle/>
                    <a:p>
                      <a:endParaRPr lang="de-DE" sz="1000"/>
                    </a:p>
                  </a:txBody>
                  <a:tcPr marT="0" marB="0" anchor="ctr"/>
                </a:tc>
                <a:tc>
                  <a:txBody>
                    <a:bodyPr/>
                    <a:lstStyle/>
                    <a:p>
                      <a:pPr algn="ctr"/>
                      <a:r>
                        <a:rPr lang="de-DE" sz="1000"/>
                        <a:t>0.12 [0.05-0.26]</a:t>
                      </a:r>
                    </a:p>
                  </a:txBody>
                  <a:tcPr marT="0" marB="0" anchor="ctr"/>
                </a:tc>
                <a:tc>
                  <a:txBody>
                    <a:bodyPr/>
                    <a:lstStyle/>
                    <a:p>
                      <a:pPr algn="ctr"/>
                      <a:r>
                        <a:rPr lang="de-DE" sz="1000"/>
                        <a:t>100%</a:t>
                      </a:r>
                    </a:p>
                  </a:txBody>
                  <a:tcPr marT="0" marB="0" anchor="ctr"/>
                </a:tc>
                <a:extLst>
                  <a:ext uri="{0D108BD9-81ED-4DB2-BD59-A6C34878D82A}">
                    <a16:rowId xmlns:a16="http://schemas.microsoft.com/office/drawing/2014/main" val="3684519582"/>
                  </a:ext>
                </a:extLst>
              </a:tr>
              <a:tr h="178343">
                <a:tc>
                  <a:txBody>
                    <a:bodyPr/>
                    <a:lstStyle/>
                    <a:p>
                      <a:r>
                        <a:rPr lang="de-DE" sz="1000"/>
                        <a:t>BR/IR: Unadjusted</a:t>
                      </a:r>
                      <a:endParaRPr lang="de-DE" sz="1000" err="1"/>
                    </a:p>
                  </a:txBody>
                  <a:tcPr marT="0" marB="0" anchor="ctr"/>
                </a:tc>
                <a:tc>
                  <a:txBody>
                    <a:bodyPr/>
                    <a:lstStyle/>
                    <a:p>
                      <a:endParaRPr lang="de-DE" sz="1000"/>
                    </a:p>
                  </a:txBody>
                  <a:tcPr marT="0" marB="0" anchor="ctr"/>
                </a:tc>
                <a:tc>
                  <a:txBody>
                    <a:bodyPr/>
                    <a:lstStyle/>
                    <a:p>
                      <a:pPr algn="ctr"/>
                      <a:r>
                        <a:rPr lang="de-DE" sz="1000"/>
                        <a:t>0.13 [0.06-0.28]</a:t>
                      </a:r>
                    </a:p>
                  </a:txBody>
                  <a:tcPr marT="0" marB="0" anchor="ctr"/>
                </a:tc>
                <a:tc>
                  <a:txBody>
                    <a:bodyPr/>
                    <a:lstStyle/>
                    <a:p>
                      <a:pPr algn="ctr"/>
                      <a:r>
                        <a:rPr lang="de-DE" sz="1000"/>
                        <a:t>100%</a:t>
                      </a:r>
                    </a:p>
                  </a:txBody>
                  <a:tcPr marT="0" marB="0" anchor="ctr"/>
                </a:tc>
                <a:extLst>
                  <a:ext uri="{0D108BD9-81ED-4DB2-BD59-A6C34878D82A}">
                    <a16:rowId xmlns:a16="http://schemas.microsoft.com/office/drawing/2014/main" val="873954934"/>
                  </a:ext>
                </a:extLst>
              </a:tr>
              <a:tr h="178343">
                <a:tc>
                  <a:txBody>
                    <a:bodyPr/>
                    <a:lstStyle/>
                    <a:p>
                      <a:r>
                        <a:rPr lang="de-DE" sz="1000"/>
                        <a:t>Acalabrutinib: Adjusted</a:t>
                      </a:r>
                      <a:endParaRPr lang="de-DE" sz="1000" err="1"/>
                    </a:p>
                  </a:txBody>
                  <a:tcPr marT="0" marB="0" anchor="ctr"/>
                </a:tc>
                <a:tc>
                  <a:txBody>
                    <a:bodyPr/>
                    <a:lstStyle/>
                    <a:p>
                      <a:endParaRPr lang="de-DE" sz="1000"/>
                    </a:p>
                  </a:txBody>
                  <a:tcPr marT="0" marB="0" anchor="ctr"/>
                </a:tc>
                <a:tc>
                  <a:txBody>
                    <a:bodyPr/>
                    <a:lstStyle/>
                    <a:p>
                      <a:pPr algn="ctr"/>
                      <a:r>
                        <a:rPr lang="de-DE" sz="1000"/>
                        <a:t>0.55 [0.32-0.94]</a:t>
                      </a:r>
                    </a:p>
                  </a:txBody>
                  <a:tcPr marT="0" marB="0" anchor="ctr"/>
                </a:tc>
                <a:tc>
                  <a:txBody>
                    <a:bodyPr/>
                    <a:lstStyle/>
                    <a:p>
                      <a:pPr algn="ctr"/>
                      <a:r>
                        <a:rPr lang="de-DE" sz="1000"/>
                        <a:t>98.6%</a:t>
                      </a:r>
                    </a:p>
                  </a:txBody>
                  <a:tcPr marT="0" marB="0" anchor="ctr"/>
                </a:tc>
                <a:extLst>
                  <a:ext uri="{0D108BD9-81ED-4DB2-BD59-A6C34878D82A}">
                    <a16:rowId xmlns:a16="http://schemas.microsoft.com/office/drawing/2014/main" val="2298691531"/>
                  </a:ext>
                </a:extLst>
              </a:tr>
              <a:tr h="178343">
                <a:tc>
                  <a:txBody>
                    <a:bodyPr/>
                    <a:lstStyle/>
                    <a:p>
                      <a:r>
                        <a:rPr lang="de-DE" sz="1000"/>
                        <a:t>Acalabrutinib: Unadjusted</a:t>
                      </a:r>
                      <a:endParaRPr lang="de-DE" sz="1000" err="1"/>
                    </a:p>
                  </a:txBody>
                  <a:tcPr marT="0" marB="0" anchor="ctr"/>
                </a:tc>
                <a:tc>
                  <a:txBody>
                    <a:bodyPr/>
                    <a:lstStyle/>
                    <a:p>
                      <a:endParaRPr lang="de-DE" sz="1000"/>
                    </a:p>
                  </a:txBody>
                  <a:tcPr marT="0" marB="0" anchor="ctr"/>
                </a:tc>
                <a:tc>
                  <a:txBody>
                    <a:bodyPr/>
                    <a:lstStyle/>
                    <a:p>
                      <a:pPr algn="ctr"/>
                      <a:r>
                        <a:rPr lang="de-DE" sz="1000"/>
                        <a:t>0.58 [0.34-0.99]</a:t>
                      </a:r>
                    </a:p>
                  </a:txBody>
                  <a:tcPr marT="0" marB="0" anchor="ctr"/>
                </a:tc>
                <a:tc>
                  <a:txBody>
                    <a:bodyPr/>
                    <a:lstStyle/>
                    <a:p>
                      <a:pPr algn="ctr"/>
                      <a:r>
                        <a:rPr lang="de-DE" sz="1000"/>
                        <a:t>97.8%</a:t>
                      </a:r>
                    </a:p>
                  </a:txBody>
                  <a:tcPr marT="0" marB="0" anchor="ctr"/>
                </a:tc>
                <a:extLst>
                  <a:ext uri="{0D108BD9-81ED-4DB2-BD59-A6C34878D82A}">
                    <a16:rowId xmlns:a16="http://schemas.microsoft.com/office/drawing/2014/main" val="3812620143"/>
                  </a:ext>
                </a:extLst>
              </a:tr>
              <a:tr h="178343">
                <a:tc>
                  <a:txBody>
                    <a:bodyPr/>
                    <a:lstStyle/>
                    <a:p>
                      <a:r>
                        <a:rPr lang="de-DE" sz="1000" b="1"/>
                        <a:t>del(17p)</a:t>
                      </a:r>
                    </a:p>
                  </a:txBody>
                  <a:tcPr marT="0" marB="0" anchor="ctr"/>
                </a:tc>
                <a:tc>
                  <a:txBody>
                    <a:bodyPr/>
                    <a:lstStyle/>
                    <a:p>
                      <a:endParaRPr lang="de-DE" sz="1000"/>
                    </a:p>
                  </a:txBody>
                  <a:tcPr marT="0" marB="0" anchor="ctr"/>
                </a:tc>
                <a:tc>
                  <a:txBody>
                    <a:bodyPr/>
                    <a:lstStyle/>
                    <a:p>
                      <a:pPr algn="ctr"/>
                      <a:endParaRPr lang="de-DE" sz="1000"/>
                    </a:p>
                  </a:txBody>
                  <a:tcPr marT="0" marB="0" anchor="ctr"/>
                </a:tc>
                <a:tc>
                  <a:txBody>
                    <a:bodyPr/>
                    <a:lstStyle/>
                    <a:p>
                      <a:pPr algn="ctr"/>
                      <a:endParaRPr lang="de-DE" sz="1000"/>
                    </a:p>
                  </a:txBody>
                  <a:tcPr marT="0" marB="0" anchor="ctr"/>
                </a:tc>
                <a:extLst>
                  <a:ext uri="{0D108BD9-81ED-4DB2-BD59-A6C34878D82A}">
                    <a16:rowId xmlns:a16="http://schemas.microsoft.com/office/drawing/2014/main" val="1511631578"/>
                  </a:ext>
                </a:extLst>
              </a:tr>
              <a:tr h="178343">
                <a:tc>
                  <a:txBody>
                    <a:bodyPr/>
                    <a:lstStyle/>
                    <a:p>
                      <a:r>
                        <a:rPr lang="de-DE" sz="1000"/>
                        <a:t>Ibrutinib: Adjusted</a:t>
                      </a:r>
                      <a:endParaRPr lang="de-DE" sz="1000" err="1"/>
                    </a:p>
                  </a:txBody>
                  <a:tcPr marT="0" marB="0" anchor="ctr"/>
                </a:tc>
                <a:tc>
                  <a:txBody>
                    <a:bodyPr/>
                    <a:lstStyle/>
                    <a:p>
                      <a:endParaRPr lang="de-DE" sz="1000"/>
                    </a:p>
                  </a:txBody>
                  <a:tcPr marT="0" marB="0" anchor="ctr"/>
                </a:tc>
                <a:tc>
                  <a:txBody>
                    <a:bodyPr/>
                    <a:lstStyle/>
                    <a:p>
                      <a:pPr algn="ctr"/>
                      <a:r>
                        <a:rPr lang="de-DE" sz="1000"/>
                        <a:t>0.49 [0.27-0.89]</a:t>
                      </a:r>
                    </a:p>
                  </a:txBody>
                  <a:tcPr marT="0" marB="0" anchor="ctr"/>
                </a:tc>
                <a:tc>
                  <a:txBody>
                    <a:bodyPr/>
                    <a:lstStyle/>
                    <a:p>
                      <a:pPr algn="ctr"/>
                      <a:r>
                        <a:rPr lang="de-DE" sz="1000"/>
                        <a:t>98.9%</a:t>
                      </a:r>
                    </a:p>
                  </a:txBody>
                  <a:tcPr marT="0" marB="0" anchor="ctr"/>
                </a:tc>
                <a:extLst>
                  <a:ext uri="{0D108BD9-81ED-4DB2-BD59-A6C34878D82A}">
                    <a16:rowId xmlns:a16="http://schemas.microsoft.com/office/drawing/2014/main" val="3781362205"/>
                  </a:ext>
                </a:extLst>
              </a:tr>
              <a:tr h="178343">
                <a:tc>
                  <a:txBody>
                    <a:bodyPr/>
                    <a:lstStyle/>
                    <a:p>
                      <a:r>
                        <a:rPr lang="de-DE" sz="1000"/>
                        <a:t>Ibrutinib: Unadjusted</a:t>
                      </a:r>
                      <a:endParaRPr lang="de-DE" sz="1000" err="1"/>
                    </a:p>
                  </a:txBody>
                  <a:tcPr marT="0" marB="0" anchor="ctr"/>
                </a:tc>
                <a:tc>
                  <a:txBody>
                    <a:bodyPr/>
                    <a:lstStyle/>
                    <a:p>
                      <a:endParaRPr lang="de-DE" sz="1000"/>
                    </a:p>
                  </a:txBody>
                  <a:tcPr marT="0" marB="0" anchor="ctr"/>
                </a:tc>
                <a:tc>
                  <a:txBody>
                    <a:bodyPr/>
                    <a:lstStyle/>
                    <a:p>
                      <a:pPr algn="ctr"/>
                      <a:r>
                        <a:rPr lang="de-DE" sz="1000"/>
                        <a:t>0.53 [0.30-0.94]</a:t>
                      </a:r>
                    </a:p>
                  </a:txBody>
                  <a:tcPr marT="0" marB="0" anchor="ctr"/>
                </a:tc>
                <a:tc>
                  <a:txBody>
                    <a:bodyPr/>
                    <a:lstStyle/>
                    <a:p>
                      <a:pPr algn="ctr"/>
                      <a:r>
                        <a:rPr lang="de-DE" sz="1000"/>
                        <a:t>98.4%</a:t>
                      </a:r>
                    </a:p>
                  </a:txBody>
                  <a:tcPr marT="0" marB="0" anchor="ctr"/>
                </a:tc>
                <a:extLst>
                  <a:ext uri="{0D108BD9-81ED-4DB2-BD59-A6C34878D82A}">
                    <a16:rowId xmlns:a16="http://schemas.microsoft.com/office/drawing/2014/main" val="5141235"/>
                  </a:ext>
                </a:extLst>
              </a:tr>
              <a:tr h="178343">
                <a:tc>
                  <a:txBody>
                    <a:bodyPr/>
                    <a:lstStyle/>
                    <a:p>
                      <a:r>
                        <a:rPr lang="de-DE" sz="1000"/>
                        <a:t>BR/IR: Adjusted</a:t>
                      </a:r>
                      <a:endParaRPr lang="de-DE" sz="1000" err="1"/>
                    </a:p>
                  </a:txBody>
                  <a:tcPr marT="0" marB="0" anchor="ctr"/>
                </a:tc>
                <a:tc>
                  <a:txBody>
                    <a:bodyPr/>
                    <a:lstStyle/>
                    <a:p>
                      <a:endParaRPr lang="de-DE" sz="1000"/>
                    </a:p>
                  </a:txBody>
                  <a:tcPr marT="0" marB="0" anchor="ctr"/>
                </a:tc>
                <a:tc>
                  <a:txBody>
                    <a:bodyPr/>
                    <a:lstStyle/>
                    <a:p>
                      <a:pPr algn="ctr"/>
                      <a:r>
                        <a:rPr lang="de-DE" sz="1000"/>
                        <a:t>0.06 [0.02-0.18]</a:t>
                      </a:r>
                    </a:p>
                  </a:txBody>
                  <a:tcPr marT="0" marB="0" anchor="ctr"/>
                </a:tc>
                <a:tc>
                  <a:txBody>
                    <a:bodyPr/>
                    <a:lstStyle/>
                    <a:p>
                      <a:pPr algn="ctr"/>
                      <a:r>
                        <a:rPr lang="de-DE" sz="1000"/>
                        <a:t>100%</a:t>
                      </a:r>
                    </a:p>
                  </a:txBody>
                  <a:tcPr marT="0" marB="0" anchor="ctr"/>
                </a:tc>
                <a:extLst>
                  <a:ext uri="{0D108BD9-81ED-4DB2-BD59-A6C34878D82A}">
                    <a16:rowId xmlns:a16="http://schemas.microsoft.com/office/drawing/2014/main" val="2651888160"/>
                  </a:ext>
                </a:extLst>
              </a:tr>
              <a:tr h="178343">
                <a:tc>
                  <a:txBody>
                    <a:bodyPr/>
                    <a:lstStyle/>
                    <a:p>
                      <a:r>
                        <a:rPr lang="de-DE" sz="1000"/>
                        <a:t>BR/IR: Unadjusted</a:t>
                      </a:r>
                      <a:endParaRPr lang="de-DE" sz="1000" err="1"/>
                    </a:p>
                  </a:txBody>
                  <a:tcPr marT="0" marB="0" anchor="ctr"/>
                </a:tc>
                <a:tc>
                  <a:txBody>
                    <a:bodyPr/>
                    <a:lstStyle/>
                    <a:p>
                      <a:endParaRPr lang="de-DE" sz="1000"/>
                    </a:p>
                  </a:txBody>
                  <a:tcPr marT="0" marB="0" anchor="ctr"/>
                </a:tc>
                <a:tc>
                  <a:txBody>
                    <a:bodyPr/>
                    <a:lstStyle/>
                    <a:p>
                      <a:pPr algn="ctr"/>
                      <a:r>
                        <a:rPr lang="de-DE" sz="1000"/>
                        <a:t>0.07 [0.02-0.19]</a:t>
                      </a:r>
                    </a:p>
                  </a:txBody>
                  <a:tcPr marT="0" marB="0" anchor="ctr"/>
                </a:tc>
                <a:tc>
                  <a:txBody>
                    <a:bodyPr/>
                    <a:lstStyle/>
                    <a:p>
                      <a:pPr algn="ctr"/>
                      <a:r>
                        <a:rPr lang="de-DE" sz="1000"/>
                        <a:t>100%</a:t>
                      </a:r>
                    </a:p>
                  </a:txBody>
                  <a:tcPr marT="0" marB="0" anchor="ctr"/>
                </a:tc>
                <a:extLst>
                  <a:ext uri="{0D108BD9-81ED-4DB2-BD59-A6C34878D82A}">
                    <a16:rowId xmlns:a16="http://schemas.microsoft.com/office/drawing/2014/main" val="634791509"/>
                  </a:ext>
                </a:extLst>
              </a:tr>
              <a:tr h="178343">
                <a:tc>
                  <a:txBody>
                    <a:bodyPr/>
                    <a:lstStyle/>
                    <a:p>
                      <a:r>
                        <a:rPr lang="de-DE" sz="1000"/>
                        <a:t>Acalabrutinib: Adjusted</a:t>
                      </a:r>
                      <a:endParaRPr lang="de-DE" sz="1000" err="1"/>
                    </a:p>
                  </a:txBody>
                  <a:tcPr marT="0" marB="0" anchor="ctr"/>
                </a:tc>
                <a:tc>
                  <a:txBody>
                    <a:bodyPr/>
                    <a:lstStyle/>
                    <a:p>
                      <a:endParaRPr lang="de-DE" sz="1000"/>
                    </a:p>
                  </a:txBody>
                  <a:tcPr marT="0" marB="0" anchor="ctr"/>
                </a:tc>
                <a:tc>
                  <a:txBody>
                    <a:bodyPr/>
                    <a:lstStyle/>
                    <a:p>
                      <a:pPr algn="ctr"/>
                      <a:r>
                        <a:rPr lang="de-DE" sz="1000"/>
                        <a:t>0.49 [0.25-0.98]</a:t>
                      </a:r>
                    </a:p>
                  </a:txBody>
                  <a:tcPr marT="0" marB="0" anchor="ctr"/>
                </a:tc>
                <a:tc>
                  <a:txBody>
                    <a:bodyPr/>
                    <a:lstStyle/>
                    <a:p>
                      <a:pPr algn="ctr"/>
                      <a:r>
                        <a:rPr lang="de-DE" sz="1000"/>
                        <a:t>97.8%</a:t>
                      </a:r>
                    </a:p>
                  </a:txBody>
                  <a:tcPr marT="0" marB="0" anchor="ctr"/>
                </a:tc>
                <a:extLst>
                  <a:ext uri="{0D108BD9-81ED-4DB2-BD59-A6C34878D82A}">
                    <a16:rowId xmlns:a16="http://schemas.microsoft.com/office/drawing/2014/main" val="1920829929"/>
                  </a:ext>
                </a:extLst>
              </a:tr>
              <a:tr h="178343">
                <a:tc>
                  <a:txBody>
                    <a:bodyPr/>
                    <a:lstStyle/>
                    <a:p>
                      <a:r>
                        <a:rPr lang="de-DE" sz="1000"/>
                        <a:t>Acalabrutinib: Unadjusted</a:t>
                      </a:r>
                      <a:endParaRPr lang="de-DE" sz="1000" err="1"/>
                    </a:p>
                  </a:txBody>
                  <a:tcPr marT="0" marB="0" anchor="ctr"/>
                </a:tc>
                <a:tc>
                  <a:txBody>
                    <a:bodyPr/>
                    <a:lstStyle/>
                    <a:p>
                      <a:endParaRPr lang="de-DE" sz="1000"/>
                    </a:p>
                  </a:txBody>
                  <a:tcPr marT="0" marB="0" anchor="ctr"/>
                </a:tc>
                <a:tc>
                  <a:txBody>
                    <a:bodyPr/>
                    <a:lstStyle/>
                    <a:p>
                      <a:pPr algn="ctr"/>
                      <a:r>
                        <a:rPr lang="de-DE" sz="1000"/>
                        <a:t>0.53 [0.28-1.03]</a:t>
                      </a:r>
                    </a:p>
                  </a:txBody>
                  <a:tcPr marT="0" marB="0" anchor="ctr"/>
                </a:tc>
                <a:tc>
                  <a:txBody>
                    <a:bodyPr/>
                    <a:lstStyle/>
                    <a:p>
                      <a:pPr algn="ctr"/>
                      <a:r>
                        <a:rPr lang="de-DE" sz="1000"/>
                        <a:t>97.0%</a:t>
                      </a:r>
                    </a:p>
                  </a:txBody>
                  <a:tcPr marT="0" marB="0" anchor="ctr"/>
                </a:tc>
                <a:extLst>
                  <a:ext uri="{0D108BD9-81ED-4DB2-BD59-A6C34878D82A}">
                    <a16:rowId xmlns:a16="http://schemas.microsoft.com/office/drawing/2014/main" val="1324792129"/>
                  </a:ext>
                </a:extLst>
              </a:tr>
              <a:tr h="178343">
                <a:tc>
                  <a:txBody>
                    <a:bodyPr/>
                    <a:lstStyle/>
                    <a:p>
                      <a:r>
                        <a:rPr lang="de-DE" sz="1000" b="1" i="1"/>
                        <a:t>TP53</a:t>
                      </a:r>
                      <a:r>
                        <a:rPr lang="de-DE" sz="1000" b="1"/>
                        <a:t> mutation</a:t>
                      </a:r>
                      <a:endParaRPr lang="de-DE" sz="1000" b="1" err="1"/>
                    </a:p>
                  </a:txBody>
                  <a:tcPr marT="0" marB="0" anchor="ctr"/>
                </a:tc>
                <a:tc>
                  <a:txBody>
                    <a:bodyPr/>
                    <a:lstStyle/>
                    <a:p>
                      <a:endParaRPr lang="de-DE" sz="1000"/>
                    </a:p>
                  </a:txBody>
                  <a:tcPr marT="0" marB="0" anchor="ctr"/>
                </a:tc>
                <a:tc>
                  <a:txBody>
                    <a:bodyPr/>
                    <a:lstStyle/>
                    <a:p>
                      <a:pPr algn="ctr"/>
                      <a:endParaRPr lang="de-DE" sz="1000"/>
                    </a:p>
                  </a:txBody>
                  <a:tcPr marT="0" marB="0" anchor="ctr"/>
                </a:tc>
                <a:tc>
                  <a:txBody>
                    <a:bodyPr/>
                    <a:lstStyle/>
                    <a:p>
                      <a:pPr algn="ctr"/>
                      <a:endParaRPr lang="de-DE" sz="1000"/>
                    </a:p>
                  </a:txBody>
                  <a:tcPr marT="0" marB="0" anchor="ctr"/>
                </a:tc>
                <a:extLst>
                  <a:ext uri="{0D108BD9-81ED-4DB2-BD59-A6C34878D82A}">
                    <a16:rowId xmlns:a16="http://schemas.microsoft.com/office/drawing/2014/main" val="23528363"/>
                  </a:ext>
                </a:extLst>
              </a:tr>
              <a:tr h="178343">
                <a:tc>
                  <a:txBody>
                    <a:bodyPr/>
                    <a:lstStyle/>
                    <a:p>
                      <a:r>
                        <a:rPr lang="de-DE" sz="1000"/>
                        <a:t>Ibrutinib: Adjusted</a:t>
                      </a:r>
                      <a:endParaRPr lang="de-DE" sz="1000" err="1"/>
                    </a:p>
                  </a:txBody>
                  <a:tcPr marT="0" marB="0" anchor="ctr"/>
                </a:tc>
                <a:tc>
                  <a:txBody>
                    <a:bodyPr/>
                    <a:lstStyle/>
                    <a:p>
                      <a:endParaRPr lang="de-DE" sz="1000"/>
                    </a:p>
                  </a:txBody>
                  <a:tcPr marT="0" marB="0" anchor="ctr"/>
                </a:tc>
                <a:tc>
                  <a:txBody>
                    <a:bodyPr/>
                    <a:lstStyle/>
                    <a:p>
                      <a:pPr algn="ctr"/>
                      <a:r>
                        <a:rPr lang="de-DE" sz="1000"/>
                        <a:t>0.49 [0.28-0.85]</a:t>
                      </a:r>
                    </a:p>
                  </a:txBody>
                  <a:tcPr marT="0" marB="0" anchor="ctr"/>
                </a:tc>
                <a:tc>
                  <a:txBody>
                    <a:bodyPr/>
                    <a:lstStyle/>
                    <a:p>
                      <a:pPr algn="ctr"/>
                      <a:r>
                        <a:rPr lang="de-DE" sz="1000"/>
                        <a:t>99.4%</a:t>
                      </a:r>
                    </a:p>
                  </a:txBody>
                  <a:tcPr marT="0" marB="0" anchor="ctr"/>
                </a:tc>
                <a:extLst>
                  <a:ext uri="{0D108BD9-81ED-4DB2-BD59-A6C34878D82A}">
                    <a16:rowId xmlns:a16="http://schemas.microsoft.com/office/drawing/2014/main" val="2915959309"/>
                  </a:ext>
                </a:extLst>
              </a:tr>
              <a:tr h="178343">
                <a:tc>
                  <a:txBody>
                    <a:bodyPr/>
                    <a:lstStyle/>
                    <a:p>
                      <a:r>
                        <a:rPr lang="de-DE" sz="1000"/>
                        <a:t>Ibrutinib: Unadjusted</a:t>
                      </a:r>
                      <a:endParaRPr lang="de-DE" sz="1000" err="1"/>
                    </a:p>
                  </a:txBody>
                  <a:tcPr marT="0" marB="0" anchor="ctr"/>
                </a:tc>
                <a:tc>
                  <a:txBody>
                    <a:bodyPr/>
                    <a:lstStyle/>
                    <a:p>
                      <a:endParaRPr lang="de-DE" sz="1000"/>
                    </a:p>
                  </a:txBody>
                  <a:tcPr marT="0" marB="0" anchor="ctr"/>
                </a:tc>
                <a:tc>
                  <a:txBody>
                    <a:bodyPr/>
                    <a:lstStyle/>
                    <a:p>
                      <a:pPr algn="ctr"/>
                      <a:r>
                        <a:rPr lang="de-DE" sz="1000"/>
                        <a:t>0.52 [0.30-0.90]</a:t>
                      </a:r>
                    </a:p>
                  </a:txBody>
                  <a:tcPr marT="0" marB="0" anchor="ctr"/>
                </a:tc>
                <a:tc>
                  <a:txBody>
                    <a:bodyPr/>
                    <a:lstStyle/>
                    <a:p>
                      <a:pPr algn="ctr"/>
                      <a:r>
                        <a:rPr lang="de-DE" sz="1000"/>
                        <a:t>98.9%</a:t>
                      </a:r>
                    </a:p>
                  </a:txBody>
                  <a:tcPr marT="0" marB="0" anchor="ctr"/>
                </a:tc>
                <a:extLst>
                  <a:ext uri="{0D108BD9-81ED-4DB2-BD59-A6C34878D82A}">
                    <a16:rowId xmlns:a16="http://schemas.microsoft.com/office/drawing/2014/main" val="670203959"/>
                  </a:ext>
                </a:extLst>
              </a:tr>
              <a:tr h="178343">
                <a:tc>
                  <a:txBody>
                    <a:bodyPr/>
                    <a:lstStyle/>
                    <a:p>
                      <a:r>
                        <a:rPr lang="de-DE" sz="1000"/>
                        <a:t>BR/IR: Adjusted</a:t>
                      </a:r>
                      <a:endParaRPr lang="de-DE" sz="1000" err="1"/>
                    </a:p>
                  </a:txBody>
                  <a:tcPr marT="0" marB="0" anchor="ctr"/>
                </a:tc>
                <a:tc>
                  <a:txBody>
                    <a:bodyPr/>
                    <a:lstStyle/>
                    <a:p>
                      <a:endParaRPr lang="de-DE" sz="1000"/>
                    </a:p>
                  </a:txBody>
                  <a:tcPr marT="0" marB="0" anchor="ctr"/>
                </a:tc>
                <a:tc>
                  <a:txBody>
                    <a:bodyPr/>
                    <a:lstStyle/>
                    <a:p>
                      <a:pPr algn="ctr"/>
                      <a:r>
                        <a:rPr lang="de-DE" sz="1000"/>
                        <a:t>0.13 [0.05-0.34]</a:t>
                      </a:r>
                    </a:p>
                  </a:txBody>
                  <a:tcPr marT="0" marB="0" anchor="ctr"/>
                </a:tc>
                <a:tc>
                  <a:txBody>
                    <a:bodyPr/>
                    <a:lstStyle/>
                    <a:p>
                      <a:pPr algn="ctr"/>
                      <a:r>
                        <a:rPr lang="de-DE" sz="1000"/>
                        <a:t>100%</a:t>
                      </a:r>
                    </a:p>
                  </a:txBody>
                  <a:tcPr marT="0" marB="0" anchor="ctr"/>
                </a:tc>
                <a:extLst>
                  <a:ext uri="{0D108BD9-81ED-4DB2-BD59-A6C34878D82A}">
                    <a16:rowId xmlns:a16="http://schemas.microsoft.com/office/drawing/2014/main" val="1516693686"/>
                  </a:ext>
                </a:extLst>
              </a:tr>
              <a:tr h="178343">
                <a:tc>
                  <a:txBody>
                    <a:bodyPr/>
                    <a:lstStyle/>
                    <a:p>
                      <a:r>
                        <a:rPr lang="de-DE" sz="1000"/>
                        <a:t>BR/IR: Unadjusted</a:t>
                      </a:r>
                      <a:endParaRPr lang="de-DE" sz="1000" err="1"/>
                    </a:p>
                  </a:txBody>
                  <a:tcPr marT="0" marB="0" anchor="ctr"/>
                </a:tc>
                <a:tc>
                  <a:txBody>
                    <a:bodyPr/>
                    <a:lstStyle/>
                    <a:p>
                      <a:endParaRPr lang="de-DE" sz="1000"/>
                    </a:p>
                  </a:txBody>
                  <a:tcPr marT="0" marB="0" anchor="ctr"/>
                </a:tc>
                <a:tc>
                  <a:txBody>
                    <a:bodyPr/>
                    <a:lstStyle/>
                    <a:p>
                      <a:pPr algn="ctr"/>
                      <a:r>
                        <a:rPr lang="de-DE" sz="1000"/>
                        <a:t>0.14 [0.06-0.33]</a:t>
                      </a:r>
                    </a:p>
                  </a:txBody>
                  <a:tcPr marT="0" marB="0" anchor="ctr"/>
                </a:tc>
                <a:tc>
                  <a:txBody>
                    <a:bodyPr/>
                    <a:lstStyle/>
                    <a:p>
                      <a:pPr algn="ctr"/>
                      <a:r>
                        <a:rPr lang="de-DE" sz="1000"/>
                        <a:t>100%</a:t>
                      </a:r>
                    </a:p>
                  </a:txBody>
                  <a:tcPr marT="0" marB="0" anchor="ctr"/>
                </a:tc>
                <a:extLst>
                  <a:ext uri="{0D108BD9-81ED-4DB2-BD59-A6C34878D82A}">
                    <a16:rowId xmlns:a16="http://schemas.microsoft.com/office/drawing/2014/main" val="3342885879"/>
                  </a:ext>
                </a:extLst>
              </a:tr>
              <a:tr h="178343">
                <a:tc>
                  <a:txBody>
                    <a:bodyPr/>
                    <a:lstStyle/>
                    <a:p>
                      <a:r>
                        <a:rPr lang="de-DE" sz="1000"/>
                        <a:t>Acalabrutinib: Adjusted</a:t>
                      </a:r>
                      <a:endParaRPr lang="de-DE" sz="1000" err="1"/>
                    </a:p>
                  </a:txBody>
                  <a:tcPr marT="0" marB="0" anchor="ctr"/>
                </a:tc>
                <a:tc>
                  <a:txBody>
                    <a:bodyPr/>
                    <a:lstStyle/>
                    <a:p>
                      <a:endParaRPr lang="de-DE" sz="1000"/>
                    </a:p>
                  </a:txBody>
                  <a:tcPr marT="0" marB="0" anchor="ctr"/>
                </a:tc>
                <a:tc>
                  <a:txBody>
                    <a:bodyPr/>
                    <a:lstStyle/>
                    <a:p>
                      <a:pPr algn="ctr"/>
                      <a:r>
                        <a:rPr lang="de-DE" sz="1000"/>
                        <a:t>0.52 [0.27-1.00]</a:t>
                      </a:r>
                    </a:p>
                  </a:txBody>
                  <a:tcPr marT="0" marB="0" anchor="ctr"/>
                </a:tc>
                <a:tc>
                  <a:txBody>
                    <a:bodyPr/>
                    <a:lstStyle/>
                    <a:p>
                      <a:pPr algn="ctr"/>
                      <a:r>
                        <a:rPr lang="de-DE" sz="1000"/>
                        <a:t>97.4%</a:t>
                      </a:r>
                    </a:p>
                  </a:txBody>
                  <a:tcPr marT="0" marB="0" anchor="ctr"/>
                </a:tc>
                <a:extLst>
                  <a:ext uri="{0D108BD9-81ED-4DB2-BD59-A6C34878D82A}">
                    <a16:rowId xmlns:a16="http://schemas.microsoft.com/office/drawing/2014/main" val="88530636"/>
                  </a:ext>
                </a:extLst>
              </a:tr>
              <a:tr h="178343">
                <a:tc>
                  <a:txBody>
                    <a:bodyPr/>
                    <a:lstStyle/>
                    <a:p>
                      <a:r>
                        <a:rPr lang="de-DE" sz="1000"/>
                        <a:t>Acalabrutinib: Unadjusted</a:t>
                      </a:r>
                      <a:endParaRPr lang="de-DE" sz="1000" err="1"/>
                    </a:p>
                  </a:txBody>
                  <a:tcPr marT="0" marB="0" anchor="ctr"/>
                </a:tc>
                <a:tc>
                  <a:txBody>
                    <a:bodyPr/>
                    <a:lstStyle/>
                    <a:p>
                      <a:endParaRPr lang="de-DE" sz="1000"/>
                    </a:p>
                  </a:txBody>
                  <a:tcPr marT="0" marB="0" anchor="ctr"/>
                </a:tc>
                <a:tc>
                  <a:txBody>
                    <a:bodyPr/>
                    <a:lstStyle/>
                    <a:p>
                      <a:pPr algn="ctr"/>
                      <a:r>
                        <a:rPr lang="de-DE" sz="1000"/>
                        <a:t>0.55 [0.29-1.05]</a:t>
                      </a:r>
                    </a:p>
                  </a:txBody>
                  <a:tcPr marT="0" marB="0" anchor="ctr"/>
                </a:tc>
                <a:tc>
                  <a:txBody>
                    <a:bodyPr/>
                    <a:lstStyle/>
                    <a:p>
                      <a:pPr algn="ctr"/>
                      <a:r>
                        <a:rPr lang="de-DE" sz="1000"/>
                        <a:t>96.6%</a:t>
                      </a:r>
                    </a:p>
                  </a:txBody>
                  <a:tcPr marT="0" marB="0" anchor="ctr"/>
                </a:tc>
                <a:extLst>
                  <a:ext uri="{0D108BD9-81ED-4DB2-BD59-A6C34878D82A}">
                    <a16:rowId xmlns:a16="http://schemas.microsoft.com/office/drawing/2014/main" val="1022077378"/>
                  </a:ext>
                </a:extLst>
              </a:tr>
            </a:tbl>
          </a:graphicData>
        </a:graphic>
      </p:graphicFrame>
      <p:grpSp>
        <p:nvGrpSpPr>
          <p:cNvPr id="25" name="Gruppieren 24">
            <a:extLst>
              <a:ext uri="{FF2B5EF4-FFF2-40B4-BE49-F238E27FC236}">
                <a16:creationId xmlns:a16="http://schemas.microsoft.com/office/drawing/2014/main" id="{C82A19D6-06FE-C98C-452F-C2630D90842D}"/>
              </a:ext>
            </a:extLst>
          </p:cNvPr>
          <p:cNvGrpSpPr/>
          <p:nvPr/>
        </p:nvGrpSpPr>
        <p:grpSpPr>
          <a:xfrm>
            <a:off x="1628774" y="1868271"/>
            <a:ext cx="2457446" cy="4189629"/>
            <a:chOff x="1660525" y="2087213"/>
            <a:chExt cx="2538883" cy="4189629"/>
          </a:xfrm>
        </p:grpSpPr>
        <p:cxnSp>
          <p:nvCxnSpPr>
            <p:cNvPr id="8" name="Gerader Verbinder 7">
              <a:extLst>
                <a:ext uri="{FF2B5EF4-FFF2-40B4-BE49-F238E27FC236}">
                  <a16:creationId xmlns:a16="http://schemas.microsoft.com/office/drawing/2014/main" id="{165EDA0C-F34A-0710-E378-86435763E8A8}"/>
                </a:ext>
              </a:extLst>
            </p:cNvPr>
            <p:cNvCxnSpPr/>
            <p:nvPr/>
          </p:nvCxnSpPr>
          <p:spPr>
            <a:xfrm>
              <a:off x="2095500" y="5794375"/>
              <a:ext cx="17081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r Verbinder 8">
              <a:extLst>
                <a:ext uri="{FF2B5EF4-FFF2-40B4-BE49-F238E27FC236}">
                  <a16:creationId xmlns:a16="http://schemas.microsoft.com/office/drawing/2014/main" id="{1168AA1E-CC35-8D16-4F76-EA525DBC2F5E}"/>
                </a:ext>
              </a:extLst>
            </p:cNvPr>
            <p:cNvCxnSpPr>
              <a:cxnSpLocks/>
            </p:cNvCxnSpPr>
            <p:nvPr/>
          </p:nvCxnSpPr>
          <p:spPr>
            <a:xfrm>
              <a:off x="2095500" y="5784850"/>
              <a:ext cx="0" cy="666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r Verbinder 10">
              <a:extLst>
                <a:ext uri="{FF2B5EF4-FFF2-40B4-BE49-F238E27FC236}">
                  <a16:creationId xmlns:a16="http://schemas.microsoft.com/office/drawing/2014/main" id="{001500ED-735B-F275-057B-929D975D2B9A}"/>
                </a:ext>
              </a:extLst>
            </p:cNvPr>
            <p:cNvCxnSpPr>
              <a:cxnSpLocks/>
            </p:cNvCxnSpPr>
            <p:nvPr/>
          </p:nvCxnSpPr>
          <p:spPr>
            <a:xfrm>
              <a:off x="2949576" y="5784850"/>
              <a:ext cx="0" cy="666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ACF38C8A-ADD1-45DF-F6EB-696414726DA8}"/>
                </a:ext>
              </a:extLst>
            </p:cNvPr>
            <p:cNvCxnSpPr>
              <a:cxnSpLocks/>
            </p:cNvCxnSpPr>
            <p:nvPr/>
          </p:nvCxnSpPr>
          <p:spPr>
            <a:xfrm>
              <a:off x="3803650" y="5784850"/>
              <a:ext cx="0" cy="666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r Verbinder 12">
              <a:extLst>
                <a:ext uri="{FF2B5EF4-FFF2-40B4-BE49-F238E27FC236}">
                  <a16:creationId xmlns:a16="http://schemas.microsoft.com/office/drawing/2014/main" id="{3007C41F-5041-D33B-DAF5-F22CC827CFB0}"/>
                </a:ext>
              </a:extLst>
            </p:cNvPr>
            <p:cNvCxnSpPr>
              <a:cxnSpLocks/>
            </p:cNvCxnSpPr>
            <p:nvPr/>
          </p:nvCxnSpPr>
          <p:spPr>
            <a:xfrm>
              <a:off x="3376613" y="5784850"/>
              <a:ext cx="0" cy="666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id="{D9E12B08-B43C-E1F1-1149-CF1F4CE94713}"/>
                </a:ext>
              </a:extLst>
            </p:cNvPr>
            <p:cNvCxnSpPr>
              <a:cxnSpLocks/>
            </p:cNvCxnSpPr>
            <p:nvPr/>
          </p:nvCxnSpPr>
          <p:spPr>
            <a:xfrm>
              <a:off x="2522538" y="5784850"/>
              <a:ext cx="0" cy="666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feld 14">
              <a:extLst>
                <a:ext uri="{FF2B5EF4-FFF2-40B4-BE49-F238E27FC236}">
                  <a16:creationId xmlns:a16="http://schemas.microsoft.com/office/drawing/2014/main" id="{85E01C64-B36E-7A7C-3652-13ABE66CAFB4}"/>
                </a:ext>
              </a:extLst>
            </p:cNvPr>
            <p:cNvSpPr txBox="1"/>
            <p:nvPr/>
          </p:nvSpPr>
          <p:spPr>
            <a:xfrm>
              <a:off x="1829273" y="5818187"/>
              <a:ext cx="532454" cy="246221"/>
            </a:xfrm>
            <a:prstGeom prst="rect">
              <a:avLst/>
            </a:prstGeom>
            <a:noFill/>
          </p:spPr>
          <p:txBody>
            <a:bodyPr wrap="square" rtlCol="0">
              <a:spAutoFit/>
            </a:bodyPr>
            <a:lstStyle/>
            <a:p>
              <a:pPr algn="ctr"/>
              <a:r>
                <a:rPr lang="de-DE" sz="1000"/>
                <a:t>0.01</a:t>
              </a:r>
            </a:p>
          </p:txBody>
        </p:sp>
        <p:sp>
          <p:nvSpPr>
            <p:cNvPr id="16" name="Textfeld 15">
              <a:extLst>
                <a:ext uri="{FF2B5EF4-FFF2-40B4-BE49-F238E27FC236}">
                  <a16:creationId xmlns:a16="http://schemas.microsoft.com/office/drawing/2014/main" id="{1C678C04-C39F-8B62-52DB-50527C40B09B}"/>
                </a:ext>
              </a:extLst>
            </p:cNvPr>
            <p:cNvSpPr txBox="1"/>
            <p:nvPr/>
          </p:nvSpPr>
          <p:spPr>
            <a:xfrm>
              <a:off x="2276476" y="5818187"/>
              <a:ext cx="492122" cy="246221"/>
            </a:xfrm>
            <a:prstGeom prst="rect">
              <a:avLst/>
            </a:prstGeom>
            <a:noFill/>
          </p:spPr>
          <p:txBody>
            <a:bodyPr wrap="square" rtlCol="0">
              <a:spAutoFit/>
            </a:bodyPr>
            <a:lstStyle/>
            <a:p>
              <a:pPr algn="ctr"/>
              <a:r>
                <a:rPr lang="de-DE" sz="1000"/>
                <a:t>0.10</a:t>
              </a:r>
            </a:p>
          </p:txBody>
        </p:sp>
        <p:sp>
          <p:nvSpPr>
            <p:cNvPr id="17" name="Textfeld 16">
              <a:extLst>
                <a:ext uri="{FF2B5EF4-FFF2-40B4-BE49-F238E27FC236}">
                  <a16:creationId xmlns:a16="http://schemas.microsoft.com/office/drawing/2014/main" id="{BD7E9717-5DB3-7B0D-A314-F70D871A8AB9}"/>
                </a:ext>
              </a:extLst>
            </p:cNvPr>
            <p:cNvSpPr txBox="1"/>
            <p:nvPr/>
          </p:nvSpPr>
          <p:spPr>
            <a:xfrm>
              <a:off x="2768600" y="5818187"/>
              <a:ext cx="361950" cy="246221"/>
            </a:xfrm>
            <a:prstGeom prst="rect">
              <a:avLst/>
            </a:prstGeom>
            <a:noFill/>
          </p:spPr>
          <p:txBody>
            <a:bodyPr wrap="square" rtlCol="0">
              <a:spAutoFit/>
            </a:bodyPr>
            <a:lstStyle/>
            <a:p>
              <a:pPr algn="ctr"/>
              <a:r>
                <a:rPr lang="de-DE" sz="1000"/>
                <a:t>1</a:t>
              </a:r>
            </a:p>
          </p:txBody>
        </p:sp>
        <p:sp>
          <p:nvSpPr>
            <p:cNvPr id="18" name="Textfeld 17">
              <a:extLst>
                <a:ext uri="{FF2B5EF4-FFF2-40B4-BE49-F238E27FC236}">
                  <a16:creationId xmlns:a16="http://schemas.microsoft.com/office/drawing/2014/main" id="{2F6F6A6C-9EE0-BD2B-38FC-D6B531057C48}"/>
                </a:ext>
              </a:extLst>
            </p:cNvPr>
            <p:cNvSpPr txBox="1"/>
            <p:nvPr/>
          </p:nvSpPr>
          <p:spPr>
            <a:xfrm>
              <a:off x="3195638" y="5818187"/>
              <a:ext cx="361950" cy="246221"/>
            </a:xfrm>
            <a:prstGeom prst="rect">
              <a:avLst/>
            </a:prstGeom>
            <a:noFill/>
          </p:spPr>
          <p:txBody>
            <a:bodyPr wrap="square" rtlCol="0">
              <a:spAutoFit/>
            </a:bodyPr>
            <a:lstStyle/>
            <a:p>
              <a:pPr algn="ctr"/>
              <a:r>
                <a:rPr lang="de-DE" sz="1000"/>
                <a:t>10</a:t>
              </a:r>
            </a:p>
          </p:txBody>
        </p:sp>
        <p:sp>
          <p:nvSpPr>
            <p:cNvPr id="19" name="Textfeld 18">
              <a:extLst>
                <a:ext uri="{FF2B5EF4-FFF2-40B4-BE49-F238E27FC236}">
                  <a16:creationId xmlns:a16="http://schemas.microsoft.com/office/drawing/2014/main" id="{96559AE2-5344-8EF0-FFFA-C7B2C79D99FC}"/>
                </a:ext>
              </a:extLst>
            </p:cNvPr>
            <p:cNvSpPr txBox="1"/>
            <p:nvPr/>
          </p:nvSpPr>
          <p:spPr>
            <a:xfrm>
              <a:off x="3557588" y="5818187"/>
              <a:ext cx="492124" cy="246221"/>
            </a:xfrm>
            <a:prstGeom prst="rect">
              <a:avLst/>
            </a:prstGeom>
            <a:noFill/>
          </p:spPr>
          <p:txBody>
            <a:bodyPr wrap="square" rtlCol="0">
              <a:spAutoFit/>
            </a:bodyPr>
            <a:lstStyle/>
            <a:p>
              <a:pPr algn="ctr"/>
              <a:r>
                <a:rPr lang="de-DE" sz="1000"/>
                <a:t>100</a:t>
              </a:r>
            </a:p>
          </p:txBody>
        </p:sp>
        <p:cxnSp>
          <p:nvCxnSpPr>
            <p:cNvPr id="20" name="Gerade Verbindung mit Pfeil 19">
              <a:extLst>
                <a:ext uri="{FF2B5EF4-FFF2-40B4-BE49-F238E27FC236}">
                  <a16:creationId xmlns:a16="http://schemas.microsoft.com/office/drawing/2014/main" id="{B3781A09-3890-4691-E078-F66D682E164C}"/>
                </a:ext>
              </a:extLst>
            </p:cNvPr>
            <p:cNvCxnSpPr/>
            <p:nvPr/>
          </p:nvCxnSpPr>
          <p:spPr>
            <a:xfrm flipH="1">
              <a:off x="2120900" y="6059450"/>
              <a:ext cx="81280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Gerade Verbindung mit Pfeil 20">
              <a:extLst>
                <a:ext uri="{FF2B5EF4-FFF2-40B4-BE49-F238E27FC236}">
                  <a16:creationId xmlns:a16="http://schemas.microsoft.com/office/drawing/2014/main" id="{CE3ED5C5-9962-5A21-1575-D1D6F59E2407}"/>
                </a:ext>
              </a:extLst>
            </p:cNvPr>
            <p:cNvCxnSpPr>
              <a:cxnSpLocks/>
            </p:cNvCxnSpPr>
            <p:nvPr/>
          </p:nvCxnSpPr>
          <p:spPr>
            <a:xfrm>
              <a:off x="2990850" y="6059450"/>
              <a:ext cx="81280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feld 21">
              <a:extLst>
                <a:ext uri="{FF2B5EF4-FFF2-40B4-BE49-F238E27FC236}">
                  <a16:creationId xmlns:a16="http://schemas.microsoft.com/office/drawing/2014/main" id="{C3231ADA-3D6B-6DEB-B2D1-D571F7E7456D}"/>
                </a:ext>
              </a:extLst>
            </p:cNvPr>
            <p:cNvSpPr txBox="1"/>
            <p:nvPr/>
          </p:nvSpPr>
          <p:spPr>
            <a:xfrm>
              <a:off x="1660525" y="6030621"/>
              <a:ext cx="1435565" cy="246221"/>
            </a:xfrm>
            <a:prstGeom prst="rect">
              <a:avLst/>
            </a:prstGeom>
            <a:noFill/>
          </p:spPr>
          <p:txBody>
            <a:bodyPr wrap="square" rtlCol="0">
              <a:spAutoFit/>
            </a:bodyPr>
            <a:lstStyle/>
            <a:p>
              <a:pPr algn="ctr"/>
              <a:r>
                <a:rPr lang="de-DE" sz="1000" err="1"/>
                <a:t>Favors</a:t>
              </a:r>
              <a:r>
                <a:rPr lang="de-DE" sz="1000"/>
                <a:t> </a:t>
              </a:r>
              <a:r>
                <a:rPr lang="de-DE" sz="1000" err="1"/>
                <a:t>zanubrutinib</a:t>
              </a:r>
              <a:endParaRPr lang="de-DE" sz="1000"/>
            </a:p>
          </p:txBody>
        </p:sp>
        <p:sp>
          <p:nvSpPr>
            <p:cNvPr id="23" name="Textfeld 22">
              <a:extLst>
                <a:ext uri="{FF2B5EF4-FFF2-40B4-BE49-F238E27FC236}">
                  <a16:creationId xmlns:a16="http://schemas.microsoft.com/office/drawing/2014/main" id="{BB327636-1321-EC4F-CD0B-DFECB7B0AA7B}"/>
                </a:ext>
              </a:extLst>
            </p:cNvPr>
            <p:cNvSpPr txBox="1"/>
            <p:nvPr/>
          </p:nvSpPr>
          <p:spPr>
            <a:xfrm>
              <a:off x="2883378" y="6030621"/>
              <a:ext cx="1316030" cy="246221"/>
            </a:xfrm>
            <a:prstGeom prst="rect">
              <a:avLst/>
            </a:prstGeom>
            <a:noFill/>
          </p:spPr>
          <p:txBody>
            <a:bodyPr wrap="square" rtlCol="0">
              <a:spAutoFit/>
            </a:bodyPr>
            <a:lstStyle/>
            <a:p>
              <a:pPr algn="ctr"/>
              <a:r>
                <a:rPr lang="de-DE" sz="1000" err="1"/>
                <a:t>Favors</a:t>
              </a:r>
              <a:r>
                <a:rPr lang="de-DE" sz="1000"/>
                <a:t> </a:t>
              </a:r>
              <a:r>
                <a:rPr lang="de-DE" sz="1000" err="1"/>
                <a:t>comparator</a:t>
              </a:r>
              <a:endParaRPr lang="de-DE" sz="1000"/>
            </a:p>
          </p:txBody>
        </p:sp>
        <p:cxnSp>
          <p:nvCxnSpPr>
            <p:cNvPr id="24" name="Gerader Verbinder 23">
              <a:extLst>
                <a:ext uri="{FF2B5EF4-FFF2-40B4-BE49-F238E27FC236}">
                  <a16:creationId xmlns:a16="http://schemas.microsoft.com/office/drawing/2014/main" id="{AED012AE-FE92-6704-37E8-A473BAECC46D}"/>
                </a:ext>
              </a:extLst>
            </p:cNvPr>
            <p:cNvCxnSpPr>
              <a:cxnSpLocks/>
            </p:cNvCxnSpPr>
            <p:nvPr/>
          </p:nvCxnSpPr>
          <p:spPr>
            <a:xfrm flipV="1">
              <a:off x="2949575" y="2087213"/>
              <a:ext cx="0" cy="3707162"/>
            </a:xfrm>
            <a:prstGeom prst="line">
              <a:avLst/>
            </a:prstGeom>
            <a:ln w="19050">
              <a:solidFill>
                <a:schemeClr val="accent6"/>
              </a:solidFill>
              <a:prstDash val="sysDash"/>
            </a:ln>
          </p:spPr>
          <p:style>
            <a:lnRef idx="1">
              <a:schemeClr val="accent1"/>
            </a:lnRef>
            <a:fillRef idx="0">
              <a:schemeClr val="accent1"/>
            </a:fillRef>
            <a:effectRef idx="0">
              <a:schemeClr val="accent1"/>
            </a:effectRef>
            <a:fontRef idx="minor">
              <a:schemeClr val="tx1"/>
            </a:fontRef>
          </p:style>
        </p:cxnSp>
      </p:grpSp>
      <p:grpSp>
        <p:nvGrpSpPr>
          <p:cNvPr id="27" name="Gruppieren 26">
            <a:extLst>
              <a:ext uri="{FF2B5EF4-FFF2-40B4-BE49-F238E27FC236}">
                <a16:creationId xmlns:a16="http://schemas.microsoft.com/office/drawing/2014/main" id="{DAEA0BA1-8014-939F-F12A-40A622004EE0}"/>
              </a:ext>
            </a:extLst>
          </p:cNvPr>
          <p:cNvGrpSpPr/>
          <p:nvPr/>
        </p:nvGrpSpPr>
        <p:grpSpPr>
          <a:xfrm>
            <a:off x="2633663" y="5479398"/>
            <a:ext cx="245268" cy="63268"/>
            <a:chOff x="5457215" y="5677578"/>
            <a:chExt cx="245268" cy="63268"/>
          </a:xfrm>
        </p:grpSpPr>
        <p:cxnSp>
          <p:nvCxnSpPr>
            <p:cNvPr id="28" name="Gerader Verbinder 27">
              <a:extLst>
                <a:ext uri="{FF2B5EF4-FFF2-40B4-BE49-F238E27FC236}">
                  <a16:creationId xmlns:a16="http://schemas.microsoft.com/office/drawing/2014/main" id="{8A6841D5-2F37-3E74-0D6E-A7EB68D5388F}"/>
                </a:ext>
              </a:extLst>
            </p:cNvPr>
            <p:cNvCxnSpPr>
              <a:cxnSpLocks/>
            </p:cNvCxnSpPr>
            <p:nvPr/>
          </p:nvCxnSpPr>
          <p:spPr>
            <a:xfrm>
              <a:off x="5457215" y="5709212"/>
              <a:ext cx="24526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hteck 28">
              <a:extLst>
                <a:ext uri="{FF2B5EF4-FFF2-40B4-BE49-F238E27FC236}">
                  <a16:creationId xmlns:a16="http://schemas.microsoft.com/office/drawing/2014/main" id="{C1F254D1-0365-1926-2641-0857134D0EB7}"/>
                </a:ext>
              </a:extLst>
            </p:cNvPr>
            <p:cNvSpPr/>
            <p:nvPr/>
          </p:nvSpPr>
          <p:spPr>
            <a:xfrm>
              <a:off x="5527907" y="5677578"/>
              <a:ext cx="63268" cy="6326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2" name="Gruppieren 31">
            <a:extLst>
              <a:ext uri="{FF2B5EF4-FFF2-40B4-BE49-F238E27FC236}">
                <a16:creationId xmlns:a16="http://schemas.microsoft.com/office/drawing/2014/main" id="{1486B07F-03BD-977E-B653-A603BAB23103}"/>
              </a:ext>
            </a:extLst>
          </p:cNvPr>
          <p:cNvGrpSpPr/>
          <p:nvPr/>
        </p:nvGrpSpPr>
        <p:grpSpPr>
          <a:xfrm>
            <a:off x="2614613" y="5300437"/>
            <a:ext cx="246498" cy="63268"/>
            <a:chOff x="5435857" y="5677578"/>
            <a:chExt cx="246498" cy="63268"/>
          </a:xfrm>
        </p:grpSpPr>
        <p:cxnSp>
          <p:nvCxnSpPr>
            <p:cNvPr id="33" name="Gerader Verbinder 32">
              <a:extLst>
                <a:ext uri="{FF2B5EF4-FFF2-40B4-BE49-F238E27FC236}">
                  <a16:creationId xmlns:a16="http://schemas.microsoft.com/office/drawing/2014/main" id="{EC029DAC-E701-2350-BD19-767ADF8316C2}"/>
                </a:ext>
              </a:extLst>
            </p:cNvPr>
            <p:cNvCxnSpPr>
              <a:cxnSpLocks/>
            </p:cNvCxnSpPr>
            <p:nvPr/>
          </p:nvCxnSpPr>
          <p:spPr>
            <a:xfrm>
              <a:off x="5435857" y="5709212"/>
              <a:ext cx="24649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Rechteck 33">
              <a:extLst>
                <a:ext uri="{FF2B5EF4-FFF2-40B4-BE49-F238E27FC236}">
                  <a16:creationId xmlns:a16="http://schemas.microsoft.com/office/drawing/2014/main" id="{FAB87ED9-7F37-E3A7-9BAB-A04BBE9F7BC3}"/>
                </a:ext>
              </a:extLst>
            </p:cNvPr>
            <p:cNvSpPr/>
            <p:nvPr/>
          </p:nvSpPr>
          <p:spPr>
            <a:xfrm>
              <a:off x="5527907" y="5677578"/>
              <a:ext cx="63268" cy="6326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7" name="Gruppieren 36">
            <a:extLst>
              <a:ext uri="{FF2B5EF4-FFF2-40B4-BE49-F238E27FC236}">
                <a16:creationId xmlns:a16="http://schemas.microsoft.com/office/drawing/2014/main" id="{C4C06179-159C-861D-E264-CDAA750A2259}"/>
              </a:ext>
            </a:extLst>
          </p:cNvPr>
          <p:cNvGrpSpPr/>
          <p:nvPr/>
        </p:nvGrpSpPr>
        <p:grpSpPr>
          <a:xfrm>
            <a:off x="2343150" y="5121474"/>
            <a:ext cx="314325" cy="63268"/>
            <a:chOff x="5402446" y="5677578"/>
            <a:chExt cx="314325" cy="63268"/>
          </a:xfrm>
        </p:grpSpPr>
        <p:cxnSp>
          <p:nvCxnSpPr>
            <p:cNvPr id="38" name="Gerader Verbinder 37">
              <a:extLst>
                <a:ext uri="{FF2B5EF4-FFF2-40B4-BE49-F238E27FC236}">
                  <a16:creationId xmlns:a16="http://schemas.microsoft.com/office/drawing/2014/main" id="{CDA098BE-353C-63A8-303E-EDB90BBCE86D}"/>
                </a:ext>
              </a:extLst>
            </p:cNvPr>
            <p:cNvCxnSpPr>
              <a:cxnSpLocks/>
            </p:cNvCxnSpPr>
            <p:nvPr/>
          </p:nvCxnSpPr>
          <p:spPr>
            <a:xfrm>
              <a:off x="5402446" y="5709212"/>
              <a:ext cx="3143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chteck 38">
              <a:extLst>
                <a:ext uri="{FF2B5EF4-FFF2-40B4-BE49-F238E27FC236}">
                  <a16:creationId xmlns:a16="http://schemas.microsoft.com/office/drawing/2014/main" id="{B3C7AE51-9739-AC63-E081-E795651D46C8}"/>
                </a:ext>
              </a:extLst>
            </p:cNvPr>
            <p:cNvSpPr/>
            <p:nvPr/>
          </p:nvSpPr>
          <p:spPr>
            <a:xfrm>
              <a:off x="5527907" y="5677578"/>
              <a:ext cx="63268" cy="6326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42" name="Gruppieren 41">
            <a:extLst>
              <a:ext uri="{FF2B5EF4-FFF2-40B4-BE49-F238E27FC236}">
                <a16:creationId xmlns:a16="http://schemas.microsoft.com/office/drawing/2014/main" id="{5BD401AF-246E-08E5-7C3C-82357D256CD2}"/>
              </a:ext>
            </a:extLst>
          </p:cNvPr>
          <p:cNvGrpSpPr/>
          <p:nvPr/>
        </p:nvGrpSpPr>
        <p:grpSpPr>
          <a:xfrm>
            <a:off x="2307484" y="4942512"/>
            <a:ext cx="349991" cy="63268"/>
            <a:chOff x="5380128" y="5677578"/>
            <a:chExt cx="349991" cy="63268"/>
          </a:xfrm>
        </p:grpSpPr>
        <p:cxnSp>
          <p:nvCxnSpPr>
            <p:cNvPr id="43" name="Gerader Verbinder 42">
              <a:extLst>
                <a:ext uri="{FF2B5EF4-FFF2-40B4-BE49-F238E27FC236}">
                  <a16:creationId xmlns:a16="http://schemas.microsoft.com/office/drawing/2014/main" id="{D37ED06C-155B-657A-09FA-0E507852931E}"/>
                </a:ext>
              </a:extLst>
            </p:cNvPr>
            <p:cNvCxnSpPr>
              <a:cxnSpLocks/>
            </p:cNvCxnSpPr>
            <p:nvPr/>
          </p:nvCxnSpPr>
          <p:spPr>
            <a:xfrm>
              <a:off x="5380128" y="5709212"/>
              <a:ext cx="34999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Rechteck 43">
              <a:extLst>
                <a:ext uri="{FF2B5EF4-FFF2-40B4-BE49-F238E27FC236}">
                  <a16:creationId xmlns:a16="http://schemas.microsoft.com/office/drawing/2014/main" id="{D0185E0F-4C66-5483-A6C5-C9E8476A4C3B}"/>
                </a:ext>
              </a:extLst>
            </p:cNvPr>
            <p:cNvSpPr/>
            <p:nvPr/>
          </p:nvSpPr>
          <p:spPr>
            <a:xfrm>
              <a:off x="5527907" y="5677578"/>
              <a:ext cx="63268" cy="6326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47" name="Gruppieren 46">
            <a:extLst>
              <a:ext uri="{FF2B5EF4-FFF2-40B4-BE49-F238E27FC236}">
                <a16:creationId xmlns:a16="http://schemas.microsoft.com/office/drawing/2014/main" id="{71CA54D0-DA6D-385E-86F2-3E7E9514E414}"/>
              </a:ext>
            </a:extLst>
          </p:cNvPr>
          <p:cNvGrpSpPr/>
          <p:nvPr/>
        </p:nvGrpSpPr>
        <p:grpSpPr>
          <a:xfrm>
            <a:off x="2633663" y="4763551"/>
            <a:ext cx="204787" cy="63268"/>
            <a:chOff x="5457283" y="5677578"/>
            <a:chExt cx="204787" cy="63268"/>
          </a:xfrm>
        </p:grpSpPr>
        <p:cxnSp>
          <p:nvCxnSpPr>
            <p:cNvPr id="48" name="Gerader Verbinder 47">
              <a:extLst>
                <a:ext uri="{FF2B5EF4-FFF2-40B4-BE49-F238E27FC236}">
                  <a16:creationId xmlns:a16="http://schemas.microsoft.com/office/drawing/2014/main" id="{B691618E-A505-231F-C12D-8676E4FEED7A}"/>
                </a:ext>
              </a:extLst>
            </p:cNvPr>
            <p:cNvCxnSpPr>
              <a:cxnSpLocks/>
            </p:cNvCxnSpPr>
            <p:nvPr/>
          </p:nvCxnSpPr>
          <p:spPr>
            <a:xfrm>
              <a:off x="5457283" y="5707701"/>
              <a:ext cx="20478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Rechteck 48">
              <a:extLst>
                <a:ext uri="{FF2B5EF4-FFF2-40B4-BE49-F238E27FC236}">
                  <a16:creationId xmlns:a16="http://schemas.microsoft.com/office/drawing/2014/main" id="{4DAEC3B7-BE0E-7262-E05F-8EE2A8D9BA45}"/>
                </a:ext>
              </a:extLst>
            </p:cNvPr>
            <p:cNvSpPr/>
            <p:nvPr/>
          </p:nvSpPr>
          <p:spPr>
            <a:xfrm>
              <a:off x="5527907" y="5677578"/>
              <a:ext cx="63268" cy="6326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54" name="Gruppieren 53">
            <a:extLst>
              <a:ext uri="{FF2B5EF4-FFF2-40B4-BE49-F238E27FC236}">
                <a16:creationId xmlns:a16="http://schemas.microsoft.com/office/drawing/2014/main" id="{F84CE21D-D885-982F-1D92-875CBBBBB507}"/>
              </a:ext>
            </a:extLst>
          </p:cNvPr>
          <p:cNvGrpSpPr/>
          <p:nvPr/>
        </p:nvGrpSpPr>
        <p:grpSpPr>
          <a:xfrm>
            <a:off x="2633663" y="4584588"/>
            <a:ext cx="204787" cy="63268"/>
            <a:chOff x="5460384" y="5677578"/>
            <a:chExt cx="204787" cy="63268"/>
          </a:xfrm>
        </p:grpSpPr>
        <p:cxnSp>
          <p:nvCxnSpPr>
            <p:cNvPr id="55" name="Gerader Verbinder 54">
              <a:extLst>
                <a:ext uri="{FF2B5EF4-FFF2-40B4-BE49-F238E27FC236}">
                  <a16:creationId xmlns:a16="http://schemas.microsoft.com/office/drawing/2014/main" id="{BB762FF3-E7CD-3C09-6625-94AD0B85D6B9}"/>
                </a:ext>
              </a:extLst>
            </p:cNvPr>
            <p:cNvCxnSpPr>
              <a:cxnSpLocks/>
            </p:cNvCxnSpPr>
            <p:nvPr/>
          </p:nvCxnSpPr>
          <p:spPr>
            <a:xfrm>
              <a:off x="5460384" y="5709212"/>
              <a:ext cx="20478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Rechteck 55">
              <a:extLst>
                <a:ext uri="{FF2B5EF4-FFF2-40B4-BE49-F238E27FC236}">
                  <a16:creationId xmlns:a16="http://schemas.microsoft.com/office/drawing/2014/main" id="{A8F58E9E-605A-542D-F2EA-270248A1101F}"/>
                </a:ext>
              </a:extLst>
            </p:cNvPr>
            <p:cNvSpPr/>
            <p:nvPr/>
          </p:nvSpPr>
          <p:spPr>
            <a:xfrm>
              <a:off x="5527907" y="5677578"/>
              <a:ext cx="63268" cy="6326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61" name="Gruppieren 60">
            <a:extLst>
              <a:ext uri="{FF2B5EF4-FFF2-40B4-BE49-F238E27FC236}">
                <a16:creationId xmlns:a16="http://schemas.microsoft.com/office/drawing/2014/main" id="{BBB13082-1404-CC9D-0A8B-D34920CF9315}"/>
              </a:ext>
            </a:extLst>
          </p:cNvPr>
          <p:cNvGrpSpPr/>
          <p:nvPr/>
        </p:nvGrpSpPr>
        <p:grpSpPr>
          <a:xfrm>
            <a:off x="2614613" y="4230315"/>
            <a:ext cx="246498" cy="63268"/>
            <a:chOff x="5424550" y="5677578"/>
            <a:chExt cx="246498" cy="63268"/>
          </a:xfrm>
        </p:grpSpPr>
        <p:cxnSp>
          <p:nvCxnSpPr>
            <p:cNvPr id="62" name="Gerader Verbinder 61">
              <a:extLst>
                <a:ext uri="{FF2B5EF4-FFF2-40B4-BE49-F238E27FC236}">
                  <a16:creationId xmlns:a16="http://schemas.microsoft.com/office/drawing/2014/main" id="{E04A79D2-835D-F058-3C7E-6A6AF26B8886}"/>
                </a:ext>
              </a:extLst>
            </p:cNvPr>
            <p:cNvCxnSpPr>
              <a:cxnSpLocks/>
            </p:cNvCxnSpPr>
            <p:nvPr/>
          </p:nvCxnSpPr>
          <p:spPr>
            <a:xfrm>
              <a:off x="5424550" y="5709212"/>
              <a:ext cx="24649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Rechteck 62">
              <a:extLst>
                <a:ext uri="{FF2B5EF4-FFF2-40B4-BE49-F238E27FC236}">
                  <a16:creationId xmlns:a16="http://schemas.microsoft.com/office/drawing/2014/main" id="{709C2A9B-E224-8790-3D16-1AD30B921A96}"/>
                </a:ext>
              </a:extLst>
            </p:cNvPr>
            <p:cNvSpPr/>
            <p:nvPr/>
          </p:nvSpPr>
          <p:spPr>
            <a:xfrm>
              <a:off x="5527907" y="5677578"/>
              <a:ext cx="63268" cy="6326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66" name="Gruppieren 65">
            <a:extLst>
              <a:ext uri="{FF2B5EF4-FFF2-40B4-BE49-F238E27FC236}">
                <a16:creationId xmlns:a16="http://schemas.microsoft.com/office/drawing/2014/main" id="{18F905F4-0CF1-585A-2B95-9B862E6AC677}"/>
              </a:ext>
            </a:extLst>
          </p:cNvPr>
          <p:cNvGrpSpPr/>
          <p:nvPr/>
        </p:nvGrpSpPr>
        <p:grpSpPr>
          <a:xfrm>
            <a:off x="2614613" y="4058117"/>
            <a:ext cx="246498" cy="63268"/>
            <a:chOff x="5442048" y="5677578"/>
            <a:chExt cx="246498" cy="63268"/>
          </a:xfrm>
        </p:grpSpPr>
        <p:cxnSp>
          <p:nvCxnSpPr>
            <p:cNvPr id="67" name="Gerader Verbinder 66">
              <a:extLst>
                <a:ext uri="{FF2B5EF4-FFF2-40B4-BE49-F238E27FC236}">
                  <a16:creationId xmlns:a16="http://schemas.microsoft.com/office/drawing/2014/main" id="{EF750EC3-277A-5FA9-A5C0-76E3A9DA21E8}"/>
                </a:ext>
              </a:extLst>
            </p:cNvPr>
            <p:cNvCxnSpPr>
              <a:cxnSpLocks/>
            </p:cNvCxnSpPr>
            <p:nvPr/>
          </p:nvCxnSpPr>
          <p:spPr>
            <a:xfrm>
              <a:off x="5442048" y="5709212"/>
              <a:ext cx="24649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Rechteck 67">
              <a:extLst>
                <a:ext uri="{FF2B5EF4-FFF2-40B4-BE49-F238E27FC236}">
                  <a16:creationId xmlns:a16="http://schemas.microsoft.com/office/drawing/2014/main" id="{31CDB74E-873A-18AF-CB27-AB01EBC5D481}"/>
                </a:ext>
              </a:extLst>
            </p:cNvPr>
            <p:cNvSpPr/>
            <p:nvPr/>
          </p:nvSpPr>
          <p:spPr>
            <a:xfrm>
              <a:off x="5527907" y="5677578"/>
              <a:ext cx="63268" cy="6326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71" name="Gruppieren 70">
            <a:extLst>
              <a:ext uri="{FF2B5EF4-FFF2-40B4-BE49-F238E27FC236}">
                <a16:creationId xmlns:a16="http://schemas.microsoft.com/office/drawing/2014/main" id="{E03F2742-E24E-B24C-B95F-FF5D1C6F5809}"/>
              </a:ext>
            </a:extLst>
          </p:cNvPr>
          <p:cNvGrpSpPr/>
          <p:nvPr/>
        </p:nvGrpSpPr>
        <p:grpSpPr>
          <a:xfrm>
            <a:off x="2147888" y="3872765"/>
            <a:ext cx="408196" cy="63268"/>
            <a:chOff x="5336457" y="5677578"/>
            <a:chExt cx="408196" cy="63268"/>
          </a:xfrm>
        </p:grpSpPr>
        <p:cxnSp>
          <p:nvCxnSpPr>
            <p:cNvPr id="72" name="Gerader Verbinder 71">
              <a:extLst>
                <a:ext uri="{FF2B5EF4-FFF2-40B4-BE49-F238E27FC236}">
                  <a16:creationId xmlns:a16="http://schemas.microsoft.com/office/drawing/2014/main" id="{59AEDADA-6BB1-65A3-C38F-886DC6D17A3E}"/>
                </a:ext>
              </a:extLst>
            </p:cNvPr>
            <p:cNvCxnSpPr>
              <a:cxnSpLocks/>
            </p:cNvCxnSpPr>
            <p:nvPr/>
          </p:nvCxnSpPr>
          <p:spPr>
            <a:xfrm>
              <a:off x="5336457" y="5709212"/>
              <a:ext cx="40819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Rechteck 72">
              <a:extLst>
                <a:ext uri="{FF2B5EF4-FFF2-40B4-BE49-F238E27FC236}">
                  <a16:creationId xmlns:a16="http://schemas.microsoft.com/office/drawing/2014/main" id="{C92C0D7C-CBEA-A769-EA78-CB3FB0EEA35F}"/>
                </a:ext>
              </a:extLst>
            </p:cNvPr>
            <p:cNvSpPr/>
            <p:nvPr/>
          </p:nvSpPr>
          <p:spPr>
            <a:xfrm>
              <a:off x="5527907" y="5677578"/>
              <a:ext cx="63268" cy="6326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78" name="Gruppieren 77">
            <a:extLst>
              <a:ext uri="{FF2B5EF4-FFF2-40B4-BE49-F238E27FC236}">
                <a16:creationId xmlns:a16="http://schemas.microsoft.com/office/drawing/2014/main" id="{B8C2E1F7-8DD8-5B84-D470-7F1F3EB04757}"/>
              </a:ext>
            </a:extLst>
          </p:cNvPr>
          <p:cNvGrpSpPr/>
          <p:nvPr/>
        </p:nvGrpSpPr>
        <p:grpSpPr>
          <a:xfrm>
            <a:off x="2131219" y="3700106"/>
            <a:ext cx="424865" cy="63268"/>
            <a:chOff x="5343993" y="5677578"/>
            <a:chExt cx="424865" cy="63268"/>
          </a:xfrm>
        </p:grpSpPr>
        <p:cxnSp>
          <p:nvCxnSpPr>
            <p:cNvPr id="79" name="Gerader Verbinder 78">
              <a:extLst>
                <a:ext uri="{FF2B5EF4-FFF2-40B4-BE49-F238E27FC236}">
                  <a16:creationId xmlns:a16="http://schemas.microsoft.com/office/drawing/2014/main" id="{CAA87493-6E46-EA1E-19CD-DE53F21FADF8}"/>
                </a:ext>
              </a:extLst>
            </p:cNvPr>
            <p:cNvCxnSpPr>
              <a:cxnSpLocks/>
            </p:cNvCxnSpPr>
            <p:nvPr/>
          </p:nvCxnSpPr>
          <p:spPr>
            <a:xfrm>
              <a:off x="5343993" y="5709212"/>
              <a:ext cx="4248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Rechteck 79">
              <a:extLst>
                <a:ext uri="{FF2B5EF4-FFF2-40B4-BE49-F238E27FC236}">
                  <a16:creationId xmlns:a16="http://schemas.microsoft.com/office/drawing/2014/main" id="{811976E1-626F-393F-23C3-5045F5D4E0D9}"/>
                </a:ext>
              </a:extLst>
            </p:cNvPr>
            <p:cNvSpPr/>
            <p:nvPr/>
          </p:nvSpPr>
          <p:spPr>
            <a:xfrm>
              <a:off x="5527907" y="5677578"/>
              <a:ext cx="63268" cy="6326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84" name="Gruppieren 83">
            <a:extLst>
              <a:ext uri="{FF2B5EF4-FFF2-40B4-BE49-F238E27FC236}">
                <a16:creationId xmlns:a16="http://schemas.microsoft.com/office/drawing/2014/main" id="{0CC10A3E-14A0-9122-D3C2-780EE1E91BEC}"/>
              </a:ext>
            </a:extLst>
          </p:cNvPr>
          <p:cNvGrpSpPr/>
          <p:nvPr/>
        </p:nvGrpSpPr>
        <p:grpSpPr>
          <a:xfrm>
            <a:off x="2633663" y="3521332"/>
            <a:ext cx="227448" cy="63268"/>
            <a:chOff x="5450450" y="5677578"/>
            <a:chExt cx="227448" cy="63268"/>
          </a:xfrm>
        </p:grpSpPr>
        <p:cxnSp>
          <p:nvCxnSpPr>
            <p:cNvPr id="85" name="Gerader Verbinder 84">
              <a:extLst>
                <a:ext uri="{FF2B5EF4-FFF2-40B4-BE49-F238E27FC236}">
                  <a16:creationId xmlns:a16="http://schemas.microsoft.com/office/drawing/2014/main" id="{879BC0C1-F23D-CAB6-E0B3-3E1A97D215D3}"/>
                </a:ext>
              </a:extLst>
            </p:cNvPr>
            <p:cNvCxnSpPr>
              <a:cxnSpLocks/>
            </p:cNvCxnSpPr>
            <p:nvPr/>
          </p:nvCxnSpPr>
          <p:spPr>
            <a:xfrm>
              <a:off x="5450450" y="5709212"/>
              <a:ext cx="2274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Rechteck 85">
              <a:extLst>
                <a:ext uri="{FF2B5EF4-FFF2-40B4-BE49-F238E27FC236}">
                  <a16:creationId xmlns:a16="http://schemas.microsoft.com/office/drawing/2014/main" id="{0A68C425-A4BE-63A7-0EBF-4BF07C2B8F7A}"/>
                </a:ext>
              </a:extLst>
            </p:cNvPr>
            <p:cNvSpPr/>
            <p:nvPr/>
          </p:nvSpPr>
          <p:spPr>
            <a:xfrm>
              <a:off x="5527907" y="5677578"/>
              <a:ext cx="63268" cy="6326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91" name="Gruppieren 90">
            <a:extLst>
              <a:ext uri="{FF2B5EF4-FFF2-40B4-BE49-F238E27FC236}">
                <a16:creationId xmlns:a16="http://schemas.microsoft.com/office/drawing/2014/main" id="{65FA0CF4-1B6E-D1CD-FE5B-3CEAD9133FAB}"/>
              </a:ext>
            </a:extLst>
          </p:cNvPr>
          <p:cNvGrpSpPr/>
          <p:nvPr/>
        </p:nvGrpSpPr>
        <p:grpSpPr>
          <a:xfrm>
            <a:off x="2614613" y="3335980"/>
            <a:ext cx="223837" cy="63268"/>
            <a:chOff x="5442048" y="5677578"/>
            <a:chExt cx="223837" cy="63268"/>
          </a:xfrm>
        </p:grpSpPr>
        <p:cxnSp>
          <p:nvCxnSpPr>
            <p:cNvPr id="92" name="Gerader Verbinder 91">
              <a:extLst>
                <a:ext uri="{FF2B5EF4-FFF2-40B4-BE49-F238E27FC236}">
                  <a16:creationId xmlns:a16="http://schemas.microsoft.com/office/drawing/2014/main" id="{5E0E6424-1AB5-9F99-29E6-D0261F7DE652}"/>
                </a:ext>
              </a:extLst>
            </p:cNvPr>
            <p:cNvCxnSpPr>
              <a:cxnSpLocks/>
            </p:cNvCxnSpPr>
            <p:nvPr/>
          </p:nvCxnSpPr>
          <p:spPr>
            <a:xfrm>
              <a:off x="5442048" y="5709212"/>
              <a:ext cx="22383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3" name="Rechteck 92">
              <a:extLst>
                <a:ext uri="{FF2B5EF4-FFF2-40B4-BE49-F238E27FC236}">
                  <a16:creationId xmlns:a16="http://schemas.microsoft.com/office/drawing/2014/main" id="{4FC7040F-9890-8C93-AC24-9314221ACCB8}"/>
                </a:ext>
              </a:extLst>
            </p:cNvPr>
            <p:cNvSpPr/>
            <p:nvPr/>
          </p:nvSpPr>
          <p:spPr>
            <a:xfrm>
              <a:off x="5527907" y="5677578"/>
              <a:ext cx="63268" cy="6326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01" name="Gruppieren 100">
            <a:extLst>
              <a:ext uri="{FF2B5EF4-FFF2-40B4-BE49-F238E27FC236}">
                <a16:creationId xmlns:a16="http://schemas.microsoft.com/office/drawing/2014/main" id="{D06D5E28-A66C-7C30-CA04-3E1770DF3AFD}"/>
              </a:ext>
            </a:extLst>
          </p:cNvPr>
          <p:cNvGrpSpPr/>
          <p:nvPr/>
        </p:nvGrpSpPr>
        <p:grpSpPr>
          <a:xfrm>
            <a:off x="2657475" y="2978177"/>
            <a:ext cx="203636" cy="63268"/>
            <a:chOff x="5450450" y="5677578"/>
            <a:chExt cx="203636" cy="63268"/>
          </a:xfrm>
        </p:grpSpPr>
        <p:cxnSp>
          <p:nvCxnSpPr>
            <p:cNvPr id="102" name="Gerader Verbinder 101">
              <a:extLst>
                <a:ext uri="{FF2B5EF4-FFF2-40B4-BE49-F238E27FC236}">
                  <a16:creationId xmlns:a16="http://schemas.microsoft.com/office/drawing/2014/main" id="{2D9AD884-5DD0-8481-D036-D7DF3A911D9C}"/>
                </a:ext>
              </a:extLst>
            </p:cNvPr>
            <p:cNvCxnSpPr>
              <a:cxnSpLocks/>
            </p:cNvCxnSpPr>
            <p:nvPr/>
          </p:nvCxnSpPr>
          <p:spPr>
            <a:xfrm>
              <a:off x="5450450" y="5709212"/>
              <a:ext cx="20363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Rechteck 102">
              <a:extLst>
                <a:ext uri="{FF2B5EF4-FFF2-40B4-BE49-F238E27FC236}">
                  <a16:creationId xmlns:a16="http://schemas.microsoft.com/office/drawing/2014/main" id="{8BDB6787-2122-BCAC-DEB3-9C38E822ACE2}"/>
                </a:ext>
              </a:extLst>
            </p:cNvPr>
            <p:cNvSpPr/>
            <p:nvPr/>
          </p:nvSpPr>
          <p:spPr>
            <a:xfrm>
              <a:off x="5527907" y="5677578"/>
              <a:ext cx="63268" cy="6326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07" name="Gruppieren 106">
            <a:extLst>
              <a:ext uri="{FF2B5EF4-FFF2-40B4-BE49-F238E27FC236}">
                <a16:creationId xmlns:a16="http://schemas.microsoft.com/office/drawing/2014/main" id="{1ACBB838-277A-E7BC-54B3-6BD034EA2B60}"/>
              </a:ext>
            </a:extLst>
          </p:cNvPr>
          <p:cNvGrpSpPr/>
          <p:nvPr/>
        </p:nvGrpSpPr>
        <p:grpSpPr>
          <a:xfrm>
            <a:off x="2657475" y="2787161"/>
            <a:ext cx="203636" cy="63268"/>
            <a:chOff x="5464630" y="5677578"/>
            <a:chExt cx="203636" cy="63268"/>
          </a:xfrm>
        </p:grpSpPr>
        <p:cxnSp>
          <p:nvCxnSpPr>
            <p:cNvPr id="108" name="Gerader Verbinder 107">
              <a:extLst>
                <a:ext uri="{FF2B5EF4-FFF2-40B4-BE49-F238E27FC236}">
                  <a16:creationId xmlns:a16="http://schemas.microsoft.com/office/drawing/2014/main" id="{22074388-73DD-CD08-36B1-66DF4CD8FABF}"/>
                </a:ext>
              </a:extLst>
            </p:cNvPr>
            <p:cNvCxnSpPr>
              <a:cxnSpLocks/>
            </p:cNvCxnSpPr>
            <p:nvPr/>
          </p:nvCxnSpPr>
          <p:spPr>
            <a:xfrm>
              <a:off x="5464630" y="5709212"/>
              <a:ext cx="20363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9" name="Rechteck 108">
              <a:extLst>
                <a:ext uri="{FF2B5EF4-FFF2-40B4-BE49-F238E27FC236}">
                  <a16:creationId xmlns:a16="http://schemas.microsoft.com/office/drawing/2014/main" id="{875A79E7-29FF-53B7-02F2-9646C0DDA6AE}"/>
                </a:ext>
              </a:extLst>
            </p:cNvPr>
            <p:cNvSpPr/>
            <p:nvPr/>
          </p:nvSpPr>
          <p:spPr>
            <a:xfrm>
              <a:off x="5527907" y="5677578"/>
              <a:ext cx="63268" cy="6326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14" name="Gruppieren 113">
            <a:extLst>
              <a:ext uri="{FF2B5EF4-FFF2-40B4-BE49-F238E27FC236}">
                <a16:creationId xmlns:a16="http://schemas.microsoft.com/office/drawing/2014/main" id="{9E736653-8289-3A78-00F3-C117E13E4B60}"/>
              </a:ext>
            </a:extLst>
          </p:cNvPr>
          <p:cNvGrpSpPr/>
          <p:nvPr/>
        </p:nvGrpSpPr>
        <p:grpSpPr>
          <a:xfrm>
            <a:off x="2346767" y="2609979"/>
            <a:ext cx="277371" cy="63268"/>
            <a:chOff x="5416556" y="5677578"/>
            <a:chExt cx="277371" cy="63268"/>
          </a:xfrm>
        </p:grpSpPr>
        <p:cxnSp>
          <p:nvCxnSpPr>
            <p:cNvPr id="115" name="Gerader Verbinder 114">
              <a:extLst>
                <a:ext uri="{FF2B5EF4-FFF2-40B4-BE49-F238E27FC236}">
                  <a16:creationId xmlns:a16="http://schemas.microsoft.com/office/drawing/2014/main" id="{59689F05-820C-BC8F-CF31-AACF64F9B9B3}"/>
                </a:ext>
              </a:extLst>
            </p:cNvPr>
            <p:cNvCxnSpPr>
              <a:cxnSpLocks/>
            </p:cNvCxnSpPr>
            <p:nvPr/>
          </p:nvCxnSpPr>
          <p:spPr>
            <a:xfrm>
              <a:off x="5416556" y="5709212"/>
              <a:ext cx="27737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6" name="Rechteck 115">
              <a:extLst>
                <a:ext uri="{FF2B5EF4-FFF2-40B4-BE49-F238E27FC236}">
                  <a16:creationId xmlns:a16="http://schemas.microsoft.com/office/drawing/2014/main" id="{361C17E3-6A10-203D-0E7C-DD9D0CB84E38}"/>
                </a:ext>
              </a:extLst>
            </p:cNvPr>
            <p:cNvSpPr/>
            <p:nvPr/>
          </p:nvSpPr>
          <p:spPr>
            <a:xfrm>
              <a:off x="5527907" y="5677578"/>
              <a:ext cx="63268" cy="6326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19" name="Gruppieren 118">
            <a:extLst>
              <a:ext uri="{FF2B5EF4-FFF2-40B4-BE49-F238E27FC236}">
                <a16:creationId xmlns:a16="http://schemas.microsoft.com/office/drawing/2014/main" id="{8A72DAA2-8C33-ADFE-D5AA-FC55D411D077}"/>
              </a:ext>
            </a:extLst>
          </p:cNvPr>
          <p:cNvGrpSpPr/>
          <p:nvPr/>
        </p:nvGrpSpPr>
        <p:grpSpPr>
          <a:xfrm>
            <a:off x="2315133" y="2432799"/>
            <a:ext cx="299480" cy="63268"/>
            <a:chOff x="5401362" y="5677578"/>
            <a:chExt cx="299480" cy="63268"/>
          </a:xfrm>
        </p:grpSpPr>
        <p:cxnSp>
          <p:nvCxnSpPr>
            <p:cNvPr id="120" name="Gerader Verbinder 119">
              <a:extLst>
                <a:ext uri="{FF2B5EF4-FFF2-40B4-BE49-F238E27FC236}">
                  <a16:creationId xmlns:a16="http://schemas.microsoft.com/office/drawing/2014/main" id="{22C76E43-540A-A85F-36EF-AEB20618C77F}"/>
                </a:ext>
              </a:extLst>
            </p:cNvPr>
            <p:cNvCxnSpPr>
              <a:cxnSpLocks/>
            </p:cNvCxnSpPr>
            <p:nvPr/>
          </p:nvCxnSpPr>
          <p:spPr>
            <a:xfrm>
              <a:off x="5401362" y="5709212"/>
              <a:ext cx="2994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Rechteck 120">
              <a:extLst>
                <a:ext uri="{FF2B5EF4-FFF2-40B4-BE49-F238E27FC236}">
                  <a16:creationId xmlns:a16="http://schemas.microsoft.com/office/drawing/2014/main" id="{F6EEBAE8-85E2-23F6-7BC5-9BD80A45F9BC}"/>
                </a:ext>
              </a:extLst>
            </p:cNvPr>
            <p:cNvSpPr/>
            <p:nvPr/>
          </p:nvSpPr>
          <p:spPr>
            <a:xfrm>
              <a:off x="5527907" y="5677578"/>
              <a:ext cx="63268" cy="6326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24" name="Gruppieren 123">
            <a:extLst>
              <a:ext uri="{FF2B5EF4-FFF2-40B4-BE49-F238E27FC236}">
                <a16:creationId xmlns:a16="http://schemas.microsoft.com/office/drawing/2014/main" id="{92E97012-133A-F106-6EC2-98EC27372FF3}"/>
              </a:ext>
            </a:extLst>
          </p:cNvPr>
          <p:cNvGrpSpPr/>
          <p:nvPr/>
        </p:nvGrpSpPr>
        <p:grpSpPr>
          <a:xfrm>
            <a:off x="2657475" y="2255618"/>
            <a:ext cx="154928" cy="63268"/>
            <a:chOff x="5477378" y="5677578"/>
            <a:chExt cx="154928" cy="63268"/>
          </a:xfrm>
        </p:grpSpPr>
        <p:cxnSp>
          <p:nvCxnSpPr>
            <p:cNvPr id="125" name="Gerader Verbinder 124">
              <a:extLst>
                <a:ext uri="{FF2B5EF4-FFF2-40B4-BE49-F238E27FC236}">
                  <a16:creationId xmlns:a16="http://schemas.microsoft.com/office/drawing/2014/main" id="{B2193095-8367-DA99-25C6-BC9337E0D2F9}"/>
                </a:ext>
              </a:extLst>
            </p:cNvPr>
            <p:cNvCxnSpPr>
              <a:cxnSpLocks/>
            </p:cNvCxnSpPr>
            <p:nvPr/>
          </p:nvCxnSpPr>
          <p:spPr>
            <a:xfrm>
              <a:off x="5477378" y="5709212"/>
              <a:ext cx="15492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6" name="Rechteck 125">
              <a:extLst>
                <a:ext uri="{FF2B5EF4-FFF2-40B4-BE49-F238E27FC236}">
                  <a16:creationId xmlns:a16="http://schemas.microsoft.com/office/drawing/2014/main" id="{B9F4FCA7-D0D5-36E7-97A3-F353B55EEF8A}"/>
                </a:ext>
              </a:extLst>
            </p:cNvPr>
            <p:cNvSpPr/>
            <p:nvPr/>
          </p:nvSpPr>
          <p:spPr>
            <a:xfrm>
              <a:off x="5527907" y="5677578"/>
              <a:ext cx="63268" cy="6326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30" name="Gruppieren 129">
            <a:extLst>
              <a:ext uri="{FF2B5EF4-FFF2-40B4-BE49-F238E27FC236}">
                <a16:creationId xmlns:a16="http://schemas.microsoft.com/office/drawing/2014/main" id="{C6E5A5A7-04B2-3EEE-A67C-11F5216C7C9D}"/>
              </a:ext>
            </a:extLst>
          </p:cNvPr>
          <p:cNvGrpSpPr/>
          <p:nvPr/>
        </p:nvGrpSpPr>
        <p:grpSpPr>
          <a:xfrm>
            <a:off x="2633663" y="2078437"/>
            <a:ext cx="178740" cy="63268"/>
            <a:chOff x="5467138" y="5677578"/>
            <a:chExt cx="178740" cy="63268"/>
          </a:xfrm>
        </p:grpSpPr>
        <p:cxnSp>
          <p:nvCxnSpPr>
            <p:cNvPr id="131" name="Gerader Verbinder 130">
              <a:extLst>
                <a:ext uri="{FF2B5EF4-FFF2-40B4-BE49-F238E27FC236}">
                  <a16:creationId xmlns:a16="http://schemas.microsoft.com/office/drawing/2014/main" id="{823ED10C-F1B9-E0BD-5C59-F394698396CD}"/>
                </a:ext>
              </a:extLst>
            </p:cNvPr>
            <p:cNvCxnSpPr>
              <a:cxnSpLocks/>
            </p:cNvCxnSpPr>
            <p:nvPr/>
          </p:nvCxnSpPr>
          <p:spPr>
            <a:xfrm>
              <a:off x="5467138" y="5709212"/>
              <a:ext cx="1787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2" name="Rechteck 131">
              <a:extLst>
                <a:ext uri="{FF2B5EF4-FFF2-40B4-BE49-F238E27FC236}">
                  <a16:creationId xmlns:a16="http://schemas.microsoft.com/office/drawing/2014/main" id="{81EB04AB-CF38-EFA3-2536-C5823F1CEAAC}"/>
                </a:ext>
              </a:extLst>
            </p:cNvPr>
            <p:cNvSpPr/>
            <p:nvPr/>
          </p:nvSpPr>
          <p:spPr>
            <a:xfrm>
              <a:off x="5527907" y="5677578"/>
              <a:ext cx="63268" cy="6326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40862904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19060AB-0E4D-3DE4-FEC2-F3C140AF3ED3}"/>
              </a:ext>
            </a:extLst>
          </p:cNvPr>
          <p:cNvSpPr>
            <a:spLocks noGrp="1"/>
          </p:cNvSpPr>
          <p:nvPr>
            <p:ph type="ftr" sz="quarter" idx="10"/>
          </p:nvPr>
        </p:nvSpPr>
        <p:spPr/>
        <p:txBody>
          <a:bodyPr/>
          <a:lstStyle/>
          <a:p>
            <a:r>
              <a:rPr lang="en-GB"/>
              <a:t>BR/IR, </a:t>
            </a:r>
            <a:r>
              <a:rPr lang="en-GB" err="1"/>
              <a:t>bendamustine</a:t>
            </a:r>
            <a:r>
              <a:rPr lang="en-GB"/>
              <a:t> + rituximab or </a:t>
            </a:r>
            <a:r>
              <a:rPr lang="en-GB" err="1"/>
              <a:t>idelalisib</a:t>
            </a:r>
            <a:r>
              <a:rPr lang="en-GB"/>
              <a:t> + rituximab; </a:t>
            </a:r>
            <a:r>
              <a:rPr lang="en-GB" err="1"/>
              <a:t>CrI</a:t>
            </a:r>
            <a:r>
              <a:rPr lang="en-GB"/>
              <a:t>, credible interval; del, deletion; OS, overall survival; Prob, probability. </a:t>
            </a:r>
          </a:p>
          <a:p>
            <a:r>
              <a:rPr lang="en-GB" b="1" err="1"/>
              <a:t>Shadman</a:t>
            </a:r>
            <a:r>
              <a:rPr lang="en-GB" b="1"/>
              <a:t> et al. Abstract #P701 presented at EHA2024. </a:t>
            </a:r>
          </a:p>
        </p:txBody>
      </p:sp>
      <p:sp>
        <p:nvSpPr>
          <p:cNvPr id="3" name="Title 2">
            <a:extLst>
              <a:ext uri="{FF2B5EF4-FFF2-40B4-BE49-F238E27FC236}">
                <a16:creationId xmlns:a16="http://schemas.microsoft.com/office/drawing/2014/main" id="{CFD0A3D7-2A5B-AAED-174C-BF44C76A3A93}"/>
              </a:ext>
            </a:extLst>
          </p:cNvPr>
          <p:cNvSpPr>
            <a:spLocks noGrp="1"/>
          </p:cNvSpPr>
          <p:nvPr>
            <p:ph type="title"/>
          </p:nvPr>
        </p:nvSpPr>
        <p:spPr/>
        <p:txBody>
          <a:bodyPr/>
          <a:lstStyle/>
          <a:p>
            <a:r>
              <a:rPr lang="en-US"/>
              <a:t>Overall survival </a:t>
            </a:r>
          </a:p>
        </p:txBody>
      </p:sp>
      <p:sp>
        <p:nvSpPr>
          <p:cNvPr id="4" name="TextBox 3">
            <a:extLst>
              <a:ext uri="{FF2B5EF4-FFF2-40B4-BE49-F238E27FC236}">
                <a16:creationId xmlns:a16="http://schemas.microsoft.com/office/drawing/2014/main" id="{33A8C4E5-6009-CA3A-492C-D85F9CB31B57}"/>
              </a:ext>
            </a:extLst>
          </p:cNvPr>
          <p:cNvSpPr txBox="1"/>
          <p:nvPr/>
        </p:nvSpPr>
        <p:spPr>
          <a:xfrm>
            <a:off x="407989" y="5534680"/>
            <a:ext cx="11367479" cy="523220"/>
          </a:xfrm>
          <a:prstGeom prst="rect">
            <a:avLst/>
          </a:prstGeom>
          <a:solidFill>
            <a:schemeClr val="bg2"/>
          </a:solidFill>
        </p:spPr>
        <p:txBody>
          <a:bodyPr wrap="square" rtlCol="0">
            <a:spAutoFit/>
          </a:bodyPr>
          <a:lstStyle/>
          <a:p>
            <a:pPr marL="177800" indent="-177800">
              <a:buClr>
                <a:schemeClr val="accent2"/>
              </a:buClr>
              <a:buFont typeface="Arial" panose="020B0604020202020204" pitchFamily="34" charset="0"/>
              <a:buChar char="•"/>
            </a:pPr>
            <a:r>
              <a:rPr lang="en-GB" sz="1400"/>
              <a:t>Findings were slightly less </a:t>
            </a:r>
            <a:r>
              <a:rPr lang="en-GB" sz="1400" err="1"/>
              <a:t>favorable</a:t>
            </a:r>
            <a:r>
              <a:rPr lang="en-GB" sz="1400"/>
              <a:t> for </a:t>
            </a:r>
            <a:r>
              <a:rPr lang="en-GB" sz="1400" err="1"/>
              <a:t>zanubrutinib</a:t>
            </a:r>
            <a:r>
              <a:rPr lang="en-GB" sz="1400"/>
              <a:t> when ALPINE data were not adjusted for COVID-19-related deaths</a:t>
            </a:r>
          </a:p>
          <a:p>
            <a:pPr marL="177800" indent="-177800">
              <a:buClr>
                <a:schemeClr val="accent2"/>
              </a:buClr>
              <a:buFont typeface="Arial" panose="020B0604020202020204" pitchFamily="34" charset="0"/>
              <a:buChar char="•"/>
            </a:pPr>
            <a:r>
              <a:rPr lang="en-GB" sz="1400"/>
              <a:t>OS analyses were not feasible across individual mutation types (del[17p] and </a:t>
            </a:r>
            <a:r>
              <a:rPr lang="en-GB" sz="1400" i="1"/>
              <a:t>TP53</a:t>
            </a:r>
            <a:r>
              <a:rPr lang="en-GB" sz="1400"/>
              <a:t>) given a lack of reported subgroup data</a:t>
            </a:r>
            <a:endParaRPr lang="en-US" sz="1400"/>
          </a:p>
        </p:txBody>
      </p:sp>
      <p:sp>
        <p:nvSpPr>
          <p:cNvPr id="7" name="TextBox 6">
            <a:extLst>
              <a:ext uri="{FF2B5EF4-FFF2-40B4-BE49-F238E27FC236}">
                <a16:creationId xmlns:a16="http://schemas.microsoft.com/office/drawing/2014/main" id="{64298B7F-54F9-27ED-921E-A671F5F2E8E2}"/>
              </a:ext>
            </a:extLst>
          </p:cNvPr>
          <p:cNvSpPr txBox="1"/>
          <p:nvPr/>
        </p:nvSpPr>
        <p:spPr>
          <a:xfrm>
            <a:off x="9120188" y="1665748"/>
            <a:ext cx="2655280" cy="3127648"/>
          </a:xfrm>
          <a:prstGeom prst="rect">
            <a:avLst/>
          </a:prstGeom>
          <a:solidFill>
            <a:schemeClr val="bg2"/>
          </a:solidFill>
        </p:spPr>
        <p:txBody>
          <a:bodyPr wrap="square" tIns="108000">
            <a:noAutofit/>
          </a:bodyPr>
          <a:lstStyle/>
          <a:p>
            <a:pPr marL="223838" indent="-223838">
              <a:buClr>
                <a:schemeClr val="accent2"/>
              </a:buClr>
              <a:buFont typeface="Arial" panose="020B0604020202020204" pitchFamily="34" charset="0"/>
              <a:buChar char="•"/>
            </a:pPr>
            <a:r>
              <a:rPr lang="en-GB" sz="1400"/>
              <a:t>In high-risk populations as defined by the individual trials, although not statistically significant, there were trends showing numerical benefit with </a:t>
            </a:r>
            <a:r>
              <a:rPr lang="en-GB" sz="1400" err="1"/>
              <a:t>zanubrutinib</a:t>
            </a:r>
            <a:r>
              <a:rPr lang="en-GB" sz="1400"/>
              <a:t> compared to ibrutinib, acalabrutinib, and BR/IR, representing risk reductions of 41%, 28%, and 35%, respectively, with COVID-19 adjustment, and 31%, 16%, and 24% without</a:t>
            </a:r>
          </a:p>
        </p:txBody>
      </p:sp>
      <p:graphicFrame>
        <p:nvGraphicFramePr>
          <p:cNvPr id="9" name="Tabelle 8">
            <a:extLst>
              <a:ext uri="{FF2B5EF4-FFF2-40B4-BE49-F238E27FC236}">
                <a16:creationId xmlns:a16="http://schemas.microsoft.com/office/drawing/2014/main" id="{59CCB526-6B23-2A19-97E6-50DB9B43BE41}"/>
              </a:ext>
            </a:extLst>
          </p:cNvPr>
          <p:cNvGraphicFramePr>
            <a:graphicFrameLocks noGrp="1"/>
          </p:cNvGraphicFramePr>
          <p:nvPr>
            <p:extLst>
              <p:ext uri="{D42A27DB-BD31-4B8C-83A1-F6EECF244321}">
                <p14:modId xmlns:p14="http://schemas.microsoft.com/office/powerpoint/2010/main" val="779431305"/>
              </p:ext>
            </p:extLst>
          </p:nvPr>
        </p:nvGraphicFramePr>
        <p:xfrm>
          <a:off x="407988" y="1665748"/>
          <a:ext cx="8532813" cy="3127648"/>
        </p:xfrm>
        <a:graphic>
          <a:graphicData uri="http://schemas.openxmlformats.org/drawingml/2006/table">
            <a:tbl>
              <a:tblPr firstRow="1" bandRow="1">
                <a:tableStyleId>{5C22544A-7EE6-4342-B048-85BDC9FD1C3A}</a:tableStyleId>
              </a:tblPr>
              <a:tblGrid>
                <a:gridCol w="2016192">
                  <a:extLst>
                    <a:ext uri="{9D8B030D-6E8A-4147-A177-3AD203B41FA5}">
                      <a16:colId xmlns:a16="http://schemas.microsoft.com/office/drawing/2014/main" val="1605214501"/>
                    </a:ext>
                  </a:extLst>
                </a:gridCol>
                <a:gridCol w="2340223">
                  <a:extLst>
                    <a:ext uri="{9D8B030D-6E8A-4147-A177-3AD203B41FA5}">
                      <a16:colId xmlns:a16="http://schemas.microsoft.com/office/drawing/2014/main" val="3211754751"/>
                    </a:ext>
                  </a:extLst>
                </a:gridCol>
                <a:gridCol w="2088199">
                  <a:extLst>
                    <a:ext uri="{9D8B030D-6E8A-4147-A177-3AD203B41FA5}">
                      <a16:colId xmlns:a16="http://schemas.microsoft.com/office/drawing/2014/main" val="2182429947"/>
                    </a:ext>
                  </a:extLst>
                </a:gridCol>
                <a:gridCol w="2088199">
                  <a:extLst>
                    <a:ext uri="{9D8B030D-6E8A-4147-A177-3AD203B41FA5}">
                      <a16:colId xmlns:a16="http://schemas.microsoft.com/office/drawing/2014/main" val="565911589"/>
                    </a:ext>
                  </a:extLst>
                </a:gridCol>
              </a:tblGrid>
              <a:tr h="390956">
                <a:tc>
                  <a:txBody>
                    <a:bodyPr/>
                    <a:lstStyle/>
                    <a:p>
                      <a:r>
                        <a:rPr lang="de-DE" sz="1200"/>
                        <a:t>Zanubrutinib vs.</a:t>
                      </a:r>
                    </a:p>
                  </a:txBody>
                  <a:tcPr marT="0" marB="0" anchor="ctr">
                    <a:solidFill>
                      <a:schemeClr val="accent3"/>
                    </a:solidFill>
                  </a:tcPr>
                </a:tc>
                <a:tc>
                  <a:txBody>
                    <a:bodyPr/>
                    <a:lstStyle/>
                    <a:p>
                      <a:endParaRPr lang="de-DE" sz="1200"/>
                    </a:p>
                  </a:txBody>
                  <a:tcPr marT="0" marB="0" anchor="ctr"/>
                </a:tc>
                <a:tc>
                  <a:txBody>
                    <a:bodyPr/>
                    <a:lstStyle/>
                    <a:p>
                      <a:pPr algn="ctr"/>
                      <a:r>
                        <a:rPr lang="de-DE" sz="1200"/>
                        <a:t>Hazard ratio (95% CrI)</a:t>
                      </a:r>
                    </a:p>
                  </a:txBody>
                  <a:tcPr marT="0" marB="0" anchor="ctr"/>
                </a:tc>
                <a:tc>
                  <a:txBody>
                    <a:bodyPr/>
                    <a:lstStyle/>
                    <a:p>
                      <a:pPr algn="ctr"/>
                      <a:r>
                        <a:rPr lang="de-DE" sz="1200"/>
                        <a:t>Prob (zanubrutinib better)</a:t>
                      </a:r>
                    </a:p>
                  </a:txBody>
                  <a:tcPr marT="0" marB="0" anchor="ctr"/>
                </a:tc>
                <a:extLst>
                  <a:ext uri="{0D108BD9-81ED-4DB2-BD59-A6C34878D82A}">
                    <a16:rowId xmlns:a16="http://schemas.microsoft.com/office/drawing/2014/main" val="2484707154"/>
                  </a:ext>
                </a:extLst>
              </a:tr>
              <a:tr h="390956">
                <a:tc>
                  <a:txBody>
                    <a:bodyPr/>
                    <a:lstStyle/>
                    <a:p>
                      <a:r>
                        <a:rPr lang="de-DE" sz="1200" b="1"/>
                        <a:t>High risk</a:t>
                      </a:r>
                    </a:p>
                  </a:txBody>
                  <a:tcPr marT="0" marB="0" anchor="ctr"/>
                </a:tc>
                <a:tc>
                  <a:txBody>
                    <a:bodyPr/>
                    <a:lstStyle/>
                    <a:p>
                      <a:endParaRPr lang="de-DE" sz="1200"/>
                    </a:p>
                  </a:txBody>
                  <a:tcPr marT="0" marB="0" anchor="ctr"/>
                </a:tc>
                <a:tc>
                  <a:txBody>
                    <a:bodyPr/>
                    <a:lstStyle/>
                    <a:p>
                      <a:pPr algn="ctr"/>
                      <a:endParaRPr lang="de-DE" sz="1200"/>
                    </a:p>
                  </a:txBody>
                  <a:tcPr marT="0" marB="0" anchor="ctr"/>
                </a:tc>
                <a:tc>
                  <a:txBody>
                    <a:bodyPr/>
                    <a:lstStyle/>
                    <a:p>
                      <a:pPr algn="ctr"/>
                      <a:endParaRPr lang="de-DE" sz="1200"/>
                    </a:p>
                  </a:txBody>
                  <a:tcPr marT="0" marB="0" anchor="ctr"/>
                </a:tc>
                <a:extLst>
                  <a:ext uri="{0D108BD9-81ED-4DB2-BD59-A6C34878D82A}">
                    <a16:rowId xmlns:a16="http://schemas.microsoft.com/office/drawing/2014/main" val="1988905788"/>
                  </a:ext>
                </a:extLst>
              </a:tr>
              <a:tr h="390956">
                <a:tc>
                  <a:txBody>
                    <a:bodyPr/>
                    <a:lstStyle/>
                    <a:p>
                      <a:r>
                        <a:rPr lang="de-DE" sz="1200"/>
                        <a:t>Ibrutinib: Adjusted</a:t>
                      </a:r>
                    </a:p>
                  </a:txBody>
                  <a:tcPr marT="0" marB="0" anchor="ctr"/>
                </a:tc>
                <a:tc>
                  <a:txBody>
                    <a:bodyPr/>
                    <a:lstStyle/>
                    <a:p>
                      <a:endParaRPr lang="de-DE" sz="1200"/>
                    </a:p>
                  </a:txBody>
                  <a:tcPr marT="0" marB="0" anchor="ctr"/>
                </a:tc>
                <a:tc>
                  <a:txBody>
                    <a:bodyPr/>
                    <a:lstStyle/>
                    <a:p>
                      <a:pPr algn="ctr"/>
                      <a:r>
                        <a:rPr lang="de-DE" sz="1200"/>
                        <a:t>0.59 [0.31-1.11]</a:t>
                      </a:r>
                    </a:p>
                  </a:txBody>
                  <a:tcPr marT="0" marB="0" anchor="ctr"/>
                </a:tc>
                <a:tc>
                  <a:txBody>
                    <a:bodyPr/>
                    <a:lstStyle/>
                    <a:p>
                      <a:pPr algn="ctr"/>
                      <a:r>
                        <a:rPr lang="de-DE" sz="1200"/>
                        <a:t>94.8%</a:t>
                      </a:r>
                    </a:p>
                  </a:txBody>
                  <a:tcPr marT="0" marB="0" anchor="ctr"/>
                </a:tc>
                <a:extLst>
                  <a:ext uri="{0D108BD9-81ED-4DB2-BD59-A6C34878D82A}">
                    <a16:rowId xmlns:a16="http://schemas.microsoft.com/office/drawing/2014/main" val="220402319"/>
                  </a:ext>
                </a:extLst>
              </a:tr>
              <a:tr h="390956">
                <a:tc>
                  <a:txBody>
                    <a:bodyPr/>
                    <a:lstStyle/>
                    <a:p>
                      <a:r>
                        <a:rPr lang="de-DE" sz="1200"/>
                        <a:t>Ibrutinib: Unadjusted</a:t>
                      </a:r>
                    </a:p>
                  </a:txBody>
                  <a:tcPr marT="0" marB="0" anchor="ctr"/>
                </a:tc>
                <a:tc>
                  <a:txBody>
                    <a:bodyPr/>
                    <a:lstStyle/>
                    <a:p>
                      <a:endParaRPr lang="de-DE" sz="1200"/>
                    </a:p>
                  </a:txBody>
                  <a:tcPr marT="0" marB="0" anchor="ctr"/>
                </a:tc>
                <a:tc>
                  <a:txBody>
                    <a:bodyPr/>
                    <a:lstStyle/>
                    <a:p>
                      <a:pPr algn="ctr"/>
                      <a:r>
                        <a:rPr lang="de-DE" sz="1200"/>
                        <a:t>0.69 [0.38-1.23]</a:t>
                      </a:r>
                    </a:p>
                  </a:txBody>
                  <a:tcPr marT="0" marB="0" anchor="ctr"/>
                </a:tc>
                <a:tc>
                  <a:txBody>
                    <a:bodyPr/>
                    <a:lstStyle/>
                    <a:p>
                      <a:pPr algn="ctr"/>
                      <a:r>
                        <a:rPr lang="de-DE" sz="1200"/>
                        <a:t>89.2%</a:t>
                      </a:r>
                    </a:p>
                  </a:txBody>
                  <a:tcPr marT="0" marB="0" anchor="ctr"/>
                </a:tc>
                <a:extLst>
                  <a:ext uri="{0D108BD9-81ED-4DB2-BD59-A6C34878D82A}">
                    <a16:rowId xmlns:a16="http://schemas.microsoft.com/office/drawing/2014/main" val="2708806290"/>
                  </a:ext>
                </a:extLst>
              </a:tr>
              <a:tr h="390956">
                <a:tc>
                  <a:txBody>
                    <a:bodyPr/>
                    <a:lstStyle/>
                    <a:p>
                      <a:r>
                        <a:rPr lang="de-DE" sz="1200"/>
                        <a:t>BR/IR: Adjusted</a:t>
                      </a:r>
                    </a:p>
                  </a:txBody>
                  <a:tcPr marT="0" marB="0" anchor="ctr"/>
                </a:tc>
                <a:tc>
                  <a:txBody>
                    <a:bodyPr/>
                    <a:lstStyle/>
                    <a:p>
                      <a:endParaRPr lang="de-DE" sz="1200"/>
                    </a:p>
                  </a:txBody>
                  <a:tcPr marT="0" marB="0" anchor="ctr"/>
                </a:tc>
                <a:tc>
                  <a:txBody>
                    <a:bodyPr/>
                    <a:lstStyle/>
                    <a:p>
                      <a:pPr algn="ctr"/>
                      <a:r>
                        <a:rPr lang="de-DE" sz="1200"/>
                        <a:t>0.65 [0.23-1.73]</a:t>
                      </a:r>
                    </a:p>
                  </a:txBody>
                  <a:tcPr marT="0" marB="0" anchor="ctr"/>
                </a:tc>
                <a:tc>
                  <a:txBody>
                    <a:bodyPr/>
                    <a:lstStyle/>
                    <a:p>
                      <a:pPr algn="ctr"/>
                      <a:r>
                        <a:rPr lang="de-DE" sz="1200"/>
                        <a:t>80.0%</a:t>
                      </a:r>
                    </a:p>
                  </a:txBody>
                  <a:tcPr marT="0" marB="0" anchor="ctr"/>
                </a:tc>
                <a:extLst>
                  <a:ext uri="{0D108BD9-81ED-4DB2-BD59-A6C34878D82A}">
                    <a16:rowId xmlns:a16="http://schemas.microsoft.com/office/drawing/2014/main" val="3684519582"/>
                  </a:ext>
                </a:extLst>
              </a:tr>
              <a:tr h="390956">
                <a:tc>
                  <a:txBody>
                    <a:bodyPr/>
                    <a:lstStyle/>
                    <a:p>
                      <a:r>
                        <a:rPr lang="de-DE" sz="1200"/>
                        <a:t>BR/IR: Unadjusted</a:t>
                      </a:r>
                    </a:p>
                  </a:txBody>
                  <a:tcPr marT="0" marB="0" anchor="ctr"/>
                </a:tc>
                <a:tc>
                  <a:txBody>
                    <a:bodyPr/>
                    <a:lstStyle/>
                    <a:p>
                      <a:endParaRPr lang="de-DE" sz="1200"/>
                    </a:p>
                  </a:txBody>
                  <a:tcPr marT="0" marB="0" anchor="ctr"/>
                </a:tc>
                <a:tc>
                  <a:txBody>
                    <a:bodyPr/>
                    <a:lstStyle/>
                    <a:p>
                      <a:pPr algn="ctr"/>
                      <a:r>
                        <a:rPr lang="de-DE" sz="1200"/>
                        <a:t>0.76 [0.28-1.98]</a:t>
                      </a:r>
                    </a:p>
                  </a:txBody>
                  <a:tcPr marT="0" marB="0" anchor="ctr"/>
                </a:tc>
                <a:tc>
                  <a:txBody>
                    <a:bodyPr/>
                    <a:lstStyle/>
                    <a:p>
                      <a:pPr algn="ctr"/>
                      <a:r>
                        <a:rPr lang="de-DE" sz="1200"/>
                        <a:t>70.9%</a:t>
                      </a:r>
                    </a:p>
                  </a:txBody>
                  <a:tcPr marT="0" marB="0" anchor="ctr"/>
                </a:tc>
                <a:extLst>
                  <a:ext uri="{0D108BD9-81ED-4DB2-BD59-A6C34878D82A}">
                    <a16:rowId xmlns:a16="http://schemas.microsoft.com/office/drawing/2014/main" val="873954934"/>
                  </a:ext>
                </a:extLst>
              </a:tr>
              <a:tr h="390956">
                <a:tc>
                  <a:txBody>
                    <a:bodyPr/>
                    <a:lstStyle/>
                    <a:p>
                      <a:r>
                        <a:rPr lang="de-DE" sz="1200"/>
                        <a:t>Acalabrutinib: Adjusted</a:t>
                      </a:r>
                    </a:p>
                  </a:txBody>
                  <a:tcPr marT="0" marB="0" anchor="ctr"/>
                </a:tc>
                <a:tc>
                  <a:txBody>
                    <a:bodyPr/>
                    <a:lstStyle/>
                    <a:p>
                      <a:endParaRPr lang="de-DE" sz="1200"/>
                    </a:p>
                  </a:txBody>
                  <a:tcPr marT="0" marB="0" anchor="ctr"/>
                </a:tc>
                <a:tc>
                  <a:txBody>
                    <a:bodyPr/>
                    <a:lstStyle/>
                    <a:p>
                      <a:pPr algn="ctr"/>
                      <a:r>
                        <a:rPr lang="de-DE" sz="1200"/>
                        <a:t>0.72 [0.35-1.50]</a:t>
                      </a:r>
                    </a:p>
                  </a:txBody>
                  <a:tcPr marT="0" marB="0" anchor="ctr"/>
                </a:tc>
                <a:tc>
                  <a:txBody>
                    <a:bodyPr/>
                    <a:lstStyle/>
                    <a:p>
                      <a:pPr algn="ctr"/>
                      <a:r>
                        <a:rPr lang="de-DE" sz="1200"/>
                        <a:t>81.5%</a:t>
                      </a:r>
                    </a:p>
                  </a:txBody>
                  <a:tcPr marT="0" marB="0" anchor="ctr"/>
                </a:tc>
                <a:extLst>
                  <a:ext uri="{0D108BD9-81ED-4DB2-BD59-A6C34878D82A}">
                    <a16:rowId xmlns:a16="http://schemas.microsoft.com/office/drawing/2014/main" val="2298691531"/>
                  </a:ext>
                </a:extLst>
              </a:tr>
              <a:tr h="390956">
                <a:tc>
                  <a:txBody>
                    <a:bodyPr/>
                    <a:lstStyle/>
                    <a:p>
                      <a:r>
                        <a:rPr lang="de-DE" sz="1200"/>
                        <a:t>Acalabrutinib: Unadjusted</a:t>
                      </a:r>
                    </a:p>
                  </a:txBody>
                  <a:tcPr marT="0" marB="0" anchor="ctr"/>
                </a:tc>
                <a:tc>
                  <a:txBody>
                    <a:bodyPr/>
                    <a:lstStyle/>
                    <a:p>
                      <a:endParaRPr lang="de-DE" sz="1200"/>
                    </a:p>
                  </a:txBody>
                  <a:tcPr marT="0" marB="0" anchor="ctr"/>
                </a:tc>
                <a:tc>
                  <a:txBody>
                    <a:bodyPr/>
                    <a:lstStyle/>
                    <a:p>
                      <a:pPr algn="ctr"/>
                      <a:r>
                        <a:rPr lang="de-DE" sz="1200"/>
                        <a:t>0.84 [0.43-1.68]</a:t>
                      </a:r>
                    </a:p>
                  </a:txBody>
                  <a:tcPr marT="0" marB="0" anchor="ctr"/>
                </a:tc>
                <a:tc>
                  <a:txBody>
                    <a:bodyPr/>
                    <a:lstStyle/>
                    <a:p>
                      <a:pPr algn="ctr"/>
                      <a:r>
                        <a:rPr lang="de-DE" sz="1200"/>
                        <a:t>69.2%</a:t>
                      </a:r>
                    </a:p>
                  </a:txBody>
                  <a:tcPr marT="0" marB="0" anchor="ctr"/>
                </a:tc>
                <a:extLst>
                  <a:ext uri="{0D108BD9-81ED-4DB2-BD59-A6C34878D82A}">
                    <a16:rowId xmlns:a16="http://schemas.microsoft.com/office/drawing/2014/main" val="3812620143"/>
                  </a:ext>
                </a:extLst>
              </a:tr>
            </a:tbl>
          </a:graphicData>
        </a:graphic>
      </p:graphicFrame>
      <p:grpSp>
        <p:nvGrpSpPr>
          <p:cNvPr id="10" name="Gruppieren 9">
            <a:extLst>
              <a:ext uri="{FF2B5EF4-FFF2-40B4-BE49-F238E27FC236}">
                <a16:creationId xmlns:a16="http://schemas.microsoft.com/office/drawing/2014/main" id="{33A5B0DC-DA40-9B50-BFCE-BF642547A208}"/>
              </a:ext>
            </a:extLst>
          </p:cNvPr>
          <p:cNvGrpSpPr/>
          <p:nvPr/>
        </p:nvGrpSpPr>
        <p:grpSpPr>
          <a:xfrm>
            <a:off x="1897380" y="2032130"/>
            <a:ext cx="3307080" cy="3243672"/>
            <a:chOff x="1660525" y="3033170"/>
            <a:chExt cx="2538883" cy="3243672"/>
          </a:xfrm>
        </p:grpSpPr>
        <p:cxnSp>
          <p:nvCxnSpPr>
            <p:cNvPr id="11" name="Gerader Verbinder 10">
              <a:extLst>
                <a:ext uri="{FF2B5EF4-FFF2-40B4-BE49-F238E27FC236}">
                  <a16:creationId xmlns:a16="http://schemas.microsoft.com/office/drawing/2014/main" id="{C257736E-F3D8-CF13-0D60-19BC11E6DEFE}"/>
                </a:ext>
              </a:extLst>
            </p:cNvPr>
            <p:cNvCxnSpPr/>
            <p:nvPr/>
          </p:nvCxnSpPr>
          <p:spPr>
            <a:xfrm>
              <a:off x="2095500" y="5794375"/>
              <a:ext cx="17081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900FAA17-1460-63E2-746A-9CA136556833}"/>
                </a:ext>
              </a:extLst>
            </p:cNvPr>
            <p:cNvCxnSpPr>
              <a:cxnSpLocks/>
            </p:cNvCxnSpPr>
            <p:nvPr/>
          </p:nvCxnSpPr>
          <p:spPr>
            <a:xfrm>
              <a:off x="2095500" y="5784850"/>
              <a:ext cx="0" cy="666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r Verbinder 12">
              <a:extLst>
                <a:ext uri="{FF2B5EF4-FFF2-40B4-BE49-F238E27FC236}">
                  <a16:creationId xmlns:a16="http://schemas.microsoft.com/office/drawing/2014/main" id="{9EBCA695-E6E5-95DE-3FD2-4EEE423172EB}"/>
                </a:ext>
              </a:extLst>
            </p:cNvPr>
            <p:cNvCxnSpPr>
              <a:cxnSpLocks/>
            </p:cNvCxnSpPr>
            <p:nvPr/>
          </p:nvCxnSpPr>
          <p:spPr>
            <a:xfrm>
              <a:off x="2949576" y="5784850"/>
              <a:ext cx="0" cy="666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id="{5A24EC83-8E7E-E971-EE1D-1FB60D267FA3}"/>
                </a:ext>
              </a:extLst>
            </p:cNvPr>
            <p:cNvCxnSpPr>
              <a:cxnSpLocks/>
            </p:cNvCxnSpPr>
            <p:nvPr/>
          </p:nvCxnSpPr>
          <p:spPr>
            <a:xfrm>
              <a:off x="3803650" y="5784850"/>
              <a:ext cx="0" cy="666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id="{9B361927-154E-A2A3-FF2A-978720AB942A}"/>
                </a:ext>
              </a:extLst>
            </p:cNvPr>
            <p:cNvCxnSpPr>
              <a:cxnSpLocks/>
            </p:cNvCxnSpPr>
            <p:nvPr/>
          </p:nvCxnSpPr>
          <p:spPr>
            <a:xfrm>
              <a:off x="3376613" y="5784850"/>
              <a:ext cx="0" cy="666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4D6871FF-7A7D-283F-D028-9CE99DB93BF1}"/>
                </a:ext>
              </a:extLst>
            </p:cNvPr>
            <p:cNvCxnSpPr>
              <a:cxnSpLocks/>
            </p:cNvCxnSpPr>
            <p:nvPr/>
          </p:nvCxnSpPr>
          <p:spPr>
            <a:xfrm>
              <a:off x="2522538" y="5784850"/>
              <a:ext cx="0" cy="666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feld 16">
              <a:extLst>
                <a:ext uri="{FF2B5EF4-FFF2-40B4-BE49-F238E27FC236}">
                  <a16:creationId xmlns:a16="http://schemas.microsoft.com/office/drawing/2014/main" id="{0F382EB2-7732-6088-FA28-9AE2E9623E49}"/>
                </a:ext>
              </a:extLst>
            </p:cNvPr>
            <p:cNvSpPr txBox="1"/>
            <p:nvPr/>
          </p:nvSpPr>
          <p:spPr>
            <a:xfrm>
              <a:off x="1829273" y="5818187"/>
              <a:ext cx="532454" cy="246221"/>
            </a:xfrm>
            <a:prstGeom prst="rect">
              <a:avLst/>
            </a:prstGeom>
            <a:noFill/>
          </p:spPr>
          <p:txBody>
            <a:bodyPr wrap="square" rtlCol="0">
              <a:spAutoFit/>
            </a:bodyPr>
            <a:lstStyle/>
            <a:p>
              <a:pPr algn="ctr"/>
              <a:r>
                <a:rPr lang="de-DE" sz="1000"/>
                <a:t>0.01</a:t>
              </a:r>
            </a:p>
          </p:txBody>
        </p:sp>
        <p:sp>
          <p:nvSpPr>
            <p:cNvPr id="18" name="Textfeld 17">
              <a:extLst>
                <a:ext uri="{FF2B5EF4-FFF2-40B4-BE49-F238E27FC236}">
                  <a16:creationId xmlns:a16="http://schemas.microsoft.com/office/drawing/2014/main" id="{55FA9663-F854-8739-5EEB-573DEB3BD3AF}"/>
                </a:ext>
              </a:extLst>
            </p:cNvPr>
            <p:cNvSpPr txBox="1"/>
            <p:nvPr/>
          </p:nvSpPr>
          <p:spPr>
            <a:xfrm>
              <a:off x="2276476" y="5818187"/>
              <a:ext cx="492122" cy="246221"/>
            </a:xfrm>
            <a:prstGeom prst="rect">
              <a:avLst/>
            </a:prstGeom>
            <a:noFill/>
          </p:spPr>
          <p:txBody>
            <a:bodyPr wrap="square" rtlCol="0">
              <a:spAutoFit/>
            </a:bodyPr>
            <a:lstStyle/>
            <a:p>
              <a:pPr algn="ctr"/>
              <a:r>
                <a:rPr lang="de-DE" sz="1000"/>
                <a:t>0.10</a:t>
              </a:r>
            </a:p>
          </p:txBody>
        </p:sp>
        <p:sp>
          <p:nvSpPr>
            <p:cNvPr id="19" name="Textfeld 18">
              <a:extLst>
                <a:ext uri="{FF2B5EF4-FFF2-40B4-BE49-F238E27FC236}">
                  <a16:creationId xmlns:a16="http://schemas.microsoft.com/office/drawing/2014/main" id="{329DDCE0-2EB8-48A6-3E88-0D8268549FDF}"/>
                </a:ext>
              </a:extLst>
            </p:cNvPr>
            <p:cNvSpPr txBox="1"/>
            <p:nvPr/>
          </p:nvSpPr>
          <p:spPr>
            <a:xfrm>
              <a:off x="2768600" y="5818187"/>
              <a:ext cx="361950" cy="246221"/>
            </a:xfrm>
            <a:prstGeom prst="rect">
              <a:avLst/>
            </a:prstGeom>
            <a:noFill/>
          </p:spPr>
          <p:txBody>
            <a:bodyPr wrap="square" rtlCol="0">
              <a:spAutoFit/>
            </a:bodyPr>
            <a:lstStyle/>
            <a:p>
              <a:pPr algn="ctr"/>
              <a:r>
                <a:rPr lang="de-DE" sz="1000"/>
                <a:t>1</a:t>
              </a:r>
            </a:p>
          </p:txBody>
        </p:sp>
        <p:sp>
          <p:nvSpPr>
            <p:cNvPr id="20" name="Textfeld 19">
              <a:extLst>
                <a:ext uri="{FF2B5EF4-FFF2-40B4-BE49-F238E27FC236}">
                  <a16:creationId xmlns:a16="http://schemas.microsoft.com/office/drawing/2014/main" id="{7A436A39-45C0-A1AF-1015-F3F3BEADE936}"/>
                </a:ext>
              </a:extLst>
            </p:cNvPr>
            <p:cNvSpPr txBox="1"/>
            <p:nvPr/>
          </p:nvSpPr>
          <p:spPr>
            <a:xfrm>
              <a:off x="3195638" y="5818187"/>
              <a:ext cx="361950" cy="246221"/>
            </a:xfrm>
            <a:prstGeom prst="rect">
              <a:avLst/>
            </a:prstGeom>
            <a:noFill/>
          </p:spPr>
          <p:txBody>
            <a:bodyPr wrap="square" rtlCol="0">
              <a:spAutoFit/>
            </a:bodyPr>
            <a:lstStyle/>
            <a:p>
              <a:pPr algn="ctr"/>
              <a:r>
                <a:rPr lang="de-DE" sz="1000"/>
                <a:t>10</a:t>
              </a:r>
            </a:p>
          </p:txBody>
        </p:sp>
        <p:sp>
          <p:nvSpPr>
            <p:cNvPr id="21" name="Textfeld 20">
              <a:extLst>
                <a:ext uri="{FF2B5EF4-FFF2-40B4-BE49-F238E27FC236}">
                  <a16:creationId xmlns:a16="http://schemas.microsoft.com/office/drawing/2014/main" id="{A3F1E293-0266-F712-295F-3666642203F0}"/>
                </a:ext>
              </a:extLst>
            </p:cNvPr>
            <p:cNvSpPr txBox="1"/>
            <p:nvPr/>
          </p:nvSpPr>
          <p:spPr>
            <a:xfrm>
              <a:off x="3557588" y="5818187"/>
              <a:ext cx="492124" cy="246221"/>
            </a:xfrm>
            <a:prstGeom prst="rect">
              <a:avLst/>
            </a:prstGeom>
            <a:noFill/>
          </p:spPr>
          <p:txBody>
            <a:bodyPr wrap="square" rtlCol="0">
              <a:spAutoFit/>
            </a:bodyPr>
            <a:lstStyle/>
            <a:p>
              <a:pPr algn="ctr"/>
              <a:r>
                <a:rPr lang="de-DE" sz="1000"/>
                <a:t>100</a:t>
              </a:r>
            </a:p>
          </p:txBody>
        </p:sp>
        <p:cxnSp>
          <p:nvCxnSpPr>
            <p:cNvPr id="22" name="Gerade Verbindung mit Pfeil 21">
              <a:extLst>
                <a:ext uri="{FF2B5EF4-FFF2-40B4-BE49-F238E27FC236}">
                  <a16:creationId xmlns:a16="http://schemas.microsoft.com/office/drawing/2014/main" id="{C8DC7ED3-FBB9-F4D9-9161-28ACC80736D3}"/>
                </a:ext>
              </a:extLst>
            </p:cNvPr>
            <p:cNvCxnSpPr/>
            <p:nvPr/>
          </p:nvCxnSpPr>
          <p:spPr>
            <a:xfrm flipH="1">
              <a:off x="2120900" y="6059450"/>
              <a:ext cx="81280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Gerade Verbindung mit Pfeil 22">
              <a:extLst>
                <a:ext uri="{FF2B5EF4-FFF2-40B4-BE49-F238E27FC236}">
                  <a16:creationId xmlns:a16="http://schemas.microsoft.com/office/drawing/2014/main" id="{3D3DB0B8-01CD-6324-560F-E96E4E926DD2}"/>
                </a:ext>
              </a:extLst>
            </p:cNvPr>
            <p:cNvCxnSpPr>
              <a:cxnSpLocks/>
            </p:cNvCxnSpPr>
            <p:nvPr/>
          </p:nvCxnSpPr>
          <p:spPr>
            <a:xfrm>
              <a:off x="2990850" y="6059450"/>
              <a:ext cx="81280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feld 23">
              <a:extLst>
                <a:ext uri="{FF2B5EF4-FFF2-40B4-BE49-F238E27FC236}">
                  <a16:creationId xmlns:a16="http://schemas.microsoft.com/office/drawing/2014/main" id="{5683FD1C-322A-51D2-6D39-3A5A7C6063E1}"/>
                </a:ext>
              </a:extLst>
            </p:cNvPr>
            <p:cNvSpPr txBox="1"/>
            <p:nvPr/>
          </p:nvSpPr>
          <p:spPr>
            <a:xfrm>
              <a:off x="1660525" y="6030621"/>
              <a:ext cx="1435565" cy="246221"/>
            </a:xfrm>
            <a:prstGeom prst="rect">
              <a:avLst/>
            </a:prstGeom>
            <a:noFill/>
          </p:spPr>
          <p:txBody>
            <a:bodyPr wrap="square" rtlCol="0">
              <a:spAutoFit/>
            </a:bodyPr>
            <a:lstStyle/>
            <a:p>
              <a:pPr algn="ctr"/>
              <a:r>
                <a:rPr lang="de-DE" sz="1000" err="1"/>
                <a:t>Favors</a:t>
              </a:r>
              <a:r>
                <a:rPr lang="de-DE" sz="1000"/>
                <a:t> </a:t>
              </a:r>
              <a:r>
                <a:rPr lang="de-DE" sz="1000" err="1"/>
                <a:t>zanubrutinib</a:t>
              </a:r>
              <a:endParaRPr lang="de-DE" sz="1000"/>
            </a:p>
          </p:txBody>
        </p:sp>
        <p:sp>
          <p:nvSpPr>
            <p:cNvPr id="25" name="Textfeld 24">
              <a:extLst>
                <a:ext uri="{FF2B5EF4-FFF2-40B4-BE49-F238E27FC236}">
                  <a16:creationId xmlns:a16="http://schemas.microsoft.com/office/drawing/2014/main" id="{9C26F021-D4BE-73EE-BB26-EEAE14D81D2F}"/>
                </a:ext>
              </a:extLst>
            </p:cNvPr>
            <p:cNvSpPr txBox="1"/>
            <p:nvPr/>
          </p:nvSpPr>
          <p:spPr>
            <a:xfrm>
              <a:off x="2883378" y="6030621"/>
              <a:ext cx="1316030" cy="246221"/>
            </a:xfrm>
            <a:prstGeom prst="rect">
              <a:avLst/>
            </a:prstGeom>
            <a:noFill/>
          </p:spPr>
          <p:txBody>
            <a:bodyPr wrap="square" rtlCol="0">
              <a:spAutoFit/>
            </a:bodyPr>
            <a:lstStyle/>
            <a:p>
              <a:pPr algn="ctr"/>
              <a:r>
                <a:rPr lang="de-DE" sz="1000" err="1"/>
                <a:t>Favors</a:t>
              </a:r>
              <a:r>
                <a:rPr lang="de-DE" sz="1000"/>
                <a:t> </a:t>
              </a:r>
              <a:r>
                <a:rPr lang="de-DE" sz="1000" err="1"/>
                <a:t>comparator</a:t>
              </a:r>
              <a:endParaRPr lang="de-DE" sz="1000"/>
            </a:p>
          </p:txBody>
        </p:sp>
        <p:cxnSp>
          <p:nvCxnSpPr>
            <p:cNvPr id="26" name="Gerader Verbinder 25">
              <a:extLst>
                <a:ext uri="{FF2B5EF4-FFF2-40B4-BE49-F238E27FC236}">
                  <a16:creationId xmlns:a16="http://schemas.microsoft.com/office/drawing/2014/main" id="{48841B30-FACB-47D9-4FA9-46624AA59491}"/>
                </a:ext>
              </a:extLst>
            </p:cNvPr>
            <p:cNvCxnSpPr>
              <a:cxnSpLocks/>
            </p:cNvCxnSpPr>
            <p:nvPr/>
          </p:nvCxnSpPr>
          <p:spPr>
            <a:xfrm flipV="1">
              <a:off x="2949575" y="3033170"/>
              <a:ext cx="0" cy="2761205"/>
            </a:xfrm>
            <a:prstGeom prst="line">
              <a:avLst/>
            </a:prstGeom>
            <a:ln w="19050">
              <a:solidFill>
                <a:schemeClr val="accent6"/>
              </a:solidFill>
              <a:prstDash val="sysDash"/>
            </a:ln>
          </p:spPr>
          <p:style>
            <a:lnRef idx="1">
              <a:schemeClr val="accent1"/>
            </a:lnRef>
            <a:fillRef idx="0">
              <a:schemeClr val="accent1"/>
            </a:fillRef>
            <a:effectRef idx="0">
              <a:schemeClr val="accent1"/>
            </a:effectRef>
            <a:fontRef idx="minor">
              <a:schemeClr val="tx1"/>
            </a:fontRef>
          </p:style>
        </p:cxnSp>
      </p:grpSp>
      <p:grpSp>
        <p:nvGrpSpPr>
          <p:cNvPr id="66" name="Gruppieren 65">
            <a:extLst>
              <a:ext uri="{FF2B5EF4-FFF2-40B4-BE49-F238E27FC236}">
                <a16:creationId xmlns:a16="http://schemas.microsoft.com/office/drawing/2014/main" id="{56262B2F-535B-4A1A-82D8-2617BFD0F1E4}"/>
              </a:ext>
            </a:extLst>
          </p:cNvPr>
          <p:cNvGrpSpPr/>
          <p:nvPr/>
        </p:nvGrpSpPr>
        <p:grpSpPr>
          <a:xfrm>
            <a:off x="3207544" y="2620445"/>
            <a:ext cx="535781" cy="2014319"/>
            <a:chOff x="3207544" y="2627023"/>
            <a:chExt cx="535781" cy="2014319"/>
          </a:xfrm>
        </p:grpSpPr>
        <p:cxnSp>
          <p:nvCxnSpPr>
            <p:cNvPr id="30" name="Gerader Verbinder 29">
              <a:extLst>
                <a:ext uri="{FF2B5EF4-FFF2-40B4-BE49-F238E27FC236}">
                  <a16:creationId xmlns:a16="http://schemas.microsoft.com/office/drawing/2014/main" id="{70B20A1D-2413-E614-26F6-4F6F035E7AE3}"/>
                </a:ext>
              </a:extLst>
            </p:cNvPr>
            <p:cNvCxnSpPr>
              <a:cxnSpLocks/>
            </p:cNvCxnSpPr>
            <p:nvPr/>
          </p:nvCxnSpPr>
          <p:spPr>
            <a:xfrm>
              <a:off x="3262313" y="3826276"/>
              <a:ext cx="48101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Rechteck 30">
              <a:extLst>
                <a:ext uri="{FF2B5EF4-FFF2-40B4-BE49-F238E27FC236}">
                  <a16:creationId xmlns:a16="http://schemas.microsoft.com/office/drawing/2014/main" id="{1F55AB88-C795-4E99-A247-22DE548FE3C3}"/>
                </a:ext>
              </a:extLst>
            </p:cNvPr>
            <p:cNvSpPr/>
            <p:nvPr/>
          </p:nvSpPr>
          <p:spPr>
            <a:xfrm>
              <a:off x="3484792" y="3794642"/>
              <a:ext cx="63268" cy="6326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35" name="Gerader Verbinder 34">
              <a:extLst>
                <a:ext uri="{FF2B5EF4-FFF2-40B4-BE49-F238E27FC236}">
                  <a16:creationId xmlns:a16="http://schemas.microsoft.com/office/drawing/2014/main" id="{3708800E-7E69-2381-0B4A-D9CE7CC60BF1}"/>
                </a:ext>
              </a:extLst>
            </p:cNvPr>
            <p:cNvCxnSpPr>
              <a:cxnSpLocks/>
            </p:cNvCxnSpPr>
            <p:nvPr/>
          </p:nvCxnSpPr>
          <p:spPr>
            <a:xfrm>
              <a:off x="3374231" y="4609708"/>
              <a:ext cx="31670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Rechteck 35">
              <a:extLst>
                <a:ext uri="{FF2B5EF4-FFF2-40B4-BE49-F238E27FC236}">
                  <a16:creationId xmlns:a16="http://schemas.microsoft.com/office/drawing/2014/main" id="{263BEB48-0CCC-9BE2-B04D-768788DE2756}"/>
                </a:ext>
              </a:extLst>
            </p:cNvPr>
            <p:cNvSpPr/>
            <p:nvPr/>
          </p:nvSpPr>
          <p:spPr>
            <a:xfrm>
              <a:off x="3493067" y="4578074"/>
              <a:ext cx="63268" cy="6326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4" name="Gerader Verbinder 43">
              <a:extLst>
                <a:ext uri="{FF2B5EF4-FFF2-40B4-BE49-F238E27FC236}">
                  <a16:creationId xmlns:a16="http://schemas.microsoft.com/office/drawing/2014/main" id="{420FF03B-EDEF-A2B2-BB80-D96E6D236AC9}"/>
                </a:ext>
              </a:extLst>
            </p:cNvPr>
            <p:cNvCxnSpPr>
              <a:cxnSpLocks/>
            </p:cNvCxnSpPr>
            <p:nvPr/>
          </p:nvCxnSpPr>
          <p:spPr>
            <a:xfrm>
              <a:off x="3314700" y="4217234"/>
              <a:ext cx="36671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Rechteck 44">
              <a:extLst>
                <a:ext uri="{FF2B5EF4-FFF2-40B4-BE49-F238E27FC236}">
                  <a16:creationId xmlns:a16="http://schemas.microsoft.com/office/drawing/2014/main" id="{6FF2488F-5763-0E7D-4279-34D1350A4564}"/>
                </a:ext>
              </a:extLst>
            </p:cNvPr>
            <p:cNvSpPr/>
            <p:nvPr/>
          </p:nvSpPr>
          <p:spPr>
            <a:xfrm>
              <a:off x="3465065" y="4185600"/>
              <a:ext cx="63268" cy="6326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9" name="Gerader Verbinder 48">
              <a:extLst>
                <a:ext uri="{FF2B5EF4-FFF2-40B4-BE49-F238E27FC236}">
                  <a16:creationId xmlns:a16="http://schemas.microsoft.com/office/drawing/2014/main" id="{DEB6C820-C871-A7ED-6017-C434CF0DFC2C}"/>
                </a:ext>
              </a:extLst>
            </p:cNvPr>
            <p:cNvCxnSpPr>
              <a:cxnSpLocks/>
            </p:cNvCxnSpPr>
            <p:nvPr/>
          </p:nvCxnSpPr>
          <p:spPr>
            <a:xfrm>
              <a:off x="3336131" y="3044602"/>
              <a:ext cx="29289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Rechteck 49">
              <a:extLst>
                <a:ext uri="{FF2B5EF4-FFF2-40B4-BE49-F238E27FC236}">
                  <a16:creationId xmlns:a16="http://schemas.microsoft.com/office/drawing/2014/main" id="{48B38710-A64C-DCEC-5934-2AA3C6C882BE}"/>
                </a:ext>
              </a:extLst>
            </p:cNvPr>
            <p:cNvSpPr/>
            <p:nvPr/>
          </p:nvSpPr>
          <p:spPr>
            <a:xfrm>
              <a:off x="3467446" y="3012968"/>
              <a:ext cx="63268" cy="6326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52" name="Gerader Verbinder 51">
              <a:extLst>
                <a:ext uri="{FF2B5EF4-FFF2-40B4-BE49-F238E27FC236}">
                  <a16:creationId xmlns:a16="http://schemas.microsoft.com/office/drawing/2014/main" id="{01182E86-FAE6-85BC-BED1-5C36C3D48A0F}"/>
                </a:ext>
              </a:extLst>
            </p:cNvPr>
            <p:cNvCxnSpPr>
              <a:cxnSpLocks/>
            </p:cNvCxnSpPr>
            <p:nvPr/>
          </p:nvCxnSpPr>
          <p:spPr>
            <a:xfrm>
              <a:off x="3207544" y="3440322"/>
              <a:ext cx="50244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Rechteck 52">
              <a:extLst>
                <a:ext uri="{FF2B5EF4-FFF2-40B4-BE49-F238E27FC236}">
                  <a16:creationId xmlns:a16="http://schemas.microsoft.com/office/drawing/2014/main" id="{C0B57FA4-5BBE-CED7-EDB9-104F012D1BC1}"/>
                </a:ext>
              </a:extLst>
            </p:cNvPr>
            <p:cNvSpPr/>
            <p:nvPr/>
          </p:nvSpPr>
          <p:spPr>
            <a:xfrm>
              <a:off x="3452481" y="3408688"/>
              <a:ext cx="63268" cy="6326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59" name="Gerader Verbinder 58">
              <a:extLst>
                <a:ext uri="{FF2B5EF4-FFF2-40B4-BE49-F238E27FC236}">
                  <a16:creationId xmlns:a16="http://schemas.microsoft.com/office/drawing/2014/main" id="{78F5916A-CD0C-AC59-6F0D-B98C04D1DF9E}"/>
                </a:ext>
              </a:extLst>
            </p:cNvPr>
            <p:cNvCxnSpPr>
              <a:cxnSpLocks/>
            </p:cNvCxnSpPr>
            <p:nvPr/>
          </p:nvCxnSpPr>
          <p:spPr>
            <a:xfrm>
              <a:off x="3288506" y="2658657"/>
              <a:ext cx="31670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Rechteck 59">
              <a:extLst>
                <a:ext uri="{FF2B5EF4-FFF2-40B4-BE49-F238E27FC236}">
                  <a16:creationId xmlns:a16="http://schemas.microsoft.com/office/drawing/2014/main" id="{D8F219FB-5D89-9ECA-C337-351C4BEF422E}"/>
                </a:ext>
              </a:extLst>
            </p:cNvPr>
            <p:cNvSpPr/>
            <p:nvPr/>
          </p:nvSpPr>
          <p:spPr>
            <a:xfrm>
              <a:off x="3420948" y="2627023"/>
              <a:ext cx="63268" cy="6326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153192103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2E8AABD-84CF-B291-6F8C-0F0E42D674E0}"/>
              </a:ext>
            </a:extLst>
          </p:cNvPr>
          <p:cNvSpPr>
            <a:spLocks noGrp="1"/>
          </p:cNvSpPr>
          <p:nvPr>
            <p:ph type="ftr" sz="quarter" idx="10"/>
          </p:nvPr>
        </p:nvSpPr>
        <p:spPr/>
        <p:txBody>
          <a:bodyPr/>
          <a:lstStyle/>
          <a:p>
            <a:r>
              <a:rPr lang="en-GB"/>
              <a:t>BR/IR, </a:t>
            </a:r>
            <a:r>
              <a:rPr lang="en-GB" err="1"/>
              <a:t>bendamustine</a:t>
            </a:r>
            <a:r>
              <a:rPr lang="en-GB"/>
              <a:t> + rituximab or </a:t>
            </a:r>
            <a:r>
              <a:rPr lang="en-GB" err="1"/>
              <a:t>idelalisib</a:t>
            </a:r>
            <a:r>
              <a:rPr lang="en-GB"/>
              <a:t> + rituximab; BTKi, Bruton’s tyrosine kinase inhibitor; CLL, chronic lymphocytic </a:t>
            </a:r>
            <a:r>
              <a:rPr lang="en-GB" err="1"/>
              <a:t>leukemia</a:t>
            </a:r>
            <a:r>
              <a:rPr lang="en-GB"/>
              <a:t>; del, deletion; NMA, network meta-analysis; PFS, progression-free survival; R/R, relapsed/refractory.</a:t>
            </a:r>
          </a:p>
          <a:p>
            <a:r>
              <a:rPr lang="en-GB" b="1" err="1"/>
              <a:t>Shadman</a:t>
            </a:r>
            <a:r>
              <a:rPr lang="en-GB" b="1"/>
              <a:t> et al. Abstract #P701 presented at EHA2024. </a:t>
            </a:r>
            <a:r>
              <a:rPr lang="en-GB" b="1" err="1"/>
              <a:t>Shadman</a:t>
            </a:r>
            <a:r>
              <a:rPr lang="en-GB" b="1"/>
              <a:t> et al. </a:t>
            </a:r>
          </a:p>
        </p:txBody>
      </p:sp>
      <p:sp>
        <p:nvSpPr>
          <p:cNvPr id="5" name="Title 4">
            <a:extLst>
              <a:ext uri="{FF2B5EF4-FFF2-40B4-BE49-F238E27FC236}">
                <a16:creationId xmlns:a16="http://schemas.microsoft.com/office/drawing/2014/main" id="{AF1BED6A-2673-7238-6978-87627F84454D}"/>
              </a:ext>
            </a:extLst>
          </p:cNvPr>
          <p:cNvSpPr>
            <a:spLocks noGrp="1"/>
          </p:cNvSpPr>
          <p:nvPr>
            <p:ph type="title"/>
          </p:nvPr>
        </p:nvSpPr>
        <p:spPr/>
        <p:txBody>
          <a:bodyPr/>
          <a:lstStyle/>
          <a:p>
            <a:r>
              <a:rPr lang="en-US"/>
              <a:t>Conclusions</a:t>
            </a:r>
          </a:p>
        </p:txBody>
      </p:sp>
      <p:sp>
        <p:nvSpPr>
          <p:cNvPr id="6" name="Content Placeholder 5">
            <a:extLst>
              <a:ext uri="{FF2B5EF4-FFF2-40B4-BE49-F238E27FC236}">
                <a16:creationId xmlns:a16="http://schemas.microsoft.com/office/drawing/2014/main" id="{862AF943-A4D1-663F-CD7E-5598D1D71755}"/>
              </a:ext>
            </a:extLst>
          </p:cNvPr>
          <p:cNvSpPr>
            <a:spLocks noGrp="1"/>
          </p:cNvSpPr>
          <p:nvPr>
            <p:ph idx="1"/>
          </p:nvPr>
        </p:nvSpPr>
        <p:spPr/>
        <p:txBody>
          <a:bodyPr>
            <a:noAutofit/>
          </a:bodyPr>
          <a:lstStyle/>
          <a:p>
            <a:pPr marL="177800" indent="-177800"/>
            <a:r>
              <a:rPr lang="en-US" sz="1600"/>
              <a:t>This is the first NMA to compare the efficacy of BTKis in high-risk patients with R/R CLL</a:t>
            </a:r>
          </a:p>
          <a:p>
            <a:pPr marL="177800" indent="-177800"/>
            <a:r>
              <a:rPr lang="en-US" sz="1600"/>
              <a:t>Findings suggest that </a:t>
            </a:r>
            <a:r>
              <a:rPr lang="en-US" sz="1600" err="1"/>
              <a:t>zanubrutinib</a:t>
            </a:r>
            <a:r>
              <a:rPr lang="en-US" sz="1600"/>
              <a:t> is likely to be the most efficacious BTKi for patients with genetic high-risk features such as the presence of </a:t>
            </a:r>
            <a:r>
              <a:rPr lang="en-US" sz="1600" i="1"/>
              <a:t>TP53</a:t>
            </a:r>
            <a:r>
              <a:rPr lang="en-US" sz="1600"/>
              <a:t> mutations and/or del(17p)</a:t>
            </a:r>
          </a:p>
          <a:p>
            <a:pPr marL="0" indent="0">
              <a:buNone/>
            </a:pPr>
            <a:r>
              <a:rPr lang="en-US" sz="1600" b="1"/>
              <a:t>Limitations</a:t>
            </a:r>
          </a:p>
          <a:p>
            <a:pPr marL="177800" indent="-177800"/>
            <a:r>
              <a:rPr lang="en-US" sz="1600"/>
              <a:t>The structure of the network must be considered in the context of our findings, specifically for comparisons of </a:t>
            </a:r>
            <a:r>
              <a:rPr lang="en-US" sz="1600" err="1"/>
              <a:t>zanubrutinib</a:t>
            </a:r>
            <a:r>
              <a:rPr lang="en-US" sz="1600"/>
              <a:t> versus BR/IR, which relies on indirect evidence (via ibrutinib), thereby decreasing the certainty of relative effect estimates</a:t>
            </a:r>
          </a:p>
          <a:p>
            <a:pPr marL="177800" indent="-177800"/>
            <a:r>
              <a:rPr lang="en-US" sz="1600"/>
              <a:t>The size of some of the subgroups used for NMA were limited, particularly those from ASCEND and the separate del(17p) and </a:t>
            </a:r>
            <a:r>
              <a:rPr lang="en-US" sz="1600" i="1"/>
              <a:t>TP53</a:t>
            </a:r>
            <a:r>
              <a:rPr lang="en-US" sz="1600"/>
              <a:t> mutated groups from ALPINE</a:t>
            </a:r>
          </a:p>
          <a:p>
            <a:pPr marL="177800" indent="-177800"/>
            <a:r>
              <a:rPr lang="en-US" sz="1600"/>
              <a:t>The definition of high-risk varied between the studies included in this NMA. The ELEVATE-RR trial exclusively enrolled patients with del(17p)/del(11q), while ALPINE and ASCEND did not limit enrollment to this population, nor did they report subgroup results for patients with del(11q)</a:t>
            </a:r>
          </a:p>
          <a:p>
            <a:pPr marL="635000" lvl="1" indent="-177800"/>
            <a:r>
              <a:rPr lang="en-US" sz="1600"/>
              <a:t>Despite this limitation, findings of analyses for PFS based on del(17p) and </a:t>
            </a:r>
            <a:r>
              <a:rPr lang="en-US" sz="1600" i="1"/>
              <a:t>TP53</a:t>
            </a:r>
            <a:r>
              <a:rPr lang="en-US" sz="1600"/>
              <a:t> mutation status separately, were consistent with the base case</a:t>
            </a:r>
          </a:p>
        </p:txBody>
      </p:sp>
    </p:spTree>
    <p:extLst>
      <p:ext uri="{BB962C8B-B14F-4D97-AF65-F5344CB8AC3E}">
        <p14:creationId xmlns:p14="http://schemas.microsoft.com/office/powerpoint/2010/main" val="11505339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81BB744-1F9A-9674-4788-32C47F900293}"/>
              </a:ext>
            </a:extLst>
          </p:cNvPr>
          <p:cNvSpPr>
            <a:spLocks noGrp="1"/>
          </p:cNvSpPr>
          <p:nvPr>
            <p:ph type="body" sz="quarter" idx="12"/>
          </p:nvPr>
        </p:nvSpPr>
        <p:spPr>
          <a:xfrm>
            <a:off x="416533" y="1281600"/>
            <a:ext cx="5571517" cy="647700"/>
          </a:xfrm>
        </p:spPr>
        <p:txBody>
          <a:bodyPr/>
          <a:lstStyle/>
          <a:p>
            <a:r>
              <a:rPr lang="en-US"/>
              <a:t>TEAEs in &gt;10% of patients </a:t>
            </a:r>
          </a:p>
        </p:txBody>
      </p:sp>
      <p:sp>
        <p:nvSpPr>
          <p:cNvPr id="6" name="Title 5">
            <a:extLst>
              <a:ext uri="{FF2B5EF4-FFF2-40B4-BE49-F238E27FC236}">
                <a16:creationId xmlns:a16="http://schemas.microsoft.com/office/drawing/2014/main" id="{0B3E3EDB-24B0-C3AB-E062-E49928D9ED7D}"/>
              </a:ext>
            </a:extLst>
          </p:cNvPr>
          <p:cNvSpPr>
            <a:spLocks noGrp="1"/>
          </p:cNvSpPr>
          <p:nvPr>
            <p:ph type="title"/>
          </p:nvPr>
        </p:nvSpPr>
        <p:spPr/>
        <p:txBody>
          <a:bodyPr/>
          <a:lstStyle/>
          <a:p>
            <a:r>
              <a:rPr lang="en-US"/>
              <a:t>Safety summary</a:t>
            </a:r>
          </a:p>
        </p:txBody>
      </p:sp>
      <p:sp>
        <p:nvSpPr>
          <p:cNvPr id="4" name="Footer Placeholder 3">
            <a:extLst>
              <a:ext uri="{FF2B5EF4-FFF2-40B4-BE49-F238E27FC236}">
                <a16:creationId xmlns:a16="http://schemas.microsoft.com/office/drawing/2014/main" id="{A152D5BB-B2AC-3131-BD10-E5FA1FB2BBC4}"/>
              </a:ext>
            </a:extLst>
          </p:cNvPr>
          <p:cNvSpPr>
            <a:spLocks noGrp="1"/>
          </p:cNvSpPr>
          <p:nvPr>
            <p:ph type="ftr" sz="quarter" idx="13"/>
          </p:nvPr>
        </p:nvSpPr>
        <p:spPr/>
        <p:txBody>
          <a:bodyPr/>
          <a:lstStyle/>
          <a:p>
            <a:r>
              <a:rPr lang="en-GB" baseline="30000" err="1"/>
              <a:t>a</a:t>
            </a:r>
            <a:r>
              <a:rPr lang="en-GB" err="1"/>
              <a:t>Neutropenia</a:t>
            </a:r>
            <a:r>
              <a:rPr lang="en-GB"/>
              <a:t> combines preferred terms neutrophil count decreased and neutropenia. </a:t>
            </a:r>
          </a:p>
          <a:p>
            <a:r>
              <a:rPr lang="en-GB"/>
              <a:t>TEAE, treatment-emergent adverse event. </a:t>
            </a:r>
          </a:p>
          <a:p>
            <a:r>
              <a:rPr lang="en-GB" b="1"/>
              <a:t>Ghia et al. Abstract #S160 presented at EHA2024. </a:t>
            </a:r>
          </a:p>
        </p:txBody>
      </p:sp>
      <p:sp>
        <p:nvSpPr>
          <p:cNvPr id="9" name="Text Placeholder 8">
            <a:extLst>
              <a:ext uri="{FF2B5EF4-FFF2-40B4-BE49-F238E27FC236}">
                <a16:creationId xmlns:a16="http://schemas.microsoft.com/office/drawing/2014/main" id="{9A1EA4F7-7580-6FB7-C39B-FDC9C5B4681F}"/>
              </a:ext>
            </a:extLst>
          </p:cNvPr>
          <p:cNvSpPr>
            <a:spLocks noGrp="1"/>
          </p:cNvSpPr>
          <p:nvPr>
            <p:ph type="body" sz="quarter" idx="14"/>
          </p:nvPr>
        </p:nvSpPr>
        <p:spPr>
          <a:xfrm>
            <a:off x="6212496" y="1389959"/>
            <a:ext cx="5571517" cy="647700"/>
          </a:xfrm>
        </p:spPr>
        <p:txBody>
          <a:bodyPr/>
          <a:lstStyle/>
          <a:p>
            <a:r>
              <a:rPr lang="en-US"/>
              <a:t>Treatment-emergent adverse events </a:t>
            </a:r>
            <a:br>
              <a:rPr lang="en-US"/>
            </a:br>
            <a:r>
              <a:rPr lang="en-US"/>
              <a:t>of special interest </a:t>
            </a:r>
          </a:p>
        </p:txBody>
      </p:sp>
      <p:sp>
        <p:nvSpPr>
          <p:cNvPr id="11" name="TextBox 10">
            <a:extLst>
              <a:ext uri="{FF2B5EF4-FFF2-40B4-BE49-F238E27FC236}">
                <a16:creationId xmlns:a16="http://schemas.microsoft.com/office/drawing/2014/main" id="{0684190E-979D-F2B8-6747-030BF898DAFF}"/>
              </a:ext>
            </a:extLst>
          </p:cNvPr>
          <p:cNvSpPr txBox="1"/>
          <p:nvPr/>
        </p:nvSpPr>
        <p:spPr>
          <a:xfrm>
            <a:off x="6198394" y="5762939"/>
            <a:ext cx="5585620" cy="461665"/>
          </a:xfrm>
          <a:prstGeom prst="rect">
            <a:avLst/>
          </a:prstGeom>
          <a:solidFill>
            <a:schemeClr val="bg2"/>
          </a:solidFill>
        </p:spPr>
        <p:txBody>
          <a:bodyPr wrap="square" rtlCol="0">
            <a:spAutoFit/>
          </a:bodyPr>
          <a:lstStyle/>
          <a:p>
            <a:pPr marL="177800" indent="-177800">
              <a:buClr>
                <a:schemeClr val="accent2"/>
              </a:buClr>
              <a:buFont typeface="Arial" panose="020B0604020202020204" pitchFamily="34" charset="0"/>
              <a:buChar char="•"/>
            </a:pPr>
            <a:r>
              <a:rPr lang="en-US" sz="1200"/>
              <a:t>Of all infections, 36 patients (55%) had COVID-19, 2 (3%) of whom experienced a Grade ≥ 3 event</a:t>
            </a:r>
          </a:p>
        </p:txBody>
      </p:sp>
      <p:graphicFrame>
        <p:nvGraphicFramePr>
          <p:cNvPr id="7" name="Diagramm 6">
            <a:extLst>
              <a:ext uri="{FF2B5EF4-FFF2-40B4-BE49-F238E27FC236}">
                <a16:creationId xmlns:a16="http://schemas.microsoft.com/office/drawing/2014/main" id="{0043F2A6-0C27-6018-DEC0-AC64AC637A89}"/>
              </a:ext>
            </a:extLst>
          </p:cNvPr>
          <p:cNvGraphicFramePr/>
          <p:nvPr>
            <p:extLst>
              <p:ext uri="{D42A27DB-BD31-4B8C-83A1-F6EECF244321}">
                <p14:modId xmlns:p14="http://schemas.microsoft.com/office/powerpoint/2010/main" val="1929656634"/>
              </p:ext>
            </p:extLst>
          </p:nvPr>
        </p:nvGraphicFramePr>
        <p:xfrm>
          <a:off x="402430" y="1989138"/>
          <a:ext cx="5585620" cy="4064545"/>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feld 9">
            <a:extLst>
              <a:ext uri="{FF2B5EF4-FFF2-40B4-BE49-F238E27FC236}">
                <a16:creationId xmlns:a16="http://schemas.microsoft.com/office/drawing/2014/main" id="{129882E4-0995-3411-F279-228B7F13C06E}"/>
              </a:ext>
            </a:extLst>
          </p:cNvPr>
          <p:cNvSpPr txBox="1"/>
          <p:nvPr/>
        </p:nvSpPr>
        <p:spPr>
          <a:xfrm>
            <a:off x="1252401" y="3684092"/>
            <a:ext cx="132487" cy="215444"/>
          </a:xfrm>
          <a:prstGeom prst="rect">
            <a:avLst/>
          </a:prstGeom>
          <a:noFill/>
        </p:spPr>
        <p:txBody>
          <a:bodyPr wrap="square" rtlCol="0">
            <a:spAutoFit/>
          </a:bodyPr>
          <a:lstStyle/>
          <a:p>
            <a:r>
              <a:rPr lang="de-DE" sz="1200" baseline="30000"/>
              <a:t>a</a:t>
            </a:r>
          </a:p>
        </p:txBody>
      </p:sp>
      <p:graphicFrame>
        <p:nvGraphicFramePr>
          <p:cNvPr id="12" name="Diagramm 11">
            <a:extLst>
              <a:ext uri="{FF2B5EF4-FFF2-40B4-BE49-F238E27FC236}">
                <a16:creationId xmlns:a16="http://schemas.microsoft.com/office/drawing/2014/main" id="{5E42E17B-4F25-4B3C-63E1-1083449B1C46}"/>
              </a:ext>
            </a:extLst>
          </p:cNvPr>
          <p:cNvGraphicFramePr/>
          <p:nvPr>
            <p:extLst>
              <p:ext uri="{D42A27DB-BD31-4B8C-83A1-F6EECF244321}">
                <p14:modId xmlns:p14="http://schemas.microsoft.com/office/powerpoint/2010/main" val="2443819404"/>
              </p:ext>
            </p:extLst>
          </p:nvPr>
        </p:nvGraphicFramePr>
        <p:xfrm>
          <a:off x="6205140" y="1985417"/>
          <a:ext cx="5585620" cy="4064545"/>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feld 14">
            <a:extLst>
              <a:ext uri="{FF2B5EF4-FFF2-40B4-BE49-F238E27FC236}">
                <a16:creationId xmlns:a16="http://schemas.microsoft.com/office/drawing/2014/main" id="{E7415050-3F9A-15B0-38AD-8D2536C1D337}"/>
              </a:ext>
            </a:extLst>
          </p:cNvPr>
          <p:cNvSpPr txBox="1"/>
          <p:nvPr/>
        </p:nvSpPr>
        <p:spPr>
          <a:xfrm>
            <a:off x="3709393" y="3951014"/>
            <a:ext cx="2143125" cy="523220"/>
          </a:xfrm>
          <a:prstGeom prst="rect">
            <a:avLst/>
          </a:prstGeom>
          <a:noFill/>
        </p:spPr>
        <p:txBody>
          <a:bodyPr wrap="square" rtlCol="0">
            <a:spAutoFit/>
          </a:bodyPr>
          <a:lstStyle/>
          <a:p>
            <a:pPr algn="r"/>
            <a:r>
              <a:rPr lang="de-DE" sz="1400"/>
              <a:t>Median </a:t>
            </a:r>
            <a:r>
              <a:rPr lang="de-DE" sz="1400" err="1"/>
              <a:t>study</a:t>
            </a:r>
            <a:r>
              <a:rPr lang="de-DE" sz="1400"/>
              <a:t> follow-</a:t>
            </a:r>
            <a:r>
              <a:rPr lang="de-DE" sz="1400" err="1"/>
              <a:t>up</a:t>
            </a:r>
            <a:r>
              <a:rPr lang="de-DE" sz="1400"/>
              <a:t>:</a:t>
            </a:r>
          </a:p>
          <a:p>
            <a:pPr algn="r"/>
            <a:r>
              <a:rPr lang="de-DE" sz="1400"/>
              <a:t>31.6 (0.4-50.5) </a:t>
            </a:r>
            <a:r>
              <a:rPr lang="de-DE" sz="1400" err="1"/>
              <a:t>months</a:t>
            </a:r>
            <a:endParaRPr lang="de-DE" sz="1400"/>
          </a:p>
        </p:txBody>
      </p:sp>
    </p:spTree>
    <p:extLst>
      <p:ext uri="{BB962C8B-B14F-4D97-AF65-F5344CB8AC3E}">
        <p14:creationId xmlns:p14="http://schemas.microsoft.com/office/powerpoint/2010/main" val="200282579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CC51D6-8037-430B-59A6-335C8FE6CA0E}"/>
              </a:ext>
            </a:extLst>
          </p:cNvPr>
          <p:cNvSpPr>
            <a:spLocks noGrp="1"/>
          </p:cNvSpPr>
          <p:nvPr>
            <p:ph type="title"/>
          </p:nvPr>
        </p:nvSpPr>
        <p:spPr/>
        <p:txBody>
          <a:bodyPr/>
          <a:lstStyle/>
          <a:p>
            <a:r>
              <a:rPr lang="en-US"/>
              <a:t>Real-world treatment switching and sequencing</a:t>
            </a:r>
          </a:p>
        </p:txBody>
      </p:sp>
      <p:sp>
        <p:nvSpPr>
          <p:cNvPr id="6" name="Text Placeholder 5">
            <a:extLst>
              <a:ext uri="{FF2B5EF4-FFF2-40B4-BE49-F238E27FC236}">
                <a16:creationId xmlns:a16="http://schemas.microsoft.com/office/drawing/2014/main" id="{88736A8D-BC66-6508-3C94-25D986C3AD98}"/>
              </a:ext>
            </a:extLst>
          </p:cNvPr>
          <p:cNvSpPr>
            <a:spLocks noGrp="1"/>
          </p:cNvSpPr>
          <p:nvPr>
            <p:ph type="body" idx="1"/>
          </p:nvPr>
        </p:nvSpPr>
        <p:spPr/>
        <p:txBody>
          <a:bodyPr/>
          <a:lstStyle/>
          <a:p>
            <a:r>
              <a:rPr lang="en-US"/>
              <a:t>Zanubrutinib, acalabrutinib, and ibrutinib in CLL/SLL</a:t>
            </a:r>
          </a:p>
        </p:txBody>
      </p:sp>
    </p:spTree>
    <p:extLst>
      <p:ext uri="{BB962C8B-B14F-4D97-AF65-F5344CB8AC3E}">
        <p14:creationId xmlns:p14="http://schemas.microsoft.com/office/powerpoint/2010/main" val="405979832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99965DD-AE96-C08D-5942-8482017AA4D6}"/>
              </a:ext>
            </a:extLst>
          </p:cNvPr>
          <p:cNvSpPr>
            <a:spLocks noGrp="1"/>
          </p:cNvSpPr>
          <p:nvPr>
            <p:ph type="ftr" sz="quarter" idx="10"/>
          </p:nvPr>
        </p:nvSpPr>
        <p:spPr/>
        <p:txBody>
          <a:bodyPr/>
          <a:lstStyle/>
          <a:p>
            <a:r>
              <a:rPr lang="en-GB"/>
              <a:t>1L, first-line; 2L, second-line; BTKi, Bruton’s tyrosine kinase inhibitor; CLL, chronic lymphocytic </a:t>
            </a:r>
            <a:r>
              <a:rPr lang="en-GB" err="1"/>
              <a:t>leukemia</a:t>
            </a:r>
            <a:r>
              <a:rPr lang="en-GB"/>
              <a:t>; SLL, small lymphocytic lymphoma. </a:t>
            </a:r>
          </a:p>
          <a:p>
            <a:r>
              <a:rPr lang="en-GB" b="1"/>
              <a:t>Pinilla-</a:t>
            </a:r>
            <a:r>
              <a:rPr lang="en-GB" b="1" err="1"/>
              <a:t>Ibarz</a:t>
            </a:r>
            <a:r>
              <a:rPr lang="en-GB" b="1"/>
              <a:t> et al. Abstract #P697 presented at EHA2024. </a:t>
            </a:r>
          </a:p>
        </p:txBody>
      </p:sp>
      <p:sp>
        <p:nvSpPr>
          <p:cNvPr id="3" name="Title 2">
            <a:extLst>
              <a:ext uri="{FF2B5EF4-FFF2-40B4-BE49-F238E27FC236}">
                <a16:creationId xmlns:a16="http://schemas.microsoft.com/office/drawing/2014/main" id="{299F462A-2019-25C6-3C03-6A236D5B1F37}"/>
              </a:ext>
            </a:extLst>
          </p:cNvPr>
          <p:cNvSpPr>
            <a:spLocks noGrp="1"/>
          </p:cNvSpPr>
          <p:nvPr>
            <p:ph type="title"/>
          </p:nvPr>
        </p:nvSpPr>
        <p:spPr/>
        <p:txBody>
          <a:bodyPr/>
          <a:lstStyle/>
          <a:p>
            <a:r>
              <a:rPr lang="en-US"/>
              <a:t>Methods</a:t>
            </a:r>
          </a:p>
        </p:txBody>
      </p:sp>
      <p:sp>
        <p:nvSpPr>
          <p:cNvPr id="4" name="Content Placeholder 3">
            <a:extLst>
              <a:ext uri="{FF2B5EF4-FFF2-40B4-BE49-F238E27FC236}">
                <a16:creationId xmlns:a16="http://schemas.microsoft.com/office/drawing/2014/main" id="{C56E7877-9B6E-52D3-5CC2-B404F33A0B43}"/>
              </a:ext>
            </a:extLst>
          </p:cNvPr>
          <p:cNvSpPr>
            <a:spLocks noGrp="1"/>
          </p:cNvSpPr>
          <p:nvPr>
            <p:ph idx="1"/>
          </p:nvPr>
        </p:nvSpPr>
        <p:spPr>
          <a:xfrm>
            <a:off x="416534" y="2110492"/>
            <a:ext cx="10934401" cy="4392612"/>
          </a:xfrm>
        </p:spPr>
        <p:txBody>
          <a:bodyPr>
            <a:noAutofit/>
          </a:bodyPr>
          <a:lstStyle/>
          <a:p>
            <a:pPr marL="0" indent="0">
              <a:lnSpc>
                <a:spcPct val="100000"/>
              </a:lnSpc>
              <a:spcBef>
                <a:spcPts val="0"/>
              </a:spcBef>
              <a:buNone/>
            </a:pPr>
            <a:r>
              <a:rPr lang="en-US" sz="1400" b="1"/>
              <a:t>Data source</a:t>
            </a:r>
          </a:p>
          <a:p>
            <a:pPr marL="177800" indent="-177800">
              <a:lnSpc>
                <a:spcPct val="100000"/>
              </a:lnSpc>
              <a:spcBef>
                <a:spcPts val="0"/>
              </a:spcBef>
            </a:pPr>
            <a:r>
              <a:rPr lang="en-US" sz="1400"/>
              <a:t>A retrospective study was conducted using the Integra Connect database, which includes electronic medical records from community-based oncology practices</a:t>
            </a:r>
          </a:p>
          <a:p>
            <a:pPr marL="177800" indent="-177800">
              <a:lnSpc>
                <a:spcPct val="100000"/>
              </a:lnSpc>
              <a:spcBef>
                <a:spcPts val="0"/>
              </a:spcBef>
            </a:pPr>
            <a:r>
              <a:rPr lang="en-US" sz="1400"/>
              <a:t>The study period was from December 1, 2019, to March 31, 2023, with an index period between January 1, 2020, and February 28, 2023</a:t>
            </a:r>
          </a:p>
          <a:p>
            <a:pPr marL="177800" indent="-177800">
              <a:lnSpc>
                <a:spcPct val="100000"/>
              </a:lnSpc>
              <a:spcBef>
                <a:spcPts val="0"/>
              </a:spcBef>
              <a:spcAft>
                <a:spcPts val="800"/>
              </a:spcAft>
            </a:pPr>
            <a:r>
              <a:rPr lang="en-US" sz="1400"/>
              <a:t>Patients were indexed on the date of BTKi initiation during the index period</a:t>
            </a:r>
          </a:p>
          <a:p>
            <a:pPr marL="0" indent="0">
              <a:lnSpc>
                <a:spcPct val="100000"/>
              </a:lnSpc>
              <a:spcBef>
                <a:spcPts val="0"/>
              </a:spcBef>
              <a:buNone/>
            </a:pPr>
            <a:r>
              <a:rPr lang="en-US" sz="1400" b="1"/>
              <a:t>Inclusion criteria</a:t>
            </a:r>
          </a:p>
          <a:p>
            <a:pPr marL="177800" indent="-177800">
              <a:lnSpc>
                <a:spcPct val="100000"/>
              </a:lnSpc>
              <a:spcBef>
                <a:spcPts val="0"/>
              </a:spcBef>
            </a:pPr>
            <a:r>
              <a:rPr lang="en-US" sz="1400"/>
              <a:t>Age ≥18 years with ≥1 diagnosis for CLL or SLL</a:t>
            </a:r>
          </a:p>
          <a:p>
            <a:pPr marL="177800" indent="-177800">
              <a:lnSpc>
                <a:spcPct val="100000"/>
              </a:lnSpc>
              <a:spcBef>
                <a:spcPts val="0"/>
              </a:spcBef>
            </a:pPr>
            <a:r>
              <a:rPr lang="en-US" sz="1400"/>
              <a:t>Initiated acalabrutinib, ibrutinib, or </a:t>
            </a:r>
            <a:r>
              <a:rPr lang="en-US" sz="1400" err="1"/>
              <a:t>zanubrutinib</a:t>
            </a:r>
            <a:r>
              <a:rPr lang="en-US" sz="1400"/>
              <a:t> in the 1L or 2L setting during the index period</a:t>
            </a:r>
          </a:p>
          <a:p>
            <a:pPr marL="177800" indent="-177800">
              <a:lnSpc>
                <a:spcPct val="100000"/>
              </a:lnSpc>
              <a:spcBef>
                <a:spcPts val="0"/>
              </a:spcBef>
              <a:spcAft>
                <a:spcPts val="800"/>
              </a:spcAft>
            </a:pPr>
            <a:r>
              <a:rPr lang="en-US" sz="1400"/>
              <a:t>Continuous enrollment in the database for ≥30 days prior to and after the index date</a:t>
            </a:r>
          </a:p>
          <a:p>
            <a:pPr marL="0" indent="0">
              <a:lnSpc>
                <a:spcPct val="100000"/>
              </a:lnSpc>
              <a:spcBef>
                <a:spcPts val="0"/>
              </a:spcBef>
              <a:buNone/>
            </a:pPr>
            <a:r>
              <a:rPr lang="en-US" sz="1400" b="1"/>
              <a:t>Cohorts</a:t>
            </a:r>
          </a:p>
          <a:p>
            <a:pPr marL="177800" indent="-177800">
              <a:lnSpc>
                <a:spcPct val="100000"/>
              </a:lnSpc>
              <a:spcBef>
                <a:spcPts val="0"/>
              </a:spcBef>
              <a:spcAft>
                <a:spcPts val="800"/>
              </a:spcAft>
            </a:pPr>
            <a:r>
              <a:rPr lang="en-US" sz="1400"/>
              <a:t>Cohorts were developed based on treatment regimens (acalabrutinib, ibrutinib, </a:t>
            </a:r>
            <a:r>
              <a:rPr lang="en-US" sz="1400" err="1"/>
              <a:t>zanubrutinib</a:t>
            </a:r>
            <a:r>
              <a:rPr lang="en-US" sz="1400"/>
              <a:t>) and stratified by line of therapy (1L and 2L)</a:t>
            </a:r>
          </a:p>
          <a:p>
            <a:pPr marL="0" indent="0">
              <a:lnSpc>
                <a:spcPct val="100000"/>
              </a:lnSpc>
              <a:spcBef>
                <a:spcPts val="0"/>
              </a:spcBef>
              <a:buNone/>
            </a:pPr>
            <a:r>
              <a:rPr lang="en-US" sz="1400" b="1"/>
              <a:t>Study measures</a:t>
            </a:r>
          </a:p>
          <a:p>
            <a:pPr marL="177800" indent="-177800">
              <a:lnSpc>
                <a:spcPct val="100000"/>
              </a:lnSpc>
              <a:spcBef>
                <a:spcPts val="0"/>
              </a:spcBef>
            </a:pPr>
            <a:r>
              <a:rPr lang="en-US" sz="1400"/>
              <a:t>Demographics, clinical characteristics, and comorbidities were measured at baseline</a:t>
            </a:r>
          </a:p>
          <a:p>
            <a:pPr marL="177800" indent="-177800">
              <a:lnSpc>
                <a:spcPct val="100000"/>
              </a:lnSpc>
              <a:spcBef>
                <a:spcPts val="0"/>
              </a:spcBef>
            </a:pPr>
            <a:r>
              <a:rPr lang="en-US" sz="1400"/>
              <a:t>Treatment switching was measured as patients initiating another treatment within the same line or advancing to the next line of therapy within 90 days</a:t>
            </a:r>
          </a:p>
          <a:p>
            <a:pPr marL="177800" indent="-177800">
              <a:lnSpc>
                <a:spcPct val="100000"/>
              </a:lnSpc>
              <a:spcBef>
                <a:spcPts val="0"/>
              </a:spcBef>
              <a:spcAft>
                <a:spcPts val="400"/>
              </a:spcAft>
            </a:pPr>
            <a:r>
              <a:rPr lang="en-US" sz="1400"/>
              <a:t>Sequencing to next line of therapy was calculated from the time-to-next treatment Kaplan-Meier curve, censoring patients at end of follow-up, and reported as the proportion of patients receiving the next line of therapy at 180 days</a:t>
            </a:r>
          </a:p>
        </p:txBody>
      </p:sp>
      <p:sp>
        <p:nvSpPr>
          <p:cNvPr id="8" name="Text Placeholder 7">
            <a:extLst>
              <a:ext uri="{FF2B5EF4-FFF2-40B4-BE49-F238E27FC236}">
                <a16:creationId xmlns:a16="http://schemas.microsoft.com/office/drawing/2014/main" id="{035D0178-74AA-6365-ECFC-B6DA2F33E4E4}"/>
              </a:ext>
            </a:extLst>
          </p:cNvPr>
          <p:cNvSpPr>
            <a:spLocks noGrp="1"/>
          </p:cNvSpPr>
          <p:nvPr>
            <p:ph type="body" sz="quarter" idx="4294967295"/>
          </p:nvPr>
        </p:nvSpPr>
        <p:spPr>
          <a:xfrm>
            <a:off x="416534" y="1462792"/>
            <a:ext cx="11368087" cy="647700"/>
          </a:xfrm>
        </p:spPr>
        <p:txBody>
          <a:bodyPr/>
          <a:lstStyle/>
          <a:p>
            <a:pPr marL="0" indent="0">
              <a:buNone/>
            </a:pPr>
            <a:r>
              <a:rPr lang="en-US" b="1"/>
              <a:t>Retrospective study evaluating real-world treatment switching and sequencing to next line of therapy </a:t>
            </a:r>
            <a:br>
              <a:rPr lang="en-US" b="1"/>
            </a:br>
            <a:r>
              <a:rPr lang="en-US" b="1"/>
              <a:t>in patients with CLL/SLL initiating BTKis as 1L or 2L treatment</a:t>
            </a:r>
            <a:endParaRPr lang="en-DE" b="1"/>
          </a:p>
        </p:txBody>
      </p:sp>
    </p:spTree>
    <p:extLst>
      <p:ext uri="{BB962C8B-B14F-4D97-AF65-F5344CB8AC3E}">
        <p14:creationId xmlns:p14="http://schemas.microsoft.com/office/powerpoint/2010/main" val="219649093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709316D-C354-4730-69D2-B7FB88B38357}"/>
              </a:ext>
            </a:extLst>
          </p:cNvPr>
          <p:cNvSpPr>
            <a:spLocks noGrp="1"/>
          </p:cNvSpPr>
          <p:nvPr>
            <p:ph type="ftr" sz="quarter" idx="10"/>
          </p:nvPr>
        </p:nvSpPr>
        <p:spPr/>
        <p:txBody>
          <a:bodyPr/>
          <a:lstStyle/>
          <a:p>
            <a:r>
              <a:rPr lang="en-GB"/>
              <a:t>1L, first-line; BTKi, Bruton’s tyrosine kinase inhibitor; CLL, chronic lymphocytic </a:t>
            </a:r>
            <a:r>
              <a:rPr lang="en-GB" err="1"/>
              <a:t>leukemia</a:t>
            </a:r>
            <a:r>
              <a:rPr lang="en-GB"/>
              <a:t>; IQR, interquartile range; SD, standard deviation; SLL, small lymphocytic lymphoma.</a:t>
            </a:r>
          </a:p>
          <a:p>
            <a:r>
              <a:rPr lang="en-GB" b="1"/>
              <a:t>Pinilla-</a:t>
            </a:r>
            <a:r>
              <a:rPr lang="en-GB" b="1" err="1"/>
              <a:t>Ibarz</a:t>
            </a:r>
            <a:r>
              <a:rPr lang="en-GB" b="1"/>
              <a:t> et al. Abstract #P697 presented at EHA2024. </a:t>
            </a:r>
          </a:p>
        </p:txBody>
      </p:sp>
      <p:sp>
        <p:nvSpPr>
          <p:cNvPr id="3" name="Title 2">
            <a:extLst>
              <a:ext uri="{FF2B5EF4-FFF2-40B4-BE49-F238E27FC236}">
                <a16:creationId xmlns:a16="http://schemas.microsoft.com/office/drawing/2014/main" id="{3812669A-B1ED-3F39-214D-A2E74F6B4B91}"/>
              </a:ext>
            </a:extLst>
          </p:cNvPr>
          <p:cNvSpPr>
            <a:spLocks noGrp="1"/>
          </p:cNvSpPr>
          <p:nvPr>
            <p:ph type="title"/>
          </p:nvPr>
        </p:nvSpPr>
        <p:spPr/>
        <p:txBody>
          <a:bodyPr/>
          <a:lstStyle/>
          <a:p>
            <a:r>
              <a:rPr lang="en-US"/>
              <a:t>Baseline characteristics for patients initiating a BTKi in 1L</a:t>
            </a:r>
          </a:p>
        </p:txBody>
      </p:sp>
      <p:sp>
        <p:nvSpPr>
          <p:cNvPr id="8" name="TextBox 7">
            <a:extLst>
              <a:ext uri="{FF2B5EF4-FFF2-40B4-BE49-F238E27FC236}">
                <a16:creationId xmlns:a16="http://schemas.microsoft.com/office/drawing/2014/main" id="{22BB5E46-93E7-B4CA-0E20-7A61F95D30A8}"/>
              </a:ext>
            </a:extLst>
          </p:cNvPr>
          <p:cNvSpPr txBox="1"/>
          <p:nvPr/>
        </p:nvSpPr>
        <p:spPr>
          <a:xfrm>
            <a:off x="8940801" y="1665288"/>
            <a:ext cx="2835274" cy="4392612"/>
          </a:xfrm>
          <a:prstGeom prst="rect">
            <a:avLst/>
          </a:prstGeom>
          <a:solidFill>
            <a:schemeClr val="bg2"/>
          </a:solidFill>
        </p:spPr>
        <p:txBody>
          <a:bodyPr wrap="square" tIns="108000" rtlCol="0">
            <a:noAutofit/>
          </a:bodyPr>
          <a:lstStyle/>
          <a:p>
            <a:pPr marL="177800" indent="-177800">
              <a:buClr>
                <a:schemeClr val="accent2"/>
              </a:buClr>
              <a:buFont typeface="Arial" panose="020B0604020202020204" pitchFamily="34" charset="0"/>
              <a:buChar char="•"/>
            </a:pPr>
            <a:r>
              <a:rPr lang="en-US" sz="1250"/>
              <a:t>A total of 2816 patients initiated a 1L BTKi during the index period</a:t>
            </a:r>
          </a:p>
          <a:p>
            <a:pPr marL="177800" indent="-177800">
              <a:buClr>
                <a:schemeClr val="accent2"/>
              </a:buClr>
              <a:buFont typeface="Arial" panose="020B0604020202020204" pitchFamily="34" charset="0"/>
              <a:buChar char="•"/>
            </a:pPr>
            <a:r>
              <a:rPr lang="en-US" sz="1250"/>
              <a:t>In 1L, ibrutinib (50.5%) was the most common BTKi followed by acalabrutinib (44.0%) and </a:t>
            </a:r>
            <a:r>
              <a:rPr lang="en-US" sz="1250" err="1"/>
              <a:t>zanubrutinib</a:t>
            </a:r>
            <a:r>
              <a:rPr lang="en-US" sz="1250"/>
              <a:t> (5.6%) </a:t>
            </a:r>
          </a:p>
          <a:p>
            <a:pPr marL="177800" indent="-177800">
              <a:buClr>
                <a:schemeClr val="accent2"/>
              </a:buClr>
              <a:buFont typeface="Arial" panose="020B0604020202020204" pitchFamily="34" charset="0"/>
              <a:buChar char="•"/>
            </a:pPr>
            <a:r>
              <a:rPr lang="en-US" sz="1250"/>
              <a:t>In 1L, median (IQR) follow-up was 123 (63-335) days for </a:t>
            </a:r>
            <a:r>
              <a:rPr lang="en-US" sz="1250" err="1"/>
              <a:t>zanubrutinib</a:t>
            </a:r>
            <a:r>
              <a:rPr lang="en-US" sz="1250"/>
              <a:t>, 406 (196-659) days for acalabrutinib, and 637 (326-921) days for ibrutinib (</a:t>
            </a:r>
            <a:r>
              <a:rPr lang="en-US" sz="1250" i="1"/>
              <a:t>P</a:t>
            </a:r>
            <a:r>
              <a:rPr lang="en-US" sz="1250"/>
              <a:t>&lt;0.0001)</a:t>
            </a:r>
          </a:p>
          <a:p>
            <a:pPr marL="177800" indent="-177800">
              <a:buClr>
                <a:schemeClr val="accent2"/>
              </a:buClr>
              <a:buFont typeface="Arial" panose="020B0604020202020204" pitchFamily="34" charset="0"/>
              <a:buChar char="•"/>
            </a:pPr>
            <a:r>
              <a:rPr lang="en-US" sz="1250"/>
              <a:t>There were no significant differences across the 3 groups for age, gender, payer type, or Rai stage at baseline among 1L patients </a:t>
            </a:r>
          </a:p>
          <a:p>
            <a:pPr marL="177800" indent="-177800">
              <a:buClr>
                <a:schemeClr val="accent2"/>
              </a:buClr>
              <a:buFont typeface="Arial" panose="020B0604020202020204" pitchFamily="34" charset="0"/>
              <a:buChar char="•"/>
            </a:pPr>
            <a:r>
              <a:rPr lang="en-US" sz="1250"/>
              <a:t>There was a significant (</a:t>
            </a:r>
            <a:r>
              <a:rPr lang="en-US" sz="1250" i="1"/>
              <a:t>P</a:t>
            </a:r>
            <a:r>
              <a:rPr lang="en-US" sz="1250"/>
              <a:t>&lt;0.0001) difference in CLL vs SLL and </a:t>
            </a:r>
            <a:r>
              <a:rPr lang="en-US" sz="1250" err="1"/>
              <a:t>zanubrutinib</a:t>
            </a:r>
            <a:r>
              <a:rPr lang="en-US" sz="1250"/>
              <a:t> had the highest percentage of SLL patients (26.75%)</a:t>
            </a:r>
          </a:p>
        </p:txBody>
      </p:sp>
      <p:graphicFrame>
        <p:nvGraphicFramePr>
          <p:cNvPr id="4" name="Content Placeholder 4">
            <a:extLst>
              <a:ext uri="{FF2B5EF4-FFF2-40B4-BE49-F238E27FC236}">
                <a16:creationId xmlns:a16="http://schemas.microsoft.com/office/drawing/2014/main" id="{F27880F2-DBAD-3600-55AE-8009021D7078}"/>
              </a:ext>
            </a:extLst>
          </p:cNvPr>
          <p:cNvGraphicFramePr>
            <a:graphicFrameLocks/>
          </p:cNvGraphicFramePr>
          <p:nvPr>
            <p:extLst>
              <p:ext uri="{D42A27DB-BD31-4B8C-83A1-F6EECF244321}">
                <p14:modId xmlns:p14="http://schemas.microsoft.com/office/powerpoint/2010/main" val="1570081323"/>
              </p:ext>
            </p:extLst>
          </p:nvPr>
        </p:nvGraphicFramePr>
        <p:xfrm>
          <a:off x="416534" y="1666800"/>
          <a:ext cx="8028000" cy="4379936"/>
        </p:xfrm>
        <a:graphic>
          <a:graphicData uri="http://schemas.openxmlformats.org/drawingml/2006/table">
            <a:tbl>
              <a:tblPr firstRow="1" bandRow="1">
                <a:tableStyleId>{5C22544A-7EE6-4342-B048-85BDC9FD1C3A}</a:tableStyleId>
              </a:tblPr>
              <a:tblGrid>
                <a:gridCol w="2268000">
                  <a:extLst>
                    <a:ext uri="{9D8B030D-6E8A-4147-A177-3AD203B41FA5}">
                      <a16:colId xmlns:a16="http://schemas.microsoft.com/office/drawing/2014/main" val="3853894439"/>
                    </a:ext>
                  </a:extLst>
                </a:gridCol>
                <a:gridCol w="1440000">
                  <a:extLst>
                    <a:ext uri="{9D8B030D-6E8A-4147-A177-3AD203B41FA5}">
                      <a16:colId xmlns:a16="http://schemas.microsoft.com/office/drawing/2014/main" val="3430414073"/>
                    </a:ext>
                  </a:extLst>
                </a:gridCol>
                <a:gridCol w="1440000">
                  <a:extLst>
                    <a:ext uri="{9D8B030D-6E8A-4147-A177-3AD203B41FA5}">
                      <a16:colId xmlns:a16="http://schemas.microsoft.com/office/drawing/2014/main" val="2770902189"/>
                    </a:ext>
                  </a:extLst>
                </a:gridCol>
                <a:gridCol w="1440000">
                  <a:extLst>
                    <a:ext uri="{9D8B030D-6E8A-4147-A177-3AD203B41FA5}">
                      <a16:colId xmlns:a16="http://schemas.microsoft.com/office/drawing/2014/main" val="1799449270"/>
                    </a:ext>
                  </a:extLst>
                </a:gridCol>
                <a:gridCol w="1440000">
                  <a:extLst>
                    <a:ext uri="{9D8B030D-6E8A-4147-A177-3AD203B41FA5}">
                      <a16:colId xmlns:a16="http://schemas.microsoft.com/office/drawing/2014/main" val="2537397170"/>
                    </a:ext>
                  </a:extLst>
                </a:gridCol>
              </a:tblGrid>
              <a:tr h="207422">
                <a:tc rowSpan="2">
                  <a:txBody>
                    <a:bodyPr/>
                    <a:lstStyle/>
                    <a:p>
                      <a:pPr algn="l" fontAlgn="b"/>
                      <a:r>
                        <a:rPr lang="en-GB" sz="1100" b="1" i="0" u="none" strike="noStrike">
                          <a:solidFill>
                            <a:schemeClr val="bg1"/>
                          </a:solidFill>
                          <a:effectLst/>
                          <a:latin typeface="+mn-lt"/>
                        </a:rPr>
                        <a:t>Variable</a:t>
                      </a:r>
                    </a:p>
                  </a:txBody>
                  <a:tcPr marT="0" marB="36000" anchor="b">
                    <a:lnB w="38100" cap="flat" cmpd="sng" algn="ctr">
                      <a:solidFill>
                        <a:schemeClr val="bg1"/>
                      </a:solidFill>
                      <a:prstDash val="solid"/>
                      <a:round/>
                      <a:headEnd type="none" w="med" len="med"/>
                      <a:tailEnd type="none" w="med" len="med"/>
                    </a:lnB>
                    <a:solidFill>
                      <a:schemeClr val="accent1"/>
                    </a:solidFill>
                  </a:tcPr>
                </a:tc>
                <a:tc gridSpan="4">
                  <a:txBody>
                    <a:bodyPr/>
                    <a:lstStyle/>
                    <a:p>
                      <a:pPr algn="ctr"/>
                      <a:r>
                        <a:rPr lang="en-US" sz="1100"/>
                        <a:t>1L (n=2816)</a:t>
                      </a:r>
                    </a:p>
                  </a:txBody>
                  <a:tcPr marT="0" marB="0" anchor="ctr">
                    <a:lnB w="12700" cap="flat" cmpd="sng" algn="ctr">
                      <a:solidFill>
                        <a:schemeClr val="bg1"/>
                      </a:solidFill>
                      <a:prstDash val="solid"/>
                      <a:round/>
                      <a:headEnd type="none" w="med" len="med"/>
                      <a:tailEnd type="none" w="med" len="med"/>
                    </a:lnB>
                    <a:solidFill>
                      <a:schemeClr val="accent1"/>
                    </a:solidFill>
                  </a:tcPr>
                </a:tc>
                <a:tc hMerge="1">
                  <a:txBody>
                    <a:bodyPr/>
                    <a:lstStyle/>
                    <a:p>
                      <a:pPr algn="ctr"/>
                      <a:endParaRPr lang="en-US" sz="1100"/>
                    </a:p>
                  </a:txBody>
                  <a:tcPr/>
                </a:tc>
                <a:tc hMerge="1">
                  <a:txBody>
                    <a:bodyPr/>
                    <a:lstStyle/>
                    <a:p>
                      <a:pPr algn="ctr"/>
                      <a:endParaRPr lang="en-US" sz="1100"/>
                    </a:p>
                  </a:txBody>
                  <a:tcPr/>
                </a:tc>
                <a:tc hMerge="1">
                  <a:txBody>
                    <a:bodyPr/>
                    <a:lstStyle/>
                    <a:p>
                      <a:pPr algn="ctr"/>
                      <a:endParaRPr lang="en-US" sz="1100"/>
                    </a:p>
                  </a:txBody>
                  <a:tcPr/>
                </a:tc>
                <a:extLst>
                  <a:ext uri="{0D108BD9-81ED-4DB2-BD59-A6C34878D82A}">
                    <a16:rowId xmlns:a16="http://schemas.microsoft.com/office/drawing/2014/main" val="1587546186"/>
                  </a:ext>
                </a:extLst>
              </a:tr>
              <a:tr h="414844">
                <a:tc vMerge="1">
                  <a:txBody>
                    <a:bodyPr/>
                    <a:lstStyle/>
                    <a:p>
                      <a:endParaRPr lang="de-DE"/>
                    </a:p>
                  </a:txBody>
                  <a:tcPr marT="0" marB="0" anchor="b">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GB" sz="1100" b="1" i="0" u="none" strike="noStrike">
                          <a:solidFill>
                            <a:schemeClr val="bg1"/>
                          </a:solidFill>
                          <a:effectLst/>
                          <a:latin typeface="+mn-lt"/>
                        </a:rPr>
                        <a:t>Acalabrutinib (n=1238)</a:t>
                      </a:r>
                    </a:p>
                  </a:txBody>
                  <a:tcPr marT="0" marB="36000" anchor="b">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90000"/>
                        <a:lumOff val="10000"/>
                      </a:schemeClr>
                    </a:solidFill>
                  </a:tcPr>
                </a:tc>
                <a:tc>
                  <a:txBody>
                    <a:bodyPr/>
                    <a:lstStyle/>
                    <a:p>
                      <a:pPr algn="ctr" fontAlgn="b"/>
                      <a:r>
                        <a:rPr lang="en-GB" sz="1100" b="1" i="0" u="none" strike="noStrike">
                          <a:solidFill>
                            <a:schemeClr val="tx1"/>
                          </a:solidFill>
                          <a:effectLst/>
                          <a:latin typeface="+mn-lt"/>
                        </a:rPr>
                        <a:t>Ibrutinib</a:t>
                      </a:r>
                    </a:p>
                    <a:p>
                      <a:pPr algn="ctr" fontAlgn="b"/>
                      <a:r>
                        <a:rPr lang="en-GB" sz="1100" b="1" i="0" u="none" strike="noStrike">
                          <a:solidFill>
                            <a:schemeClr val="tx1"/>
                          </a:solidFill>
                          <a:effectLst/>
                          <a:latin typeface="+mn-lt"/>
                        </a:rPr>
                        <a:t> (n=1421)</a:t>
                      </a:r>
                    </a:p>
                  </a:txBody>
                  <a:tcPr marT="0" marB="36000" anchor="b">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solidFill>
                  </a:tcPr>
                </a:tc>
                <a:tc>
                  <a:txBody>
                    <a:bodyPr/>
                    <a:lstStyle/>
                    <a:p>
                      <a:pPr algn="ctr" fontAlgn="b"/>
                      <a:r>
                        <a:rPr lang="en-GB" sz="1100" b="1" i="0" u="none" strike="noStrike">
                          <a:solidFill>
                            <a:schemeClr val="bg1"/>
                          </a:solidFill>
                          <a:effectLst/>
                          <a:latin typeface="+mn-lt"/>
                        </a:rPr>
                        <a:t>Zanubrutinib (n=157)</a:t>
                      </a:r>
                    </a:p>
                  </a:txBody>
                  <a:tcPr marT="0" marB="36000" anchor="b">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3"/>
                    </a:solidFill>
                  </a:tcPr>
                </a:tc>
                <a:tc>
                  <a:txBody>
                    <a:bodyPr/>
                    <a:lstStyle/>
                    <a:p>
                      <a:pPr algn="ctr" fontAlgn="b"/>
                      <a:r>
                        <a:rPr lang="en-GB" sz="1100" b="1" i="1" u="none" strike="noStrike">
                          <a:solidFill>
                            <a:schemeClr val="bg1"/>
                          </a:solidFill>
                          <a:effectLst/>
                          <a:latin typeface="+mn-lt"/>
                        </a:rPr>
                        <a:t>P</a:t>
                      </a:r>
                      <a:r>
                        <a:rPr lang="en-GB" sz="1100" b="1" i="0" u="none" strike="noStrike">
                          <a:solidFill>
                            <a:schemeClr val="bg1"/>
                          </a:solidFill>
                          <a:effectLst/>
                          <a:latin typeface="+mn-lt"/>
                        </a:rPr>
                        <a:t> Value</a:t>
                      </a:r>
                    </a:p>
                  </a:txBody>
                  <a:tcPr marT="0" marB="36000" anchor="b">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591020645"/>
                  </a:ext>
                </a:extLst>
              </a:tr>
              <a:tr h="170753">
                <a:tc>
                  <a:txBody>
                    <a:bodyPr/>
                    <a:lstStyle/>
                    <a:p>
                      <a:pPr algn="l" fontAlgn="b"/>
                      <a:r>
                        <a:rPr lang="en-GB" sz="1100" b="1" i="0" u="none" strike="noStrike">
                          <a:solidFill>
                            <a:schemeClr val="tx1"/>
                          </a:solidFill>
                          <a:effectLst/>
                          <a:latin typeface="+mn-lt"/>
                        </a:rPr>
                        <a:t>Age at index</a:t>
                      </a:r>
                    </a:p>
                  </a:txBody>
                  <a:tcPr marT="0" marB="0" anchor="ctr">
                    <a:lnT w="38100" cap="flat" cmpd="sng" algn="ctr">
                      <a:solidFill>
                        <a:schemeClr val="bg1"/>
                      </a:solidFill>
                      <a:prstDash val="solid"/>
                      <a:round/>
                      <a:headEnd type="none" w="med" len="med"/>
                      <a:tailEnd type="none" w="med" len="med"/>
                    </a:lnT>
                    <a:solidFill>
                      <a:srgbClr val="CBCDD2"/>
                    </a:solidFill>
                  </a:tcPr>
                </a:tc>
                <a:tc>
                  <a:txBody>
                    <a:bodyPr/>
                    <a:lstStyle/>
                    <a:p>
                      <a:pPr algn="ctr" fontAlgn="b"/>
                      <a:endParaRPr lang="en-IT" sz="1100" b="0" i="0" u="none" strike="noStrike">
                        <a:solidFill>
                          <a:schemeClr val="tx1"/>
                        </a:solidFill>
                        <a:effectLst/>
                        <a:latin typeface="+mn-lt"/>
                      </a:endParaRPr>
                    </a:p>
                  </a:txBody>
                  <a:tcPr marT="0" marB="0" anchor="ctr">
                    <a:lnT w="38100" cap="flat" cmpd="sng" algn="ctr">
                      <a:solidFill>
                        <a:schemeClr val="bg1"/>
                      </a:solidFill>
                      <a:prstDash val="solid"/>
                      <a:round/>
                      <a:headEnd type="none" w="med" len="med"/>
                      <a:tailEnd type="none" w="med" len="med"/>
                    </a:lnT>
                    <a:solidFill>
                      <a:srgbClr val="CBCDD2"/>
                    </a:solidFill>
                  </a:tcPr>
                </a:tc>
                <a:tc>
                  <a:txBody>
                    <a:bodyPr/>
                    <a:lstStyle/>
                    <a:p>
                      <a:pPr algn="ctr" fontAlgn="b"/>
                      <a:endParaRPr lang="en-IT" sz="1100" b="0" i="0" u="none" strike="noStrike">
                        <a:solidFill>
                          <a:schemeClr val="tx1"/>
                        </a:solidFill>
                        <a:effectLst/>
                        <a:latin typeface="+mn-lt"/>
                      </a:endParaRPr>
                    </a:p>
                  </a:txBody>
                  <a:tcPr marT="0" marB="0" anchor="ctr">
                    <a:lnT w="38100" cap="flat" cmpd="sng" algn="ctr">
                      <a:solidFill>
                        <a:schemeClr val="bg1"/>
                      </a:solidFill>
                      <a:prstDash val="solid"/>
                      <a:round/>
                      <a:headEnd type="none" w="med" len="med"/>
                      <a:tailEnd type="none" w="med" len="med"/>
                    </a:lnT>
                    <a:solidFill>
                      <a:srgbClr val="CBCDD2"/>
                    </a:solidFill>
                  </a:tcPr>
                </a:tc>
                <a:tc>
                  <a:txBody>
                    <a:bodyPr/>
                    <a:lstStyle/>
                    <a:p>
                      <a:pPr algn="ctr" fontAlgn="b"/>
                      <a:endParaRPr lang="en-IT" sz="1100" b="0" i="0" u="none" strike="noStrike">
                        <a:solidFill>
                          <a:schemeClr val="tx1"/>
                        </a:solidFill>
                        <a:effectLst/>
                        <a:latin typeface="+mn-lt"/>
                      </a:endParaRPr>
                    </a:p>
                  </a:txBody>
                  <a:tcPr marT="0" marB="0" anchor="ctr">
                    <a:lnT w="38100" cap="flat" cmpd="sng" algn="ctr">
                      <a:solidFill>
                        <a:schemeClr val="bg1"/>
                      </a:solidFill>
                      <a:prstDash val="solid"/>
                      <a:round/>
                      <a:headEnd type="none" w="med" len="med"/>
                      <a:tailEnd type="none" w="med" len="med"/>
                    </a:lnT>
                    <a:solidFill>
                      <a:srgbClr val="CBCDD2"/>
                    </a:solidFill>
                  </a:tcPr>
                </a:tc>
                <a:tc>
                  <a:txBody>
                    <a:bodyPr/>
                    <a:lstStyle/>
                    <a:p>
                      <a:pPr algn="ctr" fontAlgn="b"/>
                      <a:r>
                        <a:rPr lang="en-US" sz="1100" b="0" i="0" u="none" strike="noStrike">
                          <a:solidFill>
                            <a:schemeClr val="tx1"/>
                          </a:solidFill>
                          <a:effectLst/>
                          <a:latin typeface="+mn-lt"/>
                        </a:rPr>
                        <a:t>0</a:t>
                      </a:r>
                      <a:r>
                        <a:rPr lang="en-IT" sz="1100" b="0" i="0" u="none" strike="noStrike">
                          <a:solidFill>
                            <a:schemeClr val="tx1"/>
                          </a:solidFill>
                          <a:effectLst/>
                          <a:latin typeface="+mn-lt"/>
                        </a:rPr>
                        <a:t>.9168</a:t>
                      </a:r>
                    </a:p>
                  </a:txBody>
                  <a:tcPr marT="0" marB="0" anchor="ctr">
                    <a:lnT w="38100" cap="flat" cmpd="sng" algn="ctr">
                      <a:solidFill>
                        <a:schemeClr val="bg1"/>
                      </a:solidFill>
                      <a:prstDash val="solid"/>
                      <a:round/>
                      <a:headEnd type="none" w="med" len="med"/>
                      <a:tailEnd type="none" w="med" len="med"/>
                    </a:lnT>
                    <a:solidFill>
                      <a:srgbClr val="CBCDD2"/>
                    </a:solidFill>
                  </a:tcPr>
                </a:tc>
                <a:extLst>
                  <a:ext uri="{0D108BD9-81ED-4DB2-BD59-A6C34878D82A}">
                    <a16:rowId xmlns:a16="http://schemas.microsoft.com/office/drawing/2014/main" val="248345931"/>
                  </a:ext>
                </a:extLst>
              </a:tr>
              <a:tr h="170753">
                <a:tc>
                  <a:txBody>
                    <a:bodyPr/>
                    <a:lstStyle/>
                    <a:p>
                      <a:pPr marL="457200" lvl="1" indent="0" algn="l" fontAlgn="b"/>
                      <a:r>
                        <a:rPr lang="en-GB" sz="1100" b="0" i="0" u="none" strike="noStrike">
                          <a:solidFill>
                            <a:schemeClr val="tx1"/>
                          </a:solidFill>
                          <a:effectLst/>
                          <a:latin typeface="+mn-lt"/>
                        </a:rPr>
                        <a:t>Mean (SD), years</a:t>
                      </a:r>
                    </a:p>
                  </a:txBody>
                  <a:tcPr marT="0" marB="0" anchor="ctr">
                    <a:solidFill>
                      <a:srgbClr val="CBCDD2"/>
                    </a:solidFill>
                  </a:tcPr>
                </a:tc>
                <a:tc>
                  <a:txBody>
                    <a:bodyPr/>
                    <a:lstStyle/>
                    <a:p>
                      <a:pPr algn="ctr" fontAlgn="b"/>
                      <a:r>
                        <a:rPr lang="en-IT" sz="1100" b="0" i="0" u="none" strike="noStrike">
                          <a:solidFill>
                            <a:schemeClr val="tx1"/>
                          </a:solidFill>
                          <a:effectLst/>
                          <a:latin typeface="+mn-lt"/>
                        </a:rPr>
                        <a:t>70.1 (10.4)</a:t>
                      </a:r>
                    </a:p>
                  </a:txBody>
                  <a:tcPr marT="0" marB="0" anchor="ctr">
                    <a:solidFill>
                      <a:srgbClr val="CBCDD2"/>
                    </a:solidFill>
                  </a:tcPr>
                </a:tc>
                <a:tc>
                  <a:txBody>
                    <a:bodyPr/>
                    <a:lstStyle/>
                    <a:p>
                      <a:pPr algn="ctr" fontAlgn="b"/>
                      <a:r>
                        <a:rPr lang="en-IT" sz="1100" b="0" i="0" u="none" strike="noStrike">
                          <a:solidFill>
                            <a:schemeClr val="tx1"/>
                          </a:solidFill>
                          <a:effectLst/>
                          <a:latin typeface="+mn-lt"/>
                        </a:rPr>
                        <a:t>70.1 (10.4)</a:t>
                      </a:r>
                    </a:p>
                  </a:txBody>
                  <a:tcPr marT="0" marB="0" anchor="ctr">
                    <a:solidFill>
                      <a:srgbClr val="CBCDD2"/>
                    </a:solidFill>
                  </a:tcPr>
                </a:tc>
                <a:tc>
                  <a:txBody>
                    <a:bodyPr/>
                    <a:lstStyle/>
                    <a:p>
                      <a:pPr algn="ctr" fontAlgn="b"/>
                      <a:r>
                        <a:rPr lang="en-IT" sz="1100" b="0" i="0" u="none" strike="noStrike">
                          <a:solidFill>
                            <a:schemeClr val="tx1"/>
                          </a:solidFill>
                          <a:effectLst/>
                          <a:latin typeface="+mn-lt"/>
                        </a:rPr>
                        <a:t>70.4 (11.2)</a:t>
                      </a:r>
                    </a:p>
                  </a:txBody>
                  <a:tcPr marT="0" marB="0" anchor="ctr">
                    <a:solidFill>
                      <a:srgbClr val="CBCDD2"/>
                    </a:solidFill>
                  </a:tcPr>
                </a:tc>
                <a:tc>
                  <a:txBody>
                    <a:bodyPr/>
                    <a:lstStyle/>
                    <a:p>
                      <a:pPr algn="ctr" fontAlgn="b"/>
                      <a:endParaRPr lang="en-IT" sz="1100" b="0" i="0" u="none" strike="noStrike">
                        <a:solidFill>
                          <a:schemeClr val="tx1"/>
                        </a:solidFill>
                        <a:effectLst/>
                        <a:latin typeface="+mn-lt"/>
                      </a:endParaRPr>
                    </a:p>
                  </a:txBody>
                  <a:tcPr marT="0" marB="0" anchor="ctr">
                    <a:solidFill>
                      <a:srgbClr val="CBCDD2"/>
                    </a:solidFill>
                  </a:tcPr>
                </a:tc>
                <a:extLst>
                  <a:ext uri="{0D108BD9-81ED-4DB2-BD59-A6C34878D82A}">
                    <a16:rowId xmlns:a16="http://schemas.microsoft.com/office/drawing/2014/main" val="1671799989"/>
                  </a:ext>
                </a:extLst>
              </a:tr>
              <a:tr h="170753">
                <a:tc>
                  <a:txBody>
                    <a:bodyPr/>
                    <a:lstStyle/>
                    <a:p>
                      <a:pPr marL="457200" lvl="1" indent="0" algn="l" fontAlgn="b"/>
                      <a:r>
                        <a:rPr lang="en-GB" sz="1100" b="0" i="0" u="none" strike="noStrike">
                          <a:solidFill>
                            <a:schemeClr val="tx1"/>
                          </a:solidFill>
                          <a:effectLst/>
                          <a:latin typeface="+mn-lt"/>
                        </a:rPr>
                        <a:t>Median (IQR), years</a:t>
                      </a:r>
                    </a:p>
                  </a:txBody>
                  <a:tcPr marT="0" marB="0" anchor="ctr">
                    <a:solidFill>
                      <a:srgbClr val="CBCDD2"/>
                    </a:solidFill>
                  </a:tcPr>
                </a:tc>
                <a:tc>
                  <a:txBody>
                    <a:bodyPr/>
                    <a:lstStyle/>
                    <a:p>
                      <a:pPr algn="ctr" fontAlgn="b"/>
                      <a:r>
                        <a:rPr lang="en-IT" sz="1100" b="0" i="0" u="none" strike="noStrike">
                          <a:solidFill>
                            <a:schemeClr val="tx1"/>
                          </a:solidFill>
                          <a:effectLst/>
                          <a:latin typeface="+mn-lt"/>
                        </a:rPr>
                        <a:t>71 (63</a:t>
                      </a:r>
                      <a:r>
                        <a:rPr lang="en-US" sz="1100" b="0" i="0" u="none" strike="noStrike">
                          <a:solidFill>
                            <a:schemeClr val="tx1"/>
                          </a:solidFill>
                          <a:effectLst/>
                          <a:latin typeface="+mn-lt"/>
                        </a:rPr>
                        <a:t>-</a:t>
                      </a:r>
                      <a:r>
                        <a:rPr lang="en-IT" sz="1100" b="0" i="0" u="none" strike="noStrike">
                          <a:solidFill>
                            <a:schemeClr val="tx1"/>
                          </a:solidFill>
                          <a:effectLst/>
                          <a:latin typeface="+mn-lt"/>
                        </a:rPr>
                        <a:t>78)</a:t>
                      </a:r>
                    </a:p>
                  </a:txBody>
                  <a:tcPr marT="0" marB="0" anchor="ctr">
                    <a:solidFill>
                      <a:srgbClr val="CBCDD2"/>
                    </a:solidFill>
                  </a:tcPr>
                </a:tc>
                <a:tc>
                  <a:txBody>
                    <a:bodyPr/>
                    <a:lstStyle/>
                    <a:p>
                      <a:pPr algn="ctr" fontAlgn="b"/>
                      <a:r>
                        <a:rPr lang="en-IT" sz="1100" b="0" i="0" u="none" strike="noStrike">
                          <a:solidFill>
                            <a:schemeClr val="tx1"/>
                          </a:solidFill>
                          <a:effectLst/>
                          <a:latin typeface="+mn-lt"/>
                        </a:rPr>
                        <a:t>70 (63</a:t>
                      </a:r>
                      <a:r>
                        <a:rPr lang="en-US" sz="1100" b="0" i="0" u="none" strike="noStrike">
                          <a:solidFill>
                            <a:schemeClr val="tx1"/>
                          </a:solidFill>
                          <a:effectLst/>
                          <a:latin typeface="+mn-lt"/>
                        </a:rPr>
                        <a:t>-</a:t>
                      </a:r>
                      <a:r>
                        <a:rPr lang="en-IT" sz="1100" b="0" i="0" u="none" strike="noStrike">
                          <a:solidFill>
                            <a:schemeClr val="tx1"/>
                          </a:solidFill>
                          <a:effectLst/>
                          <a:latin typeface="+mn-lt"/>
                        </a:rPr>
                        <a:t>78)</a:t>
                      </a:r>
                    </a:p>
                  </a:txBody>
                  <a:tcPr marT="0" marB="0" anchor="ctr">
                    <a:solidFill>
                      <a:srgbClr val="CBCDD2"/>
                    </a:solidFill>
                  </a:tcPr>
                </a:tc>
                <a:tc>
                  <a:txBody>
                    <a:bodyPr/>
                    <a:lstStyle/>
                    <a:p>
                      <a:pPr algn="ctr" fontAlgn="b"/>
                      <a:r>
                        <a:rPr lang="en-IT" sz="1100" b="0" i="0" u="none" strike="noStrike">
                          <a:solidFill>
                            <a:schemeClr val="tx1"/>
                          </a:solidFill>
                          <a:effectLst/>
                          <a:latin typeface="+mn-lt"/>
                        </a:rPr>
                        <a:t>72 (65</a:t>
                      </a:r>
                      <a:r>
                        <a:rPr lang="en-US" sz="1100" b="0" i="0" u="none" strike="noStrike">
                          <a:solidFill>
                            <a:schemeClr val="tx1"/>
                          </a:solidFill>
                          <a:effectLst/>
                          <a:latin typeface="+mn-lt"/>
                        </a:rPr>
                        <a:t>-</a:t>
                      </a:r>
                      <a:r>
                        <a:rPr lang="en-IT" sz="1100" b="0" i="0" u="none" strike="noStrike">
                          <a:solidFill>
                            <a:schemeClr val="tx1"/>
                          </a:solidFill>
                          <a:effectLst/>
                          <a:latin typeface="+mn-lt"/>
                        </a:rPr>
                        <a:t>78)</a:t>
                      </a:r>
                    </a:p>
                  </a:txBody>
                  <a:tcPr marT="0" marB="0" anchor="ctr">
                    <a:solidFill>
                      <a:srgbClr val="CBCDD2"/>
                    </a:solidFill>
                  </a:tcPr>
                </a:tc>
                <a:tc>
                  <a:txBody>
                    <a:bodyPr/>
                    <a:lstStyle/>
                    <a:p>
                      <a:pPr algn="ctr" fontAlgn="b"/>
                      <a:endParaRPr lang="en-IT" sz="1100" b="0" i="0" u="none" strike="noStrike">
                        <a:solidFill>
                          <a:schemeClr val="tx1"/>
                        </a:solidFill>
                        <a:effectLst/>
                        <a:latin typeface="+mn-lt"/>
                      </a:endParaRPr>
                    </a:p>
                  </a:txBody>
                  <a:tcPr marT="0" marB="0" anchor="ctr">
                    <a:solidFill>
                      <a:srgbClr val="CBCDD2"/>
                    </a:solidFill>
                  </a:tcPr>
                </a:tc>
                <a:extLst>
                  <a:ext uri="{0D108BD9-81ED-4DB2-BD59-A6C34878D82A}">
                    <a16:rowId xmlns:a16="http://schemas.microsoft.com/office/drawing/2014/main" val="1979434901"/>
                  </a:ext>
                </a:extLst>
              </a:tr>
              <a:tr h="170753">
                <a:tc>
                  <a:txBody>
                    <a:bodyPr/>
                    <a:lstStyle/>
                    <a:p>
                      <a:pPr algn="l" fontAlgn="b"/>
                      <a:r>
                        <a:rPr lang="en-GB" sz="1100" b="1" i="0" u="none" strike="noStrike">
                          <a:solidFill>
                            <a:schemeClr val="tx1"/>
                          </a:solidFill>
                          <a:effectLst/>
                          <a:latin typeface="+mn-lt"/>
                        </a:rPr>
                        <a:t>Gender, n (%)</a:t>
                      </a:r>
                    </a:p>
                  </a:txBody>
                  <a:tcPr marT="0" marB="0" anchor="ctr">
                    <a:solidFill>
                      <a:srgbClr val="E7E8EA"/>
                    </a:solidFill>
                  </a:tcPr>
                </a:tc>
                <a:tc>
                  <a:txBody>
                    <a:bodyPr/>
                    <a:lstStyle/>
                    <a:p>
                      <a:pPr algn="ctr" fontAlgn="b"/>
                      <a:endParaRPr lang="en-IT" sz="1100" b="0" i="0" u="none" strike="noStrike">
                        <a:solidFill>
                          <a:schemeClr val="tx1"/>
                        </a:solidFill>
                        <a:effectLst/>
                        <a:latin typeface="+mn-lt"/>
                      </a:endParaRPr>
                    </a:p>
                  </a:txBody>
                  <a:tcPr marT="0" marB="0" anchor="ctr">
                    <a:solidFill>
                      <a:srgbClr val="E7E8EA"/>
                    </a:solidFill>
                  </a:tcPr>
                </a:tc>
                <a:tc>
                  <a:txBody>
                    <a:bodyPr/>
                    <a:lstStyle/>
                    <a:p>
                      <a:pPr algn="ctr" fontAlgn="b"/>
                      <a:endParaRPr lang="en-IT" sz="1100" b="0" i="0" u="none" strike="noStrike">
                        <a:solidFill>
                          <a:schemeClr val="tx1"/>
                        </a:solidFill>
                        <a:effectLst/>
                        <a:latin typeface="+mn-lt"/>
                      </a:endParaRPr>
                    </a:p>
                  </a:txBody>
                  <a:tcPr marT="0" marB="0" anchor="ctr">
                    <a:solidFill>
                      <a:srgbClr val="E7E8EA"/>
                    </a:solidFill>
                  </a:tcPr>
                </a:tc>
                <a:tc>
                  <a:txBody>
                    <a:bodyPr/>
                    <a:lstStyle/>
                    <a:p>
                      <a:pPr algn="ctr" fontAlgn="b"/>
                      <a:endParaRPr lang="en-IT" sz="1100" b="0" i="0" u="none" strike="noStrike">
                        <a:solidFill>
                          <a:schemeClr val="tx1"/>
                        </a:solidFill>
                        <a:effectLst/>
                        <a:latin typeface="+mn-lt"/>
                      </a:endParaRPr>
                    </a:p>
                  </a:txBody>
                  <a:tcPr marT="0" marB="0" anchor="ctr">
                    <a:solidFill>
                      <a:srgbClr val="E7E8EA"/>
                    </a:solidFill>
                  </a:tcPr>
                </a:tc>
                <a:tc>
                  <a:txBody>
                    <a:bodyPr/>
                    <a:lstStyle/>
                    <a:p>
                      <a:pPr algn="ctr" fontAlgn="b"/>
                      <a:r>
                        <a:rPr lang="en-US" sz="1100" b="0" i="0" u="none" strike="noStrike">
                          <a:solidFill>
                            <a:schemeClr val="tx1"/>
                          </a:solidFill>
                          <a:effectLst/>
                          <a:latin typeface="+mn-lt"/>
                        </a:rPr>
                        <a:t>0</a:t>
                      </a:r>
                      <a:r>
                        <a:rPr lang="en-IT" sz="1100" b="0" i="0" u="none" strike="noStrike">
                          <a:solidFill>
                            <a:schemeClr val="tx1"/>
                          </a:solidFill>
                          <a:effectLst/>
                          <a:latin typeface="+mn-lt"/>
                        </a:rPr>
                        <a:t>.2586</a:t>
                      </a:r>
                    </a:p>
                  </a:txBody>
                  <a:tcPr marT="0" marB="0" anchor="ctr">
                    <a:solidFill>
                      <a:srgbClr val="E7E8EA"/>
                    </a:solidFill>
                  </a:tcPr>
                </a:tc>
                <a:extLst>
                  <a:ext uri="{0D108BD9-81ED-4DB2-BD59-A6C34878D82A}">
                    <a16:rowId xmlns:a16="http://schemas.microsoft.com/office/drawing/2014/main" val="2715697700"/>
                  </a:ext>
                </a:extLst>
              </a:tr>
              <a:tr h="170753">
                <a:tc>
                  <a:txBody>
                    <a:bodyPr/>
                    <a:lstStyle/>
                    <a:p>
                      <a:pPr marL="457200" lvl="1" indent="0" algn="l" fontAlgn="b"/>
                      <a:r>
                        <a:rPr lang="en-GB" sz="1100" b="0" i="0" u="none" strike="noStrike">
                          <a:solidFill>
                            <a:schemeClr val="tx1"/>
                          </a:solidFill>
                          <a:effectLst/>
                          <a:latin typeface="+mn-lt"/>
                        </a:rPr>
                        <a:t>Male</a:t>
                      </a:r>
                    </a:p>
                  </a:txBody>
                  <a:tcPr marT="0" marB="0" anchor="ctr">
                    <a:solidFill>
                      <a:srgbClr val="E7E8EA"/>
                    </a:solidFill>
                  </a:tcPr>
                </a:tc>
                <a:tc>
                  <a:txBody>
                    <a:bodyPr/>
                    <a:lstStyle/>
                    <a:p>
                      <a:pPr algn="ctr" fontAlgn="b"/>
                      <a:r>
                        <a:rPr lang="en-IT" sz="1100" b="0" i="0" u="none" strike="noStrike">
                          <a:solidFill>
                            <a:schemeClr val="tx1"/>
                          </a:solidFill>
                          <a:effectLst/>
                          <a:latin typeface="+mn-lt"/>
                        </a:rPr>
                        <a:t>762 (61.6)</a:t>
                      </a:r>
                    </a:p>
                  </a:txBody>
                  <a:tcPr marT="0" marB="0" anchor="ctr">
                    <a:solidFill>
                      <a:srgbClr val="E7E8EA"/>
                    </a:solidFill>
                  </a:tcPr>
                </a:tc>
                <a:tc>
                  <a:txBody>
                    <a:bodyPr/>
                    <a:lstStyle/>
                    <a:p>
                      <a:pPr algn="ctr" fontAlgn="b"/>
                      <a:r>
                        <a:rPr lang="en-IT" sz="1100" b="0" i="0" u="none" strike="noStrike">
                          <a:solidFill>
                            <a:schemeClr val="tx1"/>
                          </a:solidFill>
                          <a:effectLst/>
                          <a:latin typeface="+mn-lt"/>
                        </a:rPr>
                        <a:t>881 (62)</a:t>
                      </a:r>
                    </a:p>
                  </a:txBody>
                  <a:tcPr marT="0" marB="0" anchor="ctr">
                    <a:solidFill>
                      <a:srgbClr val="E7E8EA"/>
                    </a:solidFill>
                  </a:tcPr>
                </a:tc>
                <a:tc>
                  <a:txBody>
                    <a:bodyPr/>
                    <a:lstStyle/>
                    <a:p>
                      <a:pPr algn="ctr" fontAlgn="b"/>
                      <a:r>
                        <a:rPr lang="en-IT" sz="1100" b="0" i="0" u="none" strike="noStrike">
                          <a:solidFill>
                            <a:schemeClr val="tx1"/>
                          </a:solidFill>
                          <a:effectLst/>
                          <a:latin typeface="+mn-lt"/>
                        </a:rPr>
                        <a:t>104 (66.2)</a:t>
                      </a:r>
                    </a:p>
                  </a:txBody>
                  <a:tcPr marT="0" marB="0" anchor="ctr">
                    <a:solidFill>
                      <a:srgbClr val="E7E8EA"/>
                    </a:solidFill>
                  </a:tcPr>
                </a:tc>
                <a:tc>
                  <a:txBody>
                    <a:bodyPr/>
                    <a:lstStyle/>
                    <a:p>
                      <a:pPr algn="ctr" fontAlgn="b"/>
                      <a:endParaRPr lang="en-IT" sz="1100" b="0" i="0" u="none" strike="noStrike">
                        <a:solidFill>
                          <a:schemeClr val="tx1"/>
                        </a:solidFill>
                        <a:effectLst/>
                        <a:latin typeface="+mn-lt"/>
                      </a:endParaRPr>
                    </a:p>
                  </a:txBody>
                  <a:tcPr marT="0" marB="0" anchor="ctr">
                    <a:solidFill>
                      <a:srgbClr val="E7E8EA"/>
                    </a:solidFill>
                  </a:tcPr>
                </a:tc>
                <a:extLst>
                  <a:ext uri="{0D108BD9-81ED-4DB2-BD59-A6C34878D82A}">
                    <a16:rowId xmlns:a16="http://schemas.microsoft.com/office/drawing/2014/main" val="3406222031"/>
                  </a:ext>
                </a:extLst>
              </a:tr>
              <a:tr h="170753">
                <a:tc>
                  <a:txBody>
                    <a:bodyPr/>
                    <a:lstStyle/>
                    <a:p>
                      <a:pPr marL="457200" lvl="1" indent="0" algn="l" fontAlgn="b"/>
                      <a:r>
                        <a:rPr lang="en-GB" sz="1100" b="0" i="0" u="none" strike="noStrike">
                          <a:solidFill>
                            <a:schemeClr val="tx1"/>
                          </a:solidFill>
                          <a:effectLst/>
                          <a:latin typeface="+mn-lt"/>
                        </a:rPr>
                        <a:t>Female</a:t>
                      </a:r>
                    </a:p>
                  </a:txBody>
                  <a:tcPr marT="0" marB="0" anchor="ctr">
                    <a:solidFill>
                      <a:srgbClr val="E7E8EA"/>
                    </a:solidFill>
                  </a:tcPr>
                </a:tc>
                <a:tc>
                  <a:txBody>
                    <a:bodyPr/>
                    <a:lstStyle/>
                    <a:p>
                      <a:pPr algn="ctr" fontAlgn="b"/>
                      <a:r>
                        <a:rPr lang="en-IT" sz="1100" b="0" i="0" u="none" strike="noStrike">
                          <a:solidFill>
                            <a:schemeClr val="tx1"/>
                          </a:solidFill>
                          <a:effectLst/>
                          <a:latin typeface="+mn-lt"/>
                        </a:rPr>
                        <a:t>460 (37.2)</a:t>
                      </a:r>
                    </a:p>
                  </a:txBody>
                  <a:tcPr marT="0" marB="0" anchor="ctr">
                    <a:solidFill>
                      <a:srgbClr val="E7E8EA"/>
                    </a:solidFill>
                  </a:tcPr>
                </a:tc>
                <a:tc>
                  <a:txBody>
                    <a:bodyPr/>
                    <a:lstStyle/>
                    <a:p>
                      <a:pPr algn="ctr" fontAlgn="b"/>
                      <a:r>
                        <a:rPr lang="en-IT" sz="1100" b="0" i="0" u="none" strike="noStrike">
                          <a:solidFill>
                            <a:schemeClr val="tx1"/>
                          </a:solidFill>
                          <a:effectLst/>
                          <a:latin typeface="+mn-lt"/>
                        </a:rPr>
                        <a:t>532 (37.4)</a:t>
                      </a:r>
                    </a:p>
                  </a:txBody>
                  <a:tcPr marT="0" marB="0" anchor="ctr">
                    <a:solidFill>
                      <a:srgbClr val="E7E8EA"/>
                    </a:solidFill>
                  </a:tcPr>
                </a:tc>
                <a:tc>
                  <a:txBody>
                    <a:bodyPr/>
                    <a:lstStyle/>
                    <a:p>
                      <a:pPr algn="ctr" fontAlgn="b"/>
                      <a:r>
                        <a:rPr lang="en-IT" sz="1100" b="0" i="0" u="none" strike="noStrike">
                          <a:solidFill>
                            <a:schemeClr val="tx1"/>
                          </a:solidFill>
                          <a:effectLst/>
                          <a:latin typeface="+mn-lt"/>
                        </a:rPr>
                        <a:t>52 (33.1)</a:t>
                      </a:r>
                    </a:p>
                  </a:txBody>
                  <a:tcPr marT="0" marB="0" anchor="ctr">
                    <a:solidFill>
                      <a:srgbClr val="E7E8EA"/>
                    </a:solidFill>
                  </a:tcPr>
                </a:tc>
                <a:tc>
                  <a:txBody>
                    <a:bodyPr/>
                    <a:lstStyle/>
                    <a:p>
                      <a:pPr algn="ctr" fontAlgn="b"/>
                      <a:endParaRPr lang="en-IT" sz="1100" b="0" i="0" u="none" strike="noStrike">
                        <a:solidFill>
                          <a:schemeClr val="tx1"/>
                        </a:solidFill>
                        <a:effectLst/>
                        <a:latin typeface="+mn-lt"/>
                      </a:endParaRPr>
                    </a:p>
                  </a:txBody>
                  <a:tcPr marT="0" marB="0" anchor="ctr">
                    <a:solidFill>
                      <a:srgbClr val="E7E8EA"/>
                    </a:solidFill>
                  </a:tcPr>
                </a:tc>
                <a:extLst>
                  <a:ext uri="{0D108BD9-81ED-4DB2-BD59-A6C34878D82A}">
                    <a16:rowId xmlns:a16="http://schemas.microsoft.com/office/drawing/2014/main" val="2390437729"/>
                  </a:ext>
                </a:extLst>
              </a:tr>
              <a:tr h="170753">
                <a:tc>
                  <a:txBody>
                    <a:bodyPr/>
                    <a:lstStyle/>
                    <a:p>
                      <a:pPr algn="l" fontAlgn="b"/>
                      <a:r>
                        <a:rPr lang="en-GB" sz="1100" b="1" i="0" u="none" strike="noStrike">
                          <a:solidFill>
                            <a:schemeClr val="tx1"/>
                          </a:solidFill>
                          <a:effectLst/>
                          <a:latin typeface="+mn-lt"/>
                        </a:rPr>
                        <a:t>Payer type, n (%)</a:t>
                      </a:r>
                    </a:p>
                  </a:txBody>
                  <a:tcPr marT="0" marB="0" anchor="ctr">
                    <a:solidFill>
                      <a:srgbClr val="CBCDD2"/>
                    </a:solidFill>
                  </a:tcPr>
                </a:tc>
                <a:tc>
                  <a:txBody>
                    <a:bodyPr/>
                    <a:lstStyle/>
                    <a:p>
                      <a:pPr algn="ctr" fontAlgn="b"/>
                      <a:endParaRPr lang="en-IT" sz="1100" b="0" i="0" u="none" strike="noStrike">
                        <a:solidFill>
                          <a:schemeClr val="tx1"/>
                        </a:solidFill>
                        <a:effectLst/>
                        <a:latin typeface="+mn-lt"/>
                      </a:endParaRPr>
                    </a:p>
                  </a:txBody>
                  <a:tcPr marT="0" marB="0" anchor="ctr">
                    <a:solidFill>
                      <a:srgbClr val="CBCDD2"/>
                    </a:solidFill>
                  </a:tcPr>
                </a:tc>
                <a:tc>
                  <a:txBody>
                    <a:bodyPr/>
                    <a:lstStyle/>
                    <a:p>
                      <a:pPr algn="ctr" fontAlgn="b"/>
                      <a:endParaRPr lang="en-IT" sz="1100" b="0" i="0" u="none" strike="noStrike">
                        <a:solidFill>
                          <a:schemeClr val="tx1"/>
                        </a:solidFill>
                        <a:effectLst/>
                        <a:latin typeface="+mn-lt"/>
                      </a:endParaRPr>
                    </a:p>
                  </a:txBody>
                  <a:tcPr marT="0" marB="0" anchor="ctr">
                    <a:solidFill>
                      <a:srgbClr val="CBCDD2"/>
                    </a:solidFill>
                  </a:tcPr>
                </a:tc>
                <a:tc>
                  <a:txBody>
                    <a:bodyPr/>
                    <a:lstStyle/>
                    <a:p>
                      <a:pPr algn="ctr" fontAlgn="b"/>
                      <a:endParaRPr lang="en-IT" sz="1100" b="0" i="0" u="none" strike="noStrike">
                        <a:solidFill>
                          <a:schemeClr val="tx1"/>
                        </a:solidFill>
                        <a:effectLst/>
                        <a:latin typeface="+mn-lt"/>
                      </a:endParaRPr>
                    </a:p>
                  </a:txBody>
                  <a:tcPr marT="0" marB="0" anchor="ctr">
                    <a:solidFill>
                      <a:srgbClr val="CBCDD2"/>
                    </a:solidFill>
                  </a:tcPr>
                </a:tc>
                <a:tc>
                  <a:txBody>
                    <a:bodyPr/>
                    <a:lstStyle/>
                    <a:p>
                      <a:pPr algn="ctr" fontAlgn="b"/>
                      <a:r>
                        <a:rPr lang="en-US" sz="1100" b="0" i="0" u="none" strike="noStrike">
                          <a:solidFill>
                            <a:schemeClr val="tx1"/>
                          </a:solidFill>
                          <a:effectLst/>
                          <a:latin typeface="+mn-lt"/>
                        </a:rPr>
                        <a:t>0</a:t>
                      </a:r>
                      <a:r>
                        <a:rPr lang="en-IT" sz="1100" b="0" i="0" u="none" strike="noStrike">
                          <a:solidFill>
                            <a:schemeClr val="tx1"/>
                          </a:solidFill>
                          <a:effectLst/>
                          <a:latin typeface="+mn-lt"/>
                        </a:rPr>
                        <a:t>.1667</a:t>
                      </a:r>
                    </a:p>
                  </a:txBody>
                  <a:tcPr marT="0" marB="0" anchor="ctr">
                    <a:solidFill>
                      <a:srgbClr val="CBCDD2"/>
                    </a:solidFill>
                  </a:tcPr>
                </a:tc>
                <a:extLst>
                  <a:ext uri="{0D108BD9-81ED-4DB2-BD59-A6C34878D82A}">
                    <a16:rowId xmlns:a16="http://schemas.microsoft.com/office/drawing/2014/main" val="2168929373"/>
                  </a:ext>
                </a:extLst>
              </a:tr>
              <a:tr h="170753">
                <a:tc>
                  <a:txBody>
                    <a:bodyPr/>
                    <a:lstStyle/>
                    <a:p>
                      <a:pPr marL="457200" lvl="1" indent="0" algn="l" fontAlgn="b">
                        <a:tabLst/>
                      </a:pPr>
                      <a:r>
                        <a:rPr lang="en-GB" sz="1100" b="0" i="0" u="none" strike="noStrike">
                          <a:solidFill>
                            <a:schemeClr val="tx1"/>
                          </a:solidFill>
                          <a:effectLst/>
                          <a:latin typeface="+mn-lt"/>
                        </a:rPr>
                        <a:t>Commercial</a:t>
                      </a:r>
                    </a:p>
                  </a:txBody>
                  <a:tcPr marT="0" marB="0" anchor="ctr">
                    <a:solidFill>
                      <a:srgbClr val="CBCDD2"/>
                    </a:solidFill>
                  </a:tcPr>
                </a:tc>
                <a:tc>
                  <a:txBody>
                    <a:bodyPr/>
                    <a:lstStyle/>
                    <a:p>
                      <a:pPr algn="ctr" fontAlgn="b"/>
                      <a:r>
                        <a:rPr lang="en-IT" sz="1100" b="0" i="0" u="none" strike="noStrike">
                          <a:solidFill>
                            <a:schemeClr val="tx1"/>
                          </a:solidFill>
                          <a:effectLst/>
                          <a:latin typeface="+mn-lt"/>
                        </a:rPr>
                        <a:t>208 (17.7)</a:t>
                      </a:r>
                    </a:p>
                  </a:txBody>
                  <a:tcPr marT="0" marB="0" anchor="ctr">
                    <a:solidFill>
                      <a:srgbClr val="CBCDD2"/>
                    </a:solidFill>
                  </a:tcPr>
                </a:tc>
                <a:tc>
                  <a:txBody>
                    <a:bodyPr/>
                    <a:lstStyle/>
                    <a:p>
                      <a:pPr algn="ctr" fontAlgn="b"/>
                      <a:r>
                        <a:rPr lang="en-IT" sz="1100" b="0" i="0" u="none" strike="noStrike">
                          <a:solidFill>
                            <a:schemeClr val="tx1"/>
                          </a:solidFill>
                          <a:effectLst/>
                          <a:latin typeface="+mn-lt"/>
                        </a:rPr>
                        <a:t>204 (15.1)</a:t>
                      </a:r>
                    </a:p>
                  </a:txBody>
                  <a:tcPr marT="0" marB="0" anchor="ctr">
                    <a:solidFill>
                      <a:srgbClr val="CBCDD2"/>
                    </a:solidFill>
                  </a:tcPr>
                </a:tc>
                <a:tc>
                  <a:txBody>
                    <a:bodyPr/>
                    <a:lstStyle/>
                    <a:p>
                      <a:pPr algn="ctr" fontAlgn="b"/>
                      <a:r>
                        <a:rPr lang="en-IT" sz="1100" b="0" i="0" u="none" strike="noStrike">
                          <a:solidFill>
                            <a:schemeClr val="tx1"/>
                          </a:solidFill>
                          <a:effectLst/>
                          <a:latin typeface="+mn-lt"/>
                        </a:rPr>
                        <a:t>36 (23.1)</a:t>
                      </a:r>
                    </a:p>
                  </a:txBody>
                  <a:tcPr marT="0" marB="0" anchor="ctr">
                    <a:solidFill>
                      <a:srgbClr val="CBCDD2"/>
                    </a:solidFill>
                  </a:tcPr>
                </a:tc>
                <a:tc>
                  <a:txBody>
                    <a:bodyPr/>
                    <a:lstStyle/>
                    <a:p>
                      <a:pPr algn="ctr" fontAlgn="b"/>
                      <a:endParaRPr lang="en-IT" sz="1100" b="0" i="0" u="none" strike="noStrike">
                        <a:solidFill>
                          <a:schemeClr val="tx1"/>
                        </a:solidFill>
                        <a:effectLst/>
                        <a:latin typeface="+mn-lt"/>
                      </a:endParaRPr>
                    </a:p>
                  </a:txBody>
                  <a:tcPr marT="0" marB="0" anchor="ctr">
                    <a:solidFill>
                      <a:srgbClr val="CBCDD2"/>
                    </a:solidFill>
                  </a:tcPr>
                </a:tc>
                <a:extLst>
                  <a:ext uri="{0D108BD9-81ED-4DB2-BD59-A6C34878D82A}">
                    <a16:rowId xmlns:a16="http://schemas.microsoft.com/office/drawing/2014/main" val="2520205273"/>
                  </a:ext>
                </a:extLst>
              </a:tr>
              <a:tr h="170753">
                <a:tc>
                  <a:txBody>
                    <a:bodyPr/>
                    <a:lstStyle/>
                    <a:p>
                      <a:pPr marL="457200" lvl="1" indent="0" algn="l" fontAlgn="b"/>
                      <a:r>
                        <a:rPr lang="en-GB" sz="1100" b="0" i="0" u="none" strike="noStrike">
                          <a:solidFill>
                            <a:schemeClr val="tx1"/>
                          </a:solidFill>
                          <a:effectLst/>
                          <a:latin typeface="+mn-lt"/>
                        </a:rPr>
                        <a:t>Medicare/Medicaid</a:t>
                      </a:r>
                    </a:p>
                  </a:txBody>
                  <a:tcPr marT="0" marB="0" anchor="ctr">
                    <a:solidFill>
                      <a:srgbClr val="CBCDD2"/>
                    </a:solidFill>
                  </a:tcPr>
                </a:tc>
                <a:tc>
                  <a:txBody>
                    <a:bodyPr/>
                    <a:lstStyle/>
                    <a:p>
                      <a:pPr algn="ctr" fontAlgn="b"/>
                      <a:r>
                        <a:rPr lang="en-IT" sz="1100" b="0" i="0" u="none" strike="noStrike">
                          <a:solidFill>
                            <a:schemeClr val="tx1"/>
                          </a:solidFill>
                          <a:effectLst/>
                          <a:latin typeface="+mn-lt"/>
                        </a:rPr>
                        <a:t>508 (43.2)</a:t>
                      </a:r>
                    </a:p>
                  </a:txBody>
                  <a:tcPr marT="0" marB="0" anchor="ctr">
                    <a:solidFill>
                      <a:srgbClr val="CBCDD2"/>
                    </a:solidFill>
                  </a:tcPr>
                </a:tc>
                <a:tc>
                  <a:txBody>
                    <a:bodyPr/>
                    <a:lstStyle/>
                    <a:p>
                      <a:pPr algn="ctr" fontAlgn="b"/>
                      <a:r>
                        <a:rPr lang="en-IT" sz="1100" b="0" i="0" u="none" strike="noStrike">
                          <a:solidFill>
                            <a:schemeClr val="tx1"/>
                          </a:solidFill>
                          <a:effectLst/>
                          <a:latin typeface="+mn-lt"/>
                        </a:rPr>
                        <a:t>595 (44.1)</a:t>
                      </a:r>
                    </a:p>
                  </a:txBody>
                  <a:tcPr marT="0" marB="0" anchor="ctr">
                    <a:solidFill>
                      <a:srgbClr val="CBCDD2"/>
                    </a:solidFill>
                  </a:tcPr>
                </a:tc>
                <a:tc>
                  <a:txBody>
                    <a:bodyPr/>
                    <a:lstStyle/>
                    <a:p>
                      <a:pPr algn="ctr" fontAlgn="b"/>
                      <a:r>
                        <a:rPr lang="en-IT" sz="1100" b="0" i="0" u="none" strike="noStrike">
                          <a:solidFill>
                            <a:schemeClr val="tx1"/>
                          </a:solidFill>
                          <a:effectLst/>
                          <a:latin typeface="+mn-lt"/>
                        </a:rPr>
                        <a:t>61 (39.1)</a:t>
                      </a:r>
                    </a:p>
                  </a:txBody>
                  <a:tcPr marT="0" marB="0" anchor="ctr">
                    <a:solidFill>
                      <a:srgbClr val="CBCDD2"/>
                    </a:solidFill>
                  </a:tcPr>
                </a:tc>
                <a:tc>
                  <a:txBody>
                    <a:bodyPr/>
                    <a:lstStyle/>
                    <a:p>
                      <a:pPr algn="ctr" fontAlgn="b"/>
                      <a:endParaRPr lang="en-IT" sz="1100" b="0" i="0" u="none" strike="noStrike">
                        <a:solidFill>
                          <a:schemeClr val="tx1"/>
                        </a:solidFill>
                        <a:effectLst/>
                        <a:latin typeface="+mn-lt"/>
                      </a:endParaRPr>
                    </a:p>
                  </a:txBody>
                  <a:tcPr marT="0" marB="0" anchor="ctr">
                    <a:solidFill>
                      <a:srgbClr val="CBCDD2"/>
                    </a:solidFill>
                  </a:tcPr>
                </a:tc>
                <a:extLst>
                  <a:ext uri="{0D108BD9-81ED-4DB2-BD59-A6C34878D82A}">
                    <a16:rowId xmlns:a16="http://schemas.microsoft.com/office/drawing/2014/main" val="3034428546"/>
                  </a:ext>
                </a:extLst>
              </a:tr>
              <a:tr h="170753">
                <a:tc>
                  <a:txBody>
                    <a:bodyPr/>
                    <a:lstStyle/>
                    <a:p>
                      <a:pPr marL="457200" lvl="1" indent="0" algn="l" fontAlgn="b"/>
                      <a:r>
                        <a:rPr lang="en-GB" sz="1100" b="0" i="0" u="none" strike="noStrike">
                          <a:solidFill>
                            <a:schemeClr val="tx1"/>
                          </a:solidFill>
                          <a:effectLst/>
                          <a:latin typeface="+mn-lt"/>
                        </a:rPr>
                        <a:t>Other</a:t>
                      </a:r>
                    </a:p>
                  </a:txBody>
                  <a:tcPr marT="0" marB="0" anchor="ctr">
                    <a:solidFill>
                      <a:srgbClr val="CBCDD2"/>
                    </a:solidFill>
                  </a:tcPr>
                </a:tc>
                <a:tc>
                  <a:txBody>
                    <a:bodyPr/>
                    <a:lstStyle/>
                    <a:p>
                      <a:pPr algn="ctr" fontAlgn="b"/>
                      <a:r>
                        <a:rPr lang="en-IT" sz="1100" b="0" i="0" u="none" strike="noStrike">
                          <a:solidFill>
                            <a:schemeClr val="tx1"/>
                          </a:solidFill>
                          <a:effectLst/>
                          <a:latin typeface="+mn-lt"/>
                        </a:rPr>
                        <a:t>433 (36.8)</a:t>
                      </a:r>
                    </a:p>
                  </a:txBody>
                  <a:tcPr marT="0" marB="0" anchor="ctr">
                    <a:solidFill>
                      <a:srgbClr val="CBCDD2"/>
                    </a:solidFill>
                  </a:tcPr>
                </a:tc>
                <a:tc>
                  <a:txBody>
                    <a:bodyPr/>
                    <a:lstStyle/>
                    <a:p>
                      <a:pPr algn="ctr" fontAlgn="b"/>
                      <a:r>
                        <a:rPr lang="en-IT" sz="1100" b="0" i="0" u="none" strike="noStrike">
                          <a:solidFill>
                            <a:schemeClr val="tx1"/>
                          </a:solidFill>
                          <a:effectLst/>
                          <a:latin typeface="+mn-lt"/>
                        </a:rPr>
                        <a:t>524 (38.9)</a:t>
                      </a:r>
                    </a:p>
                  </a:txBody>
                  <a:tcPr marT="0" marB="0" anchor="ctr">
                    <a:solidFill>
                      <a:srgbClr val="CBCDD2"/>
                    </a:solidFill>
                  </a:tcPr>
                </a:tc>
                <a:tc>
                  <a:txBody>
                    <a:bodyPr/>
                    <a:lstStyle/>
                    <a:p>
                      <a:pPr algn="ctr" fontAlgn="b"/>
                      <a:r>
                        <a:rPr lang="en-IT" sz="1100" b="0" i="0" u="none" strike="noStrike">
                          <a:solidFill>
                            <a:schemeClr val="tx1"/>
                          </a:solidFill>
                          <a:effectLst/>
                          <a:latin typeface="+mn-lt"/>
                        </a:rPr>
                        <a:t>57 (36.5)</a:t>
                      </a:r>
                    </a:p>
                  </a:txBody>
                  <a:tcPr marT="0" marB="0" anchor="ctr">
                    <a:solidFill>
                      <a:srgbClr val="CBCDD2"/>
                    </a:solidFill>
                  </a:tcPr>
                </a:tc>
                <a:tc>
                  <a:txBody>
                    <a:bodyPr/>
                    <a:lstStyle/>
                    <a:p>
                      <a:pPr algn="ctr" fontAlgn="b"/>
                      <a:endParaRPr lang="en-IT" sz="1100" b="0" i="0" u="none" strike="noStrike">
                        <a:solidFill>
                          <a:schemeClr val="tx1"/>
                        </a:solidFill>
                        <a:effectLst/>
                        <a:latin typeface="+mn-lt"/>
                      </a:endParaRPr>
                    </a:p>
                  </a:txBody>
                  <a:tcPr marT="0" marB="0" anchor="ctr">
                    <a:solidFill>
                      <a:srgbClr val="CBCDD2"/>
                    </a:solidFill>
                  </a:tcPr>
                </a:tc>
                <a:extLst>
                  <a:ext uri="{0D108BD9-81ED-4DB2-BD59-A6C34878D82A}">
                    <a16:rowId xmlns:a16="http://schemas.microsoft.com/office/drawing/2014/main" val="1033833550"/>
                  </a:ext>
                </a:extLst>
              </a:tr>
              <a:tr h="170753">
                <a:tc>
                  <a:txBody>
                    <a:bodyPr/>
                    <a:lstStyle/>
                    <a:p>
                      <a:pPr marL="457200" lvl="1" indent="0" algn="l" fontAlgn="b"/>
                      <a:r>
                        <a:rPr lang="en-GB" sz="1100" b="0" i="0" u="none" strike="noStrike">
                          <a:solidFill>
                            <a:schemeClr val="tx1"/>
                          </a:solidFill>
                          <a:effectLst/>
                          <a:latin typeface="+mn-lt"/>
                        </a:rPr>
                        <a:t>Self pay</a:t>
                      </a:r>
                    </a:p>
                  </a:txBody>
                  <a:tcPr marT="0" marB="0" anchor="ctr">
                    <a:solidFill>
                      <a:srgbClr val="CBCDD2"/>
                    </a:solidFill>
                  </a:tcPr>
                </a:tc>
                <a:tc>
                  <a:txBody>
                    <a:bodyPr/>
                    <a:lstStyle/>
                    <a:p>
                      <a:pPr algn="ctr" fontAlgn="b"/>
                      <a:r>
                        <a:rPr lang="en-IT" sz="1100" b="0" i="0" u="none" strike="noStrike">
                          <a:solidFill>
                            <a:schemeClr val="tx1"/>
                          </a:solidFill>
                          <a:effectLst/>
                          <a:latin typeface="+mn-lt"/>
                        </a:rPr>
                        <a:t>27 (2.3)</a:t>
                      </a:r>
                    </a:p>
                  </a:txBody>
                  <a:tcPr marT="0" marB="0" anchor="ctr">
                    <a:solidFill>
                      <a:srgbClr val="CBCDD2"/>
                    </a:solidFill>
                  </a:tcPr>
                </a:tc>
                <a:tc>
                  <a:txBody>
                    <a:bodyPr/>
                    <a:lstStyle/>
                    <a:p>
                      <a:pPr algn="ctr" fontAlgn="b"/>
                      <a:r>
                        <a:rPr lang="en-IT" sz="1100" b="0" i="0" u="none" strike="noStrike">
                          <a:solidFill>
                            <a:schemeClr val="tx1"/>
                          </a:solidFill>
                          <a:effectLst/>
                          <a:latin typeface="+mn-lt"/>
                        </a:rPr>
                        <a:t>25 (1.9)</a:t>
                      </a:r>
                    </a:p>
                  </a:txBody>
                  <a:tcPr marT="0" marB="0" anchor="ctr">
                    <a:solidFill>
                      <a:srgbClr val="CBCDD2"/>
                    </a:solidFill>
                  </a:tcPr>
                </a:tc>
                <a:tc>
                  <a:txBody>
                    <a:bodyPr/>
                    <a:lstStyle/>
                    <a:p>
                      <a:pPr algn="ctr" fontAlgn="b"/>
                      <a:r>
                        <a:rPr lang="en-IT" sz="1100" b="0" i="0" u="none" strike="noStrike">
                          <a:solidFill>
                            <a:schemeClr val="tx1"/>
                          </a:solidFill>
                          <a:effectLst/>
                          <a:latin typeface="+mn-lt"/>
                        </a:rPr>
                        <a:t>2 (1.3)</a:t>
                      </a:r>
                    </a:p>
                  </a:txBody>
                  <a:tcPr marT="0" marB="0" anchor="ctr">
                    <a:solidFill>
                      <a:srgbClr val="CBCDD2"/>
                    </a:solidFill>
                  </a:tcPr>
                </a:tc>
                <a:tc>
                  <a:txBody>
                    <a:bodyPr/>
                    <a:lstStyle/>
                    <a:p>
                      <a:pPr algn="ctr" fontAlgn="b"/>
                      <a:endParaRPr lang="en-IT" sz="1100" b="0" i="0" u="none" strike="noStrike">
                        <a:solidFill>
                          <a:schemeClr val="tx1"/>
                        </a:solidFill>
                        <a:effectLst/>
                        <a:latin typeface="+mn-lt"/>
                      </a:endParaRPr>
                    </a:p>
                  </a:txBody>
                  <a:tcPr marT="0" marB="0" anchor="ctr">
                    <a:solidFill>
                      <a:srgbClr val="CBCDD2"/>
                    </a:solidFill>
                  </a:tcPr>
                </a:tc>
                <a:extLst>
                  <a:ext uri="{0D108BD9-81ED-4DB2-BD59-A6C34878D82A}">
                    <a16:rowId xmlns:a16="http://schemas.microsoft.com/office/drawing/2014/main" val="1828477333"/>
                  </a:ext>
                </a:extLst>
              </a:tr>
              <a:tr h="170753">
                <a:tc>
                  <a:txBody>
                    <a:bodyPr/>
                    <a:lstStyle/>
                    <a:p>
                      <a:pPr algn="l" fontAlgn="b"/>
                      <a:r>
                        <a:rPr lang="en-GB" sz="1100" b="1" i="0" u="none" strike="noStrike">
                          <a:solidFill>
                            <a:schemeClr val="tx1"/>
                          </a:solidFill>
                          <a:effectLst/>
                          <a:latin typeface="+mn-lt"/>
                        </a:rPr>
                        <a:t>CLL/SLL, n (%)</a:t>
                      </a:r>
                    </a:p>
                  </a:txBody>
                  <a:tcPr marT="0" marB="0" anchor="ctr">
                    <a:solidFill>
                      <a:srgbClr val="E7E8EA"/>
                    </a:solidFill>
                  </a:tcPr>
                </a:tc>
                <a:tc>
                  <a:txBody>
                    <a:bodyPr/>
                    <a:lstStyle/>
                    <a:p>
                      <a:pPr algn="ctr" fontAlgn="b"/>
                      <a:endParaRPr lang="en-IT" sz="1100" b="0" i="0" u="none" strike="noStrike">
                        <a:solidFill>
                          <a:schemeClr val="tx1"/>
                        </a:solidFill>
                        <a:effectLst/>
                        <a:latin typeface="+mn-lt"/>
                      </a:endParaRPr>
                    </a:p>
                  </a:txBody>
                  <a:tcPr marT="0" marB="0" anchor="ctr">
                    <a:solidFill>
                      <a:srgbClr val="E7E8EA"/>
                    </a:solidFill>
                  </a:tcPr>
                </a:tc>
                <a:tc>
                  <a:txBody>
                    <a:bodyPr/>
                    <a:lstStyle/>
                    <a:p>
                      <a:pPr algn="ctr" fontAlgn="b"/>
                      <a:endParaRPr lang="en-IT" sz="1100" b="0" i="0" u="none" strike="noStrike">
                        <a:solidFill>
                          <a:schemeClr val="tx1"/>
                        </a:solidFill>
                        <a:effectLst/>
                        <a:latin typeface="+mn-lt"/>
                      </a:endParaRPr>
                    </a:p>
                  </a:txBody>
                  <a:tcPr marT="0" marB="0" anchor="ctr">
                    <a:solidFill>
                      <a:srgbClr val="E7E8EA"/>
                    </a:solidFill>
                  </a:tcPr>
                </a:tc>
                <a:tc>
                  <a:txBody>
                    <a:bodyPr/>
                    <a:lstStyle/>
                    <a:p>
                      <a:pPr algn="ctr" fontAlgn="b"/>
                      <a:endParaRPr lang="en-IT" sz="1100" b="0" i="0" u="none" strike="noStrike">
                        <a:solidFill>
                          <a:schemeClr val="tx1"/>
                        </a:solidFill>
                        <a:effectLst/>
                        <a:latin typeface="+mn-lt"/>
                      </a:endParaRPr>
                    </a:p>
                  </a:txBody>
                  <a:tcPr marT="0" marB="0" anchor="ctr">
                    <a:solidFill>
                      <a:srgbClr val="E7E8EA"/>
                    </a:solidFill>
                  </a:tcPr>
                </a:tc>
                <a:tc>
                  <a:txBody>
                    <a:bodyPr/>
                    <a:lstStyle/>
                    <a:p>
                      <a:pPr algn="ctr" fontAlgn="b"/>
                      <a:r>
                        <a:rPr lang="en-IT" sz="1100" b="0" i="0" u="none" strike="noStrike">
                          <a:solidFill>
                            <a:schemeClr val="tx1"/>
                          </a:solidFill>
                          <a:effectLst/>
                          <a:latin typeface="+mn-lt"/>
                        </a:rPr>
                        <a:t>&lt;</a:t>
                      </a:r>
                      <a:r>
                        <a:rPr lang="en-US" sz="1100" b="0" i="0" u="none" strike="noStrike">
                          <a:solidFill>
                            <a:schemeClr val="tx1"/>
                          </a:solidFill>
                          <a:effectLst/>
                          <a:latin typeface="+mn-lt"/>
                        </a:rPr>
                        <a:t>0</a:t>
                      </a:r>
                      <a:r>
                        <a:rPr lang="en-IT" sz="1100" b="0" i="0" u="none" strike="noStrike">
                          <a:solidFill>
                            <a:schemeClr val="tx1"/>
                          </a:solidFill>
                          <a:effectLst/>
                          <a:latin typeface="+mn-lt"/>
                        </a:rPr>
                        <a:t>.0001</a:t>
                      </a:r>
                    </a:p>
                  </a:txBody>
                  <a:tcPr marT="0" marB="0" anchor="ctr">
                    <a:solidFill>
                      <a:srgbClr val="E7E8EA"/>
                    </a:solidFill>
                  </a:tcPr>
                </a:tc>
                <a:extLst>
                  <a:ext uri="{0D108BD9-81ED-4DB2-BD59-A6C34878D82A}">
                    <a16:rowId xmlns:a16="http://schemas.microsoft.com/office/drawing/2014/main" val="1532653835"/>
                  </a:ext>
                </a:extLst>
              </a:tr>
              <a:tr h="170753">
                <a:tc>
                  <a:txBody>
                    <a:bodyPr/>
                    <a:lstStyle/>
                    <a:p>
                      <a:pPr marL="457200" lvl="1" indent="0" algn="l" fontAlgn="b"/>
                      <a:r>
                        <a:rPr lang="en-GB" sz="1100" b="0" i="0" u="none" strike="noStrike">
                          <a:solidFill>
                            <a:schemeClr val="tx1"/>
                          </a:solidFill>
                          <a:effectLst/>
                          <a:latin typeface="+mn-lt"/>
                        </a:rPr>
                        <a:t>CLL</a:t>
                      </a:r>
                    </a:p>
                  </a:txBody>
                  <a:tcPr marT="0" marB="0" anchor="ctr">
                    <a:solidFill>
                      <a:srgbClr val="E7E8EA"/>
                    </a:solidFill>
                  </a:tcPr>
                </a:tc>
                <a:tc>
                  <a:txBody>
                    <a:bodyPr/>
                    <a:lstStyle/>
                    <a:p>
                      <a:pPr algn="ctr" fontAlgn="b"/>
                      <a:r>
                        <a:rPr lang="en-IT" sz="1100" b="0" i="0" u="none" strike="noStrike">
                          <a:solidFill>
                            <a:schemeClr val="tx1"/>
                          </a:solidFill>
                          <a:effectLst/>
                          <a:latin typeface="+mn-lt"/>
                        </a:rPr>
                        <a:t>1104 (89.2)</a:t>
                      </a:r>
                    </a:p>
                  </a:txBody>
                  <a:tcPr marT="0" marB="0" anchor="ctr">
                    <a:solidFill>
                      <a:srgbClr val="E7E8EA"/>
                    </a:solidFill>
                  </a:tcPr>
                </a:tc>
                <a:tc>
                  <a:txBody>
                    <a:bodyPr/>
                    <a:lstStyle/>
                    <a:p>
                      <a:pPr algn="ctr" fontAlgn="b"/>
                      <a:r>
                        <a:rPr lang="en-IT" sz="1100" b="0" i="0" u="none" strike="noStrike">
                          <a:solidFill>
                            <a:schemeClr val="tx1"/>
                          </a:solidFill>
                          <a:effectLst/>
                          <a:latin typeface="+mn-lt"/>
                        </a:rPr>
                        <a:t>1260 (88.7)</a:t>
                      </a:r>
                    </a:p>
                  </a:txBody>
                  <a:tcPr marT="0" marB="0" anchor="ctr">
                    <a:solidFill>
                      <a:srgbClr val="E7E8EA"/>
                    </a:solidFill>
                  </a:tcPr>
                </a:tc>
                <a:tc>
                  <a:txBody>
                    <a:bodyPr/>
                    <a:lstStyle/>
                    <a:p>
                      <a:pPr algn="ctr" fontAlgn="b"/>
                      <a:r>
                        <a:rPr lang="en-IT" sz="1100" b="0" i="0" u="none" strike="noStrike">
                          <a:solidFill>
                            <a:schemeClr val="tx1"/>
                          </a:solidFill>
                          <a:effectLst/>
                          <a:latin typeface="+mn-lt"/>
                        </a:rPr>
                        <a:t>115 (73.3)</a:t>
                      </a:r>
                    </a:p>
                  </a:txBody>
                  <a:tcPr marT="0" marB="0" anchor="ctr">
                    <a:solidFill>
                      <a:srgbClr val="E7E8EA"/>
                    </a:solidFill>
                  </a:tcPr>
                </a:tc>
                <a:tc>
                  <a:txBody>
                    <a:bodyPr/>
                    <a:lstStyle/>
                    <a:p>
                      <a:pPr algn="ctr" fontAlgn="b"/>
                      <a:endParaRPr lang="en-IT" sz="1100" b="0" i="0" u="none" strike="noStrike">
                        <a:solidFill>
                          <a:schemeClr val="tx1"/>
                        </a:solidFill>
                        <a:effectLst/>
                        <a:latin typeface="+mn-lt"/>
                      </a:endParaRPr>
                    </a:p>
                  </a:txBody>
                  <a:tcPr marT="0" marB="0" anchor="ctr">
                    <a:solidFill>
                      <a:srgbClr val="E7E8EA"/>
                    </a:solidFill>
                  </a:tcPr>
                </a:tc>
                <a:extLst>
                  <a:ext uri="{0D108BD9-81ED-4DB2-BD59-A6C34878D82A}">
                    <a16:rowId xmlns:a16="http://schemas.microsoft.com/office/drawing/2014/main" val="4219642962"/>
                  </a:ext>
                </a:extLst>
              </a:tr>
              <a:tr h="170753">
                <a:tc>
                  <a:txBody>
                    <a:bodyPr/>
                    <a:lstStyle/>
                    <a:p>
                      <a:pPr marL="457200" lvl="1" indent="0" algn="l" fontAlgn="b"/>
                      <a:r>
                        <a:rPr lang="en-GB" sz="1100" b="0" i="0" u="none" strike="noStrike">
                          <a:solidFill>
                            <a:schemeClr val="tx1"/>
                          </a:solidFill>
                          <a:effectLst/>
                          <a:latin typeface="+mn-lt"/>
                        </a:rPr>
                        <a:t>SLL</a:t>
                      </a:r>
                    </a:p>
                  </a:txBody>
                  <a:tcPr marT="0" marB="0" anchor="ctr">
                    <a:solidFill>
                      <a:srgbClr val="E7E8EA"/>
                    </a:solidFill>
                  </a:tcPr>
                </a:tc>
                <a:tc>
                  <a:txBody>
                    <a:bodyPr/>
                    <a:lstStyle/>
                    <a:p>
                      <a:pPr algn="ctr" fontAlgn="b"/>
                      <a:r>
                        <a:rPr lang="en-IT" sz="1100" b="0" i="0" u="none" strike="noStrike">
                          <a:solidFill>
                            <a:schemeClr val="tx1"/>
                          </a:solidFill>
                          <a:effectLst/>
                          <a:latin typeface="+mn-lt"/>
                        </a:rPr>
                        <a:t>134 (10.8)</a:t>
                      </a:r>
                    </a:p>
                  </a:txBody>
                  <a:tcPr marT="0" marB="0" anchor="ctr">
                    <a:solidFill>
                      <a:srgbClr val="E7E8EA"/>
                    </a:solidFill>
                  </a:tcPr>
                </a:tc>
                <a:tc>
                  <a:txBody>
                    <a:bodyPr/>
                    <a:lstStyle/>
                    <a:p>
                      <a:pPr algn="ctr" fontAlgn="b"/>
                      <a:r>
                        <a:rPr lang="en-IT" sz="1100" b="0" i="0" u="none" strike="noStrike">
                          <a:solidFill>
                            <a:schemeClr val="tx1"/>
                          </a:solidFill>
                          <a:effectLst/>
                          <a:latin typeface="+mn-lt"/>
                        </a:rPr>
                        <a:t>161 (11.3)</a:t>
                      </a:r>
                    </a:p>
                  </a:txBody>
                  <a:tcPr marT="0" marB="0" anchor="ctr">
                    <a:solidFill>
                      <a:srgbClr val="E7E8EA"/>
                    </a:solidFill>
                  </a:tcPr>
                </a:tc>
                <a:tc>
                  <a:txBody>
                    <a:bodyPr/>
                    <a:lstStyle/>
                    <a:p>
                      <a:pPr algn="ctr" fontAlgn="b"/>
                      <a:r>
                        <a:rPr lang="en-IT" sz="1100" b="0" i="0" u="none" strike="noStrike">
                          <a:solidFill>
                            <a:schemeClr val="tx1"/>
                          </a:solidFill>
                          <a:effectLst/>
                          <a:latin typeface="+mn-lt"/>
                        </a:rPr>
                        <a:t>42 (26.8)</a:t>
                      </a:r>
                    </a:p>
                  </a:txBody>
                  <a:tcPr marT="0" marB="0" anchor="ctr">
                    <a:solidFill>
                      <a:srgbClr val="E7E8EA"/>
                    </a:solidFill>
                  </a:tcPr>
                </a:tc>
                <a:tc>
                  <a:txBody>
                    <a:bodyPr/>
                    <a:lstStyle/>
                    <a:p>
                      <a:pPr algn="ctr" fontAlgn="b"/>
                      <a:endParaRPr lang="en-IT" sz="1100" b="0" i="0" u="none" strike="noStrike">
                        <a:solidFill>
                          <a:schemeClr val="tx1"/>
                        </a:solidFill>
                        <a:effectLst/>
                        <a:latin typeface="+mn-lt"/>
                      </a:endParaRPr>
                    </a:p>
                  </a:txBody>
                  <a:tcPr marT="0" marB="0" anchor="ctr">
                    <a:solidFill>
                      <a:srgbClr val="E7E8EA"/>
                    </a:solidFill>
                  </a:tcPr>
                </a:tc>
                <a:extLst>
                  <a:ext uri="{0D108BD9-81ED-4DB2-BD59-A6C34878D82A}">
                    <a16:rowId xmlns:a16="http://schemas.microsoft.com/office/drawing/2014/main" val="652919589"/>
                  </a:ext>
                </a:extLst>
              </a:tr>
              <a:tr h="195304">
                <a:tc>
                  <a:txBody>
                    <a:bodyPr/>
                    <a:lstStyle/>
                    <a:p>
                      <a:pPr algn="l" fontAlgn="b"/>
                      <a:r>
                        <a:rPr lang="en-GB" sz="1100" b="1" i="0" u="none" strike="noStrike">
                          <a:solidFill>
                            <a:schemeClr val="tx1"/>
                          </a:solidFill>
                          <a:effectLst/>
                          <a:latin typeface="+mn-lt"/>
                        </a:rPr>
                        <a:t>Rai stage, n (%)</a:t>
                      </a:r>
                    </a:p>
                  </a:txBody>
                  <a:tcPr marT="0" marB="0" anchor="ctr">
                    <a:solidFill>
                      <a:srgbClr val="CBCDD2"/>
                    </a:solidFill>
                  </a:tcPr>
                </a:tc>
                <a:tc>
                  <a:txBody>
                    <a:bodyPr/>
                    <a:lstStyle/>
                    <a:p>
                      <a:pPr algn="ctr" fontAlgn="b"/>
                      <a:endParaRPr lang="en-IT" sz="1100" b="0" i="0" u="none" strike="noStrike">
                        <a:solidFill>
                          <a:schemeClr val="tx1"/>
                        </a:solidFill>
                        <a:effectLst/>
                        <a:latin typeface="+mn-lt"/>
                      </a:endParaRPr>
                    </a:p>
                  </a:txBody>
                  <a:tcPr marT="0" marB="0" anchor="ctr">
                    <a:solidFill>
                      <a:srgbClr val="CBCDD2"/>
                    </a:solidFill>
                  </a:tcPr>
                </a:tc>
                <a:tc>
                  <a:txBody>
                    <a:bodyPr/>
                    <a:lstStyle/>
                    <a:p>
                      <a:pPr algn="ctr" fontAlgn="b"/>
                      <a:endParaRPr lang="en-IT" sz="1100" b="0" i="0" u="none" strike="noStrike">
                        <a:solidFill>
                          <a:schemeClr val="tx1"/>
                        </a:solidFill>
                        <a:effectLst/>
                        <a:latin typeface="+mn-lt"/>
                      </a:endParaRPr>
                    </a:p>
                  </a:txBody>
                  <a:tcPr marT="0" marB="0" anchor="ctr">
                    <a:solidFill>
                      <a:srgbClr val="CBCDD2"/>
                    </a:solidFill>
                  </a:tcPr>
                </a:tc>
                <a:tc>
                  <a:txBody>
                    <a:bodyPr/>
                    <a:lstStyle/>
                    <a:p>
                      <a:pPr algn="ctr" fontAlgn="b"/>
                      <a:endParaRPr lang="en-IT" sz="1100" b="0" i="0" u="none" strike="noStrike">
                        <a:solidFill>
                          <a:schemeClr val="tx1"/>
                        </a:solidFill>
                        <a:effectLst/>
                        <a:latin typeface="+mn-lt"/>
                      </a:endParaRPr>
                    </a:p>
                  </a:txBody>
                  <a:tcPr marT="0" marB="0" anchor="ctr">
                    <a:solidFill>
                      <a:srgbClr val="CBCDD2"/>
                    </a:solidFill>
                  </a:tcPr>
                </a:tc>
                <a:tc>
                  <a:txBody>
                    <a:bodyPr/>
                    <a:lstStyle/>
                    <a:p>
                      <a:pPr algn="ctr" fontAlgn="b"/>
                      <a:r>
                        <a:rPr lang="en-US" sz="1100" b="0" i="0" u="none" strike="noStrike">
                          <a:solidFill>
                            <a:schemeClr val="tx1"/>
                          </a:solidFill>
                          <a:effectLst/>
                          <a:latin typeface="+mn-lt"/>
                        </a:rPr>
                        <a:t>0</a:t>
                      </a:r>
                      <a:r>
                        <a:rPr lang="en-IT" sz="1100" b="0" i="0" u="none" strike="noStrike">
                          <a:solidFill>
                            <a:schemeClr val="tx1"/>
                          </a:solidFill>
                          <a:effectLst/>
                          <a:latin typeface="+mn-lt"/>
                        </a:rPr>
                        <a:t>.238</a:t>
                      </a:r>
                    </a:p>
                  </a:txBody>
                  <a:tcPr marT="0" marB="0" anchor="ctr">
                    <a:solidFill>
                      <a:srgbClr val="CBCDD2"/>
                    </a:solidFill>
                  </a:tcPr>
                </a:tc>
                <a:extLst>
                  <a:ext uri="{0D108BD9-81ED-4DB2-BD59-A6C34878D82A}">
                    <a16:rowId xmlns:a16="http://schemas.microsoft.com/office/drawing/2014/main" val="281044320"/>
                  </a:ext>
                </a:extLst>
              </a:tr>
              <a:tr h="195304">
                <a:tc>
                  <a:txBody>
                    <a:bodyPr/>
                    <a:lstStyle/>
                    <a:p>
                      <a:pPr marL="457200" lvl="1" indent="0" algn="l" fontAlgn="b"/>
                      <a:r>
                        <a:rPr lang="en-IT" sz="1100" b="0" i="0" u="none" strike="noStrike">
                          <a:solidFill>
                            <a:schemeClr val="tx1"/>
                          </a:solidFill>
                          <a:effectLst/>
                          <a:latin typeface="+mn-lt"/>
                        </a:rPr>
                        <a:t>0</a:t>
                      </a:r>
                    </a:p>
                  </a:txBody>
                  <a:tcPr marT="0" marB="0" anchor="ctr">
                    <a:solidFill>
                      <a:srgbClr val="CBCDD2"/>
                    </a:solidFill>
                  </a:tcPr>
                </a:tc>
                <a:tc>
                  <a:txBody>
                    <a:bodyPr/>
                    <a:lstStyle/>
                    <a:p>
                      <a:pPr algn="ctr" fontAlgn="b"/>
                      <a:r>
                        <a:rPr lang="en-IT" sz="1100" b="0" i="0" u="none" strike="noStrike">
                          <a:solidFill>
                            <a:schemeClr val="tx1"/>
                          </a:solidFill>
                          <a:effectLst/>
                          <a:latin typeface="+mn-lt"/>
                        </a:rPr>
                        <a:t>126 (10.2)</a:t>
                      </a:r>
                    </a:p>
                  </a:txBody>
                  <a:tcPr marT="0" marB="0" anchor="ctr">
                    <a:solidFill>
                      <a:srgbClr val="CBCDD2"/>
                    </a:solidFill>
                  </a:tcPr>
                </a:tc>
                <a:tc>
                  <a:txBody>
                    <a:bodyPr/>
                    <a:lstStyle/>
                    <a:p>
                      <a:pPr algn="ctr" fontAlgn="b"/>
                      <a:r>
                        <a:rPr lang="en-IT" sz="1100" b="0" i="0" u="none" strike="noStrike">
                          <a:solidFill>
                            <a:schemeClr val="tx1"/>
                          </a:solidFill>
                          <a:effectLst/>
                          <a:latin typeface="+mn-lt"/>
                        </a:rPr>
                        <a:t>116 (8.2)</a:t>
                      </a:r>
                    </a:p>
                  </a:txBody>
                  <a:tcPr marT="0" marB="0" anchor="ctr">
                    <a:solidFill>
                      <a:srgbClr val="CBCDD2"/>
                    </a:solidFill>
                  </a:tcPr>
                </a:tc>
                <a:tc>
                  <a:txBody>
                    <a:bodyPr/>
                    <a:lstStyle/>
                    <a:p>
                      <a:pPr algn="ctr" fontAlgn="b"/>
                      <a:r>
                        <a:rPr lang="en-IT" sz="1100" b="0" i="0" u="none" strike="noStrike">
                          <a:solidFill>
                            <a:schemeClr val="tx1"/>
                          </a:solidFill>
                          <a:effectLst/>
                          <a:latin typeface="+mn-lt"/>
                        </a:rPr>
                        <a:t>11 (7.0)</a:t>
                      </a:r>
                    </a:p>
                  </a:txBody>
                  <a:tcPr marT="0" marB="0" anchor="ctr">
                    <a:solidFill>
                      <a:srgbClr val="CBCDD2"/>
                    </a:solidFill>
                  </a:tcPr>
                </a:tc>
                <a:tc>
                  <a:txBody>
                    <a:bodyPr/>
                    <a:lstStyle/>
                    <a:p>
                      <a:pPr algn="ctr" fontAlgn="b"/>
                      <a:endParaRPr lang="en-IT" sz="1100" b="0" i="0" u="none" strike="noStrike">
                        <a:solidFill>
                          <a:schemeClr val="tx1"/>
                        </a:solidFill>
                        <a:effectLst/>
                        <a:latin typeface="+mn-lt"/>
                      </a:endParaRPr>
                    </a:p>
                  </a:txBody>
                  <a:tcPr marT="0" marB="0" anchor="ctr">
                    <a:solidFill>
                      <a:srgbClr val="CBCDD2"/>
                    </a:solidFill>
                  </a:tcPr>
                </a:tc>
                <a:extLst>
                  <a:ext uri="{0D108BD9-81ED-4DB2-BD59-A6C34878D82A}">
                    <a16:rowId xmlns:a16="http://schemas.microsoft.com/office/drawing/2014/main" val="626071788"/>
                  </a:ext>
                </a:extLst>
              </a:tr>
              <a:tr h="195304">
                <a:tc>
                  <a:txBody>
                    <a:bodyPr/>
                    <a:lstStyle/>
                    <a:p>
                      <a:pPr marL="457200" lvl="1" indent="0" algn="l" fontAlgn="b"/>
                      <a:r>
                        <a:rPr lang="en-GB" sz="1100" b="0" i="0" u="none" strike="noStrike">
                          <a:solidFill>
                            <a:schemeClr val="tx1"/>
                          </a:solidFill>
                          <a:effectLst/>
                          <a:latin typeface="+mn-lt"/>
                        </a:rPr>
                        <a:t>I</a:t>
                      </a:r>
                    </a:p>
                  </a:txBody>
                  <a:tcPr marT="0" marB="0" anchor="ctr">
                    <a:solidFill>
                      <a:srgbClr val="CBCDD2"/>
                    </a:solidFill>
                  </a:tcPr>
                </a:tc>
                <a:tc>
                  <a:txBody>
                    <a:bodyPr/>
                    <a:lstStyle/>
                    <a:p>
                      <a:pPr algn="ctr" fontAlgn="b"/>
                      <a:r>
                        <a:rPr lang="en-IT" sz="1100" b="0" i="0" u="none" strike="noStrike">
                          <a:solidFill>
                            <a:schemeClr val="tx1"/>
                          </a:solidFill>
                          <a:effectLst/>
                          <a:latin typeface="+mn-lt"/>
                        </a:rPr>
                        <a:t>99 (8.0)</a:t>
                      </a:r>
                    </a:p>
                  </a:txBody>
                  <a:tcPr marT="0" marB="0" anchor="ctr">
                    <a:solidFill>
                      <a:srgbClr val="CBCDD2"/>
                    </a:solidFill>
                  </a:tcPr>
                </a:tc>
                <a:tc>
                  <a:txBody>
                    <a:bodyPr/>
                    <a:lstStyle/>
                    <a:p>
                      <a:pPr algn="ctr" fontAlgn="b"/>
                      <a:r>
                        <a:rPr lang="en-IT" sz="1100" b="0" i="0" u="none" strike="noStrike">
                          <a:solidFill>
                            <a:schemeClr val="tx1"/>
                          </a:solidFill>
                          <a:effectLst/>
                          <a:latin typeface="+mn-lt"/>
                        </a:rPr>
                        <a:t>93 (6.5)</a:t>
                      </a:r>
                    </a:p>
                  </a:txBody>
                  <a:tcPr marT="0" marB="0" anchor="ctr">
                    <a:solidFill>
                      <a:srgbClr val="CBCDD2"/>
                    </a:solidFill>
                  </a:tcPr>
                </a:tc>
                <a:tc>
                  <a:txBody>
                    <a:bodyPr/>
                    <a:lstStyle/>
                    <a:p>
                      <a:pPr algn="ctr" fontAlgn="b"/>
                      <a:r>
                        <a:rPr lang="en-IT" sz="1100" b="0" i="0" u="none" strike="noStrike">
                          <a:solidFill>
                            <a:schemeClr val="tx1"/>
                          </a:solidFill>
                          <a:effectLst/>
                          <a:latin typeface="+mn-lt"/>
                        </a:rPr>
                        <a:t>11 (7.0)</a:t>
                      </a:r>
                    </a:p>
                  </a:txBody>
                  <a:tcPr marT="0" marB="0" anchor="ctr">
                    <a:solidFill>
                      <a:srgbClr val="CBCDD2"/>
                    </a:solidFill>
                  </a:tcPr>
                </a:tc>
                <a:tc>
                  <a:txBody>
                    <a:bodyPr/>
                    <a:lstStyle/>
                    <a:p>
                      <a:pPr algn="ctr" fontAlgn="b"/>
                      <a:endParaRPr lang="en-IT" sz="1100" b="0" i="0" u="none" strike="noStrike">
                        <a:solidFill>
                          <a:schemeClr val="tx1"/>
                        </a:solidFill>
                        <a:effectLst/>
                        <a:latin typeface="+mn-lt"/>
                      </a:endParaRPr>
                    </a:p>
                  </a:txBody>
                  <a:tcPr marT="0" marB="0" anchor="ctr">
                    <a:solidFill>
                      <a:srgbClr val="CBCDD2"/>
                    </a:solidFill>
                  </a:tcPr>
                </a:tc>
                <a:extLst>
                  <a:ext uri="{0D108BD9-81ED-4DB2-BD59-A6C34878D82A}">
                    <a16:rowId xmlns:a16="http://schemas.microsoft.com/office/drawing/2014/main" val="1861043024"/>
                  </a:ext>
                </a:extLst>
              </a:tr>
              <a:tr h="195304">
                <a:tc>
                  <a:txBody>
                    <a:bodyPr/>
                    <a:lstStyle/>
                    <a:p>
                      <a:pPr marL="457200" lvl="1" indent="0" algn="l" fontAlgn="b"/>
                      <a:r>
                        <a:rPr lang="en-GB" sz="1100" b="0" i="0" u="none" strike="noStrike">
                          <a:solidFill>
                            <a:schemeClr val="tx1"/>
                          </a:solidFill>
                          <a:effectLst/>
                          <a:latin typeface="+mn-lt"/>
                        </a:rPr>
                        <a:t>II</a:t>
                      </a:r>
                    </a:p>
                  </a:txBody>
                  <a:tcPr marT="0" marB="0" anchor="ctr">
                    <a:solidFill>
                      <a:srgbClr val="CBCDD2"/>
                    </a:solidFill>
                  </a:tcPr>
                </a:tc>
                <a:tc>
                  <a:txBody>
                    <a:bodyPr/>
                    <a:lstStyle/>
                    <a:p>
                      <a:pPr algn="ctr" fontAlgn="b"/>
                      <a:r>
                        <a:rPr lang="en-IT" sz="1100" b="0" i="0" u="none" strike="noStrike">
                          <a:solidFill>
                            <a:schemeClr val="tx1"/>
                          </a:solidFill>
                          <a:effectLst/>
                          <a:latin typeface="+mn-lt"/>
                        </a:rPr>
                        <a:t>58 (4.7)</a:t>
                      </a:r>
                    </a:p>
                  </a:txBody>
                  <a:tcPr marT="0" marB="0" anchor="ctr">
                    <a:solidFill>
                      <a:srgbClr val="CBCDD2"/>
                    </a:solidFill>
                  </a:tcPr>
                </a:tc>
                <a:tc>
                  <a:txBody>
                    <a:bodyPr/>
                    <a:lstStyle/>
                    <a:p>
                      <a:pPr algn="ctr" fontAlgn="b"/>
                      <a:r>
                        <a:rPr lang="en-IT" sz="1100" b="0" i="0" u="none" strike="noStrike">
                          <a:solidFill>
                            <a:schemeClr val="tx1"/>
                          </a:solidFill>
                          <a:effectLst/>
                          <a:latin typeface="+mn-lt"/>
                        </a:rPr>
                        <a:t>78 (5.5)</a:t>
                      </a:r>
                    </a:p>
                  </a:txBody>
                  <a:tcPr marT="0" marB="0" anchor="ctr">
                    <a:solidFill>
                      <a:srgbClr val="CBCDD2"/>
                    </a:solidFill>
                  </a:tcPr>
                </a:tc>
                <a:tc>
                  <a:txBody>
                    <a:bodyPr/>
                    <a:lstStyle/>
                    <a:p>
                      <a:pPr algn="ctr" fontAlgn="b"/>
                      <a:r>
                        <a:rPr lang="en-IT" sz="1100" b="0" i="0" u="none" strike="noStrike">
                          <a:solidFill>
                            <a:schemeClr val="tx1"/>
                          </a:solidFill>
                          <a:effectLst/>
                          <a:latin typeface="+mn-lt"/>
                        </a:rPr>
                        <a:t>5 (3.2)</a:t>
                      </a:r>
                    </a:p>
                  </a:txBody>
                  <a:tcPr marT="0" marB="0" anchor="ctr">
                    <a:solidFill>
                      <a:srgbClr val="CBCDD2"/>
                    </a:solidFill>
                  </a:tcPr>
                </a:tc>
                <a:tc>
                  <a:txBody>
                    <a:bodyPr/>
                    <a:lstStyle/>
                    <a:p>
                      <a:pPr algn="ctr" fontAlgn="b"/>
                      <a:endParaRPr lang="en-IT" sz="1100" b="0" i="0" u="none" strike="noStrike">
                        <a:solidFill>
                          <a:schemeClr val="tx1"/>
                        </a:solidFill>
                        <a:effectLst/>
                        <a:latin typeface="+mn-lt"/>
                      </a:endParaRPr>
                    </a:p>
                  </a:txBody>
                  <a:tcPr marT="0" marB="0" anchor="ctr">
                    <a:solidFill>
                      <a:srgbClr val="CBCDD2"/>
                    </a:solidFill>
                  </a:tcPr>
                </a:tc>
                <a:extLst>
                  <a:ext uri="{0D108BD9-81ED-4DB2-BD59-A6C34878D82A}">
                    <a16:rowId xmlns:a16="http://schemas.microsoft.com/office/drawing/2014/main" val="2566775052"/>
                  </a:ext>
                </a:extLst>
              </a:tr>
              <a:tr h="195304">
                <a:tc>
                  <a:txBody>
                    <a:bodyPr/>
                    <a:lstStyle/>
                    <a:p>
                      <a:pPr marL="457200" lvl="1" indent="0" algn="l" fontAlgn="b"/>
                      <a:r>
                        <a:rPr lang="en-GB" sz="1100" b="0" i="0" u="none" strike="noStrike">
                          <a:solidFill>
                            <a:schemeClr val="tx1"/>
                          </a:solidFill>
                          <a:effectLst/>
                          <a:latin typeface="+mn-lt"/>
                        </a:rPr>
                        <a:t>III</a:t>
                      </a:r>
                    </a:p>
                  </a:txBody>
                  <a:tcPr marT="0" marB="0" anchor="ctr">
                    <a:solidFill>
                      <a:srgbClr val="CBCDD2"/>
                    </a:solidFill>
                  </a:tcPr>
                </a:tc>
                <a:tc>
                  <a:txBody>
                    <a:bodyPr/>
                    <a:lstStyle/>
                    <a:p>
                      <a:pPr algn="ctr" fontAlgn="b"/>
                      <a:r>
                        <a:rPr lang="en-IT" sz="1100" b="0" i="0" u="none" strike="noStrike">
                          <a:solidFill>
                            <a:schemeClr val="tx1"/>
                          </a:solidFill>
                          <a:effectLst/>
                          <a:latin typeface="+mn-lt"/>
                        </a:rPr>
                        <a:t>74 (6.0)</a:t>
                      </a:r>
                    </a:p>
                  </a:txBody>
                  <a:tcPr marT="0" marB="0" anchor="ctr">
                    <a:solidFill>
                      <a:srgbClr val="CBCDD2"/>
                    </a:solidFill>
                  </a:tcPr>
                </a:tc>
                <a:tc>
                  <a:txBody>
                    <a:bodyPr/>
                    <a:lstStyle/>
                    <a:p>
                      <a:pPr algn="ctr" fontAlgn="b"/>
                      <a:r>
                        <a:rPr lang="en-IT" sz="1100" b="0" i="0" u="none" strike="noStrike">
                          <a:solidFill>
                            <a:schemeClr val="tx1"/>
                          </a:solidFill>
                          <a:effectLst/>
                          <a:latin typeface="+mn-lt"/>
                        </a:rPr>
                        <a:t>85 (6.0)</a:t>
                      </a:r>
                    </a:p>
                  </a:txBody>
                  <a:tcPr marT="0" marB="0" anchor="ctr">
                    <a:solidFill>
                      <a:srgbClr val="CBCDD2"/>
                    </a:solidFill>
                  </a:tcPr>
                </a:tc>
                <a:tc>
                  <a:txBody>
                    <a:bodyPr/>
                    <a:lstStyle/>
                    <a:p>
                      <a:pPr algn="ctr" fontAlgn="b"/>
                      <a:r>
                        <a:rPr lang="en-IT" sz="1100" b="0" i="0" u="none" strike="noStrike">
                          <a:solidFill>
                            <a:schemeClr val="tx1"/>
                          </a:solidFill>
                          <a:effectLst/>
                          <a:latin typeface="+mn-lt"/>
                        </a:rPr>
                        <a:t>3 (1.9)</a:t>
                      </a:r>
                    </a:p>
                  </a:txBody>
                  <a:tcPr marT="0" marB="0" anchor="ctr">
                    <a:solidFill>
                      <a:srgbClr val="CBCDD2"/>
                    </a:solidFill>
                  </a:tcPr>
                </a:tc>
                <a:tc>
                  <a:txBody>
                    <a:bodyPr/>
                    <a:lstStyle/>
                    <a:p>
                      <a:pPr algn="ctr" fontAlgn="b"/>
                      <a:endParaRPr lang="en-IT" sz="1100" b="0" i="0" u="none" strike="noStrike">
                        <a:solidFill>
                          <a:schemeClr val="tx1"/>
                        </a:solidFill>
                        <a:effectLst/>
                        <a:latin typeface="+mn-lt"/>
                      </a:endParaRPr>
                    </a:p>
                  </a:txBody>
                  <a:tcPr marT="0" marB="0" anchor="ctr">
                    <a:solidFill>
                      <a:srgbClr val="CBCDD2"/>
                    </a:solidFill>
                  </a:tcPr>
                </a:tc>
                <a:extLst>
                  <a:ext uri="{0D108BD9-81ED-4DB2-BD59-A6C34878D82A}">
                    <a16:rowId xmlns:a16="http://schemas.microsoft.com/office/drawing/2014/main" val="3598387450"/>
                  </a:ext>
                </a:extLst>
              </a:tr>
              <a:tr h="195304">
                <a:tc>
                  <a:txBody>
                    <a:bodyPr/>
                    <a:lstStyle/>
                    <a:p>
                      <a:pPr marL="457200" lvl="1" indent="0" algn="l" fontAlgn="b">
                        <a:tabLst/>
                      </a:pPr>
                      <a:r>
                        <a:rPr lang="en-GB" sz="1100" b="0" i="0" u="none" strike="noStrike">
                          <a:solidFill>
                            <a:schemeClr val="tx1"/>
                          </a:solidFill>
                          <a:effectLst/>
                          <a:latin typeface="+mn-lt"/>
                        </a:rPr>
                        <a:t>IV</a:t>
                      </a:r>
                    </a:p>
                  </a:txBody>
                  <a:tcPr marT="0" marB="0" anchor="ctr">
                    <a:solidFill>
                      <a:srgbClr val="CBCDD2"/>
                    </a:solidFill>
                  </a:tcPr>
                </a:tc>
                <a:tc>
                  <a:txBody>
                    <a:bodyPr/>
                    <a:lstStyle/>
                    <a:p>
                      <a:pPr algn="ctr" fontAlgn="b"/>
                      <a:r>
                        <a:rPr lang="en-IT" sz="1100" b="0" i="0" u="none" strike="noStrike">
                          <a:solidFill>
                            <a:schemeClr val="tx1"/>
                          </a:solidFill>
                          <a:effectLst/>
                          <a:latin typeface="+mn-lt"/>
                        </a:rPr>
                        <a:t>102 (8.2)</a:t>
                      </a:r>
                    </a:p>
                  </a:txBody>
                  <a:tcPr marT="0" marB="0" anchor="ctr">
                    <a:solidFill>
                      <a:srgbClr val="CBCDD2"/>
                    </a:solidFill>
                  </a:tcPr>
                </a:tc>
                <a:tc>
                  <a:txBody>
                    <a:bodyPr/>
                    <a:lstStyle/>
                    <a:p>
                      <a:pPr algn="ctr" fontAlgn="b"/>
                      <a:r>
                        <a:rPr lang="en-IT" sz="1100" b="0" i="0" u="none" strike="noStrike">
                          <a:solidFill>
                            <a:schemeClr val="tx1"/>
                          </a:solidFill>
                          <a:effectLst/>
                          <a:latin typeface="+mn-lt"/>
                        </a:rPr>
                        <a:t>117 (8.2)</a:t>
                      </a:r>
                    </a:p>
                  </a:txBody>
                  <a:tcPr marT="0" marB="0" anchor="ctr">
                    <a:solidFill>
                      <a:srgbClr val="CBCDD2"/>
                    </a:solidFill>
                  </a:tcPr>
                </a:tc>
                <a:tc>
                  <a:txBody>
                    <a:bodyPr/>
                    <a:lstStyle/>
                    <a:p>
                      <a:pPr algn="ctr" fontAlgn="b"/>
                      <a:r>
                        <a:rPr lang="en-IT" sz="1100" b="0" i="0" u="none" strike="noStrike">
                          <a:solidFill>
                            <a:schemeClr val="tx1"/>
                          </a:solidFill>
                          <a:effectLst/>
                          <a:latin typeface="+mn-lt"/>
                        </a:rPr>
                        <a:t>4 (2.6)</a:t>
                      </a:r>
                    </a:p>
                  </a:txBody>
                  <a:tcPr marT="0" marB="0" anchor="ctr">
                    <a:solidFill>
                      <a:srgbClr val="CBCDD2"/>
                    </a:solidFill>
                  </a:tcPr>
                </a:tc>
                <a:tc>
                  <a:txBody>
                    <a:bodyPr/>
                    <a:lstStyle/>
                    <a:p>
                      <a:pPr algn="ctr" fontAlgn="b"/>
                      <a:endParaRPr lang="en-IT" sz="1100" b="0" i="0" u="none" strike="noStrike">
                        <a:solidFill>
                          <a:schemeClr val="tx1"/>
                        </a:solidFill>
                        <a:effectLst/>
                        <a:latin typeface="+mn-lt"/>
                      </a:endParaRPr>
                    </a:p>
                  </a:txBody>
                  <a:tcPr marT="0" marB="0" anchor="ctr">
                    <a:solidFill>
                      <a:srgbClr val="CBCDD2"/>
                    </a:solidFill>
                  </a:tcPr>
                </a:tc>
                <a:extLst>
                  <a:ext uri="{0D108BD9-81ED-4DB2-BD59-A6C34878D82A}">
                    <a16:rowId xmlns:a16="http://schemas.microsoft.com/office/drawing/2014/main" val="1490581405"/>
                  </a:ext>
                </a:extLst>
              </a:tr>
              <a:tr h="195304">
                <a:tc>
                  <a:txBody>
                    <a:bodyPr/>
                    <a:lstStyle/>
                    <a:p>
                      <a:pPr marL="457200" lvl="1" indent="0" algn="l" fontAlgn="b"/>
                      <a:r>
                        <a:rPr lang="en-GB" sz="1100" b="0" i="0" u="none" strike="noStrike">
                          <a:solidFill>
                            <a:schemeClr val="tx1"/>
                          </a:solidFill>
                          <a:effectLst/>
                          <a:latin typeface="+mn-lt"/>
                        </a:rPr>
                        <a:t>N/A</a:t>
                      </a:r>
                    </a:p>
                  </a:txBody>
                  <a:tcPr marT="0" marB="0" anchor="ctr">
                    <a:solidFill>
                      <a:srgbClr val="CBCDD2"/>
                    </a:solidFill>
                  </a:tcPr>
                </a:tc>
                <a:tc>
                  <a:txBody>
                    <a:bodyPr/>
                    <a:lstStyle/>
                    <a:p>
                      <a:pPr algn="ctr" fontAlgn="b"/>
                      <a:r>
                        <a:rPr lang="en-IT" sz="1100" b="0" i="0" u="none" strike="noStrike">
                          <a:solidFill>
                            <a:schemeClr val="tx1"/>
                          </a:solidFill>
                          <a:effectLst/>
                          <a:latin typeface="+mn-lt"/>
                        </a:rPr>
                        <a:t>779 (62.9)</a:t>
                      </a:r>
                    </a:p>
                  </a:txBody>
                  <a:tcPr marT="0" marB="0" anchor="ctr">
                    <a:solidFill>
                      <a:srgbClr val="CBCDD2"/>
                    </a:solidFill>
                  </a:tcPr>
                </a:tc>
                <a:tc>
                  <a:txBody>
                    <a:bodyPr/>
                    <a:lstStyle/>
                    <a:p>
                      <a:pPr algn="ctr" fontAlgn="b"/>
                      <a:r>
                        <a:rPr lang="en-IT" sz="1100" b="0" i="0" u="none" strike="noStrike">
                          <a:solidFill>
                            <a:schemeClr val="tx1"/>
                          </a:solidFill>
                          <a:effectLst/>
                          <a:latin typeface="+mn-lt"/>
                        </a:rPr>
                        <a:t>932 (65.6)</a:t>
                      </a:r>
                    </a:p>
                  </a:txBody>
                  <a:tcPr marT="0" marB="0" anchor="ctr">
                    <a:solidFill>
                      <a:srgbClr val="CBCDD2"/>
                    </a:solidFill>
                  </a:tcPr>
                </a:tc>
                <a:tc>
                  <a:txBody>
                    <a:bodyPr/>
                    <a:lstStyle/>
                    <a:p>
                      <a:pPr algn="ctr" fontAlgn="b"/>
                      <a:r>
                        <a:rPr lang="en-IT" sz="1100" b="0" i="0" u="none" strike="noStrike">
                          <a:solidFill>
                            <a:schemeClr val="tx1"/>
                          </a:solidFill>
                          <a:effectLst/>
                          <a:latin typeface="+mn-lt"/>
                        </a:rPr>
                        <a:t>123 (78.3)</a:t>
                      </a:r>
                    </a:p>
                  </a:txBody>
                  <a:tcPr marT="0" marB="0" anchor="ctr">
                    <a:solidFill>
                      <a:srgbClr val="CBCDD2"/>
                    </a:solidFill>
                  </a:tcPr>
                </a:tc>
                <a:tc>
                  <a:txBody>
                    <a:bodyPr/>
                    <a:lstStyle/>
                    <a:p>
                      <a:pPr algn="ctr" fontAlgn="b"/>
                      <a:endParaRPr lang="en-IT" sz="1100" b="0" i="0" u="none" strike="noStrike">
                        <a:solidFill>
                          <a:schemeClr val="tx1"/>
                        </a:solidFill>
                        <a:effectLst/>
                        <a:latin typeface="+mn-lt"/>
                      </a:endParaRPr>
                    </a:p>
                  </a:txBody>
                  <a:tcPr marT="0" marB="0" anchor="ctr">
                    <a:solidFill>
                      <a:srgbClr val="CBCDD2"/>
                    </a:solidFill>
                  </a:tcPr>
                </a:tc>
                <a:extLst>
                  <a:ext uri="{0D108BD9-81ED-4DB2-BD59-A6C34878D82A}">
                    <a16:rowId xmlns:a16="http://schemas.microsoft.com/office/drawing/2014/main" val="705831431"/>
                  </a:ext>
                </a:extLst>
              </a:tr>
            </a:tbl>
          </a:graphicData>
        </a:graphic>
      </p:graphicFrame>
    </p:spTree>
    <p:extLst>
      <p:ext uri="{BB962C8B-B14F-4D97-AF65-F5344CB8AC3E}">
        <p14:creationId xmlns:p14="http://schemas.microsoft.com/office/powerpoint/2010/main" val="14594457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74ACD2E-F83C-2BA3-B578-37A96E605C11}"/>
              </a:ext>
            </a:extLst>
          </p:cNvPr>
          <p:cNvSpPr>
            <a:spLocks noGrp="1"/>
          </p:cNvSpPr>
          <p:nvPr>
            <p:ph type="ftr" sz="quarter" idx="10"/>
          </p:nvPr>
        </p:nvSpPr>
        <p:spPr/>
        <p:txBody>
          <a:bodyPr/>
          <a:lstStyle/>
          <a:p>
            <a:r>
              <a:rPr lang="en-GB"/>
              <a:t>2L, second-line; BTKi, Bruton’s tyrosine kinase inhibitor; CLL, chronic lymphocytic </a:t>
            </a:r>
            <a:r>
              <a:rPr lang="en-GB" err="1"/>
              <a:t>leukemia</a:t>
            </a:r>
            <a:r>
              <a:rPr lang="en-GB"/>
              <a:t>; IQR, interquartile range; SD, standard deviation; SLL, small lymphocytic lymphoma.</a:t>
            </a:r>
          </a:p>
          <a:p>
            <a:r>
              <a:rPr lang="en-GB" b="1"/>
              <a:t>Pinilla-</a:t>
            </a:r>
            <a:r>
              <a:rPr lang="en-GB" b="1" err="1"/>
              <a:t>Ibarz</a:t>
            </a:r>
            <a:r>
              <a:rPr lang="en-GB" b="1"/>
              <a:t> et al. Abstract #P697 presented at EHA2024. </a:t>
            </a:r>
          </a:p>
        </p:txBody>
      </p:sp>
      <p:sp>
        <p:nvSpPr>
          <p:cNvPr id="3" name="Title 2">
            <a:extLst>
              <a:ext uri="{FF2B5EF4-FFF2-40B4-BE49-F238E27FC236}">
                <a16:creationId xmlns:a16="http://schemas.microsoft.com/office/drawing/2014/main" id="{C51B3907-CB71-9959-76B7-B8B90BC14D37}"/>
              </a:ext>
            </a:extLst>
          </p:cNvPr>
          <p:cNvSpPr>
            <a:spLocks noGrp="1"/>
          </p:cNvSpPr>
          <p:nvPr>
            <p:ph type="title"/>
          </p:nvPr>
        </p:nvSpPr>
        <p:spPr/>
        <p:txBody>
          <a:bodyPr/>
          <a:lstStyle/>
          <a:p>
            <a:r>
              <a:rPr lang="en-US"/>
              <a:t>Baseline characteristics for patients initiating a BTKi in 2L</a:t>
            </a:r>
          </a:p>
        </p:txBody>
      </p:sp>
      <p:graphicFrame>
        <p:nvGraphicFramePr>
          <p:cNvPr id="5" name="Content Placeholder 4">
            <a:extLst>
              <a:ext uri="{FF2B5EF4-FFF2-40B4-BE49-F238E27FC236}">
                <a16:creationId xmlns:a16="http://schemas.microsoft.com/office/drawing/2014/main" id="{8D92E2CE-4E1B-7723-712A-577439818B1B}"/>
              </a:ext>
            </a:extLst>
          </p:cNvPr>
          <p:cNvGraphicFramePr>
            <a:graphicFrameLocks noGrp="1"/>
          </p:cNvGraphicFramePr>
          <p:nvPr>
            <p:ph idx="1"/>
            <p:extLst>
              <p:ext uri="{D42A27DB-BD31-4B8C-83A1-F6EECF244321}">
                <p14:modId xmlns:p14="http://schemas.microsoft.com/office/powerpoint/2010/main" val="894792322"/>
              </p:ext>
            </p:extLst>
          </p:nvPr>
        </p:nvGraphicFramePr>
        <p:xfrm>
          <a:off x="416534" y="1666800"/>
          <a:ext cx="8028000" cy="4379936"/>
        </p:xfrm>
        <a:graphic>
          <a:graphicData uri="http://schemas.openxmlformats.org/drawingml/2006/table">
            <a:tbl>
              <a:tblPr firstRow="1" bandRow="1">
                <a:tableStyleId>{5C22544A-7EE6-4342-B048-85BDC9FD1C3A}</a:tableStyleId>
              </a:tblPr>
              <a:tblGrid>
                <a:gridCol w="2268000">
                  <a:extLst>
                    <a:ext uri="{9D8B030D-6E8A-4147-A177-3AD203B41FA5}">
                      <a16:colId xmlns:a16="http://schemas.microsoft.com/office/drawing/2014/main" val="3853894439"/>
                    </a:ext>
                  </a:extLst>
                </a:gridCol>
                <a:gridCol w="1440000">
                  <a:extLst>
                    <a:ext uri="{9D8B030D-6E8A-4147-A177-3AD203B41FA5}">
                      <a16:colId xmlns:a16="http://schemas.microsoft.com/office/drawing/2014/main" val="3430414073"/>
                    </a:ext>
                  </a:extLst>
                </a:gridCol>
                <a:gridCol w="1440000">
                  <a:extLst>
                    <a:ext uri="{9D8B030D-6E8A-4147-A177-3AD203B41FA5}">
                      <a16:colId xmlns:a16="http://schemas.microsoft.com/office/drawing/2014/main" val="2770902189"/>
                    </a:ext>
                  </a:extLst>
                </a:gridCol>
                <a:gridCol w="1440000">
                  <a:extLst>
                    <a:ext uri="{9D8B030D-6E8A-4147-A177-3AD203B41FA5}">
                      <a16:colId xmlns:a16="http://schemas.microsoft.com/office/drawing/2014/main" val="1799449270"/>
                    </a:ext>
                  </a:extLst>
                </a:gridCol>
                <a:gridCol w="1440000">
                  <a:extLst>
                    <a:ext uri="{9D8B030D-6E8A-4147-A177-3AD203B41FA5}">
                      <a16:colId xmlns:a16="http://schemas.microsoft.com/office/drawing/2014/main" val="2537397170"/>
                    </a:ext>
                  </a:extLst>
                </a:gridCol>
              </a:tblGrid>
              <a:tr h="207422">
                <a:tc rowSpan="2">
                  <a:txBody>
                    <a:bodyPr/>
                    <a:lstStyle/>
                    <a:p>
                      <a:pPr algn="l" fontAlgn="b"/>
                      <a:r>
                        <a:rPr lang="en-GB" sz="1100" b="1" i="0" u="none" strike="noStrike">
                          <a:solidFill>
                            <a:schemeClr val="bg1"/>
                          </a:solidFill>
                          <a:effectLst/>
                          <a:latin typeface="+mn-lt"/>
                        </a:rPr>
                        <a:t>Variable</a:t>
                      </a:r>
                    </a:p>
                  </a:txBody>
                  <a:tcPr marT="36000" marB="36000" anchor="b">
                    <a:lnB w="38100" cap="flat" cmpd="sng" algn="ctr">
                      <a:solidFill>
                        <a:schemeClr val="bg1"/>
                      </a:solidFill>
                      <a:prstDash val="solid"/>
                      <a:round/>
                      <a:headEnd type="none" w="med" len="med"/>
                      <a:tailEnd type="none" w="med" len="med"/>
                    </a:lnB>
                    <a:solidFill>
                      <a:schemeClr val="accent1"/>
                    </a:solidFill>
                  </a:tcPr>
                </a:tc>
                <a:tc gridSpan="4">
                  <a:txBody>
                    <a:bodyPr/>
                    <a:lstStyle/>
                    <a:p>
                      <a:pPr algn="ctr"/>
                      <a:r>
                        <a:rPr lang="en-US" sz="1100">
                          <a:solidFill>
                            <a:schemeClr val="bg1"/>
                          </a:solidFill>
                          <a:latin typeface="+mn-lt"/>
                        </a:rPr>
                        <a:t>2L (n=1253)</a:t>
                      </a:r>
                    </a:p>
                  </a:txBody>
                  <a:tcPr marT="0" marB="0" anchor="ctr">
                    <a:lnB w="12700" cap="flat" cmpd="sng" algn="ctr">
                      <a:solidFill>
                        <a:schemeClr val="bg1"/>
                      </a:solidFill>
                      <a:prstDash val="solid"/>
                      <a:round/>
                      <a:headEnd type="none" w="med" len="med"/>
                      <a:tailEnd type="none" w="med" len="med"/>
                    </a:lnB>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87546186"/>
                  </a:ext>
                </a:extLst>
              </a:tr>
              <a:tr h="414844">
                <a:tc vMerge="1">
                  <a:txBody>
                    <a:bodyPr/>
                    <a:lstStyle/>
                    <a:p>
                      <a:endParaRPr/>
                    </a:p>
                  </a:txBody>
                  <a:tcPr anchor="b">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GB" sz="1100" b="1" i="0" u="none" strike="noStrike">
                          <a:solidFill>
                            <a:schemeClr val="bg1"/>
                          </a:solidFill>
                          <a:effectLst/>
                          <a:latin typeface="+mn-lt"/>
                        </a:rPr>
                        <a:t>Acalabrutinib (n=672)</a:t>
                      </a:r>
                    </a:p>
                  </a:txBody>
                  <a:tcPr marT="36000" marB="36000" anchor="b">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90000"/>
                        <a:lumOff val="10000"/>
                      </a:schemeClr>
                    </a:solidFill>
                  </a:tcPr>
                </a:tc>
                <a:tc>
                  <a:txBody>
                    <a:bodyPr/>
                    <a:lstStyle/>
                    <a:p>
                      <a:pPr algn="ctr" fontAlgn="b"/>
                      <a:r>
                        <a:rPr lang="en-GB" sz="1100" b="1" i="0" u="none" strike="noStrike">
                          <a:solidFill>
                            <a:schemeClr val="tx1"/>
                          </a:solidFill>
                          <a:effectLst/>
                          <a:latin typeface="+mn-lt"/>
                        </a:rPr>
                        <a:t>Ibrutinib </a:t>
                      </a:r>
                    </a:p>
                    <a:p>
                      <a:pPr algn="ctr" fontAlgn="b"/>
                      <a:r>
                        <a:rPr lang="en-GB" sz="1100" b="1" i="0" u="none" strike="noStrike">
                          <a:solidFill>
                            <a:schemeClr val="tx1"/>
                          </a:solidFill>
                          <a:effectLst/>
                          <a:latin typeface="+mn-lt"/>
                        </a:rPr>
                        <a:t>(n=474)</a:t>
                      </a:r>
                    </a:p>
                  </a:txBody>
                  <a:tcPr marT="36000" marB="36000" anchor="b">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solidFill>
                  </a:tcPr>
                </a:tc>
                <a:tc>
                  <a:txBody>
                    <a:bodyPr/>
                    <a:lstStyle/>
                    <a:p>
                      <a:pPr algn="ctr" fontAlgn="b"/>
                      <a:r>
                        <a:rPr lang="en-GB" sz="1100" b="1" i="0" u="none" strike="noStrike">
                          <a:solidFill>
                            <a:schemeClr val="bg1"/>
                          </a:solidFill>
                          <a:effectLst/>
                          <a:latin typeface="+mn-lt"/>
                        </a:rPr>
                        <a:t>Zanubrutinib (n=107)</a:t>
                      </a:r>
                    </a:p>
                  </a:txBody>
                  <a:tcPr marT="36000" marB="36000" anchor="b">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3"/>
                    </a:solidFill>
                  </a:tcPr>
                </a:tc>
                <a:tc>
                  <a:txBody>
                    <a:bodyPr/>
                    <a:lstStyle/>
                    <a:p>
                      <a:pPr algn="ctr" fontAlgn="b"/>
                      <a:r>
                        <a:rPr lang="en-GB" sz="1100" b="1" i="1" u="none" strike="noStrike">
                          <a:solidFill>
                            <a:schemeClr val="bg1"/>
                          </a:solidFill>
                          <a:effectLst/>
                          <a:latin typeface="+mn-lt"/>
                        </a:rPr>
                        <a:t>P</a:t>
                      </a:r>
                      <a:r>
                        <a:rPr lang="en-GB" sz="1100" b="1" i="0" u="none" strike="noStrike">
                          <a:solidFill>
                            <a:schemeClr val="bg1"/>
                          </a:solidFill>
                          <a:effectLst/>
                          <a:latin typeface="+mn-lt"/>
                        </a:rPr>
                        <a:t> Value</a:t>
                      </a:r>
                    </a:p>
                  </a:txBody>
                  <a:tcPr marT="36000" marB="36000" anchor="b">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591020645"/>
                  </a:ext>
                </a:extLst>
              </a:tr>
              <a:tr h="170753">
                <a:tc>
                  <a:txBody>
                    <a:bodyPr/>
                    <a:lstStyle/>
                    <a:p>
                      <a:pPr algn="l" fontAlgn="b"/>
                      <a:r>
                        <a:rPr lang="en-GB" sz="1100" b="1" i="0" u="none" strike="noStrike">
                          <a:solidFill>
                            <a:schemeClr val="tx1"/>
                          </a:solidFill>
                          <a:effectLst/>
                          <a:latin typeface="+mn-lt"/>
                        </a:rPr>
                        <a:t>Age at index</a:t>
                      </a:r>
                    </a:p>
                  </a:txBody>
                  <a:tcPr marT="0" marB="0" anchor="ctr">
                    <a:lnT w="38100" cap="flat" cmpd="sng" algn="ctr">
                      <a:solidFill>
                        <a:schemeClr val="bg1"/>
                      </a:solidFill>
                      <a:prstDash val="solid"/>
                      <a:round/>
                      <a:headEnd type="none" w="med" len="med"/>
                      <a:tailEnd type="none" w="med" len="med"/>
                    </a:lnT>
                    <a:solidFill>
                      <a:srgbClr val="CBCDD2"/>
                    </a:solidFill>
                  </a:tcPr>
                </a:tc>
                <a:tc>
                  <a:txBody>
                    <a:bodyPr/>
                    <a:lstStyle/>
                    <a:p>
                      <a:pPr algn="ctr" fontAlgn="b"/>
                      <a:endParaRPr lang="en-IT" sz="1100" b="0" i="0" u="none" strike="noStrike">
                        <a:solidFill>
                          <a:schemeClr val="tx1"/>
                        </a:solidFill>
                        <a:effectLst/>
                        <a:latin typeface="+mn-lt"/>
                      </a:endParaRPr>
                    </a:p>
                  </a:txBody>
                  <a:tcPr marT="0" marB="0" anchor="ctr">
                    <a:lnT w="38100" cap="flat" cmpd="sng" algn="ctr">
                      <a:solidFill>
                        <a:schemeClr val="bg1"/>
                      </a:solidFill>
                      <a:prstDash val="solid"/>
                      <a:round/>
                      <a:headEnd type="none" w="med" len="med"/>
                      <a:tailEnd type="none" w="med" len="med"/>
                    </a:lnT>
                    <a:solidFill>
                      <a:srgbClr val="CBCDD2"/>
                    </a:solidFill>
                  </a:tcPr>
                </a:tc>
                <a:tc>
                  <a:txBody>
                    <a:bodyPr/>
                    <a:lstStyle/>
                    <a:p>
                      <a:pPr algn="ctr" fontAlgn="b"/>
                      <a:endParaRPr lang="en-IT" sz="1100" b="0" i="0" u="none" strike="noStrike">
                        <a:solidFill>
                          <a:schemeClr val="tx1"/>
                        </a:solidFill>
                        <a:effectLst/>
                        <a:latin typeface="+mn-lt"/>
                      </a:endParaRPr>
                    </a:p>
                  </a:txBody>
                  <a:tcPr marT="0" marB="0" anchor="ctr">
                    <a:lnT w="38100" cap="flat" cmpd="sng" algn="ctr">
                      <a:solidFill>
                        <a:schemeClr val="bg1"/>
                      </a:solidFill>
                      <a:prstDash val="solid"/>
                      <a:round/>
                      <a:headEnd type="none" w="med" len="med"/>
                      <a:tailEnd type="none" w="med" len="med"/>
                    </a:lnT>
                    <a:solidFill>
                      <a:srgbClr val="CBCDD2"/>
                    </a:solidFill>
                  </a:tcPr>
                </a:tc>
                <a:tc>
                  <a:txBody>
                    <a:bodyPr/>
                    <a:lstStyle/>
                    <a:p>
                      <a:pPr algn="ctr" fontAlgn="b"/>
                      <a:endParaRPr lang="en-IT" sz="1100" b="0" i="0" u="none" strike="noStrike">
                        <a:solidFill>
                          <a:schemeClr val="tx1"/>
                        </a:solidFill>
                        <a:effectLst/>
                        <a:latin typeface="+mn-lt"/>
                      </a:endParaRPr>
                    </a:p>
                  </a:txBody>
                  <a:tcPr marT="0" marB="0" anchor="ctr">
                    <a:lnT w="38100" cap="flat" cmpd="sng" algn="ctr">
                      <a:solidFill>
                        <a:schemeClr val="bg1"/>
                      </a:solidFill>
                      <a:prstDash val="solid"/>
                      <a:round/>
                      <a:headEnd type="none" w="med" len="med"/>
                      <a:tailEnd type="none" w="med" len="med"/>
                    </a:lnT>
                    <a:solidFill>
                      <a:srgbClr val="CBCDD2"/>
                    </a:solidFill>
                  </a:tcPr>
                </a:tc>
                <a:tc>
                  <a:txBody>
                    <a:bodyPr/>
                    <a:lstStyle/>
                    <a:p>
                      <a:pPr algn="ctr" fontAlgn="b"/>
                      <a:r>
                        <a:rPr lang="en-US" sz="1100" b="0" i="0" u="none" strike="noStrike">
                          <a:solidFill>
                            <a:schemeClr val="tx1"/>
                          </a:solidFill>
                          <a:effectLst/>
                          <a:latin typeface="+mn-lt"/>
                        </a:rPr>
                        <a:t>0</a:t>
                      </a:r>
                      <a:r>
                        <a:rPr lang="en-IT" sz="1100" b="0" i="0" u="none" strike="noStrike">
                          <a:solidFill>
                            <a:schemeClr val="tx1"/>
                          </a:solidFill>
                          <a:effectLst/>
                          <a:latin typeface="+mn-lt"/>
                        </a:rPr>
                        <a:t>.0037</a:t>
                      </a:r>
                    </a:p>
                  </a:txBody>
                  <a:tcPr marT="0" marB="0" anchor="ctr">
                    <a:lnT w="38100" cap="flat" cmpd="sng" algn="ctr">
                      <a:solidFill>
                        <a:schemeClr val="bg1"/>
                      </a:solidFill>
                      <a:prstDash val="solid"/>
                      <a:round/>
                      <a:headEnd type="none" w="med" len="med"/>
                      <a:tailEnd type="none" w="med" len="med"/>
                    </a:lnT>
                    <a:solidFill>
                      <a:srgbClr val="CBCDD2"/>
                    </a:solidFill>
                  </a:tcPr>
                </a:tc>
                <a:extLst>
                  <a:ext uri="{0D108BD9-81ED-4DB2-BD59-A6C34878D82A}">
                    <a16:rowId xmlns:a16="http://schemas.microsoft.com/office/drawing/2014/main" val="248345931"/>
                  </a:ext>
                </a:extLst>
              </a:tr>
              <a:tr h="170753">
                <a:tc>
                  <a:txBody>
                    <a:bodyPr/>
                    <a:lstStyle/>
                    <a:p>
                      <a:pPr marL="457200" lvl="1" indent="0" algn="l" fontAlgn="b"/>
                      <a:r>
                        <a:rPr lang="en-GB" sz="1100" b="0" i="0" u="none" strike="noStrike">
                          <a:solidFill>
                            <a:schemeClr val="tx1"/>
                          </a:solidFill>
                          <a:effectLst/>
                          <a:latin typeface="+mn-lt"/>
                        </a:rPr>
                        <a:t>Mean (SD), years</a:t>
                      </a:r>
                    </a:p>
                  </a:txBody>
                  <a:tcPr marT="0" marB="0" anchor="ctr">
                    <a:solidFill>
                      <a:srgbClr val="CBCDD2"/>
                    </a:solidFill>
                  </a:tcPr>
                </a:tc>
                <a:tc>
                  <a:txBody>
                    <a:bodyPr/>
                    <a:lstStyle/>
                    <a:p>
                      <a:pPr algn="ctr" fontAlgn="b"/>
                      <a:r>
                        <a:rPr lang="en-IT" sz="1100" b="0" i="0" u="none" strike="noStrike">
                          <a:solidFill>
                            <a:schemeClr val="tx1"/>
                          </a:solidFill>
                          <a:effectLst/>
                          <a:latin typeface="+mn-lt"/>
                        </a:rPr>
                        <a:t>68.2 (10.1)</a:t>
                      </a:r>
                    </a:p>
                  </a:txBody>
                  <a:tcPr marT="0" marB="0" anchor="ctr">
                    <a:solidFill>
                      <a:srgbClr val="CBCDD2"/>
                    </a:solidFill>
                  </a:tcPr>
                </a:tc>
                <a:tc>
                  <a:txBody>
                    <a:bodyPr/>
                    <a:lstStyle/>
                    <a:p>
                      <a:pPr algn="ctr" fontAlgn="b"/>
                      <a:r>
                        <a:rPr lang="en-IT" sz="1100" b="0" i="0" u="none" strike="noStrike">
                          <a:solidFill>
                            <a:schemeClr val="tx1"/>
                          </a:solidFill>
                          <a:effectLst/>
                          <a:latin typeface="+mn-lt"/>
                        </a:rPr>
                        <a:t>68.7 (9.6)</a:t>
                      </a:r>
                    </a:p>
                  </a:txBody>
                  <a:tcPr marT="0" marB="0" anchor="ctr">
                    <a:solidFill>
                      <a:srgbClr val="CBCDD2"/>
                    </a:solidFill>
                  </a:tcPr>
                </a:tc>
                <a:tc>
                  <a:txBody>
                    <a:bodyPr/>
                    <a:lstStyle/>
                    <a:p>
                      <a:pPr algn="ctr" fontAlgn="b"/>
                      <a:r>
                        <a:rPr lang="en-IT" sz="1100" b="0" i="0" u="none" strike="noStrike">
                          <a:solidFill>
                            <a:schemeClr val="tx1"/>
                          </a:solidFill>
                          <a:effectLst/>
                          <a:latin typeface="+mn-lt"/>
                        </a:rPr>
                        <a:t>71.7 (10.2)</a:t>
                      </a:r>
                    </a:p>
                  </a:txBody>
                  <a:tcPr marT="0" marB="0" anchor="ctr">
                    <a:solidFill>
                      <a:srgbClr val="CBCDD2"/>
                    </a:solidFill>
                  </a:tcPr>
                </a:tc>
                <a:tc>
                  <a:txBody>
                    <a:bodyPr/>
                    <a:lstStyle/>
                    <a:p>
                      <a:pPr algn="ctr" fontAlgn="b"/>
                      <a:endParaRPr lang="en-IT" sz="1100" b="0" i="0" u="none" strike="noStrike">
                        <a:solidFill>
                          <a:schemeClr val="tx1"/>
                        </a:solidFill>
                        <a:effectLst/>
                        <a:latin typeface="+mn-lt"/>
                      </a:endParaRPr>
                    </a:p>
                  </a:txBody>
                  <a:tcPr marT="0" marB="0" anchor="ctr">
                    <a:solidFill>
                      <a:srgbClr val="CBCDD2"/>
                    </a:solidFill>
                  </a:tcPr>
                </a:tc>
                <a:extLst>
                  <a:ext uri="{0D108BD9-81ED-4DB2-BD59-A6C34878D82A}">
                    <a16:rowId xmlns:a16="http://schemas.microsoft.com/office/drawing/2014/main" val="1671799989"/>
                  </a:ext>
                </a:extLst>
              </a:tr>
              <a:tr h="170753">
                <a:tc>
                  <a:txBody>
                    <a:bodyPr/>
                    <a:lstStyle/>
                    <a:p>
                      <a:pPr marL="457200" lvl="1" indent="0" algn="l" fontAlgn="b"/>
                      <a:r>
                        <a:rPr lang="en-GB" sz="1100" b="0" i="0" u="none" strike="noStrike">
                          <a:solidFill>
                            <a:schemeClr val="tx1"/>
                          </a:solidFill>
                          <a:effectLst/>
                          <a:latin typeface="+mn-lt"/>
                        </a:rPr>
                        <a:t>Median (IQR), years</a:t>
                      </a:r>
                    </a:p>
                  </a:txBody>
                  <a:tcPr marT="0" marB="0" anchor="ctr">
                    <a:solidFill>
                      <a:srgbClr val="CBCDD2"/>
                    </a:solidFill>
                  </a:tcPr>
                </a:tc>
                <a:tc>
                  <a:txBody>
                    <a:bodyPr/>
                    <a:lstStyle/>
                    <a:p>
                      <a:pPr algn="ctr" fontAlgn="b"/>
                      <a:r>
                        <a:rPr lang="en-IT" sz="1100" b="0" i="0" u="none" strike="noStrike">
                          <a:solidFill>
                            <a:schemeClr val="tx1"/>
                          </a:solidFill>
                          <a:effectLst/>
                          <a:latin typeface="+mn-lt"/>
                        </a:rPr>
                        <a:t>68.5 (62</a:t>
                      </a:r>
                      <a:r>
                        <a:rPr lang="en-US" sz="1100" b="0" i="0" u="none" strike="noStrike">
                          <a:solidFill>
                            <a:schemeClr val="tx1"/>
                          </a:solidFill>
                          <a:effectLst/>
                          <a:latin typeface="+mn-lt"/>
                        </a:rPr>
                        <a:t>-</a:t>
                      </a:r>
                      <a:r>
                        <a:rPr lang="en-IT" sz="1100" b="0" i="0" u="none" strike="noStrike">
                          <a:solidFill>
                            <a:schemeClr val="tx1"/>
                          </a:solidFill>
                          <a:effectLst/>
                          <a:latin typeface="+mn-lt"/>
                        </a:rPr>
                        <a:t>76)</a:t>
                      </a:r>
                    </a:p>
                  </a:txBody>
                  <a:tcPr marT="0" marB="0" anchor="ctr">
                    <a:solidFill>
                      <a:srgbClr val="CBCDD2"/>
                    </a:solidFill>
                  </a:tcPr>
                </a:tc>
                <a:tc>
                  <a:txBody>
                    <a:bodyPr/>
                    <a:lstStyle/>
                    <a:p>
                      <a:pPr algn="ctr" fontAlgn="b"/>
                      <a:r>
                        <a:rPr lang="en-IT" sz="1100" b="0" i="0" u="none" strike="noStrike">
                          <a:solidFill>
                            <a:schemeClr val="tx1"/>
                          </a:solidFill>
                          <a:effectLst/>
                          <a:latin typeface="+mn-lt"/>
                        </a:rPr>
                        <a:t>69 (62</a:t>
                      </a:r>
                      <a:r>
                        <a:rPr lang="en-US" sz="1100" b="0" i="0" u="none" strike="noStrike">
                          <a:solidFill>
                            <a:schemeClr val="tx1"/>
                          </a:solidFill>
                          <a:effectLst/>
                          <a:latin typeface="+mn-lt"/>
                        </a:rPr>
                        <a:t>-</a:t>
                      </a:r>
                      <a:r>
                        <a:rPr lang="en-IT" sz="1100" b="0" i="0" u="none" strike="noStrike">
                          <a:solidFill>
                            <a:schemeClr val="tx1"/>
                          </a:solidFill>
                          <a:effectLst/>
                          <a:latin typeface="+mn-lt"/>
                        </a:rPr>
                        <a:t>76)</a:t>
                      </a:r>
                    </a:p>
                  </a:txBody>
                  <a:tcPr marT="0" marB="0" anchor="ctr">
                    <a:solidFill>
                      <a:srgbClr val="CBCDD2"/>
                    </a:solidFill>
                  </a:tcPr>
                </a:tc>
                <a:tc>
                  <a:txBody>
                    <a:bodyPr/>
                    <a:lstStyle/>
                    <a:p>
                      <a:pPr algn="ctr" fontAlgn="b"/>
                      <a:r>
                        <a:rPr lang="en-IT" sz="1100" b="0" i="0" u="none" strike="noStrike">
                          <a:solidFill>
                            <a:schemeClr val="tx1"/>
                          </a:solidFill>
                          <a:effectLst/>
                          <a:latin typeface="+mn-lt"/>
                        </a:rPr>
                        <a:t>71 (65</a:t>
                      </a:r>
                      <a:r>
                        <a:rPr lang="en-US" sz="1100" b="0" i="0" u="none" strike="noStrike">
                          <a:solidFill>
                            <a:schemeClr val="tx1"/>
                          </a:solidFill>
                          <a:effectLst/>
                          <a:latin typeface="+mn-lt"/>
                        </a:rPr>
                        <a:t>-</a:t>
                      </a:r>
                      <a:r>
                        <a:rPr lang="en-IT" sz="1100" b="0" i="0" u="none" strike="noStrike">
                          <a:solidFill>
                            <a:schemeClr val="tx1"/>
                          </a:solidFill>
                          <a:effectLst/>
                          <a:latin typeface="+mn-lt"/>
                        </a:rPr>
                        <a:t>80)</a:t>
                      </a:r>
                    </a:p>
                  </a:txBody>
                  <a:tcPr marT="0" marB="0" anchor="ctr">
                    <a:solidFill>
                      <a:srgbClr val="CBCDD2"/>
                    </a:solidFill>
                  </a:tcPr>
                </a:tc>
                <a:tc>
                  <a:txBody>
                    <a:bodyPr/>
                    <a:lstStyle/>
                    <a:p>
                      <a:pPr algn="ctr" fontAlgn="b"/>
                      <a:endParaRPr lang="en-IT" sz="1100" b="0" i="0" u="none" strike="noStrike">
                        <a:solidFill>
                          <a:schemeClr val="tx1"/>
                        </a:solidFill>
                        <a:effectLst/>
                        <a:latin typeface="+mn-lt"/>
                      </a:endParaRPr>
                    </a:p>
                  </a:txBody>
                  <a:tcPr marT="0" marB="0" anchor="ctr">
                    <a:solidFill>
                      <a:srgbClr val="CBCDD2"/>
                    </a:solidFill>
                  </a:tcPr>
                </a:tc>
                <a:extLst>
                  <a:ext uri="{0D108BD9-81ED-4DB2-BD59-A6C34878D82A}">
                    <a16:rowId xmlns:a16="http://schemas.microsoft.com/office/drawing/2014/main" val="1979434901"/>
                  </a:ext>
                </a:extLst>
              </a:tr>
              <a:tr h="170753">
                <a:tc>
                  <a:txBody>
                    <a:bodyPr/>
                    <a:lstStyle/>
                    <a:p>
                      <a:pPr algn="l" fontAlgn="b"/>
                      <a:r>
                        <a:rPr lang="en-GB" sz="1100" b="1" i="0" u="none" strike="noStrike">
                          <a:solidFill>
                            <a:schemeClr val="tx1"/>
                          </a:solidFill>
                          <a:effectLst/>
                          <a:latin typeface="+mn-lt"/>
                        </a:rPr>
                        <a:t>Gender, n (%)</a:t>
                      </a:r>
                    </a:p>
                  </a:txBody>
                  <a:tcPr marT="0" marB="0" anchor="ctr">
                    <a:solidFill>
                      <a:srgbClr val="E7E8EA"/>
                    </a:solidFill>
                  </a:tcPr>
                </a:tc>
                <a:tc>
                  <a:txBody>
                    <a:bodyPr/>
                    <a:lstStyle/>
                    <a:p>
                      <a:pPr algn="ctr" fontAlgn="b"/>
                      <a:endParaRPr lang="en-IT" sz="1100" b="0" i="0" u="none" strike="noStrike">
                        <a:solidFill>
                          <a:schemeClr val="tx1"/>
                        </a:solidFill>
                        <a:effectLst/>
                        <a:latin typeface="+mn-lt"/>
                      </a:endParaRPr>
                    </a:p>
                  </a:txBody>
                  <a:tcPr marT="0" marB="0" anchor="ctr">
                    <a:solidFill>
                      <a:srgbClr val="E7E8EA"/>
                    </a:solidFill>
                  </a:tcPr>
                </a:tc>
                <a:tc>
                  <a:txBody>
                    <a:bodyPr/>
                    <a:lstStyle/>
                    <a:p>
                      <a:pPr algn="ctr" fontAlgn="b"/>
                      <a:endParaRPr lang="en-IT" sz="1100" b="0" i="0" u="none" strike="noStrike">
                        <a:solidFill>
                          <a:schemeClr val="tx1"/>
                        </a:solidFill>
                        <a:effectLst/>
                        <a:latin typeface="+mn-lt"/>
                      </a:endParaRPr>
                    </a:p>
                  </a:txBody>
                  <a:tcPr marT="0" marB="0" anchor="ctr">
                    <a:solidFill>
                      <a:srgbClr val="E7E8EA"/>
                    </a:solidFill>
                  </a:tcPr>
                </a:tc>
                <a:tc>
                  <a:txBody>
                    <a:bodyPr/>
                    <a:lstStyle/>
                    <a:p>
                      <a:pPr algn="ctr" fontAlgn="b"/>
                      <a:endParaRPr lang="en-IT" sz="1100" b="0" i="0" u="none" strike="noStrike">
                        <a:solidFill>
                          <a:schemeClr val="tx1"/>
                        </a:solidFill>
                        <a:effectLst/>
                        <a:latin typeface="+mn-lt"/>
                      </a:endParaRPr>
                    </a:p>
                  </a:txBody>
                  <a:tcPr marT="0" marB="0" anchor="ctr">
                    <a:solidFill>
                      <a:srgbClr val="E7E8EA"/>
                    </a:solidFill>
                  </a:tcPr>
                </a:tc>
                <a:tc>
                  <a:txBody>
                    <a:bodyPr/>
                    <a:lstStyle/>
                    <a:p>
                      <a:pPr algn="ctr" fontAlgn="b"/>
                      <a:r>
                        <a:rPr lang="en-US" sz="1100" b="0" i="0" u="none" strike="noStrike">
                          <a:solidFill>
                            <a:schemeClr val="tx1"/>
                          </a:solidFill>
                          <a:effectLst/>
                          <a:latin typeface="+mn-lt"/>
                        </a:rPr>
                        <a:t>0</a:t>
                      </a:r>
                      <a:r>
                        <a:rPr lang="en-IT" sz="1100" b="0" i="0" u="none" strike="noStrike">
                          <a:solidFill>
                            <a:schemeClr val="tx1"/>
                          </a:solidFill>
                          <a:effectLst/>
                          <a:latin typeface="+mn-lt"/>
                        </a:rPr>
                        <a:t>.8045</a:t>
                      </a:r>
                    </a:p>
                  </a:txBody>
                  <a:tcPr marT="0" marB="0" anchor="ctr">
                    <a:solidFill>
                      <a:srgbClr val="E7E8EA"/>
                    </a:solidFill>
                  </a:tcPr>
                </a:tc>
                <a:extLst>
                  <a:ext uri="{0D108BD9-81ED-4DB2-BD59-A6C34878D82A}">
                    <a16:rowId xmlns:a16="http://schemas.microsoft.com/office/drawing/2014/main" val="2715697700"/>
                  </a:ext>
                </a:extLst>
              </a:tr>
              <a:tr h="170753">
                <a:tc>
                  <a:txBody>
                    <a:bodyPr/>
                    <a:lstStyle/>
                    <a:p>
                      <a:pPr marL="457200" lvl="1" indent="0" algn="l" fontAlgn="b"/>
                      <a:r>
                        <a:rPr lang="en-GB" sz="1100" b="0" i="0" u="none" strike="noStrike">
                          <a:solidFill>
                            <a:schemeClr val="tx1"/>
                          </a:solidFill>
                          <a:effectLst/>
                          <a:latin typeface="+mn-lt"/>
                        </a:rPr>
                        <a:t>Male</a:t>
                      </a:r>
                    </a:p>
                  </a:txBody>
                  <a:tcPr marT="0" marB="0" anchor="ctr">
                    <a:solidFill>
                      <a:srgbClr val="E7E8EA"/>
                    </a:solidFill>
                  </a:tcPr>
                </a:tc>
                <a:tc>
                  <a:txBody>
                    <a:bodyPr/>
                    <a:lstStyle/>
                    <a:p>
                      <a:pPr algn="ctr" fontAlgn="b"/>
                      <a:r>
                        <a:rPr lang="en-IT" sz="1100" b="0" i="0" u="none" strike="noStrike">
                          <a:solidFill>
                            <a:schemeClr val="tx1"/>
                          </a:solidFill>
                          <a:effectLst/>
                          <a:latin typeface="+mn-lt"/>
                        </a:rPr>
                        <a:t>414 (61.6)</a:t>
                      </a:r>
                    </a:p>
                  </a:txBody>
                  <a:tcPr marT="0" marB="0" anchor="ctr">
                    <a:solidFill>
                      <a:srgbClr val="E7E8EA"/>
                    </a:solidFill>
                  </a:tcPr>
                </a:tc>
                <a:tc>
                  <a:txBody>
                    <a:bodyPr/>
                    <a:lstStyle/>
                    <a:p>
                      <a:pPr algn="ctr" fontAlgn="b"/>
                      <a:r>
                        <a:rPr lang="en-IT" sz="1100" b="0" i="0" u="none" strike="noStrike">
                          <a:solidFill>
                            <a:schemeClr val="tx1"/>
                          </a:solidFill>
                          <a:effectLst/>
                          <a:latin typeface="+mn-lt"/>
                        </a:rPr>
                        <a:t>283 (59.7)</a:t>
                      </a:r>
                    </a:p>
                  </a:txBody>
                  <a:tcPr marT="0" marB="0" anchor="ctr">
                    <a:solidFill>
                      <a:srgbClr val="E7E8EA"/>
                    </a:solidFill>
                  </a:tcPr>
                </a:tc>
                <a:tc>
                  <a:txBody>
                    <a:bodyPr/>
                    <a:lstStyle/>
                    <a:p>
                      <a:pPr algn="ctr" fontAlgn="b"/>
                      <a:r>
                        <a:rPr lang="en-IT" sz="1100" b="0" i="0" u="none" strike="noStrike">
                          <a:solidFill>
                            <a:schemeClr val="tx1"/>
                          </a:solidFill>
                          <a:effectLst/>
                          <a:latin typeface="+mn-lt"/>
                        </a:rPr>
                        <a:t>65 (60.8)</a:t>
                      </a:r>
                    </a:p>
                  </a:txBody>
                  <a:tcPr marT="0" marB="0" anchor="ctr">
                    <a:solidFill>
                      <a:srgbClr val="E7E8EA"/>
                    </a:solidFill>
                  </a:tcPr>
                </a:tc>
                <a:tc>
                  <a:txBody>
                    <a:bodyPr/>
                    <a:lstStyle/>
                    <a:p>
                      <a:pPr algn="ctr" fontAlgn="b"/>
                      <a:endParaRPr lang="en-IT" sz="1100" b="0" i="0" u="none" strike="noStrike">
                        <a:solidFill>
                          <a:schemeClr val="tx1"/>
                        </a:solidFill>
                        <a:effectLst/>
                        <a:latin typeface="+mn-lt"/>
                      </a:endParaRPr>
                    </a:p>
                  </a:txBody>
                  <a:tcPr marT="0" marB="0" anchor="ctr">
                    <a:solidFill>
                      <a:srgbClr val="E7E8EA"/>
                    </a:solidFill>
                  </a:tcPr>
                </a:tc>
                <a:extLst>
                  <a:ext uri="{0D108BD9-81ED-4DB2-BD59-A6C34878D82A}">
                    <a16:rowId xmlns:a16="http://schemas.microsoft.com/office/drawing/2014/main" val="3406222031"/>
                  </a:ext>
                </a:extLst>
              </a:tr>
              <a:tr h="170753">
                <a:tc>
                  <a:txBody>
                    <a:bodyPr/>
                    <a:lstStyle/>
                    <a:p>
                      <a:pPr marL="457200" lvl="1" indent="0" algn="l" fontAlgn="b"/>
                      <a:r>
                        <a:rPr lang="en-GB" sz="1100" b="0" i="0" u="none" strike="noStrike">
                          <a:solidFill>
                            <a:schemeClr val="tx1"/>
                          </a:solidFill>
                          <a:effectLst/>
                          <a:latin typeface="+mn-lt"/>
                        </a:rPr>
                        <a:t>Female</a:t>
                      </a:r>
                    </a:p>
                  </a:txBody>
                  <a:tcPr marT="0" marB="0" anchor="ctr">
                    <a:solidFill>
                      <a:srgbClr val="E7E8EA"/>
                    </a:solidFill>
                  </a:tcPr>
                </a:tc>
                <a:tc>
                  <a:txBody>
                    <a:bodyPr/>
                    <a:lstStyle/>
                    <a:p>
                      <a:pPr algn="ctr" fontAlgn="b"/>
                      <a:r>
                        <a:rPr lang="en-IT" sz="1100" b="0" i="0" u="none" strike="noStrike">
                          <a:solidFill>
                            <a:schemeClr val="tx1"/>
                          </a:solidFill>
                          <a:effectLst/>
                          <a:latin typeface="+mn-lt"/>
                        </a:rPr>
                        <a:t>252 (37.5)</a:t>
                      </a:r>
                    </a:p>
                  </a:txBody>
                  <a:tcPr marT="0" marB="0" anchor="ctr">
                    <a:solidFill>
                      <a:srgbClr val="E7E8EA"/>
                    </a:solidFill>
                  </a:tcPr>
                </a:tc>
                <a:tc>
                  <a:txBody>
                    <a:bodyPr/>
                    <a:lstStyle/>
                    <a:p>
                      <a:pPr algn="ctr" fontAlgn="b"/>
                      <a:r>
                        <a:rPr lang="en-IT" sz="1100" b="0" i="0" u="none" strike="noStrike">
                          <a:solidFill>
                            <a:schemeClr val="tx1"/>
                          </a:solidFill>
                          <a:effectLst/>
                          <a:latin typeface="+mn-lt"/>
                        </a:rPr>
                        <a:t>188 (39.7)</a:t>
                      </a:r>
                    </a:p>
                  </a:txBody>
                  <a:tcPr marT="0" marB="0" anchor="ctr">
                    <a:solidFill>
                      <a:srgbClr val="E7E8EA"/>
                    </a:solidFill>
                  </a:tcPr>
                </a:tc>
                <a:tc>
                  <a:txBody>
                    <a:bodyPr/>
                    <a:lstStyle/>
                    <a:p>
                      <a:pPr algn="ctr" fontAlgn="b"/>
                      <a:r>
                        <a:rPr lang="en-IT" sz="1100" b="0" i="0" u="none" strike="noStrike">
                          <a:solidFill>
                            <a:schemeClr val="tx1"/>
                          </a:solidFill>
                          <a:effectLst/>
                          <a:latin typeface="+mn-lt"/>
                        </a:rPr>
                        <a:t>42 (39.3)</a:t>
                      </a:r>
                    </a:p>
                  </a:txBody>
                  <a:tcPr marT="0" marB="0" anchor="ctr">
                    <a:solidFill>
                      <a:srgbClr val="E7E8EA"/>
                    </a:solidFill>
                  </a:tcPr>
                </a:tc>
                <a:tc>
                  <a:txBody>
                    <a:bodyPr/>
                    <a:lstStyle/>
                    <a:p>
                      <a:pPr algn="ctr" fontAlgn="b"/>
                      <a:endParaRPr lang="en-IT" sz="1100" b="0" i="0" u="none" strike="noStrike">
                        <a:solidFill>
                          <a:schemeClr val="tx1"/>
                        </a:solidFill>
                        <a:effectLst/>
                        <a:latin typeface="+mn-lt"/>
                      </a:endParaRPr>
                    </a:p>
                  </a:txBody>
                  <a:tcPr marT="0" marB="0" anchor="ctr">
                    <a:solidFill>
                      <a:srgbClr val="E7E8EA"/>
                    </a:solidFill>
                  </a:tcPr>
                </a:tc>
                <a:extLst>
                  <a:ext uri="{0D108BD9-81ED-4DB2-BD59-A6C34878D82A}">
                    <a16:rowId xmlns:a16="http://schemas.microsoft.com/office/drawing/2014/main" val="2390437729"/>
                  </a:ext>
                </a:extLst>
              </a:tr>
              <a:tr h="170753">
                <a:tc>
                  <a:txBody>
                    <a:bodyPr/>
                    <a:lstStyle/>
                    <a:p>
                      <a:pPr algn="l" fontAlgn="b"/>
                      <a:r>
                        <a:rPr lang="en-GB" sz="1100" b="1" i="0" u="none" strike="noStrike">
                          <a:solidFill>
                            <a:schemeClr val="tx1"/>
                          </a:solidFill>
                          <a:effectLst/>
                          <a:latin typeface="+mn-lt"/>
                        </a:rPr>
                        <a:t>Payer type, n (%)</a:t>
                      </a:r>
                    </a:p>
                  </a:txBody>
                  <a:tcPr marT="0" marB="0" anchor="ctr">
                    <a:solidFill>
                      <a:srgbClr val="CBCDD2"/>
                    </a:solidFill>
                  </a:tcPr>
                </a:tc>
                <a:tc>
                  <a:txBody>
                    <a:bodyPr/>
                    <a:lstStyle/>
                    <a:p>
                      <a:pPr algn="ctr" fontAlgn="b"/>
                      <a:endParaRPr lang="en-IT" sz="1100" b="0" i="0" u="none" strike="noStrike">
                        <a:solidFill>
                          <a:schemeClr val="tx1"/>
                        </a:solidFill>
                        <a:effectLst/>
                        <a:latin typeface="+mn-lt"/>
                      </a:endParaRPr>
                    </a:p>
                  </a:txBody>
                  <a:tcPr marT="0" marB="0" anchor="ctr">
                    <a:solidFill>
                      <a:srgbClr val="CBCDD2"/>
                    </a:solidFill>
                  </a:tcPr>
                </a:tc>
                <a:tc>
                  <a:txBody>
                    <a:bodyPr/>
                    <a:lstStyle/>
                    <a:p>
                      <a:pPr algn="ctr" fontAlgn="b"/>
                      <a:endParaRPr lang="en-IT" sz="1100" b="0" i="0" u="none" strike="noStrike">
                        <a:solidFill>
                          <a:schemeClr val="tx1"/>
                        </a:solidFill>
                        <a:effectLst/>
                        <a:latin typeface="+mn-lt"/>
                      </a:endParaRPr>
                    </a:p>
                  </a:txBody>
                  <a:tcPr marT="0" marB="0" anchor="ctr">
                    <a:solidFill>
                      <a:srgbClr val="CBCDD2"/>
                    </a:solidFill>
                  </a:tcPr>
                </a:tc>
                <a:tc>
                  <a:txBody>
                    <a:bodyPr/>
                    <a:lstStyle/>
                    <a:p>
                      <a:pPr algn="ctr" fontAlgn="b"/>
                      <a:endParaRPr lang="en-IT" sz="1100" b="0" i="0" u="none" strike="noStrike">
                        <a:solidFill>
                          <a:schemeClr val="tx1"/>
                        </a:solidFill>
                        <a:effectLst/>
                        <a:latin typeface="+mn-lt"/>
                      </a:endParaRPr>
                    </a:p>
                  </a:txBody>
                  <a:tcPr marT="0" marB="0" anchor="ctr">
                    <a:solidFill>
                      <a:srgbClr val="CBCDD2"/>
                    </a:solidFill>
                  </a:tcPr>
                </a:tc>
                <a:tc>
                  <a:txBody>
                    <a:bodyPr/>
                    <a:lstStyle/>
                    <a:p>
                      <a:pPr algn="ctr" fontAlgn="b"/>
                      <a:r>
                        <a:rPr lang="en-US" sz="1100" b="0" i="0" u="none" strike="noStrike">
                          <a:solidFill>
                            <a:schemeClr val="tx1"/>
                          </a:solidFill>
                          <a:effectLst/>
                          <a:latin typeface="+mn-lt"/>
                        </a:rPr>
                        <a:t>0</a:t>
                      </a:r>
                      <a:r>
                        <a:rPr lang="en-IT" sz="1100" b="0" i="0" u="none" strike="noStrike">
                          <a:solidFill>
                            <a:schemeClr val="tx1"/>
                          </a:solidFill>
                          <a:effectLst/>
                          <a:latin typeface="+mn-lt"/>
                        </a:rPr>
                        <a:t>.0663</a:t>
                      </a:r>
                    </a:p>
                  </a:txBody>
                  <a:tcPr marT="0" marB="0" anchor="ctr">
                    <a:solidFill>
                      <a:srgbClr val="CBCDD2"/>
                    </a:solidFill>
                  </a:tcPr>
                </a:tc>
                <a:extLst>
                  <a:ext uri="{0D108BD9-81ED-4DB2-BD59-A6C34878D82A}">
                    <a16:rowId xmlns:a16="http://schemas.microsoft.com/office/drawing/2014/main" val="2168929373"/>
                  </a:ext>
                </a:extLst>
              </a:tr>
              <a:tr h="170753">
                <a:tc>
                  <a:txBody>
                    <a:bodyPr/>
                    <a:lstStyle/>
                    <a:p>
                      <a:pPr marL="457200" lvl="1" indent="0" algn="l" fontAlgn="b"/>
                      <a:r>
                        <a:rPr lang="en-GB" sz="1100" b="0" i="0" u="none" strike="noStrike">
                          <a:solidFill>
                            <a:schemeClr val="tx1"/>
                          </a:solidFill>
                          <a:effectLst/>
                          <a:latin typeface="+mn-lt"/>
                        </a:rPr>
                        <a:t>Commercial</a:t>
                      </a:r>
                    </a:p>
                  </a:txBody>
                  <a:tcPr marT="0" marB="0" anchor="ctr">
                    <a:solidFill>
                      <a:srgbClr val="CBCDD2"/>
                    </a:solidFill>
                  </a:tcPr>
                </a:tc>
                <a:tc>
                  <a:txBody>
                    <a:bodyPr/>
                    <a:lstStyle/>
                    <a:p>
                      <a:pPr algn="ctr" fontAlgn="b"/>
                      <a:r>
                        <a:rPr lang="en-IT" sz="1100" b="0" i="0" u="none" strike="noStrike">
                          <a:solidFill>
                            <a:schemeClr val="tx1"/>
                          </a:solidFill>
                          <a:effectLst/>
                          <a:latin typeface="+mn-lt"/>
                        </a:rPr>
                        <a:t>106 (16.4)</a:t>
                      </a:r>
                    </a:p>
                  </a:txBody>
                  <a:tcPr marT="0" marB="0" anchor="ctr">
                    <a:solidFill>
                      <a:srgbClr val="CBCDD2"/>
                    </a:solidFill>
                  </a:tcPr>
                </a:tc>
                <a:tc>
                  <a:txBody>
                    <a:bodyPr/>
                    <a:lstStyle/>
                    <a:p>
                      <a:pPr algn="ctr" fontAlgn="b"/>
                      <a:r>
                        <a:rPr lang="en-IT" sz="1100" b="0" i="0" u="none" strike="noStrike">
                          <a:solidFill>
                            <a:schemeClr val="tx1"/>
                          </a:solidFill>
                          <a:effectLst/>
                          <a:latin typeface="+mn-lt"/>
                        </a:rPr>
                        <a:t>52 (11.5)</a:t>
                      </a:r>
                    </a:p>
                  </a:txBody>
                  <a:tcPr marT="0" marB="0" anchor="ctr">
                    <a:solidFill>
                      <a:srgbClr val="CBCDD2"/>
                    </a:solidFill>
                  </a:tcPr>
                </a:tc>
                <a:tc>
                  <a:txBody>
                    <a:bodyPr/>
                    <a:lstStyle/>
                    <a:p>
                      <a:pPr algn="ctr" fontAlgn="b"/>
                      <a:r>
                        <a:rPr lang="en-IT" sz="1100" b="0" i="0" u="none" strike="noStrike">
                          <a:solidFill>
                            <a:schemeClr val="tx1"/>
                          </a:solidFill>
                          <a:effectLst/>
                          <a:latin typeface="+mn-lt"/>
                        </a:rPr>
                        <a:t>21 (20)</a:t>
                      </a:r>
                    </a:p>
                  </a:txBody>
                  <a:tcPr marT="0" marB="0" anchor="ctr">
                    <a:solidFill>
                      <a:srgbClr val="CBCDD2"/>
                    </a:solidFill>
                  </a:tcPr>
                </a:tc>
                <a:tc>
                  <a:txBody>
                    <a:bodyPr/>
                    <a:lstStyle/>
                    <a:p>
                      <a:pPr algn="ctr" fontAlgn="b"/>
                      <a:endParaRPr lang="en-IT" sz="1100" b="0" i="0" u="none" strike="noStrike">
                        <a:solidFill>
                          <a:schemeClr val="tx1"/>
                        </a:solidFill>
                        <a:effectLst/>
                        <a:latin typeface="+mn-lt"/>
                      </a:endParaRPr>
                    </a:p>
                  </a:txBody>
                  <a:tcPr marT="0" marB="0" anchor="ctr">
                    <a:solidFill>
                      <a:srgbClr val="CBCDD2"/>
                    </a:solidFill>
                  </a:tcPr>
                </a:tc>
                <a:extLst>
                  <a:ext uri="{0D108BD9-81ED-4DB2-BD59-A6C34878D82A}">
                    <a16:rowId xmlns:a16="http://schemas.microsoft.com/office/drawing/2014/main" val="2520205273"/>
                  </a:ext>
                </a:extLst>
              </a:tr>
              <a:tr h="170753">
                <a:tc>
                  <a:txBody>
                    <a:bodyPr/>
                    <a:lstStyle/>
                    <a:p>
                      <a:pPr marL="457200" lvl="1" indent="0" algn="l" fontAlgn="b"/>
                      <a:r>
                        <a:rPr lang="en-GB" sz="1100" b="0" i="0" u="none" strike="noStrike">
                          <a:solidFill>
                            <a:schemeClr val="tx1"/>
                          </a:solidFill>
                          <a:effectLst/>
                          <a:latin typeface="+mn-lt"/>
                        </a:rPr>
                        <a:t>Medicare/Medicaid</a:t>
                      </a:r>
                    </a:p>
                  </a:txBody>
                  <a:tcPr marT="0" marB="0" anchor="ctr">
                    <a:solidFill>
                      <a:srgbClr val="CBCDD2"/>
                    </a:solidFill>
                  </a:tcPr>
                </a:tc>
                <a:tc>
                  <a:txBody>
                    <a:bodyPr/>
                    <a:lstStyle/>
                    <a:p>
                      <a:pPr algn="ctr" fontAlgn="b"/>
                      <a:r>
                        <a:rPr lang="en-IT" sz="1100" b="0" i="0" u="none" strike="noStrike">
                          <a:solidFill>
                            <a:schemeClr val="tx1"/>
                          </a:solidFill>
                          <a:effectLst/>
                          <a:latin typeface="+mn-lt"/>
                        </a:rPr>
                        <a:t>275 (42.4)</a:t>
                      </a:r>
                    </a:p>
                  </a:txBody>
                  <a:tcPr marT="0" marB="0" anchor="ctr">
                    <a:solidFill>
                      <a:srgbClr val="CBCDD2"/>
                    </a:solidFill>
                  </a:tcPr>
                </a:tc>
                <a:tc>
                  <a:txBody>
                    <a:bodyPr/>
                    <a:lstStyle/>
                    <a:p>
                      <a:pPr algn="ctr" fontAlgn="b"/>
                      <a:r>
                        <a:rPr lang="en-IT" sz="1100" b="0" i="0" u="none" strike="noStrike">
                          <a:solidFill>
                            <a:schemeClr val="tx1"/>
                          </a:solidFill>
                          <a:effectLst/>
                          <a:latin typeface="+mn-lt"/>
                        </a:rPr>
                        <a:t>186 (41.2)</a:t>
                      </a:r>
                    </a:p>
                  </a:txBody>
                  <a:tcPr marT="0" marB="0" anchor="ctr">
                    <a:solidFill>
                      <a:srgbClr val="CBCDD2"/>
                    </a:solidFill>
                  </a:tcPr>
                </a:tc>
                <a:tc>
                  <a:txBody>
                    <a:bodyPr/>
                    <a:lstStyle/>
                    <a:p>
                      <a:pPr algn="ctr" fontAlgn="b"/>
                      <a:r>
                        <a:rPr lang="en-IT" sz="1100" b="0" i="0" u="none" strike="noStrike">
                          <a:solidFill>
                            <a:schemeClr val="tx1"/>
                          </a:solidFill>
                          <a:effectLst/>
                          <a:latin typeface="+mn-lt"/>
                        </a:rPr>
                        <a:t>47 (44.8)</a:t>
                      </a:r>
                    </a:p>
                  </a:txBody>
                  <a:tcPr marT="0" marB="0" anchor="ctr">
                    <a:solidFill>
                      <a:srgbClr val="CBCDD2"/>
                    </a:solidFill>
                  </a:tcPr>
                </a:tc>
                <a:tc>
                  <a:txBody>
                    <a:bodyPr/>
                    <a:lstStyle/>
                    <a:p>
                      <a:pPr algn="ctr" fontAlgn="b"/>
                      <a:endParaRPr lang="en-IT" sz="1100" b="0" i="0" u="none" strike="noStrike">
                        <a:solidFill>
                          <a:schemeClr val="tx1"/>
                        </a:solidFill>
                        <a:effectLst/>
                        <a:latin typeface="+mn-lt"/>
                      </a:endParaRPr>
                    </a:p>
                  </a:txBody>
                  <a:tcPr marT="0" marB="0" anchor="ctr">
                    <a:solidFill>
                      <a:srgbClr val="CBCDD2"/>
                    </a:solidFill>
                  </a:tcPr>
                </a:tc>
                <a:extLst>
                  <a:ext uri="{0D108BD9-81ED-4DB2-BD59-A6C34878D82A}">
                    <a16:rowId xmlns:a16="http://schemas.microsoft.com/office/drawing/2014/main" val="3034428546"/>
                  </a:ext>
                </a:extLst>
              </a:tr>
              <a:tr h="170753">
                <a:tc>
                  <a:txBody>
                    <a:bodyPr/>
                    <a:lstStyle/>
                    <a:p>
                      <a:pPr marL="457200" lvl="1" indent="0" algn="l" fontAlgn="b"/>
                      <a:r>
                        <a:rPr lang="en-GB" sz="1100" b="0" i="0" u="none" strike="noStrike">
                          <a:solidFill>
                            <a:schemeClr val="tx1"/>
                          </a:solidFill>
                          <a:effectLst/>
                          <a:latin typeface="+mn-lt"/>
                        </a:rPr>
                        <a:t>Other</a:t>
                      </a:r>
                    </a:p>
                  </a:txBody>
                  <a:tcPr marT="0" marB="0" anchor="ctr">
                    <a:solidFill>
                      <a:srgbClr val="CBCDD2"/>
                    </a:solidFill>
                  </a:tcPr>
                </a:tc>
                <a:tc>
                  <a:txBody>
                    <a:bodyPr/>
                    <a:lstStyle/>
                    <a:p>
                      <a:pPr algn="ctr" fontAlgn="b"/>
                      <a:r>
                        <a:rPr lang="en-IT" sz="1100" b="0" i="0" u="none" strike="noStrike">
                          <a:solidFill>
                            <a:schemeClr val="tx1"/>
                          </a:solidFill>
                          <a:effectLst/>
                          <a:latin typeface="+mn-lt"/>
                        </a:rPr>
                        <a:t>256 (39.5)</a:t>
                      </a:r>
                    </a:p>
                  </a:txBody>
                  <a:tcPr marT="0" marB="0" anchor="ctr">
                    <a:solidFill>
                      <a:srgbClr val="CBCDD2"/>
                    </a:solidFill>
                  </a:tcPr>
                </a:tc>
                <a:tc>
                  <a:txBody>
                    <a:bodyPr/>
                    <a:lstStyle/>
                    <a:p>
                      <a:pPr algn="ctr" fontAlgn="b"/>
                      <a:r>
                        <a:rPr lang="en-IT" sz="1100" b="0" i="0" u="none" strike="noStrike">
                          <a:solidFill>
                            <a:schemeClr val="tx1"/>
                          </a:solidFill>
                          <a:effectLst/>
                          <a:latin typeface="+mn-lt"/>
                        </a:rPr>
                        <a:t>206 (45.6)</a:t>
                      </a:r>
                    </a:p>
                  </a:txBody>
                  <a:tcPr marT="0" marB="0" anchor="ctr">
                    <a:solidFill>
                      <a:srgbClr val="CBCDD2"/>
                    </a:solidFill>
                  </a:tcPr>
                </a:tc>
                <a:tc>
                  <a:txBody>
                    <a:bodyPr/>
                    <a:lstStyle/>
                    <a:p>
                      <a:pPr algn="ctr" fontAlgn="b"/>
                      <a:r>
                        <a:rPr lang="en-IT" sz="1100" b="0" i="0" u="none" strike="noStrike">
                          <a:solidFill>
                            <a:schemeClr val="tx1"/>
                          </a:solidFill>
                          <a:effectLst/>
                          <a:latin typeface="+mn-lt"/>
                        </a:rPr>
                        <a:t>37 (35.2)</a:t>
                      </a:r>
                    </a:p>
                  </a:txBody>
                  <a:tcPr marT="0" marB="0" anchor="ctr">
                    <a:solidFill>
                      <a:srgbClr val="CBCDD2"/>
                    </a:solidFill>
                  </a:tcPr>
                </a:tc>
                <a:tc>
                  <a:txBody>
                    <a:bodyPr/>
                    <a:lstStyle/>
                    <a:p>
                      <a:pPr algn="ctr" fontAlgn="b"/>
                      <a:endParaRPr lang="en-IT" sz="1100" b="0" i="0" u="none" strike="noStrike">
                        <a:solidFill>
                          <a:schemeClr val="tx1"/>
                        </a:solidFill>
                        <a:effectLst/>
                        <a:latin typeface="+mn-lt"/>
                      </a:endParaRPr>
                    </a:p>
                  </a:txBody>
                  <a:tcPr marT="0" marB="0" anchor="ctr">
                    <a:solidFill>
                      <a:srgbClr val="CBCDD2"/>
                    </a:solidFill>
                  </a:tcPr>
                </a:tc>
                <a:extLst>
                  <a:ext uri="{0D108BD9-81ED-4DB2-BD59-A6C34878D82A}">
                    <a16:rowId xmlns:a16="http://schemas.microsoft.com/office/drawing/2014/main" val="1033833550"/>
                  </a:ext>
                </a:extLst>
              </a:tr>
              <a:tr h="170753">
                <a:tc>
                  <a:txBody>
                    <a:bodyPr/>
                    <a:lstStyle/>
                    <a:p>
                      <a:pPr marL="457200" lvl="1" indent="0" algn="l" fontAlgn="b"/>
                      <a:r>
                        <a:rPr lang="en-GB" sz="1100" b="0" i="0" u="none" strike="noStrike">
                          <a:solidFill>
                            <a:schemeClr val="tx1"/>
                          </a:solidFill>
                          <a:effectLst/>
                          <a:latin typeface="+mn-lt"/>
                        </a:rPr>
                        <a:t>Self pay</a:t>
                      </a:r>
                    </a:p>
                  </a:txBody>
                  <a:tcPr marT="0" marB="0" anchor="ctr">
                    <a:solidFill>
                      <a:srgbClr val="CBCDD2"/>
                    </a:solidFill>
                  </a:tcPr>
                </a:tc>
                <a:tc>
                  <a:txBody>
                    <a:bodyPr/>
                    <a:lstStyle/>
                    <a:p>
                      <a:pPr algn="ctr" fontAlgn="b"/>
                      <a:r>
                        <a:rPr lang="en-IT" sz="1100" b="0" i="0" u="none" strike="noStrike">
                          <a:solidFill>
                            <a:schemeClr val="tx1"/>
                          </a:solidFill>
                          <a:effectLst/>
                          <a:latin typeface="+mn-lt"/>
                        </a:rPr>
                        <a:t>11 (1.7)</a:t>
                      </a:r>
                    </a:p>
                  </a:txBody>
                  <a:tcPr marT="0" marB="0" anchor="ctr">
                    <a:solidFill>
                      <a:srgbClr val="CBCDD2"/>
                    </a:solidFill>
                  </a:tcPr>
                </a:tc>
                <a:tc>
                  <a:txBody>
                    <a:bodyPr/>
                    <a:lstStyle/>
                    <a:p>
                      <a:pPr algn="ctr" fontAlgn="b"/>
                      <a:r>
                        <a:rPr lang="en-IT" sz="1100" b="0" i="0" u="none" strike="noStrike">
                          <a:solidFill>
                            <a:schemeClr val="tx1"/>
                          </a:solidFill>
                          <a:effectLst/>
                          <a:latin typeface="+mn-lt"/>
                        </a:rPr>
                        <a:t>8 (1.8)</a:t>
                      </a:r>
                    </a:p>
                  </a:txBody>
                  <a:tcPr marT="0" marB="0" anchor="ctr">
                    <a:solidFill>
                      <a:srgbClr val="CBCDD2"/>
                    </a:solidFill>
                  </a:tcPr>
                </a:tc>
                <a:tc>
                  <a:txBody>
                    <a:bodyPr/>
                    <a:lstStyle/>
                    <a:p>
                      <a:pPr algn="ctr" fontAlgn="b"/>
                      <a:r>
                        <a:rPr lang="en-IT" sz="1100" b="0" i="0" u="none" strike="noStrike">
                          <a:solidFill>
                            <a:schemeClr val="tx1"/>
                          </a:solidFill>
                          <a:effectLst/>
                          <a:latin typeface="+mn-lt"/>
                        </a:rPr>
                        <a:t>0 (0)</a:t>
                      </a:r>
                    </a:p>
                  </a:txBody>
                  <a:tcPr marT="0" marB="0" anchor="ctr">
                    <a:solidFill>
                      <a:srgbClr val="CBCDD2"/>
                    </a:solidFill>
                  </a:tcPr>
                </a:tc>
                <a:tc>
                  <a:txBody>
                    <a:bodyPr/>
                    <a:lstStyle/>
                    <a:p>
                      <a:pPr algn="ctr" fontAlgn="b"/>
                      <a:endParaRPr lang="en-IT" sz="1100" b="0" i="0" u="none" strike="noStrike">
                        <a:solidFill>
                          <a:schemeClr val="tx1"/>
                        </a:solidFill>
                        <a:effectLst/>
                        <a:latin typeface="+mn-lt"/>
                      </a:endParaRPr>
                    </a:p>
                  </a:txBody>
                  <a:tcPr marT="0" marB="0" anchor="ctr">
                    <a:solidFill>
                      <a:srgbClr val="CBCDD2"/>
                    </a:solidFill>
                  </a:tcPr>
                </a:tc>
                <a:extLst>
                  <a:ext uri="{0D108BD9-81ED-4DB2-BD59-A6C34878D82A}">
                    <a16:rowId xmlns:a16="http://schemas.microsoft.com/office/drawing/2014/main" val="1828477333"/>
                  </a:ext>
                </a:extLst>
              </a:tr>
              <a:tr h="170753">
                <a:tc>
                  <a:txBody>
                    <a:bodyPr/>
                    <a:lstStyle/>
                    <a:p>
                      <a:pPr algn="l" fontAlgn="b"/>
                      <a:r>
                        <a:rPr lang="en-GB" sz="1100" b="1" i="0" u="none" strike="noStrike">
                          <a:solidFill>
                            <a:schemeClr val="tx1"/>
                          </a:solidFill>
                          <a:effectLst/>
                          <a:latin typeface="+mn-lt"/>
                        </a:rPr>
                        <a:t>CLL/SLL, n (%)</a:t>
                      </a:r>
                    </a:p>
                  </a:txBody>
                  <a:tcPr marT="0" marB="0" anchor="ctr">
                    <a:solidFill>
                      <a:srgbClr val="E7E8EA"/>
                    </a:solidFill>
                  </a:tcPr>
                </a:tc>
                <a:tc>
                  <a:txBody>
                    <a:bodyPr/>
                    <a:lstStyle/>
                    <a:p>
                      <a:pPr algn="ctr" fontAlgn="b"/>
                      <a:endParaRPr lang="en-IT" sz="1100" b="0" i="0" u="none" strike="noStrike">
                        <a:solidFill>
                          <a:schemeClr val="tx1"/>
                        </a:solidFill>
                        <a:effectLst/>
                        <a:latin typeface="+mn-lt"/>
                      </a:endParaRPr>
                    </a:p>
                  </a:txBody>
                  <a:tcPr marT="0" marB="0" anchor="ctr">
                    <a:solidFill>
                      <a:srgbClr val="E7E8EA"/>
                    </a:solidFill>
                  </a:tcPr>
                </a:tc>
                <a:tc>
                  <a:txBody>
                    <a:bodyPr/>
                    <a:lstStyle/>
                    <a:p>
                      <a:pPr algn="ctr" fontAlgn="b"/>
                      <a:endParaRPr lang="en-IT" sz="1100" b="0" i="0" u="none" strike="noStrike">
                        <a:solidFill>
                          <a:schemeClr val="tx1"/>
                        </a:solidFill>
                        <a:effectLst/>
                        <a:latin typeface="+mn-lt"/>
                      </a:endParaRPr>
                    </a:p>
                  </a:txBody>
                  <a:tcPr marT="0" marB="0" anchor="ctr">
                    <a:solidFill>
                      <a:srgbClr val="E7E8EA"/>
                    </a:solidFill>
                  </a:tcPr>
                </a:tc>
                <a:tc>
                  <a:txBody>
                    <a:bodyPr/>
                    <a:lstStyle/>
                    <a:p>
                      <a:pPr algn="ctr" fontAlgn="b"/>
                      <a:endParaRPr lang="en-IT" sz="1100" b="0" i="0" u="none" strike="noStrike">
                        <a:solidFill>
                          <a:schemeClr val="tx1"/>
                        </a:solidFill>
                        <a:effectLst/>
                        <a:latin typeface="+mn-lt"/>
                      </a:endParaRPr>
                    </a:p>
                  </a:txBody>
                  <a:tcPr marT="0" marB="0" anchor="ctr">
                    <a:solidFill>
                      <a:srgbClr val="E7E8EA"/>
                    </a:solidFill>
                  </a:tcPr>
                </a:tc>
                <a:tc>
                  <a:txBody>
                    <a:bodyPr/>
                    <a:lstStyle/>
                    <a:p>
                      <a:pPr algn="ctr" fontAlgn="b"/>
                      <a:r>
                        <a:rPr lang="en-IT" sz="1100" b="0" i="0" u="none" strike="noStrike">
                          <a:solidFill>
                            <a:schemeClr val="tx1"/>
                          </a:solidFill>
                          <a:effectLst/>
                          <a:latin typeface="+mn-lt"/>
                        </a:rPr>
                        <a:t>&lt;</a:t>
                      </a:r>
                      <a:r>
                        <a:rPr lang="en-US" sz="1100" b="0" i="0" u="none" strike="noStrike">
                          <a:solidFill>
                            <a:schemeClr val="tx1"/>
                          </a:solidFill>
                          <a:effectLst/>
                          <a:latin typeface="+mn-lt"/>
                        </a:rPr>
                        <a:t>0</a:t>
                      </a:r>
                      <a:r>
                        <a:rPr lang="en-IT" sz="1100" b="0" i="0" u="none" strike="noStrike">
                          <a:solidFill>
                            <a:schemeClr val="tx1"/>
                          </a:solidFill>
                          <a:effectLst/>
                          <a:latin typeface="+mn-lt"/>
                        </a:rPr>
                        <a:t>.0001</a:t>
                      </a:r>
                    </a:p>
                  </a:txBody>
                  <a:tcPr marT="0" marB="0" anchor="ctr">
                    <a:solidFill>
                      <a:srgbClr val="E7E8EA"/>
                    </a:solidFill>
                  </a:tcPr>
                </a:tc>
                <a:extLst>
                  <a:ext uri="{0D108BD9-81ED-4DB2-BD59-A6C34878D82A}">
                    <a16:rowId xmlns:a16="http://schemas.microsoft.com/office/drawing/2014/main" val="1532653835"/>
                  </a:ext>
                </a:extLst>
              </a:tr>
              <a:tr h="170753">
                <a:tc>
                  <a:txBody>
                    <a:bodyPr/>
                    <a:lstStyle/>
                    <a:p>
                      <a:pPr marL="457200" lvl="1" indent="0" algn="l" fontAlgn="b"/>
                      <a:r>
                        <a:rPr lang="en-GB" sz="1100" b="0" i="0" u="none" strike="noStrike">
                          <a:solidFill>
                            <a:schemeClr val="tx1"/>
                          </a:solidFill>
                          <a:effectLst/>
                          <a:latin typeface="+mn-lt"/>
                        </a:rPr>
                        <a:t>CLL</a:t>
                      </a:r>
                    </a:p>
                  </a:txBody>
                  <a:tcPr marT="0" marB="0" anchor="ctr">
                    <a:solidFill>
                      <a:srgbClr val="E7E8EA"/>
                    </a:solidFill>
                  </a:tcPr>
                </a:tc>
                <a:tc>
                  <a:txBody>
                    <a:bodyPr/>
                    <a:lstStyle/>
                    <a:p>
                      <a:pPr algn="ctr" fontAlgn="b"/>
                      <a:r>
                        <a:rPr lang="en-IT" sz="1100" b="0" i="0" u="none" strike="noStrike">
                          <a:solidFill>
                            <a:schemeClr val="tx1"/>
                          </a:solidFill>
                          <a:effectLst/>
                          <a:latin typeface="+mn-lt"/>
                        </a:rPr>
                        <a:t>602 (89.6)</a:t>
                      </a:r>
                    </a:p>
                  </a:txBody>
                  <a:tcPr marT="0" marB="0" anchor="ctr">
                    <a:solidFill>
                      <a:srgbClr val="E7E8EA"/>
                    </a:solidFill>
                  </a:tcPr>
                </a:tc>
                <a:tc>
                  <a:txBody>
                    <a:bodyPr/>
                    <a:lstStyle/>
                    <a:p>
                      <a:pPr algn="ctr" fontAlgn="b"/>
                      <a:r>
                        <a:rPr lang="en-IT" sz="1100" b="0" i="0" u="none" strike="noStrike">
                          <a:solidFill>
                            <a:schemeClr val="tx1"/>
                          </a:solidFill>
                          <a:effectLst/>
                          <a:latin typeface="+mn-lt"/>
                        </a:rPr>
                        <a:t>376 (79.3)</a:t>
                      </a:r>
                    </a:p>
                  </a:txBody>
                  <a:tcPr marT="0" marB="0" anchor="ctr">
                    <a:solidFill>
                      <a:srgbClr val="E7E8EA"/>
                    </a:solidFill>
                  </a:tcPr>
                </a:tc>
                <a:tc>
                  <a:txBody>
                    <a:bodyPr/>
                    <a:lstStyle/>
                    <a:p>
                      <a:pPr algn="ctr" fontAlgn="b"/>
                      <a:r>
                        <a:rPr lang="en-IT" sz="1100" b="0" i="0" u="none" strike="noStrike">
                          <a:solidFill>
                            <a:schemeClr val="tx1"/>
                          </a:solidFill>
                          <a:effectLst/>
                          <a:latin typeface="+mn-lt"/>
                        </a:rPr>
                        <a:t>81 (75.7)</a:t>
                      </a:r>
                    </a:p>
                  </a:txBody>
                  <a:tcPr marT="0" marB="0" anchor="ctr">
                    <a:solidFill>
                      <a:srgbClr val="E7E8EA"/>
                    </a:solidFill>
                  </a:tcPr>
                </a:tc>
                <a:tc>
                  <a:txBody>
                    <a:bodyPr/>
                    <a:lstStyle/>
                    <a:p>
                      <a:pPr algn="ctr" fontAlgn="b"/>
                      <a:endParaRPr lang="en-IT" sz="1100" b="0" i="0" u="none" strike="noStrike">
                        <a:solidFill>
                          <a:schemeClr val="tx1"/>
                        </a:solidFill>
                        <a:effectLst/>
                        <a:latin typeface="+mn-lt"/>
                      </a:endParaRPr>
                    </a:p>
                  </a:txBody>
                  <a:tcPr marT="0" marB="0" anchor="ctr">
                    <a:solidFill>
                      <a:srgbClr val="E7E8EA"/>
                    </a:solidFill>
                  </a:tcPr>
                </a:tc>
                <a:extLst>
                  <a:ext uri="{0D108BD9-81ED-4DB2-BD59-A6C34878D82A}">
                    <a16:rowId xmlns:a16="http://schemas.microsoft.com/office/drawing/2014/main" val="4219642962"/>
                  </a:ext>
                </a:extLst>
              </a:tr>
              <a:tr h="170753">
                <a:tc>
                  <a:txBody>
                    <a:bodyPr/>
                    <a:lstStyle/>
                    <a:p>
                      <a:pPr marL="457200" lvl="1" indent="0" algn="l" fontAlgn="b"/>
                      <a:r>
                        <a:rPr lang="en-GB" sz="1100" b="0" i="0" u="none" strike="noStrike">
                          <a:solidFill>
                            <a:schemeClr val="tx1"/>
                          </a:solidFill>
                          <a:effectLst/>
                          <a:latin typeface="+mn-lt"/>
                        </a:rPr>
                        <a:t>SLL</a:t>
                      </a:r>
                    </a:p>
                  </a:txBody>
                  <a:tcPr marT="0" marB="0" anchor="ctr">
                    <a:solidFill>
                      <a:srgbClr val="E7E8EA"/>
                    </a:solidFill>
                  </a:tcPr>
                </a:tc>
                <a:tc>
                  <a:txBody>
                    <a:bodyPr/>
                    <a:lstStyle/>
                    <a:p>
                      <a:pPr algn="ctr" fontAlgn="b"/>
                      <a:r>
                        <a:rPr lang="en-IT" sz="1100" b="0" i="0" u="none" strike="noStrike">
                          <a:solidFill>
                            <a:schemeClr val="tx1"/>
                          </a:solidFill>
                          <a:effectLst/>
                          <a:latin typeface="+mn-lt"/>
                        </a:rPr>
                        <a:t>70 (10.4)</a:t>
                      </a:r>
                    </a:p>
                  </a:txBody>
                  <a:tcPr marT="0" marB="0" anchor="ctr">
                    <a:solidFill>
                      <a:srgbClr val="E7E8EA"/>
                    </a:solidFill>
                  </a:tcPr>
                </a:tc>
                <a:tc>
                  <a:txBody>
                    <a:bodyPr/>
                    <a:lstStyle/>
                    <a:p>
                      <a:pPr algn="ctr" fontAlgn="b"/>
                      <a:r>
                        <a:rPr lang="en-IT" sz="1100" b="0" i="0" u="none" strike="noStrike">
                          <a:solidFill>
                            <a:schemeClr val="tx1"/>
                          </a:solidFill>
                          <a:effectLst/>
                          <a:latin typeface="+mn-lt"/>
                        </a:rPr>
                        <a:t>98 (20.7)</a:t>
                      </a:r>
                    </a:p>
                  </a:txBody>
                  <a:tcPr marT="0" marB="0" anchor="ctr">
                    <a:solidFill>
                      <a:srgbClr val="E7E8EA"/>
                    </a:solidFill>
                  </a:tcPr>
                </a:tc>
                <a:tc>
                  <a:txBody>
                    <a:bodyPr/>
                    <a:lstStyle/>
                    <a:p>
                      <a:pPr algn="ctr" fontAlgn="b"/>
                      <a:r>
                        <a:rPr lang="en-IT" sz="1100" b="0" i="0" u="none" strike="noStrike">
                          <a:solidFill>
                            <a:schemeClr val="tx1"/>
                          </a:solidFill>
                          <a:effectLst/>
                          <a:latin typeface="+mn-lt"/>
                        </a:rPr>
                        <a:t>26 (24.3)</a:t>
                      </a:r>
                    </a:p>
                  </a:txBody>
                  <a:tcPr marT="0" marB="0" anchor="ctr">
                    <a:solidFill>
                      <a:srgbClr val="E7E8EA"/>
                    </a:solidFill>
                  </a:tcPr>
                </a:tc>
                <a:tc>
                  <a:txBody>
                    <a:bodyPr/>
                    <a:lstStyle/>
                    <a:p>
                      <a:pPr algn="ctr" fontAlgn="b"/>
                      <a:endParaRPr lang="en-IT" sz="1100" b="0" i="0" u="none" strike="noStrike">
                        <a:solidFill>
                          <a:schemeClr val="tx1"/>
                        </a:solidFill>
                        <a:effectLst/>
                        <a:latin typeface="+mn-lt"/>
                      </a:endParaRPr>
                    </a:p>
                  </a:txBody>
                  <a:tcPr marT="0" marB="0" anchor="ctr">
                    <a:solidFill>
                      <a:srgbClr val="E7E8EA"/>
                    </a:solidFill>
                  </a:tcPr>
                </a:tc>
                <a:extLst>
                  <a:ext uri="{0D108BD9-81ED-4DB2-BD59-A6C34878D82A}">
                    <a16:rowId xmlns:a16="http://schemas.microsoft.com/office/drawing/2014/main" val="652919589"/>
                  </a:ext>
                </a:extLst>
              </a:tr>
              <a:tr h="195304">
                <a:tc>
                  <a:txBody>
                    <a:bodyPr/>
                    <a:lstStyle/>
                    <a:p>
                      <a:pPr algn="l" fontAlgn="b"/>
                      <a:r>
                        <a:rPr lang="en-GB" sz="1100" b="1" i="0" u="none" strike="noStrike">
                          <a:solidFill>
                            <a:schemeClr val="tx1"/>
                          </a:solidFill>
                          <a:effectLst/>
                          <a:latin typeface="+mn-lt"/>
                        </a:rPr>
                        <a:t>Rai stage, n (%)</a:t>
                      </a:r>
                    </a:p>
                  </a:txBody>
                  <a:tcPr marT="0" marB="0" anchor="ctr">
                    <a:solidFill>
                      <a:srgbClr val="CBCDD2"/>
                    </a:solidFill>
                  </a:tcPr>
                </a:tc>
                <a:tc>
                  <a:txBody>
                    <a:bodyPr/>
                    <a:lstStyle/>
                    <a:p>
                      <a:pPr algn="ctr" fontAlgn="b"/>
                      <a:endParaRPr lang="en-IT" sz="1100" b="0" i="0" u="none" strike="noStrike">
                        <a:solidFill>
                          <a:schemeClr val="tx1"/>
                        </a:solidFill>
                        <a:effectLst/>
                        <a:latin typeface="+mn-lt"/>
                      </a:endParaRPr>
                    </a:p>
                  </a:txBody>
                  <a:tcPr marT="0" marB="0" anchor="ctr">
                    <a:solidFill>
                      <a:srgbClr val="CBCDD2"/>
                    </a:solidFill>
                  </a:tcPr>
                </a:tc>
                <a:tc>
                  <a:txBody>
                    <a:bodyPr/>
                    <a:lstStyle/>
                    <a:p>
                      <a:pPr algn="ctr" fontAlgn="b"/>
                      <a:endParaRPr lang="en-IT" sz="1100" b="0" i="0" u="none" strike="noStrike">
                        <a:solidFill>
                          <a:schemeClr val="tx1"/>
                        </a:solidFill>
                        <a:effectLst/>
                        <a:latin typeface="+mn-lt"/>
                      </a:endParaRPr>
                    </a:p>
                  </a:txBody>
                  <a:tcPr marT="0" marB="0" anchor="ctr">
                    <a:solidFill>
                      <a:srgbClr val="CBCDD2"/>
                    </a:solidFill>
                  </a:tcPr>
                </a:tc>
                <a:tc>
                  <a:txBody>
                    <a:bodyPr/>
                    <a:lstStyle/>
                    <a:p>
                      <a:pPr algn="ctr" fontAlgn="b"/>
                      <a:endParaRPr lang="en-IT" sz="1100" b="0" i="0" u="none" strike="noStrike">
                        <a:solidFill>
                          <a:schemeClr val="tx1"/>
                        </a:solidFill>
                        <a:effectLst/>
                        <a:latin typeface="+mn-lt"/>
                      </a:endParaRPr>
                    </a:p>
                  </a:txBody>
                  <a:tcPr marT="0" marB="0" anchor="ctr">
                    <a:solidFill>
                      <a:srgbClr val="CBCDD2"/>
                    </a:solidFill>
                  </a:tcPr>
                </a:tc>
                <a:tc>
                  <a:txBody>
                    <a:bodyPr/>
                    <a:lstStyle/>
                    <a:p>
                      <a:pPr algn="ctr" fontAlgn="b"/>
                      <a:r>
                        <a:rPr lang="en-US" sz="1100" b="0" i="0" u="none" strike="noStrike">
                          <a:solidFill>
                            <a:schemeClr val="tx1"/>
                          </a:solidFill>
                          <a:effectLst/>
                          <a:latin typeface="+mn-lt"/>
                        </a:rPr>
                        <a:t>0</a:t>
                      </a:r>
                      <a:r>
                        <a:rPr lang="en-IT" sz="1100" b="0" i="0" u="none" strike="noStrike">
                          <a:solidFill>
                            <a:schemeClr val="tx1"/>
                          </a:solidFill>
                          <a:effectLst/>
                          <a:latin typeface="+mn-lt"/>
                        </a:rPr>
                        <a:t>.0532</a:t>
                      </a:r>
                    </a:p>
                  </a:txBody>
                  <a:tcPr marT="0" marB="0" anchor="ctr">
                    <a:solidFill>
                      <a:srgbClr val="CBCDD2"/>
                    </a:solidFill>
                  </a:tcPr>
                </a:tc>
                <a:extLst>
                  <a:ext uri="{0D108BD9-81ED-4DB2-BD59-A6C34878D82A}">
                    <a16:rowId xmlns:a16="http://schemas.microsoft.com/office/drawing/2014/main" val="281044320"/>
                  </a:ext>
                </a:extLst>
              </a:tr>
              <a:tr h="195304">
                <a:tc>
                  <a:txBody>
                    <a:bodyPr/>
                    <a:lstStyle/>
                    <a:p>
                      <a:pPr marL="457200" lvl="1" indent="0" algn="l" fontAlgn="b"/>
                      <a:r>
                        <a:rPr lang="en-IT" sz="1100" b="0" i="0" u="none" strike="noStrike">
                          <a:solidFill>
                            <a:schemeClr val="tx1"/>
                          </a:solidFill>
                          <a:effectLst/>
                          <a:latin typeface="+mn-lt"/>
                        </a:rPr>
                        <a:t>0</a:t>
                      </a:r>
                    </a:p>
                  </a:txBody>
                  <a:tcPr marT="0" marB="0" anchor="ctr">
                    <a:solidFill>
                      <a:srgbClr val="CBCDD2"/>
                    </a:solidFill>
                  </a:tcPr>
                </a:tc>
                <a:tc>
                  <a:txBody>
                    <a:bodyPr/>
                    <a:lstStyle/>
                    <a:p>
                      <a:pPr algn="ctr" fontAlgn="b"/>
                      <a:r>
                        <a:rPr lang="en-IT" sz="1100" b="0" i="0" u="none" strike="noStrike">
                          <a:solidFill>
                            <a:schemeClr val="tx1"/>
                          </a:solidFill>
                          <a:effectLst/>
                          <a:latin typeface="+mn-lt"/>
                        </a:rPr>
                        <a:t>54 (8.0)</a:t>
                      </a:r>
                    </a:p>
                  </a:txBody>
                  <a:tcPr marT="0" marB="0" anchor="ctr">
                    <a:solidFill>
                      <a:srgbClr val="CBCDD2"/>
                    </a:solidFill>
                  </a:tcPr>
                </a:tc>
                <a:tc>
                  <a:txBody>
                    <a:bodyPr/>
                    <a:lstStyle/>
                    <a:p>
                      <a:pPr algn="ctr" fontAlgn="b"/>
                      <a:r>
                        <a:rPr lang="en-IT" sz="1100" b="0" i="0" u="none" strike="noStrike">
                          <a:solidFill>
                            <a:schemeClr val="tx1"/>
                          </a:solidFill>
                          <a:effectLst/>
                          <a:latin typeface="+mn-lt"/>
                        </a:rPr>
                        <a:t>21 (4.4)</a:t>
                      </a:r>
                    </a:p>
                  </a:txBody>
                  <a:tcPr marT="0" marB="0" anchor="ctr">
                    <a:solidFill>
                      <a:srgbClr val="CBCDD2"/>
                    </a:solidFill>
                  </a:tcPr>
                </a:tc>
                <a:tc>
                  <a:txBody>
                    <a:bodyPr/>
                    <a:lstStyle/>
                    <a:p>
                      <a:pPr algn="ctr" fontAlgn="b"/>
                      <a:r>
                        <a:rPr lang="en-IT" sz="1100" b="0" i="0" u="none" strike="noStrike">
                          <a:solidFill>
                            <a:schemeClr val="tx1"/>
                          </a:solidFill>
                          <a:effectLst/>
                          <a:latin typeface="+mn-lt"/>
                        </a:rPr>
                        <a:t>5 (4.7)</a:t>
                      </a:r>
                    </a:p>
                  </a:txBody>
                  <a:tcPr marT="0" marB="0" anchor="ctr">
                    <a:solidFill>
                      <a:srgbClr val="CBCDD2"/>
                    </a:solidFill>
                  </a:tcPr>
                </a:tc>
                <a:tc>
                  <a:txBody>
                    <a:bodyPr/>
                    <a:lstStyle/>
                    <a:p>
                      <a:pPr algn="ctr" fontAlgn="b"/>
                      <a:endParaRPr lang="en-IT" sz="1100" b="0" i="0" u="none" strike="noStrike">
                        <a:solidFill>
                          <a:schemeClr val="tx1"/>
                        </a:solidFill>
                        <a:effectLst/>
                        <a:latin typeface="+mn-lt"/>
                      </a:endParaRPr>
                    </a:p>
                  </a:txBody>
                  <a:tcPr marT="0" marB="0" anchor="ctr">
                    <a:solidFill>
                      <a:srgbClr val="CBCDD2"/>
                    </a:solidFill>
                  </a:tcPr>
                </a:tc>
                <a:extLst>
                  <a:ext uri="{0D108BD9-81ED-4DB2-BD59-A6C34878D82A}">
                    <a16:rowId xmlns:a16="http://schemas.microsoft.com/office/drawing/2014/main" val="626071788"/>
                  </a:ext>
                </a:extLst>
              </a:tr>
              <a:tr h="195304">
                <a:tc>
                  <a:txBody>
                    <a:bodyPr/>
                    <a:lstStyle/>
                    <a:p>
                      <a:pPr marL="457200" lvl="1" indent="0" algn="l" fontAlgn="b"/>
                      <a:r>
                        <a:rPr lang="en-GB" sz="1100" b="0" i="0" u="none" strike="noStrike">
                          <a:solidFill>
                            <a:schemeClr val="tx1"/>
                          </a:solidFill>
                          <a:effectLst/>
                          <a:latin typeface="+mn-lt"/>
                        </a:rPr>
                        <a:t>I</a:t>
                      </a:r>
                    </a:p>
                  </a:txBody>
                  <a:tcPr marT="0" marB="0" anchor="ctr">
                    <a:solidFill>
                      <a:srgbClr val="CBCDD2"/>
                    </a:solidFill>
                  </a:tcPr>
                </a:tc>
                <a:tc>
                  <a:txBody>
                    <a:bodyPr/>
                    <a:lstStyle/>
                    <a:p>
                      <a:pPr algn="ctr" fontAlgn="b"/>
                      <a:r>
                        <a:rPr lang="en-IT" sz="1100" b="0" i="0" u="none" strike="noStrike">
                          <a:solidFill>
                            <a:schemeClr val="tx1"/>
                          </a:solidFill>
                          <a:effectLst/>
                          <a:latin typeface="+mn-lt"/>
                        </a:rPr>
                        <a:t>51 (7.6)</a:t>
                      </a:r>
                    </a:p>
                  </a:txBody>
                  <a:tcPr marT="0" marB="0" anchor="ctr">
                    <a:solidFill>
                      <a:srgbClr val="CBCDD2"/>
                    </a:solidFill>
                  </a:tcPr>
                </a:tc>
                <a:tc>
                  <a:txBody>
                    <a:bodyPr/>
                    <a:lstStyle/>
                    <a:p>
                      <a:pPr algn="ctr" fontAlgn="b"/>
                      <a:r>
                        <a:rPr lang="en-IT" sz="1100" b="0" i="0" u="none" strike="noStrike">
                          <a:solidFill>
                            <a:schemeClr val="tx1"/>
                          </a:solidFill>
                          <a:effectLst/>
                          <a:latin typeface="+mn-lt"/>
                        </a:rPr>
                        <a:t>36 (7.6)</a:t>
                      </a:r>
                    </a:p>
                  </a:txBody>
                  <a:tcPr marT="0" marB="0" anchor="ctr">
                    <a:solidFill>
                      <a:srgbClr val="CBCDD2"/>
                    </a:solidFill>
                  </a:tcPr>
                </a:tc>
                <a:tc>
                  <a:txBody>
                    <a:bodyPr/>
                    <a:lstStyle/>
                    <a:p>
                      <a:pPr algn="ctr" fontAlgn="b"/>
                      <a:r>
                        <a:rPr lang="en-IT" sz="1100" b="0" i="0" u="none" strike="noStrike">
                          <a:solidFill>
                            <a:schemeClr val="tx1"/>
                          </a:solidFill>
                          <a:effectLst/>
                          <a:latin typeface="+mn-lt"/>
                        </a:rPr>
                        <a:t>12 (11.2)</a:t>
                      </a:r>
                    </a:p>
                  </a:txBody>
                  <a:tcPr marT="0" marB="0" anchor="ctr">
                    <a:solidFill>
                      <a:srgbClr val="CBCDD2"/>
                    </a:solidFill>
                  </a:tcPr>
                </a:tc>
                <a:tc>
                  <a:txBody>
                    <a:bodyPr/>
                    <a:lstStyle/>
                    <a:p>
                      <a:pPr algn="ctr" fontAlgn="b"/>
                      <a:endParaRPr lang="en-IT" sz="1100" b="0" i="0" u="none" strike="noStrike">
                        <a:solidFill>
                          <a:schemeClr val="tx1"/>
                        </a:solidFill>
                        <a:effectLst/>
                        <a:latin typeface="+mn-lt"/>
                      </a:endParaRPr>
                    </a:p>
                  </a:txBody>
                  <a:tcPr marT="0" marB="0" anchor="ctr">
                    <a:solidFill>
                      <a:srgbClr val="CBCDD2"/>
                    </a:solidFill>
                  </a:tcPr>
                </a:tc>
                <a:extLst>
                  <a:ext uri="{0D108BD9-81ED-4DB2-BD59-A6C34878D82A}">
                    <a16:rowId xmlns:a16="http://schemas.microsoft.com/office/drawing/2014/main" val="1861043024"/>
                  </a:ext>
                </a:extLst>
              </a:tr>
              <a:tr h="195304">
                <a:tc>
                  <a:txBody>
                    <a:bodyPr/>
                    <a:lstStyle/>
                    <a:p>
                      <a:pPr marL="457200" lvl="1" indent="0" algn="l" fontAlgn="b"/>
                      <a:r>
                        <a:rPr lang="en-GB" sz="1100" b="0" i="0" u="none" strike="noStrike">
                          <a:solidFill>
                            <a:schemeClr val="tx1"/>
                          </a:solidFill>
                          <a:effectLst/>
                          <a:latin typeface="+mn-lt"/>
                        </a:rPr>
                        <a:t>II</a:t>
                      </a:r>
                    </a:p>
                  </a:txBody>
                  <a:tcPr marT="0" marB="0" anchor="ctr">
                    <a:solidFill>
                      <a:srgbClr val="CBCDD2"/>
                    </a:solidFill>
                  </a:tcPr>
                </a:tc>
                <a:tc>
                  <a:txBody>
                    <a:bodyPr/>
                    <a:lstStyle/>
                    <a:p>
                      <a:pPr algn="ctr" fontAlgn="b"/>
                      <a:r>
                        <a:rPr lang="en-IT" sz="1100" b="0" i="0" u="none" strike="noStrike">
                          <a:solidFill>
                            <a:schemeClr val="tx1"/>
                          </a:solidFill>
                          <a:effectLst/>
                          <a:latin typeface="+mn-lt"/>
                        </a:rPr>
                        <a:t>45 (6.7)</a:t>
                      </a:r>
                    </a:p>
                  </a:txBody>
                  <a:tcPr marT="0" marB="0" anchor="ctr">
                    <a:solidFill>
                      <a:srgbClr val="CBCDD2"/>
                    </a:solidFill>
                  </a:tcPr>
                </a:tc>
                <a:tc>
                  <a:txBody>
                    <a:bodyPr/>
                    <a:lstStyle/>
                    <a:p>
                      <a:pPr algn="ctr" fontAlgn="b"/>
                      <a:r>
                        <a:rPr lang="en-IT" sz="1100" b="0" i="0" u="none" strike="noStrike">
                          <a:solidFill>
                            <a:schemeClr val="tx1"/>
                          </a:solidFill>
                          <a:effectLst/>
                          <a:latin typeface="+mn-lt"/>
                        </a:rPr>
                        <a:t>20 (4.2)</a:t>
                      </a:r>
                    </a:p>
                  </a:txBody>
                  <a:tcPr marT="0" marB="0" anchor="ctr">
                    <a:solidFill>
                      <a:srgbClr val="CBCDD2"/>
                    </a:solidFill>
                  </a:tcPr>
                </a:tc>
                <a:tc>
                  <a:txBody>
                    <a:bodyPr/>
                    <a:lstStyle/>
                    <a:p>
                      <a:pPr algn="ctr" fontAlgn="b"/>
                      <a:r>
                        <a:rPr lang="en-IT" sz="1100" b="0" i="0" u="none" strike="noStrike">
                          <a:solidFill>
                            <a:schemeClr val="tx1"/>
                          </a:solidFill>
                          <a:effectLst/>
                          <a:latin typeface="+mn-lt"/>
                        </a:rPr>
                        <a:t>4 (3.7)</a:t>
                      </a:r>
                    </a:p>
                  </a:txBody>
                  <a:tcPr marT="0" marB="0" anchor="ctr">
                    <a:solidFill>
                      <a:srgbClr val="CBCDD2"/>
                    </a:solidFill>
                  </a:tcPr>
                </a:tc>
                <a:tc>
                  <a:txBody>
                    <a:bodyPr/>
                    <a:lstStyle/>
                    <a:p>
                      <a:pPr algn="ctr" fontAlgn="b"/>
                      <a:endParaRPr lang="en-IT" sz="1100" b="0" i="0" u="none" strike="noStrike">
                        <a:solidFill>
                          <a:schemeClr val="tx1"/>
                        </a:solidFill>
                        <a:effectLst/>
                        <a:latin typeface="+mn-lt"/>
                      </a:endParaRPr>
                    </a:p>
                  </a:txBody>
                  <a:tcPr marT="0" marB="0" anchor="ctr">
                    <a:solidFill>
                      <a:srgbClr val="CBCDD2"/>
                    </a:solidFill>
                  </a:tcPr>
                </a:tc>
                <a:extLst>
                  <a:ext uri="{0D108BD9-81ED-4DB2-BD59-A6C34878D82A}">
                    <a16:rowId xmlns:a16="http://schemas.microsoft.com/office/drawing/2014/main" val="2566775052"/>
                  </a:ext>
                </a:extLst>
              </a:tr>
              <a:tr h="195304">
                <a:tc>
                  <a:txBody>
                    <a:bodyPr/>
                    <a:lstStyle/>
                    <a:p>
                      <a:pPr marL="457200" lvl="1" indent="0" algn="l" fontAlgn="b"/>
                      <a:r>
                        <a:rPr lang="en-GB" sz="1100" b="0" i="0" u="none" strike="noStrike">
                          <a:solidFill>
                            <a:schemeClr val="tx1"/>
                          </a:solidFill>
                          <a:effectLst/>
                          <a:latin typeface="+mn-lt"/>
                        </a:rPr>
                        <a:t>III</a:t>
                      </a:r>
                    </a:p>
                  </a:txBody>
                  <a:tcPr marT="0" marB="0" anchor="ctr">
                    <a:solidFill>
                      <a:srgbClr val="CBCDD2"/>
                    </a:solidFill>
                  </a:tcPr>
                </a:tc>
                <a:tc>
                  <a:txBody>
                    <a:bodyPr/>
                    <a:lstStyle/>
                    <a:p>
                      <a:pPr algn="ctr" fontAlgn="b"/>
                      <a:r>
                        <a:rPr lang="en-IT" sz="1100" b="0" i="0" u="none" strike="noStrike">
                          <a:solidFill>
                            <a:schemeClr val="tx1"/>
                          </a:solidFill>
                          <a:effectLst/>
                          <a:latin typeface="+mn-lt"/>
                        </a:rPr>
                        <a:t>54 (8.0)</a:t>
                      </a:r>
                    </a:p>
                  </a:txBody>
                  <a:tcPr marT="0" marB="0" anchor="ctr">
                    <a:solidFill>
                      <a:srgbClr val="CBCDD2"/>
                    </a:solidFill>
                  </a:tcPr>
                </a:tc>
                <a:tc>
                  <a:txBody>
                    <a:bodyPr/>
                    <a:lstStyle/>
                    <a:p>
                      <a:pPr algn="ctr" fontAlgn="b"/>
                      <a:r>
                        <a:rPr lang="en-IT" sz="1100" b="0" i="0" u="none" strike="noStrike">
                          <a:solidFill>
                            <a:schemeClr val="tx1"/>
                          </a:solidFill>
                          <a:effectLst/>
                          <a:latin typeface="+mn-lt"/>
                        </a:rPr>
                        <a:t>28 (5.9)</a:t>
                      </a:r>
                    </a:p>
                  </a:txBody>
                  <a:tcPr marT="0" marB="0" anchor="ctr">
                    <a:solidFill>
                      <a:srgbClr val="CBCDD2"/>
                    </a:solidFill>
                  </a:tcPr>
                </a:tc>
                <a:tc>
                  <a:txBody>
                    <a:bodyPr/>
                    <a:lstStyle/>
                    <a:p>
                      <a:pPr algn="ctr" fontAlgn="b"/>
                      <a:r>
                        <a:rPr lang="en-IT" sz="1100" b="0" i="0" u="none" strike="noStrike">
                          <a:solidFill>
                            <a:schemeClr val="tx1"/>
                          </a:solidFill>
                          <a:effectLst/>
                          <a:latin typeface="+mn-lt"/>
                        </a:rPr>
                        <a:t>4 (3.7)</a:t>
                      </a:r>
                    </a:p>
                  </a:txBody>
                  <a:tcPr marT="0" marB="0" anchor="ctr">
                    <a:solidFill>
                      <a:srgbClr val="CBCDD2"/>
                    </a:solidFill>
                  </a:tcPr>
                </a:tc>
                <a:tc>
                  <a:txBody>
                    <a:bodyPr/>
                    <a:lstStyle/>
                    <a:p>
                      <a:pPr algn="ctr" fontAlgn="b"/>
                      <a:endParaRPr lang="en-IT" sz="1100" b="0" i="0" u="none" strike="noStrike">
                        <a:solidFill>
                          <a:schemeClr val="tx1"/>
                        </a:solidFill>
                        <a:effectLst/>
                        <a:latin typeface="+mn-lt"/>
                      </a:endParaRPr>
                    </a:p>
                  </a:txBody>
                  <a:tcPr marT="0" marB="0" anchor="ctr">
                    <a:solidFill>
                      <a:srgbClr val="CBCDD2"/>
                    </a:solidFill>
                  </a:tcPr>
                </a:tc>
                <a:extLst>
                  <a:ext uri="{0D108BD9-81ED-4DB2-BD59-A6C34878D82A}">
                    <a16:rowId xmlns:a16="http://schemas.microsoft.com/office/drawing/2014/main" val="3598387450"/>
                  </a:ext>
                </a:extLst>
              </a:tr>
              <a:tr h="195304">
                <a:tc>
                  <a:txBody>
                    <a:bodyPr/>
                    <a:lstStyle/>
                    <a:p>
                      <a:pPr marL="457200" lvl="1" indent="0" algn="l" fontAlgn="b">
                        <a:tabLst/>
                      </a:pPr>
                      <a:r>
                        <a:rPr lang="en-GB" sz="1100" b="0" i="0" u="none" strike="noStrike">
                          <a:solidFill>
                            <a:schemeClr val="tx1"/>
                          </a:solidFill>
                          <a:effectLst/>
                          <a:latin typeface="+mn-lt"/>
                        </a:rPr>
                        <a:t>IV</a:t>
                      </a:r>
                    </a:p>
                  </a:txBody>
                  <a:tcPr marT="0" marB="0" anchor="ctr">
                    <a:solidFill>
                      <a:srgbClr val="CBCDD2"/>
                    </a:solidFill>
                  </a:tcPr>
                </a:tc>
                <a:tc>
                  <a:txBody>
                    <a:bodyPr/>
                    <a:lstStyle/>
                    <a:p>
                      <a:pPr algn="ctr" fontAlgn="b"/>
                      <a:r>
                        <a:rPr lang="en-IT" sz="1100" b="0" i="0" u="none" strike="noStrike">
                          <a:solidFill>
                            <a:schemeClr val="tx1"/>
                          </a:solidFill>
                          <a:effectLst/>
                          <a:latin typeface="+mn-lt"/>
                        </a:rPr>
                        <a:t>61 (9.1)</a:t>
                      </a:r>
                    </a:p>
                  </a:txBody>
                  <a:tcPr marT="0" marB="0" anchor="ctr">
                    <a:solidFill>
                      <a:srgbClr val="CBCDD2"/>
                    </a:solidFill>
                  </a:tcPr>
                </a:tc>
                <a:tc>
                  <a:txBody>
                    <a:bodyPr/>
                    <a:lstStyle/>
                    <a:p>
                      <a:pPr algn="ctr" fontAlgn="b"/>
                      <a:r>
                        <a:rPr lang="en-IT" sz="1100" b="0" i="0" u="none" strike="noStrike">
                          <a:solidFill>
                            <a:schemeClr val="tx1"/>
                          </a:solidFill>
                          <a:effectLst/>
                          <a:latin typeface="+mn-lt"/>
                        </a:rPr>
                        <a:t>50 (10.6)</a:t>
                      </a:r>
                    </a:p>
                  </a:txBody>
                  <a:tcPr marT="0" marB="0" anchor="ctr">
                    <a:solidFill>
                      <a:srgbClr val="CBCDD2"/>
                    </a:solidFill>
                  </a:tcPr>
                </a:tc>
                <a:tc>
                  <a:txBody>
                    <a:bodyPr/>
                    <a:lstStyle/>
                    <a:p>
                      <a:pPr algn="ctr" fontAlgn="b"/>
                      <a:r>
                        <a:rPr lang="en-IT" sz="1100" b="0" i="0" u="none" strike="noStrike">
                          <a:solidFill>
                            <a:schemeClr val="tx1"/>
                          </a:solidFill>
                          <a:effectLst/>
                          <a:latin typeface="+mn-lt"/>
                        </a:rPr>
                        <a:t>4 (3.7)</a:t>
                      </a:r>
                    </a:p>
                  </a:txBody>
                  <a:tcPr marT="0" marB="0" anchor="ctr">
                    <a:solidFill>
                      <a:srgbClr val="CBCDD2"/>
                    </a:solidFill>
                  </a:tcPr>
                </a:tc>
                <a:tc>
                  <a:txBody>
                    <a:bodyPr/>
                    <a:lstStyle/>
                    <a:p>
                      <a:pPr algn="ctr" fontAlgn="b"/>
                      <a:endParaRPr lang="en-IT" sz="1100" b="0" i="0" u="none" strike="noStrike">
                        <a:solidFill>
                          <a:schemeClr val="tx1"/>
                        </a:solidFill>
                        <a:effectLst/>
                        <a:latin typeface="+mn-lt"/>
                      </a:endParaRPr>
                    </a:p>
                  </a:txBody>
                  <a:tcPr marT="0" marB="0" anchor="ctr">
                    <a:solidFill>
                      <a:srgbClr val="CBCDD2"/>
                    </a:solidFill>
                  </a:tcPr>
                </a:tc>
                <a:extLst>
                  <a:ext uri="{0D108BD9-81ED-4DB2-BD59-A6C34878D82A}">
                    <a16:rowId xmlns:a16="http://schemas.microsoft.com/office/drawing/2014/main" val="1490581405"/>
                  </a:ext>
                </a:extLst>
              </a:tr>
              <a:tr h="195304">
                <a:tc>
                  <a:txBody>
                    <a:bodyPr/>
                    <a:lstStyle/>
                    <a:p>
                      <a:pPr marL="457200" lvl="1" indent="0" algn="l" fontAlgn="b"/>
                      <a:r>
                        <a:rPr lang="en-GB" sz="1100" b="0" i="0" u="none" strike="noStrike">
                          <a:solidFill>
                            <a:schemeClr val="tx1"/>
                          </a:solidFill>
                          <a:effectLst/>
                          <a:latin typeface="+mn-lt"/>
                        </a:rPr>
                        <a:t>N/A</a:t>
                      </a:r>
                    </a:p>
                  </a:txBody>
                  <a:tcPr marT="0" marB="0" anchor="ctr">
                    <a:solidFill>
                      <a:srgbClr val="CBCDD2"/>
                    </a:solidFill>
                  </a:tcPr>
                </a:tc>
                <a:tc>
                  <a:txBody>
                    <a:bodyPr/>
                    <a:lstStyle/>
                    <a:p>
                      <a:pPr algn="ctr" fontAlgn="b"/>
                      <a:r>
                        <a:rPr lang="en-IT" sz="1100" b="0" i="0" u="none" strike="noStrike">
                          <a:solidFill>
                            <a:schemeClr val="tx1"/>
                          </a:solidFill>
                          <a:effectLst/>
                          <a:latin typeface="+mn-lt"/>
                        </a:rPr>
                        <a:t>407 (60.6)</a:t>
                      </a:r>
                    </a:p>
                  </a:txBody>
                  <a:tcPr marT="0" marB="0" anchor="ctr">
                    <a:solidFill>
                      <a:srgbClr val="CBCDD2"/>
                    </a:solidFill>
                  </a:tcPr>
                </a:tc>
                <a:tc>
                  <a:txBody>
                    <a:bodyPr/>
                    <a:lstStyle/>
                    <a:p>
                      <a:pPr algn="ctr" fontAlgn="b"/>
                      <a:r>
                        <a:rPr lang="en-IT" sz="1100" b="0" i="0" u="none" strike="noStrike">
                          <a:solidFill>
                            <a:schemeClr val="tx1"/>
                          </a:solidFill>
                          <a:effectLst/>
                          <a:latin typeface="+mn-lt"/>
                        </a:rPr>
                        <a:t>319 (67.3)</a:t>
                      </a:r>
                    </a:p>
                  </a:txBody>
                  <a:tcPr marT="0" marB="0" anchor="ctr">
                    <a:solidFill>
                      <a:srgbClr val="CBCDD2"/>
                    </a:solidFill>
                  </a:tcPr>
                </a:tc>
                <a:tc>
                  <a:txBody>
                    <a:bodyPr/>
                    <a:lstStyle/>
                    <a:p>
                      <a:pPr algn="ctr" fontAlgn="b"/>
                      <a:r>
                        <a:rPr lang="en-IT" sz="1100" b="0" i="0" u="none" strike="noStrike">
                          <a:solidFill>
                            <a:schemeClr val="tx1"/>
                          </a:solidFill>
                          <a:effectLst/>
                          <a:latin typeface="+mn-lt"/>
                        </a:rPr>
                        <a:t>78 (72.9)</a:t>
                      </a:r>
                    </a:p>
                  </a:txBody>
                  <a:tcPr marT="0" marB="0" anchor="ctr">
                    <a:solidFill>
                      <a:srgbClr val="CBCDD2"/>
                    </a:solidFill>
                  </a:tcPr>
                </a:tc>
                <a:tc>
                  <a:txBody>
                    <a:bodyPr/>
                    <a:lstStyle/>
                    <a:p>
                      <a:pPr algn="ctr" fontAlgn="b"/>
                      <a:endParaRPr lang="en-IT" sz="1100" b="0" i="0" u="none" strike="noStrike">
                        <a:solidFill>
                          <a:schemeClr val="tx1"/>
                        </a:solidFill>
                        <a:effectLst/>
                        <a:latin typeface="+mn-lt"/>
                      </a:endParaRPr>
                    </a:p>
                  </a:txBody>
                  <a:tcPr marT="0" marB="0" anchor="ctr">
                    <a:solidFill>
                      <a:srgbClr val="CBCDD2"/>
                    </a:solidFill>
                  </a:tcPr>
                </a:tc>
                <a:extLst>
                  <a:ext uri="{0D108BD9-81ED-4DB2-BD59-A6C34878D82A}">
                    <a16:rowId xmlns:a16="http://schemas.microsoft.com/office/drawing/2014/main" val="705831431"/>
                  </a:ext>
                </a:extLst>
              </a:tr>
            </a:tbl>
          </a:graphicData>
        </a:graphic>
      </p:graphicFrame>
      <p:sp>
        <p:nvSpPr>
          <p:cNvPr id="8" name="TextBox 7">
            <a:extLst>
              <a:ext uri="{FF2B5EF4-FFF2-40B4-BE49-F238E27FC236}">
                <a16:creationId xmlns:a16="http://schemas.microsoft.com/office/drawing/2014/main" id="{06A03F80-16A8-77A1-FC24-B2854E90FD11}"/>
              </a:ext>
            </a:extLst>
          </p:cNvPr>
          <p:cNvSpPr txBox="1"/>
          <p:nvPr/>
        </p:nvSpPr>
        <p:spPr>
          <a:xfrm>
            <a:off x="8940800" y="1665288"/>
            <a:ext cx="2843211" cy="4392612"/>
          </a:xfrm>
          <a:prstGeom prst="rect">
            <a:avLst/>
          </a:prstGeom>
          <a:solidFill>
            <a:schemeClr val="bg2"/>
          </a:solidFill>
        </p:spPr>
        <p:txBody>
          <a:bodyPr wrap="square" tIns="108000" rtlCol="0">
            <a:noAutofit/>
          </a:bodyPr>
          <a:lstStyle/>
          <a:p>
            <a:pPr marL="177800" indent="-177800">
              <a:buClr>
                <a:schemeClr val="accent2"/>
              </a:buClr>
              <a:buFont typeface="Arial" panose="020B0604020202020204" pitchFamily="34" charset="0"/>
              <a:buChar char="•"/>
            </a:pPr>
            <a:r>
              <a:rPr lang="en-US" sz="1250"/>
              <a:t>A total of 1253 patients initiated a 2L BTKi during the index period</a:t>
            </a:r>
          </a:p>
          <a:p>
            <a:pPr marL="177800" indent="-177800">
              <a:buClr>
                <a:schemeClr val="accent2"/>
              </a:buClr>
              <a:buFont typeface="Arial" panose="020B0604020202020204" pitchFamily="34" charset="0"/>
              <a:buChar char="•"/>
            </a:pPr>
            <a:r>
              <a:rPr lang="en-US" sz="1250"/>
              <a:t>In 2L, acalabrutinib (53.6%) was the most common BTKi followed by ibrutinib (37.8%) and </a:t>
            </a:r>
            <a:r>
              <a:rPr lang="en-US" sz="1250" err="1"/>
              <a:t>zanubrutinib</a:t>
            </a:r>
            <a:r>
              <a:rPr lang="en-US" sz="1250"/>
              <a:t> (8.54%)</a:t>
            </a:r>
          </a:p>
          <a:p>
            <a:pPr marL="177800" indent="-177800">
              <a:buClr>
                <a:schemeClr val="accent2"/>
              </a:buClr>
              <a:buFont typeface="Arial" panose="020B0604020202020204" pitchFamily="34" charset="0"/>
              <a:buChar char="•"/>
            </a:pPr>
            <a:r>
              <a:rPr lang="en-US" sz="1250"/>
              <a:t>In 2L, median (IQR) follow-up was 133 (62-385) days for </a:t>
            </a:r>
            <a:r>
              <a:rPr lang="en-US" sz="1250" err="1"/>
              <a:t>zanubrutinib</a:t>
            </a:r>
            <a:r>
              <a:rPr lang="en-US" sz="1250"/>
              <a:t>, 503 (265-799) days for acalabrutinib, and 524 (259-856) days for ibrutinib (</a:t>
            </a:r>
            <a:r>
              <a:rPr lang="en-US" sz="1250" i="1"/>
              <a:t>P</a:t>
            </a:r>
            <a:r>
              <a:rPr lang="en-US" sz="1250"/>
              <a:t>&lt;0.0001)</a:t>
            </a:r>
          </a:p>
          <a:p>
            <a:pPr marL="177800" indent="-177800">
              <a:buClr>
                <a:schemeClr val="accent2"/>
              </a:buClr>
              <a:buFont typeface="Arial" panose="020B0604020202020204" pitchFamily="34" charset="0"/>
              <a:buChar char="•"/>
            </a:pPr>
            <a:r>
              <a:rPr lang="en-US" sz="1250"/>
              <a:t>Mean age at index was significantly different across the 3 BTKis (</a:t>
            </a:r>
            <a:r>
              <a:rPr lang="en-US" sz="1250" i="1"/>
              <a:t>P</a:t>
            </a:r>
            <a:r>
              <a:rPr lang="en-US" sz="1250"/>
              <a:t>=0.0037) with </a:t>
            </a:r>
            <a:r>
              <a:rPr lang="en-US" sz="1250" err="1"/>
              <a:t>zanubrutinib</a:t>
            </a:r>
            <a:r>
              <a:rPr lang="en-US" sz="1250"/>
              <a:t> having the highest mean age </a:t>
            </a:r>
          </a:p>
          <a:p>
            <a:pPr marL="177800" indent="-177800">
              <a:buClr>
                <a:schemeClr val="accent2"/>
              </a:buClr>
              <a:buFont typeface="Arial" panose="020B0604020202020204" pitchFamily="34" charset="0"/>
              <a:buChar char="•"/>
            </a:pPr>
            <a:r>
              <a:rPr lang="en-US" sz="1250"/>
              <a:t>The percentage of CLL vs SLL patients was also significantly (</a:t>
            </a:r>
            <a:r>
              <a:rPr lang="en-US" sz="1250" i="1"/>
              <a:t>P</a:t>
            </a:r>
            <a:r>
              <a:rPr lang="en-US" sz="1250"/>
              <a:t>&lt;0.0001) different among 2L patients with </a:t>
            </a:r>
            <a:r>
              <a:rPr lang="en-US" sz="1250" err="1"/>
              <a:t>zanubrutinib</a:t>
            </a:r>
            <a:r>
              <a:rPr lang="en-US" sz="1250"/>
              <a:t> having the highest percentage (24.3%) of SLL patients</a:t>
            </a:r>
          </a:p>
        </p:txBody>
      </p:sp>
    </p:spTree>
    <p:extLst>
      <p:ext uri="{BB962C8B-B14F-4D97-AF65-F5344CB8AC3E}">
        <p14:creationId xmlns:p14="http://schemas.microsoft.com/office/powerpoint/2010/main" val="8907149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m 12">
            <a:extLst>
              <a:ext uri="{FF2B5EF4-FFF2-40B4-BE49-F238E27FC236}">
                <a16:creationId xmlns:a16="http://schemas.microsoft.com/office/drawing/2014/main" id="{07CC8D88-84F6-B621-1122-C6EAF1DE5593}"/>
              </a:ext>
            </a:extLst>
          </p:cNvPr>
          <p:cNvGraphicFramePr/>
          <p:nvPr>
            <p:extLst>
              <p:ext uri="{D42A27DB-BD31-4B8C-83A1-F6EECF244321}">
                <p14:modId xmlns:p14="http://schemas.microsoft.com/office/powerpoint/2010/main" val="3530526347"/>
              </p:ext>
            </p:extLst>
          </p:nvPr>
        </p:nvGraphicFramePr>
        <p:xfrm>
          <a:off x="4919587" y="1665288"/>
          <a:ext cx="6327166" cy="4401205"/>
        </p:xfrm>
        <a:graphic>
          <a:graphicData uri="http://schemas.openxmlformats.org/drawingml/2006/chart">
            <c:chart xmlns:c="http://schemas.openxmlformats.org/drawingml/2006/chart" xmlns:r="http://schemas.openxmlformats.org/officeDocument/2006/relationships" r:id="rId3"/>
          </a:graphicData>
        </a:graphic>
      </p:graphicFrame>
      <p:sp>
        <p:nvSpPr>
          <p:cNvPr id="2" name="Footer Placeholder 1">
            <a:extLst>
              <a:ext uri="{FF2B5EF4-FFF2-40B4-BE49-F238E27FC236}">
                <a16:creationId xmlns:a16="http://schemas.microsoft.com/office/drawing/2014/main" id="{FD33ABEC-F569-6D13-36DC-65CA6598FA55}"/>
              </a:ext>
            </a:extLst>
          </p:cNvPr>
          <p:cNvSpPr>
            <a:spLocks noGrp="1"/>
          </p:cNvSpPr>
          <p:nvPr>
            <p:ph type="ftr" sz="quarter" idx="10"/>
          </p:nvPr>
        </p:nvSpPr>
        <p:spPr/>
        <p:txBody>
          <a:bodyPr/>
          <a:lstStyle/>
          <a:p>
            <a:r>
              <a:rPr lang="en-GB" baseline="30000" err="1"/>
              <a:t>a</a:t>
            </a:r>
            <a:r>
              <a:rPr lang="en-GB" err="1"/>
              <a:t>P</a:t>
            </a:r>
            <a:r>
              <a:rPr lang="en-GB"/>
              <a:t>&lt;0.0001</a:t>
            </a:r>
          </a:p>
          <a:p>
            <a:r>
              <a:rPr lang="en-GB"/>
              <a:t>1L, first-line; 2L, second-line; BTKi, Bruton’s tyrosine kinase inhibitor.</a:t>
            </a:r>
          </a:p>
          <a:p>
            <a:r>
              <a:rPr lang="en-GB" b="1"/>
              <a:t>Pinilla-</a:t>
            </a:r>
            <a:r>
              <a:rPr lang="en-GB" b="1" err="1"/>
              <a:t>Ibarz</a:t>
            </a:r>
            <a:r>
              <a:rPr lang="en-GB" b="1"/>
              <a:t> et al. Abstract #P697 presented at EHA2024. </a:t>
            </a:r>
          </a:p>
        </p:txBody>
      </p:sp>
      <p:sp>
        <p:nvSpPr>
          <p:cNvPr id="3" name="Title 2">
            <a:extLst>
              <a:ext uri="{FF2B5EF4-FFF2-40B4-BE49-F238E27FC236}">
                <a16:creationId xmlns:a16="http://schemas.microsoft.com/office/drawing/2014/main" id="{C0EBFE64-B2A7-37A0-E9F4-0EF179A41E5C}"/>
              </a:ext>
            </a:extLst>
          </p:cNvPr>
          <p:cNvSpPr>
            <a:spLocks noGrp="1"/>
          </p:cNvSpPr>
          <p:nvPr>
            <p:ph type="title"/>
          </p:nvPr>
        </p:nvSpPr>
        <p:spPr/>
        <p:txBody>
          <a:bodyPr/>
          <a:lstStyle/>
          <a:p>
            <a:r>
              <a:rPr lang="en-US"/>
              <a:t>Treatment switching for patients initiating a BTKi in 1L or 2L</a:t>
            </a:r>
          </a:p>
        </p:txBody>
      </p:sp>
      <p:sp>
        <p:nvSpPr>
          <p:cNvPr id="7" name="TextBox 6">
            <a:extLst>
              <a:ext uri="{FF2B5EF4-FFF2-40B4-BE49-F238E27FC236}">
                <a16:creationId xmlns:a16="http://schemas.microsoft.com/office/drawing/2014/main" id="{0A866434-EFE4-84BA-3378-C351F38BAFAD}"/>
              </a:ext>
            </a:extLst>
          </p:cNvPr>
          <p:cNvSpPr txBox="1"/>
          <p:nvPr/>
        </p:nvSpPr>
        <p:spPr>
          <a:xfrm>
            <a:off x="-3589712" y="5131985"/>
            <a:ext cx="271849" cy="215444"/>
          </a:xfrm>
          <a:prstGeom prst="rect">
            <a:avLst/>
          </a:prstGeom>
          <a:solidFill>
            <a:schemeClr val="bg1"/>
          </a:solidFill>
        </p:spPr>
        <p:txBody>
          <a:bodyPr wrap="square" rtlCol="0">
            <a:spAutoFit/>
          </a:bodyPr>
          <a:lstStyle/>
          <a:p>
            <a:r>
              <a:rPr lang="en-US" sz="800"/>
              <a:t>a</a:t>
            </a:r>
          </a:p>
        </p:txBody>
      </p:sp>
      <p:sp>
        <p:nvSpPr>
          <p:cNvPr id="9" name="TextBox 8">
            <a:extLst>
              <a:ext uri="{FF2B5EF4-FFF2-40B4-BE49-F238E27FC236}">
                <a16:creationId xmlns:a16="http://schemas.microsoft.com/office/drawing/2014/main" id="{FCDC5BEC-258C-DBDC-77E5-DF3E53F58026}"/>
              </a:ext>
            </a:extLst>
          </p:cNvPr>
          <p:cNvSpPr txBox="1"/>
          <p:nvPr/>
        </p:nvSpPr>
        <p:spPr>
          <a:xfrm>
            <a:off x="9120187" y="1672163"/>
            <a:ext cx="2663825" cy="4464093"/>
          </a:xfrm>
          <a:prstGeom prst="rect">
            <a:avLst/>
          </a:prstGeom>
          <a:solidFill>
            <a:schemeClr val="bg2"/>
          </a:solidFill>
        </p:spPr>
        <p:txBody>
          <a:bodyPr wrap="square" tIns="108000" rtlCol="0">
            <a:spAutoFit/>
          </a:bodyPr>
          <a:lstStyle/>
          <a:p>
            <a:pPr marL="171450" indent="-171450">
              <a:buClr>
                <a:schemeClr val="accent2"/>
              </a:buClr>
              <a:buFont typeface="Arial" panose="020B0604020202020204" pitchFamily="34" charset="0"/>
              <a:buChar char="•"/>
            </a:pPr>
            <a:r>
              <a:rPr lang="en-US" sz="1400"/>
              <a:t>Regardless of line of therapy, switching rate at ≤60 days and 61-89 days was significantly lower for patients receiving </a:t>
            </a:r>
            <a:r>
              <a:rPr lang="en-US" sz="1400" err="1"/>
              <a:t>zanubrutinib</a:t>
            </a:r>
            <a:r>
              <a:rPr lang="en-US" sz="1400"/>
              <a:t> vs acalabrutinib and ibrutinib (</a:t>
            </a:r>
            <a:r>
              <a:rPr lang="en-US" sz="1400" i="1"/>
              <a:t>P</a:t>
            </a:r>
            <a:r>
              <a:rPr lang="en-US" sz="1400"/>
              <a:t>&lt;0.0001, both 1L and 2L) </a:t>
            </a:r>
          </a:p>
          <a:p>
            <a:pPr marL="171450" indent="-171450">
              <a:buClr>
                <a:schemeClr val="accent2"/>
              </a:buClr>
              <a:buFont typeface="Arial" panose="020B0604020202020204" pitchFamily="34" charset="0"/>
              <a:buChar char="•"/>
            </a:pPr>
            <a:r>
              <a:rPr lang="en-US" sz="1400"/>
              <a:t>In 1L, the percentage of patients switching before 90 days was lowest for </a:t>
            </a:r>
            <a:r>
              <a:rPr lang="en-US" sz="1400" err="1"/>
              <a:t>zanubrutinib</a:t>
            </a:r>
            <a:r>
              <a:rPr lang="en-US" sz="1400"/>
              <a:t> (10.2%) compared to acalabrutinib (20.5%) and ibrutinib (15.6%) </a:t>
            </a:r>
          </a:p>
          <a:p>
            <a:pPr marL="171450" indent="-171450">
              <a:buClr>
                <a:schemeClr val="accent2"/>
              </a:buClr>
              <a:buFont typeface="Arial" panose="020B0604020202020204" pitchFamily="34" charset="0"/>
              <a:buChar char="•"/>
            </a:pPr>
            <a:r>
              <a:rPr lang="en-US" sz="1400"/>
              <a:t>Zanubrutinib also had the lowest switch rate before 90 days (7.5%) compared to 13.2% for acalabrutinib and 21.1% for ibrutinib among 2L patients</a:t>
            </a:r>
          </a:p>
        </p:txBody>
      </p:sp>
      <p:graphicFrame>
        <p:nvGraphicFramePr>
          <p:cNvPr id="11" name="Diagramm 10">
            <a:extLst>
              <a:ext uri="{FF2B5EF4-FFF2-40B4-BE49-F238E27FC236}">
                <a16:creationId xmlns:a16="http://schemas.microsoft.com/office/drawing/2014/main" id="{123670EA-805B-699A-4CE8-19D5916A9AC8}"/>
              </a:ext>
            </a:extLst>
          </p:cNvPr>
          <p:cNvGraphicFramePr/>
          <p:nvPr>
            <p:extLst>
              <p:ext uri="{D42A27DB-BD31-4B8C-83A1-F6EECF244321}">
                <p14:modId xmlns:p14="http://schemas.microsoft.com/office/powerpoint/2010/main" val="1836628870"/>
              </p:ext>
            </p:extLst>
          </p:nvPr>
        </p:nvGraphicFramePr>
        <p:xfrm>
          <a:off x="609034" y="1665288"/>
          <a:ext cx="6327166" cy="4401205"/>
        </p:xfrm>
        <a:graphic>
          <a:graphicData uri="http://schemas.openxmlformats.org/drawingml/2006/chart">
            <c:chart xmlns:c="http://schemas.openxmlformats.org/drawingml/2006/chart" xmlns:r="http://schemas.openxmlformats.org/officeDocument/2006/relationships" r:id="rId4"/>
          </a:graphicData>
        </a:graphic>
      </p:graphicFrame>
      <p:cxnSp>
        <p:nvCxnSpPr>
          <p:cNvPr id="15" name="Gerader Verbinder 14">
            <a:extLst>
              <a:ext uri="{FF2B5EF4-FFF2-40B4-BE49-F238E27FC236}">
                <a16:creationId xmlns:a16="http://schemas.microsoft.com/office/drawing/2014/main" id="{093925B4-E796-02DD-3C9B-AA05935E9E25}"/>
              </a:ext>
            </a:extLst>
          </p:cNvPr>
          <p:cNvCxnSpPr/>
          <p:nvPr/>
        </p:nvCxnSpPr>
        <p:spPr>
          <a:xfrm>
            <a:off x="4650200" y="5399961"/>
            <a:ext cx="10287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feld 15">
            <a:extLst>
              <a:ext uri="{FF2B5EF4-FFF2-40B4-BE49-F238E27FC236}">
                <a16:creationId xmlns:a16="http://schemas.microsoft.com/office/drawing/2014/main" id="{B6CF64CE-30CC-8AA0-6F2C-1BC50943D8EC}"/>
              </a:ext>
            </a:extLst>
          </p:cNvPr>
          <p:cNvSpPr txBox="1"/>
          <p:nvPr/>
        </p:nvSpPr>
        <p:spPr>
          <a:xfrm>
            <a:off x="1202150" y="1764109"/>
            <a:ext cx="533400" cy="369332"/>
          </a:xfrm>
          <a:prstGeom prst="rect">
            <a:avLst/>
          </a:prstGeom>
          <a:noFill/>
        </p:spPr>
        <p:txBody>
          <a:bodyPr wrap="square" rtlCol="0">
            <a:spAutoFit/>
          </a:bodyPr>
          <a:lstStyle/>
          <a:p>
            <a:r>
              <a:rPr lang="de-DE"/>
              <a:t>1L</a:t>
            </a:r>
            <a:r>
              <a:rPr lang="de-DE" baseline="30000"/>
              <a:t>a</a:t>
            </a:r>
            <a:endParaRPr lang="de-DE"/>
          </a:p>
        </p:txBody>
      </p:sp>
      <p:sp>
        <p:nvSpPr>
          <p:cNvPr id="17" name="Textfeld 16">
            <a:extLst>
              <a:ext uri="{FF2B5EF4-FFF2-40B4-BE49-F238E27FC236}">
                <a16:creationId xmlns:a16="http://schemas.microsoft.com/office/drawing/2014/main" id="{0BB16493-E458-600D-CA41-DB3176EE8D7A}"/>
              </a:ext>
            </a:extLst>
          </p:cNvPr>
          <p:cNvSpPr txBox="1"/>
          <p:nvPr/>
        </p:nvSpPr>
        <p:spPr>
          <a:xfrm>
            <a:off x="5412200" y="1764109"/>
            <a:ext cx="533400" cy="369332"/>
          </a:xfrm>
          <a:prstGeom prst="rect">
            <a:avLst/>
          </a:prstGeom>
          <a:noFill/>
        </p:spPr>
        <p:txBody>
          <a:bodyPr wrap="square" rtlCol="0">
            <a:spAutoFit/>
          </a:bodyPr>
          <a:lstStyle/>
          <a:p>
            <a:r>
              <a:rPr lang="de-DE"/>
              <a:t>2L</a:t>
            </a:r>
            <a:r>
              <a:rPr lang="de-DE" baseline="30000"/>
              <a:t>a</a:t>
            </a:r>
            <a:endParaRPr lang="de-DE"/>
          </a:p>
        </p:txBody>
      </p:sp>
      <p:cxnSp>
        <p:nvCxnSpPr>
          <p:cNvPr id="19" name="Gerader Verbinder 18">
            <a:extLst>
              <a:ext uri="{FF2B5EF4-FFF2-40B4-BE49-F238E27FC236}">
                <a16:creationId xmlns:a16="http://schemas.microsoft.com/office/drawing/2014/main" id="{E3C1CF82-D584-6A06-7492-7FC1A6A647EE}"/>
              </a:ext>
            </a:extLst>
          </p:cNvPr>
          <p:cNvCxnSpPr>
            <a:cxnSpLocks/>
          </p:cNvCxnSpPr>
          <p:nvPr/>
        </p:nvCxnSpPr>
        <p:spPr>
          <a:xfrm>
            <a:off x="5164550" y="1665288"/>
            <a:ext cx="0" cy="3725862"/>
          </a:xfrm>
          <a:prstGeom prst="line">
            <a:avLst/>
          </a:prstGeom>
          <a:ln w="19050">
            <a:solidFill>
              <a:schemeClr val="accent6"/>
            </a:solidFill>
            <a:prstDash val="sysDash"/>
          </a:ln>
        </p:spPr>
        <p:style>
          <a:lnRef idx="1">
            <a:schemeClr val="accent1"/>
          </a:lnRef>
          <a:fillRef idx="0">
            <a:schemeClr val="accent1"/>
          </a:fillRef>
          <a:effectRef idx="0">
            <a:schemeClr val="accent1"/>
          </a:effectRef>
          <a:fontRef idx="minor">
            <a:schemeClr val="tx1"/>
          </a:fontRef>
        </p:style>
      </p:cxnSp>
      <p:sp>
        <p:nvSpPr>
          <p:cNvPr id="22" name="Textfeld 21">
            <a:extLst>
              <a:ext uri="{FF2B5EF4-FFF2-40B4-BE49-F238E27FC236}">
                <a16:creationId xmlns:a16="http://schemas.microsoft.com/office/drawing/2014/main" id="{8540A16C-AEF6-DCCD-890D-158A9717F541}"/>
              </a:ext>
            </a:extLst>
          </p:cNvPr>
          <p:cNvSpPr txBox="1"/>
          <p:nvPr/>
        </p:nvSpPr>
        <p:spPr>
          <a:xfrm>
            <a:off x="1391306" y="2171541"/>
            <a:ext cx="650387" cy="276999"/>
          </a:xfrm>
          <a:prstGeom prst="rect">
            <a:avLst/>
          </a:prstGeom>
          <a:noFill/>
        </p:spPr>
        <p:txBody>
          <a:bodyPr wrap="square" rtlCol="0">
            <a:spAutoFit/>
          </a:bodyPr>
          <a:lstStyle/>
          <a:p>
            <a:pPr algn="ctr"/>
            <a:r>
              <a:rPr lang="de-DE" sz="1200"/>
              <a:t>20.4%</a:t>
            </a:r>
          </a:p>
        </p:txBody>
      </p:sp>
      <p:sp>
        <p:nvSpPr>
          <p:cNvPr id="23" name="Textfeld 22">
            <a:extLst>
              <a:ext uri="{FF2B5EF4-FFF2-40B4-BE49-F238E27FC236}">
                <a16:creationId xmlns:a16="http://schemas.microsoft.com/office/drawing/2014/main" id="{ACCC288F-3E09-B739-F3BB-96337C29BD9D}"/>
              </a:ext>
            </a:extLst>
          </p:cNvPr>
          <p:cNvSpPr txBox="1"/>
          <p:nvPr/>
        </p:nvSpPr>
        <p:spPr>
          <a:xfrm>
            <a:off x="2590725" y="2885916"/>
            <a:ext cx="650387" cy="276999"/>
          </a:xfrm>
          <a:prstGeom prst="rect">
            <a:avLst/>
          </a:prstGeom>
          <a:noFill/>
        </p:spPr>
        <p:txBody>
          <a:bodyPr wrap="square" rtlCol="0">
            <a:spAutoFit/>
          </a:bodyPr>
          <a:lstStyle/>
          <a:p>
            <a:pPr algn="ctr"/>
            <a:r>
              <a:rPr lang="de-DE" sz="1200"/>
              <a:t>15.6%</a:t>
            </a:r>
          </a:p>
        </p:txBody>
      </p:sp>
      <p:sp>
        <p:nvSpPr>
          <p:cNvPr id="24" name="Textfeld 23">
            <a:extLst>
              <a:ext uri="{FF2B5EF4-FFF2-40B4-BE49-F238E27FC236}">
                <a16:creationId xmlns:a16="http://schemas.microsoft.com/office/drawing/2014/main" id="{CD2F722E-5968-6FF2-32FA-85369F392387}"/>
              </a:ext>
            </a:extLst>
          </p:cNvPr>
          <p:cNvSpPr txBox="1"/>
          <p:nvPr/>
        </p:nvSpPr>
        <p:spPr>
          <a:xfrm>
            <a:off x="3805681" y="3667679"/>
            <a:ext cx="650387" cy="276999"/>
          </a:xfrm>
          <a:prstGeom prst="rect">
            <a:avLst/>
          </a:prstGeom>
          <a:noFill/>
        </p:spPr>
        <p:txBody>
          <a:bodyPr wrap="square" rtlCol="0">
            <a:spAutoFit/>
          </a:bodyPr>
          <a:lstStyle/>
          <a:p>
            <a:pPr algn="ctr"/>
            <a:r>
              <a:rPr lang="de-DE" sz="1200"/>
              <a:t>10.2%</a:t>
            </a:r>
          </a:p>
        </p:txBody>
      </p:sp>
      <p:sp>
        <p:nvSpPr>
          <p:cNvPr id="25" name="Textfeld 24">
            <a:extLst>
              <a:ext uri="{FF2B5EF4-FFF2-40B4-BE49-F238E27FC236}">
                <a16:creationId xmlns:a16="http://schemas.microsoft.com/office/drawing/2014/main" id="{FF1D08E9-A466-94AA-EA68-2A98297D215A}"/>
              </a:ext>
            </a:extLst>
          </p:cNvPr>
          <p:cNvSpPr txBox="1"/>
          <p:nvPr/>
        </p:nvSpPr>
        <p:spPr>
          <a:xfrm>
            <a:off x="5721457" y="3222645"/>
            <a:ext cx="650387" cy="276999"/>
          </a:xfrm>
          <a:prstGeom prst="rect">
            <a:avLst/>
          </a:prstGeom>
          <a:noFill/>
        </p:spPr>
        <p:txBody>
          <a:bodyPr wrap="square" rtlCol="0">
            <a:spAutoFit/>
          </a:bodyPr>
          <a:lstStyle/>
          <a:p>
            <a:pPr algn="ctr"/>
            <a:r>
              <a:rPr lang="de-DE" sz="1200"/>
              <a:t>13.2%</a:t>
            </a:r>
          </a:p>
        </p:txBody>
      </p:sp>
      <p:sp>
        <p:nvSpPr>
          <p:cNvPr id="26" name="Textfeld 25">
            <a:extLst>
              <a:ext uri="{FF2B5EF4-FFF2-40B4-BE49-F238E27FC236}">
                <a16:creationId xmlns:a16="http://schemas.microsoft.com/office/drawing/2014/main" id="{E0DA9C39-21F7-C6CF-9F39-3BBB2B4B9939}"/>
              </a:ext>
            </a:extLst>
          </p:cNvPr>
          <p:cNvSpPr txBox="1"/>
          <p:nvPr/>
        </p:nvSpPr>
        <p:spPr>
          <a:xfrm>
            <a:off x="6917210" y="2089011"/>
            <a:ext cx="650387" cy="276999"/>
          </a:xfrm>
          <a:prstGeom prst="rect">
            <a:avLst/>
          </a:prstGeom>
          <a:noFill/>
        </p:spPr>
        <p:txBody>
          <a:bodyPr wrap="square" rtlCol="0">
            <a:spAutoFit/>
          </a:bodyPr>
          <a:lstStyle/>
          <a:p>
            <a:pPr algn="ctr"/>
            <a:r>
              <a:rPr lang="de-DE" sz="1200"/>
              <a:t>21.1%</a:t>
            </a:r>
          </a:p>
        </p:txBody>
      </p:sp>
      <p:sp>
        <p:nvSpPr>
          <p:cNvPr id="27" name="Textfeld 26">
            <a:extLst>
              <a:ext uri="{FF2B5EF4-FFF2-40B4-BE49-F238E27FC236}">
                <a16:creationId xmlns:a16="http://schemas.microsoft.com/office/drawing/2014/main" id="{C1ECFDB9-66C4-E629-A26E-42C571659099}"/>
              </a:ext>
            </a:extLst>
          </p:cNvPr>
          <p:cNvSpPr txBox="1"/>
          <p:nvPr/>
        </p:nvSpPr>
        <p:spPr>
          <a:xfrm>
            <a:off x="8126031" y="4041795"/>
            <a:ext cx="650387" cy="276999"/>
          </a:xfrm>
          <a:prstGeom prst="rect">
            <a:avLst/>
          </a:prstGeom>
          <a:noFill/>
        </p:spPr>
        <p:txBody>
          <a:bodyPr wrap="square" rtlCol="0">
            <a:spAutoFit/>
          </a:bodyPr>
          <a:lstStyle/>
          <a:p>
            <a:pPr algn="ctr"/>
            <a:r>
              <a:rPr lang="de-DE" sz="1200"/>
              <a:t>7.5%</a:t>
            </a:r>
          </a:p>
        </p:txBody>
      </p:sp>
      <p:sp>
        <p:nvSpPr>
          <p:cNvPr id="20" name="TextBox 19">
            <a:extLst>
              <a:ext uri="{FF2B5EF4-FFF2-40B4-BE49-F238E27FC236}">
                <a16:creationId xmlns:a16="http://schemas.microsoft.com/office/drawing/2014/main" id="{4383BF97-94EA-00B1-5AF2-10CE4EECE5B9}"/>
              </a:ext>
            </a:extLst>
          </p:cNvPr>
          <p:cNvSpPr txBox="1"/>
          <p:nvPr/>
        </p:nvSpPr>
        <p:spPr>
          <a:xfrm>
            <a:off x="283022" y="2789722"/>
            <a:ext cx="369332" cy="1278555"/>
          </a:xfrm>
          <a:prstGeom prst="rect">
            <a:avLst/>
          </a:prstGeom>
          <a:noFill/>
        </p:spPr>
        <p:txBody>
          <a:bodyPr vert="vert270" wrap="none" rtlCol="0">
            <a:spAutoFit/>
          </a:bodyPr>
          <a:lstStyle/>
          <a:p>
            <a:r>
              <a:rPr lang="en-US" sz="1200"/>
              <a:t>Switching rate, %</a:t>
            </a:r>
            <a:endParaRPr lang="en-DE" sz="1200"/>
          </a:p>
        </p:txBody>
      </p:sp>
      <p:sp>
        <p:nvSpPr>
          <p:cNvPr id="6" name="Rechteck 5">
            <a:extLst>
              <a:ext uri="{FF2B5EF4-FFF2-40B4-BE49-F238E27FC236}">
                <a16:creationId xmlns:a16="http://schemas.microsoft.com/office/drawing/2014/main" id="{B9E05C67-CFF7-71B7-FCB6-326D7A0D9E48}"/>
              </a:ext>
            </a:extLst>
          </p:cNvPr>
          <p:cNvSpPr/>
          <p:nvPr/>
        </p:nvSpPr>
        <p:spPr>
          <a:xfrm>
            <a:off x="5554477" y="5872773"/>
            <a:ext cx="104931" cy="112427"/>
          </a:xfrm>
          <a:prstGeom prst="rect">
            <a:avLst/>
          </a:prstGeom>
          <a:pattFill prst="dkDnDiag">
            <a:fgClr>
              <a:srgbClr val="FDC300"/>
            </a:fgClr>
            <a:bgClr>
              <a:schemeClr val="bg1"/>
            </a:bgClr>
          </a:pattFill>
          <a:ln>
            <a:solidFill>
              <a:srgbClr val="FDC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a:extLst>
              <a:ext uri="{FF2B5EF4-FFF2-40B4-BE49-F238E27FC236}">
                <a16:creationId xmlns:a16="http://schemas.microsoft.com/office/drawing/2014/main" id="{1745B355-55A6-D70A-88CD-B80C74F3A754}"/>
              </a:ext>
            </a:extLst>
          </p:cNvPr>
          <p:cNvSpPr/>
          <p:nvPr/>
        </p:nvSpPr>
        <p:spPr>
          <a:xfrm>
            <a:off x="4576185" y="5872773"/>
            <a:ext cx="104931" cy="112427"/>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a:extLst>
              <a:ext uri="{FF2B5EF4-FFF2-40B4-BE49-F238E27FC236}">
                <a16:creationId xmlns:a16="http://schemas.microsoft.com/office/drawing/2014/main" id="{3BFA0961-95E6-FAE3-48F7-A97921ACE6D1}"/>
              </a:ext>
            </a:extLst>
          </p:cNvPr>
          <p:cNvSpPr/>
          <p:nvPr/>
        </p:nvSpPr>
        <p:spPr>
          <a:xfrm>
            <a:off x="4411293" y="5872773"/>
            <a:ext cx="104931" cy="112427"/>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hteck 27">
            <a:extLst>
              <a:ext uri="{FF2B5EF4-FFF2-40B4-BE49-F238E27FC236}">
                <a16:creationId xmlns:a16="http://schemas.microsoft.com/office/drawing/2014/main" id="{86474A83-34CD-538D-968B-DCFA3611BEA1}"/>
              </a:ext>
            </a:extLst>
          </p:cNvPr>
          <p:cNvSpPr/>
          <p:nvPr/>
        </p:nvSpPr>
        <p:spPr>
          <a:xfrm>
            <a:off x="4253897" y="5872773"/>
            <a:ext cx="104931" cy="112427"/>
          </a:xfrm>
          <a:prstGeom prst="rect">
            <a:avLst/>
          </a:prstGeom>
          <a:solidFill>
            <a:schemeClr val="accent1">
              <a:lumMod val="90000"/>
              <a:lumOff val="10000"/>
            </a:schemeClr>
          </a:solidFill>
          <a:ln>
            <a:solidFill>
              <a:schemeClr val="accent1">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5">
            <a:extLst>
              <a:ext uri="{FF2B5EF4-FFF2-40B4-BE49-F238E27FC236}">
                <a16:creationId xmlns:a16="http://schemas.microsoft.com/office/drawing/2014/main" id="{D8C81C45-F1CC-9D3D-169A-3C3C53515C34}"/>
              </a:ext>
            </a:extLst>
          </p:cNvPr>
          <p:cNvSpPr/>
          <p:nvPr/>
        </p:nvSpPr>
        <p:spPr>
          <a:xfrm>
            <a:off x="5410606" y="5872773"/>
            <a:ext cx="104931" cy="112427"/>
          </a:xfrm>
          <a:prstGeom prst="rect">
            <a:avLst/>
          </a:prstGeom>
          <a:pattFill prst="dkDnDiag">
            <a:fgClr>
              <a:srgbClr val="003D86"/>
            </a:fgClr>
            <a:bgClr>
              <a:schemeClr val="bg1"/>
            </a:bgClr>
          </a:pattFill>
          <a:ln>
            <a:solidFill>
              <a:srgbClr val="003D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Rechteck 5">
            <a:extLst>
              <a:ext uri="{FF2B5EF4-FFF2-40B4-BE49-F238E27FC236}">
                <a16:creationId xmlns:a16="http://schemas.microsoft.com/office/drawing/2014/main" id="{B876F88A-54A0-8EA7-A6F9-09B0C40410D7}"/>
              </a:ext>
            </a:extLst>
          </p:cNvPr>
          <p:cNvSpPr/>
          <p:nvPr/>
        </p:nvSpPr>
        <p:spPr>
          <a:xfrm>
            <a:off x="5694831" y="5872773"/>
            <a:ext cx="104931" cy="112427"/>
          </a:xfrm>
          <a:prstGeom prst="rect">
            <a:avLst/>
          </a:prstGeom>
          <a:pattFill prst="dkDnDiag">
            <a:fgClr>
              <a:srgbClr val="E3000F"/>
            </a:fgClr>
            <a:bgClr>
              <a:schemeClr val="bg1"/>
            </a:bgClr>
          </a:pattFill>
          <a:ln>
            <a:solidFill>
              <a:srgbClr val="E300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62174989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666BFF7-FF12-AE96-5567-50E29DBB0CB4}"/>
              </a:ext>
            </a:extLst>
          </p:cNvPr>
          <p:cNvSpPr>
            <a:spLocks noGrp="1"/>
          </p:cNvSpPr>
          <p:nvPr>
            <p:ph type="ftr" sz="quarter" idx="10"/>
          </p:nvPr>
        </p:nvSpPr>
        <p:spPr/>
        <p:txBody>
          <a:bodyPr/>
          <a:lstStyle/>
          <a:p>
            <a:r>
              <a:rPr lang="en-GB" baseline="30000" err="1"/>
              <a:t>a</a:t>
            </a:r>
            <a:r>
              <a:rPr lang="en-GB" i="1" err="1"/>
              <a:t>P</a:t>
            </a:r>
            <a:r>
              <a:rPr lang="en-GB"/>
              <a:t>&lt;0.0001</a:t>
            </a:r>
          </a:p>
          <a:p>
            <a:r>
              <a:rPr lang="en-GB"/>
              <a:t>1L, first-line; 2L, second-line; BTKi, Bruton’s tyrosine kinase inhibitor.</a:t>
            </a:r>
          </a:p>
          <a:p>
            <a:r>
              <a:rPr lang="en-GB" b="1"/>
              <a:t>Pinilla-</a:t>
            </a:r>
            <a:r>
              <a:rPr lang="en-GB" b="1" err="1"/>
              <a:t>Ibarz</a:t>
            </a:r>
            <a:r>
              <a:rPr lang="en-GB" b="1"/>
              <a:t> et al. Abstract #P697 presented at EHA2024. </a:t>
            </a:r>
          </a:p>
        </p:txBody>
      </p:sp>
      <p:sp>
        <p:nvSpPr>
          <p:cNvPr id="3" name="Title 2">
            <a:extLst>
              <a:ext uri="{FF2B5EF4-FFF2-40B4-BE49-F238E27FC236}">
                <a16:creationId xmlns:a16="http://schemas.microsoft.com/office/drawing/2014/main" id="{BAA44682-F356-9BFA-C348-843DE459C172}"/>
              </a:ext>
            </a:extLst>
          </p:cNvPr>
          <p:cNvSpPr>
            <a:spLocks noGrp="1"/>
          </p:cNvSpPr>
          <p:nvPr>
            <p:ph type="title"/>
          </p:nvPr>
        </p:nvSpPr>
        <p:spPr/>
        <p:txBody>
          <a:bodyPr/>
          <a:lstStyle/>
          <a:p>
            <a:r>
              <a:rPr lang="en-US"/>
              <a:t>Proportion of patients receiving next line of therapy </a:t>
            </a:r>
            <a:br>
              <a:rPr lang="en-US"/>
            </a:br>
            <a:r>
              <a:rPr lang="en-US"/>
              <a:t>at 180 days 1L or 2L BTKi </a:t>
            </a:r>
          </a:p>
        </p:txBody>
      </p:sp>
      <p:sp>
        <p:nvSpPr>
          <p:cNvPr id="9" name="TextBox 8">
            <a:extLst>
              <a:ext uri="{FF2B5EF4-FFF2-40B4-BE49-F238E27FC236}">
                <a16:creationId xmlns:a16="http://schemas.microsoft.com/office/drawing/2014/main" id="{D6F5F2BF-E483-2D43-CB47-48CD5ED118A0}"/>
              </a:ext>
            </a:extLst>
          </p:cNvPr>
          <p:cNvSpPr txBox="1"/>
          <p:nvPr/>
        </p:nvSpPr>
        <p:spPr>
          <a:xfrm>
            <a:off x="9120188" y="1455002"/>
            <a:ext cx="2655278" cy="4679537"/>
          </a:xfrm>
          <a:prstGeom prst="rect">
            <a:avLst/>
          </a:prstGeom>
          <a:solidFill>
            <a:schemeClr val="bg2"/>
          </a:solidFill>
        </p:spPr>
        <p:txBody>
          <a:bodyPr wrap="square" tIns="108000" rtlCol="0">
            <a:spAutoFit/>
          </a:bodyPr>
          <a:lstStyle/>
          <a:p>
            <a:pPr marL="177800" indent="-177800">
              <a:buClr>
                <a:schemeClr val="accent2"/>
              </a:buClr>
              <a:buFont typeface="Arial" panose="020B0604020202020204" pitchFamily="34" charset="0"/>
              <a:buChar char="•"/>
            </a:pPr>
            <a:r>
              <a:rPr lang="en-US" sz="1400"/>
              <a:t>The proportion of patients receiving the next line of therapy at 180 days was lower for </a:t>
            </a:r>
            <a:r>
              <a:rPr lang="en-US" sz="1400" err="1"/>
              <a:t>zanubrutinib</a:t>
            </a:r>
            <a:r>
              <a:rPr lang="en-US" sz="1400"/>
              <a:t> vs acalabrutinib and ibrutinib (1L </a:t>
            </a:r>
            <a:r>
              <a:rPr lang="en-US" sz="1400" i="1"/>
              <a:t>P</a:t>
            </a:r>
            <a:r>
              <a:rPr lang="en-US" sz="1400"/>
              <a:t>=0.2958; 2L </a:t>
            </a:r>
            <a:r>
              <a:rPr lang="en-US" sz="1400" i="1"/>
              <a:t>P</a:t>
            </a:r>
            <a:r>
              <a:rPr lang="en-US" sz="1400"/>
              <a:t>&lt;0.0001)</a:t>
            </a:r>
          </a:p>
          <a:p>
            <a:pPr marL="177800" indent="-177800">
              <a:buClr>
                <a:schemeClr val="accent2"/>
              </a:buClr>
              <a:buFont typeface="Arial" panose="020B0604020202020204" pitchFamily="34" charset="0"/>
              <a:buChar char="•"/>
            </a:pPr>
            <a:r>
              <a:rPr lang="en-US" sz="1400"/>
              <a:t>Among 1L patients, the proportion of patients receiving the next line of therapy at 180 days was 13.9% for </a:t>
            </a:r>
            <a:r>
              <a:rPr lang="en-US" sz="1400" err="1"/>
              <a:t>zanubrutinib</a:t>
            </a:r>
            <a:r>
              <a:rPr lang="en-US" sz="1400"/>
              <a:t> compared to 24.5% for acalabrutinib and 21.1% for ibrutinib </a:t>
            </a:r>
          </a:p>
          <a:p>
            <a:pPr marL="177800" indent="-177800">
              <a:buClr>
                <a:schemeClr val="accent2"/>
              </a:buClr>
              <a:buFont typeface="Arial" panose="020B0604020202020204" pitchFamily="34" charset="0"/>
              <a:buChar char="•"/>
            </a:pPr>
            <a:r>
              <a:rPr lang="en-US" sz="1400"/>
              <a:t>In 2L, the proportion at 180 days of patients receiving the next line of therapy was 9.1% for </a:t>
            </a:r>
            <a:r>
              <a:rPr lang="en-US" sz="1400" err="1"/>
              <a:t>zanubrutinib</a:t>
            </a:r>
            <a:r>
              <a:rPr lang="en-US" sz="1400"/>
              <a:t> compared to 18.6% for acalabrutinib and 29.2% for ibrutinib</a:t>
            </a:r>
          </a:p>
        </p:txBody>
      </p:sp>
      <p:graphicFrame>
        <p:nvGraphicFramePr>
          <p:cNvPr id="5" name="Diagramm 4">
            <a:extLst>
              <a:ext uri="{FF2B5EF4-FFF2-40B4-BE49-F238E27FC236}">
                <a16:creationId xmlns:a16="http://schemas.microsoft.com/office/drawing/2014/main" id="{97CA0F71-D5DF-1533-CE0F-B05644252CE4}"/>
              </a:ext>
            </a:extLst>
          </p:cNvPr>
          <p:cNvGraphicFramePr/>
          <p:nvPr>
            <p:extLst>
              <p:ext uri="{D42A27DB-BD31-4B8C-83A1-F6EECF244321}">
                <p14:modId xmlns:p14="http://schemas.microsoft.com/office/powerpoint/2010/main" val="1783329082"/>
              </p:ext>
            </p:extLst>
          </p:nvPr>
        </p:nvGraphicFramePr>
        <p:xfrm>
          <a:off x="609034" y="1665288"/>
          <a:ext cx="6327166" cy="440120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Diagramm 9">
            <a:extLst>
              <a:ext uri="{FF2B5EF4-FFF2-40B4-BE49-F238E27FC236}">
                <a16:creationId xmlns:a16="http://schemas.microsoft.com/office/drawing/2014/main" id="{40846083-1A90-1E05-647A-67C339C844E3}"/>
              </a:ext>
            </a:extLst>
          </p:cNvPr>
          <p:cNvGraphicFramePr/>
          <p:nvPr>
            <p:extLst>
              <p:ext uri="{D42A27DB-BD31-4B8C-83A1-F6EECF244321}">
                <p14:modId xmlns:p14="http://schemas.microsoft.com/office/powerpoint/2010/main" val="3291698881"/>
              </p:ext>
            </p:extLst>
          </p:nvPr>
        </p:nvGraphicFramePr>
        <p:xfrm>
          <a:off x="4919587" y="1665288"/>
          <a:ext cx="6327166" cy="4401205"/>
        </p:xfrm>
        <a:graphic>
          <a:graphicData uri="http://schemas.openxmlformats.org/drawingml/2006/chart">
            <c:chart xmlns:c="http://schemas.openxmlformats.org/drawingml/2006/chart" xmlns:r="http://schemas.openxmlformats.org/officeDocument/2006/relationships" r:id="rId3"/>
          </a:graphicData>
        </a:graphic>
      </p:graphicFrame>
      <p:cxnSp>
        <p:nvCxnSpPr>
          <p:cNvPr id="11" name="Gerader Verbinder 10">
            <a:extLst>
              <a:ext uri="{FF2B5EF4-FFF2-40B4-BE49-F238E27FC236}">
                <a16:creationId xmlns:a16="http://schemas.microsoft.com/office/drawing/2014/main" id="{D0115BC2-42BD-B713-B26B-E0C2DE354695}"/>
              </a:ext>
            </a:extLst>
          </p:cNvPr>
          <p:cNvCxnSpPr/>
          <p:nvPr/>
        </p:nvCxnSpPr>
        <p:spPr>
          <a:xfrm>
            <a:off x="4650200" y="5399961"/>
            <a:ext cx="10287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feld 11">
            <a:extLst>
              <a:ext uri="{FF2B5EF4-FFF2-40B4-BE49-F238E27FC236}">
                <a16:creationId xmlns:a16="http://schemas.microsoft.com/office/drawing/2014/main" id="{6A0ECA64-AB05-A3B4-F456-CD5152AAE524}"/>
              </a:ext>
            </a:extLst>
          </p:cNvPr>
          <p:cNvSpPr txBox="1"/>
          <p:nvPr/>
        </p:nvSpPr>
        <p:spPr>
          <a:xfrm>
            <a:off x="1202150" y="1764109"/>
            <a:ext cx="533400" cy="369332"/>
          </a:xfrm>
          <a:prstGeom prst="rect">
            <a:avLst/>
          </a:prstGeom>
          <a:noFill/>
        </p:spPr>
        <p:txBody>
          <a:bodyPr wrap="square" rtlCol="0">
            <a:spAutoFit/>
          </a:bodyPr>
          <a:lstStyle/>
          <a:p>
            <a:r>
              <a:rPr lang="de-DE"/>
              <a:t>1L</a:t>
            </a:r>
            <a:r>
              <a:rPr lang="de-DE" baseline="30000"/>
              <a:t>a</a:t>
            </a:r>
            <a:endParaRPr lang="de-DE"/>
          </a:p>
        </p:txBody>
      </p:sp>
      <p:sp>
        <p:nvSpPr>
          <p:cNvPr id="13" name="Textfeld 12">
            <a:extLst>
              <a:ext uri="{FF2B5EF4-FFF2-40B4-BE49-F238E27FC236}">
                <a16:creationId xmlns:a16="http://schemas.microsoft.com/office/drawing/2014/main" id="{C3733CF6-114D-CFBF-1F0F-BCB9A7D43213}"/>
              </a:ext>
            </a:extLst>
          </p:cNvPr>
          <p:cNvSpPr txBox="1"/>
          <p:nvPr/>
        </p:nvSpPr>
        <p:spPr>
          <a:xfrm>
            <a:off x="5412200" y="1764109"/>
            <a:ext cx="533400" cy="369332"/>
          </a:xfrm>
          <a:prstGeom prst="rect">
            <a:avLst/>
          </a:prstGeom>
          <a:noFill/>
        </p:spPr>
        <p:txBody>
          <a:bodyPr wrap="square" rtlCol="0">
            <a:spAutoFit/>
          </a:bodyPr>
          <a:lstStyle/>
          <a:p>
            <a:r>
              <a:rPr lang="de-DE"/>
              <a:t>2L</a:t>
            </a:r>
            <a:r>
              <a:rPr lang="de-DE" baseline="30000"/>
              <a:t>a</a:t>
            </a:r>
            <a:endParaRPr lang="de-DE"/>
          </a:p>
        </p:txBody>
      </p:sp>
      <p:cxnSp>
        <p:nvCxnSpPr>
          <p:cNvPr id="14" name="Gerader Verbinder 13">
            <a:extLst>
              <a:ext uri="{FF2B5EF4-FFF2-40B4-BE49-F238E27FC236}">
                <a16:creationId xmlns:a16="http://schemas.microsoft.com/office/drawing/2014/main" id="{42C576CA-9E26-945E-7194-B55FB01BD937}"/>
              </a:ext>
            </a:extLst>
          </p:cNvPr>
          <p:cNvCxnSpPr>
            <a:cxnSpLocks/>
          </p:cNvCxnSpPr>
          <p:nvPr/>
        </p:nvCxnSpPr>
        <p:spPr>
          <a:xfrm>
            <a:off x="5164550" y="1665288"/>
            <a:ext cx="0" cy="3725862"/>
          </a:xfrm>
          <a:prstGeom prst="line">
            <a:avLst/>
          </a:prstGeom>
          <a:ln w="19050">
            <a:solidFill>
              <a:schemeClr val="accent6"/>
            </a:solidFill>
            <a:prstDash val="sysDash"/>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D0E2F78-BFD7-4197-7052-53679DE213A5}"/>
              </a:ext>
            </a:extLst>
          </p:cNvPr>
          <p:cNvSpPr txBox="1"/>
          <p:nvPr/>
        </p:nvSpPr>
        <p:spPr>
          <a:xfrm>
            <a:off x="296891" y="1605441"/>
            <a:ext cx="369332" cy="4002587"/>
          </a:xfrm>
          <a:prstGeom prst="rect">
            <a:avLst/>
          </a:prstGeom>
          <a:noFill/>
        </p:spPr>
        <p:txBody>
          <a:bodyPr vert="vert270" wrap="square" rtlCol="0">
            <a:spAutoFit/>
          </a:bodyPr>
          <a:lstStyle/>
          <a:p>
            <a:pPr algn="ctr"/>
            <a:r>
              <a:rPr lang="en-US" sz="1200"/>
              <a:t>Proportion of patients receiving the next line of therapy, %</a:t>
            </a:r>
            <a:endParaRPr lang="en-DE" sz="1200"/>
          </a:p>
        </p:txBody>
      </p:sp>
    </p:spTree>
    <p:extLst>
      <p:ext uri="{BB962C8B-B14F-4D97-AF65-F5344CB8AC3E}">
        <p14:creationId xmlns:p14="http://schemas.microsoft.com/office/powerpoint/2010/main" val="265236111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1">
            <a:extLst>
              <a:ext uri="{FF2B5EF4-FFF2-40B4-BE49-F238E27FC236}">
                <a16:creationId xmlns:a16="http://schemas.microsoft.com/office/drawing/2014/main" id="{99938E61-8E3C-0C56-2863-83F63E1B2E0F}"/>
              </a:ext>
            </a:extLst>
          </p:cNvPr>
          <p:cNvSpPr>
            <a:spLocks noGrp="1"/>
          </p:cNvSpPr>
          <p:nvPr>
            <p:ph type="ftr" sz="quarter" idx="10"/>
          </p:nvPr>
        </p:nvSpPr>
        <p:spPr/>
        <p:txBody>
          <a:bodyPr/>
          <a:lstStyle/>
          <a:p>
            <a:r>
              <a:rPr lang="en-GB"/>
              <a:t>1L, first-line; 2L, second-line; BTKi, Bruton’s tyrosine kinase inhibitor; CLL, chronic lymphocytic </a:t>
            </a:r>
            <a:r>
              <a:rPr lang="en-GB" err="1"/>
              <a:t>leukemia</a:t>
            </a:r>
            <a:r>
              <a:rPr lang="en-GB"/>
              <a:t>; SLL, small lymphocytic lymphoma.</a:t>
            </a:r>
          </a:p>
          <a:p>
            <a:r>
              <a:rPr lang="en-GB" b="1"/>
              <a:t>Pinilla-</a:t>
            </a:r>
            <a:r>
              <a:rPr lang="en-GB" b="1" err="1"/>
              <a:t>Ibarz</a:t>
            </a:r>
            <a:r>
              <a:rPr lang="en-GB" b="1"/>
              <a:t> et al. Abstract #SP697 presented at EHA2024. </a:t>
            </a:r>
          </a:p>
        </p:txBody>
      </p:sp>
      <p:sp>
        <p:nvSpPr>
          <p:cNvPr id="12" name="Title 11">
            <a:extLst>
              <a:ext uri="{FF2B5EF4-FFF2-40B4-BE49-F238E27FC236}">
                <a16:creationId xmlns:a16="http://schemas.microsoft.com/office/drawing/2014/main" id="{98ADC296-1A83-9D35-2B19-92D37895CF8A}"/>
              </a:ext>
            </a:extLst>
          </p:cNvPr>
          <p:cNvSpPr>
            <a:spLocks noGrp="1"/>
          </p:cNvSpPr>
          <p:nvPr>
            <p:ph type="title"/>
          </p:nvPr>
        </p:nvSpPr>
        <p:spPr/>
        <p:txBody>
          <a:bodyPr/>
          <a:lstStyle/>
          <a:p>
            <a:r>
              <a:rPr lang="en-US"/>
              <a:t>Conclusions</a:t>
            </a:r>
          </a:p>
        </p:txBody>
      </p:sp>
      <p:sp>
        <p:nvSpPr>
          <p:cNvPr id="13" name="Content Placeholder 12">
            <a:extLst>
              <a:ext uri="{FF2B5EF4-FFF2-40B4-BE49-F238E27FC236}">
                <a16:creationId xmlns:a16="http://schemas.microsoft.com/office/drawing/2014/main" id="{D7B00E6A-227B-7906-9731-F0C936D79409}"/>
              </a:ext>
            </a:extLst>
          </p:cNvPr>
          <p:cNvSpPr>
            <a:spLocks noGrp="1"/>
          </p:cNvSpPr>
          <p:nvPr>
            <p:ph idx="1"/>
          </p:nvPr>
        </p:nvSpPr>
        <p:spPr/>
        <p:txBody>
          <a:bodyPr>
            <a:normAutofit/>
          </a:bodyPr>
          <a:lstStyle/>
          <a:p>
            <a:pPr>
              <a:lnSpc>
                <a:spcPct val="100000"/>
              </a:lnSpc>
            </a:pPr>
            <a:r>
              <a:rPr lang="en-US"/>
              <a:t>This study highlighted the real-world advantages of </a:t>
            </a:r>
            <a:r>
              <a:rPr lang="en-US" err="1"/>
              <a:t>zanubrutinib</a:t>
            </a:r>
            <a:r>
              <a:rPr lang="en-US"/>
              <a:t> compared to other BTKis in patients with CLL/SLL</a:t>
            </a:r>
          </a:p>
          <a:p>
            <a:pPr lvl="1">
              <a:lnSpc>
                <a:spcPct val="100000"/>
              </a:lnSpc>
            </a:pPr>
            <a:r>
              <a:rPr lang="en-US"/>
              <a:t>Zanubrutinib patients had significantly lower switching rates within 90 days and lower proportion of patients receiving next line of therapy at 180 days when compared with acalabrutinib and ibrutinib in 1L and 2L</a:t>
            </a:r>
          </a:p>
          <a:p>
            <a:pPr>
              <a:lnSpc>
                <a:spcPct val="100000"/>
              </a:lnSpc>
            </a:pPr>
            <a:r>
              <a:rPr lang="en-US"/>
              <a:t>Longer follow-up and a larger </a:t>
            </a:r>
            <a:r>
              <a:rPr lang="en-US" err="1"/>
              <a:t>zanubrutinib</a:t>
            </a:r>
            <a:r>
              <a:rPr lang="en-US"/>
              <a:t> sample size are required for a comprehensive assessment of long-term real- world treatment outcomes associated with use of BTKis in CLL/SLL</a:t>
            </a:r>
          </a:p>
          <a:p>
            <a:pPr>
              <a:lnSpc>
                <a:spcPct val="100000"/>
              </a:lnSpc>
            </a:pPr>
            <a:r>
              <a:rPr lang="en-US"/>
              <a:t>While this study included a diverse cross-section of CLL/SLL patients in the United States, it is crucial to recognize that the results may not be applicable to all populations</a:t>
            </a:r>
          </a:p>
          <a:p>
            <a:pPr>
              <a:lnSpc>
                <a:spcPct val="100000"/>
              </a:lnSpc>
            </a:pPr>
            <a:r>
              <a:rPr lang="en-US"/>
              <a:t>Although real-world data has gained acceptance as a reliable source for understanding actual practice patterns, it may present inherent data limitations related to the completeness of the data source</a:t>
            </a:r>
          </a:p>
        </p:txBody>
      </p:sp>
    </p:spTree>
    <p:extLst>
      <p:ext uri="{BB962C8B-B14F-4D97-AF65-F5344CB8AC3E}">
        <p14:creationId xmlns:p14="http://schemas.microsoft.com/office/powerpoint/2010/main" val="310330282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F229D-DA5F-435A-BA16-84E7018FC22B}"/>
              </a:ext>
            </a:extLst>
          </p:cNvPr>
          <p:cNvSpPr>
            <a:spLocks noGrp="1"/>
          </p:cNvSpPr>
          <p:nvPr>
            <p:ph type="title"/>
          </p:nvPr>
        </p:nvSpPr>
        <p:spPr/>
        <p:txBody>
          <a:bodyPr/>
          <a:lstStyle/>
          <a:p>
            <a:r>
              <a:rPr lang="en-US"/>
              <a:t>Phase 1 Bcl2i study</a:t>
            </a:r>
          </a:p>
        </p:txBody>
      </p:sp>
      <p:sp>
        <p:nvSpPr>
          <p:cNvPr id="3" name="Text Placeholder 2">
            <a:extLst>
              <a:ext uri="{FF2B5EF4-FFF2-40B4-BE49-F238E27FC236}">
                <a16:creationId xmlns:a16="http://schemas.microsoft.com/office/drawing/2014/main" id="{B3625F45-F3F7-78DB-F07E-2E2123A399A5}"/>
              </a:ext>
            </a:extLst>
          </p:cNvPr>
          <p:cNvSpPr>
            <a:spLocks noGrp="1"/>
          </p:cNvSpPr>
          <p:nvPr>
            <p:ph type="body" idx="1"/>
          </p:nvPr>
        </p:nvSpPr>
        <p:spPr/>
        <p:txBody>
          <a:bodyPr/>
          <a:lstStyle/>
          <a:p>
            <a:r>
              <a:rPr lang="en-US" err="1"/>
              <a:t>Sonrotoclax</a:t>
            </a:r>
            <a:r>
              <a:rPr lang="en-US"/>
              <a:t> plus zanubrutinib in R/R CLL</a:t>
            </a:r>
          </a:p>
        </p:txBody>
      </p:sp>
    </p:spTree>
    <p:extLst>
      <p:ext uri="{BB962C8B-B14F-4D97-AF65-F5344CB8AC3E}">
        <p14:creationId xmlns:p14="http://schemas.microsoft.com/office/powerpoint/2010/main" val="49345869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B1AA65-6FD8-25EB-CABA-37226B2EB745}"/>
              </a:ext>
            </a:extLst>
          </p:cNvPr>
          <p:cNvSpPr>
            <a:spLocks noGrp="1"/>
          </p:cNvSpPr>
          <p:nvPr>
            <p:ph type="body" sz="quarter" idx="12"/>
          </p:nvPr>
        </p:nvSpPr>
        <p:spPr>
          <a:xfrm>
            <a:off x="416533" y="1393034"/>
            <a:ext cx="11367480" cy="647700"/>
          </a:xfrm>
        </p:spPr>
        <p:txBody>
          <a:bodyPr/>
          <a:lstStyle/>
          <a:p>
            <a:r>
              <a:rPr lang="en-US"/>
              <a:t>BGB-11417-101 is a global Phase 1/1b study evaluating </a:t>
            </a:r>
            <a:r>
              <a:rPr lang="en-US" err="1"/>
              <a:t>sonrotoclax</a:t>
            </a:r>
            <a:r>
              <a:rPr lang="en-US"/>
              <a:t> as monotherapy, or in combination ± </a:t>
            </a:r>
            <a:r>
              <a:rPr lang="en-US" err="1"/>
              <a:t>zanubrutinib</a:t>
            </a:r>
            <a:r>
              <a:rPr lang="en-US"/>
              <a:t>, and ± </a:t>
            </a:r>
            <a:r>
              <a:rPr lang="en-US" err="1"/>
              <a:t>obinutuzumab</a:t>
            </a:r>
            <a:r>
              <a:rPr lang="en-US"/>
              <a:t> in patients with B-cell malignancies</a:t>
            </a:r>
          </a:p>
        </p:txBody>
      </p:sp>
      <p:sp>
        <p:nvSpPr>
          <p:cNvPr id="4" name="Title 3">
            <a:extLst>
              <a:ext uri="{FF2B5EF4-FFF2-40B4-BE49-F238E27FC236}">
                <a16:creationId xmlns:a16="http://schemas.microsoft.com/office/drawing/2014/main" id="{252C97E8-A683-69BB-F580-7C1509E58135}"/>
              </a:ext>
            </a:extLst>
          </p:cNvPr>
          <p:cNvSpPr>
            <a:spLocks noGrp="1"/>
          </p:cNvSpPr>
          <p:nvPr>
            <p:ph type="title"/>
          </p:nvPr>
        </p:nvSpPr>
        <p:spPr/>
        <p:txBody>
          <a:bodyPr/>
          <a:lstStyle/>
          <a:p>
            <a:r>
              <a:rPr lang="en-US"/>
              <a:t>BGB-11417-101: Study design</a:t>
            </a:r>
          </a:p>
        </p:txBody>
      </p:sp>
      <p:sp>
        <p:nvSpPr>
          <p:cNvPr id="6" name="Footer Placeholder 1">
            <a:extLst>
              <a:ext uri="{FF2B5EF4-FFF2-40B4-BE49-F238E27FC236}">
                <a16:creationId xmlns:a16="http://schemas.microsoft.com/office/drawing/2014/main" id="{483E698F-5D34-00B9-9816-5469D0BCBD4D}"/>
              </a:ext>
            </a:extLst>
          </p:cNvPr>
          <p:cNvSpPr>
            <a:spLocks noGrp="1"/>
          </p:cNvSpPr>
          <p:nvPr>
            <p:ph type="ftr" sz="quarter" idx="13"/>
          </p:nvPr>
        </p:nvSpPr>
        <p:spPr/>
        <p:txBody>
          <a:bodyPr/>
          <a:lstStyle/>
          <a:p>
            <a:r>
              <a:rPr lang="en-GB" baseline="30000" err="1"/>
              <a:t>a</a:t>
            </a:r>
            <a:r>
              <a:rPr lang="en-GB" err="1"/>
              <a:t>The</a:t>
            </a:r>
            <a:r>
              <a:rPr lang="en-GB"/>
              <a:t> safety monitoring committee reviewed dose-level Cohort data before dose escalation. </a:t>
            </a:r>
          </a:p>
          <a:p>
            <a:r>
              <a:rPr lang="en-GB"/>
              <a:t>BID, twice a day; CLL, chronic lymphocytic </a:t>
            </a:r>
            <a:r>
              <a:rPr lang="en-GB" err="1"/>
              <a:t>leukemia</a:t>
            </a:r>
            <a:r>
              <a:rPr lang="en-GB"/>
              <a:t>; CTCAE, Common Terminology Criteria for Adverse Events; MCL, mantle cell lymphoma; MTD, maximum tolerated dose; QD, once daily; RP2D, recommended Phase 2 dose; R/R, relapsed/refractory; SLL, small lymphocytic lymphoma; TN, treatment-naïve. </a:t>
            </a:r>
          </a:p>
          <a:p>
            <a:r>
              <a:rPr lang="en-GB" b="1" err="1"/>
              <a:t>Opat</a:t>
            </a:r>
            <a:r>
              <a:rPr lang="en-GB" b="1"/>
              <a:t> et al. Abstract #S156 presented at EHA2024. </a:t>
            </a:r>
          </a:p>
        </p:txBody>
      </p:sp>
      <p:sp>
        <p:nvSpPr>
          <p:cNvPr id="3" name="Rectangle 2">
            <a:extLst>
              <a:ext uri="{FF2B5EF4-FFF2-40B4-BE49-F238E27FC236}">
                <a16:creationId xmlns:a16="http://schemas.microsoft.com/office/drawing/2014/main" id="{82ABC33B-F04F-513A-4F71-33952F5351CE}"/>
              </a:ext>
            </a:extLst>
          </p:cNvPr>
          <p:cNvSpPr/>
          <p:nvPr/>
        </p:nvSpPr>
        <p:spPr>
          <a:xfrm>
            <a:off x="9120188" y="2087059"/>
            <a:ext cx="2661092" cy="111536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500"/>
              </a:spcAft>
            </a:pPr>
            <a:r>
              <a:rPr lang="en-US" sz="1400" b="1">
                <a:solidFill>
                  <a:schemeClr val="tx1"/>
                </a:solidFill>
              </a:rPr>
              <a:t>Primary endpoints</a:t>
            </a:r>
          </a:p>
          <a:p>
            <a:pPr marL="177800" indent="-177800">
              <a:buClr>
                <a:schemeClr val="accent2"/>
              </a:buClr>
              <a:buFont typeface="Arial" panose="020B0604020202020204" pitchFamily="34" charset="0"/>
              <a:buChar char="•"/>
            </a:pPr>
            <a:r>
              <a:rPr lang="en-US" sz="1400">
                <a:solidFill>
                  <a:schemeClr val="tx1"/>
                </a:solidFill>
              </a:rPr>
              <a:t>Safety per CTCAE v5.0</a:t>
            </a:r>
          </a:p>
          <a:p>
            <a:pPr marL="177800" indent="-177800">
              <a:buClr>
                <a:schemeClr val="accent2"/>
              </a:buClr>
              <a:buFont typeface="Arial" panose="020B0604020202020204" pitchFamily="34" charset="0"/>
              <a:buChar char="•"/>
            </a:pPr>
            <a:r>
              <a:rPr lang="en-US" sz="1400">
                <a:solidFill>
                  <a:schemeClr val="tx1"/>
                </a:solidFill>
              </a:rPr>
              <a:t>MTD </a:t>
            </a:r>
          </a:p>
          <a:p>
            <a:pPr marL="177800" indent="-177800">
              <a:buClr>
                <a:schemeClr val="accent2"/>
              </a:buClr>
              <a:buFont typeface="Arial" panose="020B0604020202020204" pitchFamily="34" charset="0"/>
              <a:buChar char="•"/>
            </a:pPr>
            <a:r>
              <a:rPr lang="en-US" sz="1400">
                <a:solidFill>
                  <a:schemeClr val="tx1"/>
                </a:solidFill>
              </a:rPr>
              <a:t>RP2D  </a:t>
            </a:r>
          </a:p>
        </p:txBody>
      </p:sp>
      <p:sp>
        <p:nvSpPr>
          <p:cNvPr id="9" name="Rectangle 8">
            <a:extLst>
              <a:ext uri="{FF2B5EF4-FFF2-40B4-BE49-F238E27FC236}">
                <a16:creationId xmlns:a16="http://schemas.microsoft.com/office/drawing/2014/main" id="{49208892-FCE4-F5CF-89D5-6E0150823484}"/>
              </a:ext>
            </a:extLst>
          </p:cNvPr>
          <p:cNvSpPr/>
          <p:nvPr/>
        </p:nvSpPr>
        <p:spPr>
          <a:xfrm>
            <a:off x="1049654" y="4273933"/>
            <a:ext cx="758952" cy="288000"/>
          </a:xfrm>
          <a:prstGeom prst="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80 mg</a:t>
            </a:r>
          </a:p>
        </p:txBody>
      </p:sp>
      <p:sp>
        <p:nvSpPr>
          <p:cNvPr id="10" name="Rectangle 9">
            <a:extLst>
              <a:ext uri="{FF2B5EF4-FFF2-40B4-BE49-F238E27FC236}">
                <a16:creationId xmlns:a16="http://schemas.microsoft.com/office/drawing/2014/main" id="{36F3F3FA-F076-DEB9-6278-2967AC4E5AA8}"/>
              </a:ext>
            </a:extLst>
          </p:cNvPr>
          <p:cNvSpPr/>
          <p:nvPr/>
        </p:nvSpPr>
        <p:spPr>
          <a:xfrm>
            <a:off x="1682775" y="3988327"/>
            <a:ext cx="758952" cy="288000"/>
          </a:xfrm>
          <a:prstGeom prst="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160 mg</a:t>
            </a:r>
          </a:p>
        </p:txBody>
      </p:sp>
      <p:sp>
        <p:nvSpPr>
          <p:cNvPr id="11" name="Rectangle 10">
            <a:extLst>
              <a:ext uri="{FF2B5EF4-FFF2-40B4-BE49-F238E27FC236}">
                <a16:creationId xmlns:a16="http://schemas.microsoft.com/office/drawing/2014/main" id="{E34F066A-18C4-A01D-AC27-2731AD99DA0B}"/>
              </a:ext>
            </a:extLst>
          </p:cNvPr>
          <p:cNvSpPr/>
          <p:nvPr/>
        </p:nvSpPr>
        <p:spPr>
          <a:xfrm>
            <a:off x="2315896" y="3702721"/>
            <a:ext cx="758952" cy="288000"/>
          </a:xfrm>
          <a:prstGeom prst="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320 mg</a:t>
            </a:r>
          </a:p>
        </p:txBody>
      </p:sp>
      <p:sp>
        <p:nvSpPr>
          <p:cNvPr id="12" name="Rectangle 11">
            <a:extLst>
              <a:ext uri="{FF2B5EF4-FFF2-40B4-BE49-F238E27FC236}">
                <a16:creationId xmlns:a16="http://schemas.microsoft.com/office/drawing/2014/main" id="{A1FA5F46-56F2-0049-8BD4-8A6A8333E805}"/>
              </a:ext>
            </a:extLst>
          </p:cNvPr>
          <p:cNvSpPr/>
          <p:nvPr/>
        </p:nvSpPr>
        <p:spPr>
          <a:xfrm>
            <a:off x="2949017" y="3417115"/>
            <a:ext cx="758952" cy="288000"/>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640 mg</a:t>
            </a:r>
          </a:p>
        </p:txBody>
      </p:sp>
      <p:sp>
        <p:nvSpPr>
          <p:cNvPr id="13" name="Rectangle 12">
            <a:extLst>
              <a:ext uri="{FF2B5EF4-FFF2-40B4-BE49-F238E27FC236}">
                <a16:creationId xmlns:a16="http://schemas.microsoft.com/office/drawing/2014/main" id="{B60881B1-607D-CE70-5439-944EBB56ABBC}"/>
              </a:ext>
            </a:extLst>
          </p:cNvPr>
          <p:cNvSpPr/>
          <p:nvPr/>
        </p:nvSpPr>
        <p:spPr>
          <a:xfrm>
            <a:off x="416533" y="4559537"/>
            <a:ext cx="758952" cy="288000"/>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40 mg</a:t>
            </a:r>
          </a:p>
        </p:txBody>
      </p:sp>
      <p:sp>
        <p:nvSpPr>
          <p:cNvPr id="15" name="Rectangle 14">
            <a:extLst>
              <a:ext uri="{FF2B5EF4-FFF2-40B4-BE49-F238E27FC236}">
                <a16:creationId xmlns:a16="http://schemas.microsoft.com/office/drawing/2014/main" id="{77B74312-B96F-66F4-8892-F685458C7D99}"/>
              </a:ext>
            </a:extLst>
          </p:cNvPr>
          <p:cNvSpPr/>
          <p:nvPr/>
        </p:nvSpPr>
        <p:spPr>
          <a:xfrm>
            <a:off x="416533" y="2094894"/>
            <a:ext cx="3291436" cy="564110"/>
          </a:xfrm>
          <a:prstGeom prst="rect">
            <a:avLst/>
          </a:prstGeom>
          <a:solidFill>
            <a:schemeClr val="tx2"/>
          </a:solidFill>
          <a:ln w="190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err="1"/>
              <a:t>Sonrotoclax</a:t>
            </a:r>
            <a:r>
              <a:rPr lang="en-US" sz="1400" b="1"/>
              <a:t> + </a:t>
            </a:r>
            <a:r>
              <a:rPr lang="en-US" sz="1400" b="1" err="1"/>
              <a:t>zanubrutinib</a:t>
            </a:r>
            <a:r>
              <a:rPr lang="en-US" sz="1400" b="1"/>
              <a:t> dose </a:t>
            </a:r>
            <a:r>
              <a:rPr lang="en-US" sz="1400" b="1" err="1"/>
              <a:t>finding</a:t>
            </a:r>
            <a:r>
              <a:rPr lang="en-US" sz="1400" b="1" baseline="30000" err="1"/>
              <a:t>a</a:t>
            </a:r>
            <a:r>
              <a:rPr lang="en-US" sz="1400" b="1" baseline="30000"/>
              <a:t> </a:t>
            </a:r>
            <a:r>
              <a:rPr lang="en-US" sz="1400" b="1"/>
              <a:t>(weekly ramp-up)</a:t>
            </a:r>
          </a:p>
        </p:txBody>
      </p:sp>
      <p:sp>
        <p:nvSpPr>
          <p:cNvPr id="16" name="Rectangle 15">
            <a:extLst>
              <a:ext uri="{FF2B5EF4-FFF2-40B4-BE49-F238E27FC236}">
                <a16:creationId xmlns:a16="http://schemas.microsoft.com/office/drawing/2014/main" id="{920A8EE5-3DE2-C267-7EF6-B5FB286ECC50}"/>
              </a:ext>
            </a:extLst>
          </p:cNvPr>
          <p:cNvSpPr/>
          <p:nvPr/>
        </p:nvSpPr>
        <p:spPr>
          <a:xfrm>
            <a:off x="4340001" y="2094894"/>
            <a:ext cx="3291436" cy="564110"/>
          </a:xfrm>
          <a:prstGeom prst="rect">
            <a:avLst/>
          </a:prstGeom>
          <a:solidFill>
            <a:schemeClr val="tx2"/>
          </a:solidFill>
          <a:ln w="190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err="1"/>
              <a:t>Sonrotoclax</a:t>
            </a:r>
            <a:r>
              <a:rPr lang="en-US" sz="1400" b="1"/>
              <a:t> + </a:t>
            </a:r>
            <a:r>
              <a:rPr lang="en-US" sz="1400" b="1" err="1"/>
              <a:t>zanubrutinib</a:t>
            </a:r>
            <a:r>
              <a:rPr lang="en-US" sz="1400" b="1"/>
              <a:t> expansion (daily or weekly ramp-up)</a:t>
            </a:r>
            <a:endParaRPr lang="en-US" sz="1400"/>
          </a:p>
        </p:txBody>
      </p:sp>
      <p:sp>
        <p:nvSpPr>
          <p:cNvPr id="17" name="Right Bracket 16">
            <a:extLst>
              <a:ext uri="{FF2B5EF4-FFF2-40B4-BE49-F238E27FC236}">
                <a16:creationId xmlns:a16="http://schemas.microsoft.com/office/drawing/2014/main" id="{5D103CB6-77BB-68F9-1F2E-A7E8532A7E6A}"/>
              </a:ext>
            </a:extLst>
          </p:cNvPr>
          <p:cNvSpPr/>
          <p:nvPr/>
        </p:nvSpPr>
        <p:spPr>
          <a:xfrm>
            <a:off x="3618360" y="3239385"/>
            <a:ext cx="144903" cy="1698172"/>
          </a:xfrm>
          <a:prstGeom prst="righ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Rectangle 19">
            <a:extLst>
              <a:ext uri="{FF2B5EF4-FFF2-40B4-BE49-F238E27FC236}">
                <a16:creationId xmlns:a16="http://schemas.microsoft.com/office/drawing/2014/main" id="{1CD14C3D-7471-7A25-7FFB-03EEC0F94B4E}"/>
              </a:ext>
            </a:extLst>
          </p:cNvPr>
          <p:cNvSpPr/>
          <p:nvPr/>
        </p:nvSpPr>
        <p:spPr>
          <a:xfrm>
            <a:off x="6773136" y="3945668"/>
            <a:ext cx="858301" cy="285606"/>
          </a:xfrm>
          <a:prstGeom prst="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t>320 mg</a:t>
            </a:r>
          </a:p>
        </p:txBody>
      </p:sp>
      <p:cxnSp>
        <p:nvCxnSpPr>
          <p:cNvPr id="22" name="Straight Arrow Connector 21">
            <a:extLst>
              <a:ext uri="{FF2B5EF4-FFF2-40B4-BE49-F238E27FC236}">
                <a16:creationId xmlns:a16="http://schemas.microsoft.com/office/drawing/2014/main" id="{934AFFAF-039B-FA05-28D0-1A68385F9195}"/>
              </a:ext>
            </a:extLst>
          </p:cNvPr>
          <p:cNvCxnSpPr>
            <a:stCxn id="17" idx="2"/>
            <a:endCxn id="20" idx="1"/>
          </p:cNvCxnSpPr>
          <p:nvPr/>
        </p:nvCxnSpPr>
        <p:spPr>
          <a:xfrm>
            <a:off x="3763263" y="4088471"/>
            <a:ext cx="300987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61214F1D-C2BA-BFF8-D194-2B7D05A2B96B}"/>
              </a:ext>
            </a:extLst>
          </p:cNvPr>
          <p:cNvSpPr/>
          <p:nvPr/>
        </p:nvSpPr>
        <p:spPr>
          <a:xfrm>
            <a:off x="416533" y="2657216"/>
            <a:ext cx="3291436" cy="347150"/>
          </a:xfrm>
          <a:prstGeom prst="rect">
            <a:avLst/>
          </a:prstGeom>
          <a:noFill/>
          <a:ln w="190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R/R CLL/SLL</a:t>
            </a:r>
            <a:r>
              <a:rPr lang="en-US" sz="1200">
                <a:solidFill>
                  <a:schemeClr val="tx1"/>
                </a:solidFill>
              </a:rPr>
              <a:t>, R/R MCL, TN CLL/SLL</a:t>
            </a:r>
          </a:p>
        </p:txBody>
      </p:sp>
      <p:sp>
        <p:nvSpPr>
          <p:cNvPr id="28" name="Rectangle 27">
            <a:extLst>
              <a:ext uri="{FF2B5EF4-FFF2-40B4-BE49-F238E27FC236}">
                <a16:creationId xmlns:a16="http://schemas.microsoft.com/office/drawing/2014/main" id="{76D89D0D-AF43-00DF-3713-067059A17142}"/>
              </a:ext>
            </a:extLst>
          </p:cNvPr>
          <p:cNvSpPr/>
          <p:nvPr/>
        </p:nvSpPr>
        <p:spPr>
          <a:xfrm>
            <a:off x="4340001" y="2657216"/>
            <a:ext cx="3296098" cy="347150"/>
          </a:xfrm>
          <a:prstGeom prst="rect">
            <a:avLst/>
          </a:prstGeom>
          <a:noFill/>
          <a:ln w="190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R/R CLL/SLL</a:t>
            </a:r>
            <a:r>
              <a:rPr lang="en-US" sz="1200">
                <a:solidFill>
                  <a:schemeClr val="tx1"/>
                </a:solidFill>
              </a:rPr>
              <a:t>, R/R MCL, TN CLL/SLL</a:t>
            </a:r>
          </a:p>
        </p:txBody>
      </p:sp>
      <p:sp>
        <p:nvSpPr>
          <p:cNvPr id="29" name="Rectangle 28">
            <a:extLst>
              <a:ext uri="{FF2B5EF4-FFF2-40B4-BE49-F238E27FC236}">
                <a16:creationId xmlns:a16="http://schemas.microsoft.com/office/drawing/2014/main" id="{4128580A-61FE-9309-E7BB-1B947BC34181}"/>
              </a:ext>
            </a:extLst>
          </p:cNvPr>
          <p:cNvSpPr/>
          <p:nvPr/>
        </p:nvSpPr>
        <p:spPr>
          <a:xfrm>
            <a:off x="416533" y="5223161"/>
            <a:ext cx="7214904" cy="38046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Median follow-up (range): 19.3 months (0.4-35.7)</a:t>
            </a:r>
          </a:p>
        </p:txBody>
      </p:sp>
      <p:sp>
        <p:nvSpPr>
          <p:cNvPr id="5" name="TextBox 4">
            <a:extLst>
              <a:ext uri="{FF2B5EF4-FFF2-40B4-BE49-F238E27FC236}">
                <a16:creationId xmlns:a16="http://schemas.microsoft.com/office/drawing/2014/main" id="{E797962D-ECE5-F840-94F5-AB7F65CF42F7}"/>
              </a:ext>
            </a:extLst>
          </p:cNvPr>
          <p:cNvSpPr txBox="1"/>
          <p:nvPr/>
        </p:nvSpPr>
        <p:spPr>
          <a:xfrm>
            <a:off x="4306775" y="3518924"/>
            <a:ext cx="1656962" cy="523220"/>
          </a:xfrm>
          <a:prstGeom prst="rect">
            <a:avLst/>
          </a:prstGeom>
          <a:noFill/>
        </p:spPr>
        <p:txBody>
          <a:bodyPr wrap="square" rtlCol="0">
            <a:spAutoFit/>
          </a:bodyPr>
          <a:lstStyle/>
          <a:p>
            <a:pPr algn="ctr"/>
            <a:r>
              <a:rPr lang="en-US" sz="1400"/>
              <a:t>320 mg selected for expansion</a:t>
            </a:r>
          </a:p>
        </p:txBody>
      </p:sp>
      <p:sp>
        <p:nvSpPr>
          <p:cNvPr id="14" name="TextBox 13">
            <a:extLst>
              <a:ext uri="{FF2B5EF4-FFF2-40B4-BE49-F238E27FC236}">
                <a16:creationId xmlns:a16="http://schemas.microsoft.com/office/drawing/2014/main" id="{E4B7DCF4-A39F-7AF8-EFAE-4EF84CCFE48D}"/>
              </a:ext>
            </a:extLst>
          </p:cNvPr>
          <p:cNvSpPr txBox="1"/>
          <p:nvPr/>
        </p:nvSpPr>
        <p:spPr>
          <a:xfrm>
            <a:off x="9122920" y="3702721"/>
            <a:ext cx="2661093" cy="1900905"/>
          </a:xfrm>
          <a:prstGeom prst="rect">
            <a:avLst/>
          </a:prstGeom>
          <a:solidFill>
            <a:schemeClr val="bg2"/>
          </a:solidFill>
        </p:spPr>
        <p:txBody>
          <a:bodyPr wrap="square" anchor="ctr" anchorCtr="0">
            <a:noAutofit/>
          </a:bodyPr>
          <a:lstStyle/>
          <a:p>
            <a:pPr marL="177800" indent="-177800">
              <a:buClr>
                <a:schemeClr val="accent2"/>
              </a:buClr>
              <a:buFont typeface="Arial" panose="020B0604020202020204" pitchFamily="34" charset="0"/>
              <a:buChar char="•"/>
            </a:pPr>
            <a:r>
              <a:rPr lang="en-US" sz="1400"/>
              <a:t>Treatment consisted of 8-12 weeks of </a:t>
            </a:r>
            <a:r>
              <a:rPr lang="en-US" sz="1400" err="1"/>
              <a:t>zanubrutinib</a:t>
            </a:r>
            <a:r>
              <a:rPr lang="en-US" sz="1400"/>
              <a:t> lead-in (320 mg QD or 160 mg BID), then in combination with </a:t>
            </a:r>
            <a:r>
              <a:rPr lang="en-US" sz="1400" err="1"/>
              <a:t>sonrotoclax</a:t>
            </a:r>
            <a:r>
              <a:rPr lang="en-US" sz="1400"/>
              <a:t> (with weekly or daily ramp-up to target dose) until disease progression</a:t>
            </a:r>
          </a:p>
        </p:txBody>
      </p:sp>
      <p:cxnSp>
        <p:nvCxnSpPr>
          <p:cNvPr id="24" name="Gerade Verbindung mit Pfeil 23">
            <a:extLst>
              <a:ext uri="{FF2B5EF4-FFF2-40B4-BE49-F238E27FC236}">
                <a16:creationId xmlns:a16="http://schemas.microsoft.com/office/drawing/2014/main" id="{5D7C37FD-85AA-B4E9-E6BA-033FBAB9F2AC}"/>
              </a:ext>
            </a:extLst>
          </p:cNvPr>
          <p:cNvCxnSpPr/>
          <p:nvPr/>
        </p:nvCxnSpPr>
        <p:spPr>
          <a:xfrm>
            <a:off x="3707969" y="2568245"/>
            <a:ext cx="63543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720526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678EE8-55B5-3C76-E688-0381A9EDAA8B}"/>
              </a:ext>
            </a:extLst>
          </p:cNvPr>
          <p:cNvSpPr>
            <a:spLocks noGrp="1"/>
          </p:cNvSpPr>
          <p:nvPr>
            <p:ph type="title"/>
          </p:nvPr>
        </p:nvSpPr>
        <p:spPr/>
        <p:txBody>
          <a:bodyPr/>
          <a:lstStyle/>
          <a:p>
            <a:r>
              <a:rPr lang="en-US"/>
              <a:t>Treatment-emergent adverse events </a:t>
            </a:r>
          </a:p>
        </p:txBody>
      </p:sp>
      <p:sp>
        <p:nvSpPr>
          <p:cNvPr id="4" name="Footer Placeholder 3">
            <a:extLst>
              <a:ext uri="{FF2B5EF4-FFF2-40B4-BE49-F238E27FC236}">
                <a16:creationId xmlns:a16="http://schemas.microsoft.com/office/drawing/2014/main" id="{0EEB17B8-BE53-AC71-5DC5-227AABBAE7A5}"/>
              </a:ext>
            </a:extLst>
          </p:cNvPr>
          <p:cNvSpPr>
            <a:spLocks noGrp="1"/>
          </p:cNvSpPr>
          <p:nvPr>
            <p:ph type="ftr" sz="quarter" idx="13"/>
          </p:nvPr>
        </p:nvSpPr>
        <p:spPr>
          <a:xfrm>
            <a:off x="407989" y="6021388"/>
            <a:ext cx="8532812" cy="647700"/>
          </a:xfrm>
        </p:spPr>
        <p:txBody>
          <a:bodyPr/>
          <a:lstStyle/>
          <a:p>
            <a:r>
              <a:rPr lang="en-GB" baseline="30000" err="1"/>
              <a:t>a</a:t>
            </a:r>
            <a:r>
              <a:rPr lang="en-GB" err="1"/>
              <a:t>One</a:t>
            </a:r>
            <a:r>
              <a:rPr lang="en-GB"/>
              <a:t> patient discontinued </a:t>
            </a:r>
            <a:r>
              <a:rPr lang="en-GB" err="1"/>
              <a:t>zanu</a:t>
            </a:r>
            <a:r>
              <a:rPr lang="en-GB"/>
              <a:t> due to intracranial </a:t>
            </a:r>
            <a:r>
              <a:rPr lang="en-GB" err="1"/>
              <a:t>hemorrhage</a:t>
            </a:r>
            <a:r>
              <a:rPr lang="en-GB"/>
              <a:t>. </a:t>
            </a:r>
            <a:r>
              <a:rPr lang="en-GB" baseline="30000" err="1"/>
              <a:t>b</a:t>
            </a:r>
            <a:r>
              <a:rPr lang="en-GB" err="1"/>
              <a:t>One</a:t>
            </a:r>
            <a:r>
              <a:rPr lang="en-GB"/>
              <a:t> patient had dose reduction of </a:t>
            </a:r>
            <a:r>
              <a:rPr lang="en-GB" err="1"/>
              <a:t>zanu</a:t>
            </a:r>
            <a:r>
              <a:rPr lang="en-GB"/>
              <a:t> (during lead-in) due to neutropenia. </a:t>
            </a:r>
            <a:r>
              <a:rPr lang="en-GB" baseline="30000" err="1"/>
              <a:t>c</a:t>
            </a:r>
            <a:r>
              <a:rPr lang="en-GB" err="1"/>
              <a:t>One</a:t>
            </a:r>
            <a:r>
              <a:rPr lang="en-GB"/>
              <a:t> patient discontinued both </a:t>
            </a:r>
            <a:r>
              <a:rPr lang="en-GB" err="1"/>
              <a:t>sonro</a:t>
            </a:r>
            <a:r>
              <a:rPr lang="en-GB"/>
              <a:t> and </a:t>
            </a:r>
            <a:r>
              <a:rPr lang="en-GB" err="1"/>
              <a:t>zanu</a:t>
            </a:r>
            <a:r>
              <a:rPr lang="en-GB"/>
              <a:t> due to plasma cell myeloma. </a:t>
            </a:r>
            <a:r>
              <a:rPr lang="en-GB" baseline="30000"/>
              <a:t>d</a:t>
            </a:r>
            <a:r>
              <a:rPr lang="en-GB"/>
              <a:t>19 patients were treated with </a:t>
            </a:r>
            <a:r>
              <a:rPr lang="en-GB" err="1"/>
              <a:t>sonro</a:t>
            </a:r>
            <a:r>
              <a:rPr lang="en-GB"/>
              <a:t>; 3 patients are still in the </a:t>
            </a:r>
            <a:r>
              <a:rPr lang="en-GB" err="1"/>
              <a:t>zanu</a:t>
            </a:r>
            <a:r>
              <a:rPr lang="en-GB"/>
              <a:t> lead-in phase.</a:t>
            </a:r>
          </a:p>
          <a:p>
            <a:r>
              <a:rPr lang="en-GB"/>
              <a:t>DLT, dose-limiting toxicity; MTD, maximum tolerated dose; RP2D, recommended Phase 2 dose; </a:t>
            </a:r>
            <a:r>
              <a:rPr lang="en-GB" err="1"/>
              <a:t>sonro</a:t>
            </a:r>
            <a:r>
              <a:rPr lang="en-GB"/>
              <a:t>, </a:t>
            </a:r>
            <a:r>
              <a:rPr lang="en-GB" err="1"/>
              <a:t>sonrotoclax</a:t>
            </a:r>
            <a:r>
              <a:rPr lang="en-GB"/>
              <a:t>; TEAE, treatment-emergent adverse event; </a:t>
            </a:r>
            <a:r>
              <a:rPr lang="en-GB" err="1"/>
              <a:t>zanu</a:t>
            </a:r>
            <a:r>
              <a:rPr lang="en-GB"/>
              <a:t>, </a:t>
            </a:r>
            <a:r>
              <a:rPr lang="en-GB" err="1"/>
              <a:t>zanubrutinib</a:t>
            </a:r>
            <a:r>
              <a:rPr lang="en-GB"/>
              <a:t>.</a:t>
            </a:r>
          </a:p>
          <a:p>
            <a:r>
              <a:rPr lang="en-GB" b="1" err="1"/>
              <a:t>Opat</a:t>
            </a:r>
            <a:r>
              <a:rPr lang="en-GB" b="1"/>
              <a:t> et al. Abstract #S156 presented at EHA2024. </a:t>
            </a:r>
          </a:p>
        </p:txBody>
      </p:sp>
      <p:graphicFrame>
        <p:nvGraphicFramePr>
          <p:cNvPr id="7" name="Table 6">
            <a:extLst>
              <a:ext uri="{FF2B5EF4-FFF2-40B4-BE49-F238E27FC236}">
                <a16:creationId xmlns:a16="http://schemas.microsoft.com/office/drawing/2014/main" id="{5120BE83-EEED-0847-445C-B608F886EBEE}"/>
              </a:ext>
            </a:extLst>
          </p:cNvPr>
          <p:cNvGraphicFramePr>
            <a:graphicFrameLocks noGrp="1"/>
          </p:cNvGraphicFramePr>
          <p:nvPr>
            <p:extLst>
              <p:ext uri="{D42A27DB-BD31-4B8C-83A1-F6EECF244321}">
                <p14:modId xmlns:p14="http://schemas.microsoft.com/office/powerpoint/2010/main" val="1380328603"/>
              </p:ext>
            </p:extLst>
          </p:nvPr>
        </p:nvGraphicFramePr>
        <p:xfrm>
          <a:off x="407988" y="1989138"/>
          <a:ext cx="8365518" cy="4064344"/>
        </p:xfrm>
        <a:graphic>
          <a:graphicData uri="http://schemas.openxmlformats.org/drawingml/2006/table">
            <a:tbl>
              <a:tblPr firstRow="1" bandRow="1">
                <a:tableStyleId>{5C22544A-7EE6-4342-B048-85BDC9FD1C3A}</a:tableStyleId>
              </a:tblPr>
              <a:tblGrid>
                <a:gridCol w="2052000">
                  <a:extLst>
                    <a:ext uri="{9D8B030D-6E8A-4147-A177-3AD203B41FA5}">
                      <a16:colId xmlns:a16="http://schemas.microsoft.com/office/drawing/2014/main" val="3851169540"/>
                    </a:ext>
                  </a:extLst>
                </a:gridCol>
                <a:gridCol w="1052253">
                  <a:extLst>
                    <a:ext uri="{9D8B030D-6E8A-4147-A177-3AD203B41FA5}">
                      <a16:colId xmlns:a16="http://schemas.microsoft.com/office/drawing/2014/main" val="3376903466"/>
                    </a:ext>
                  </a:extLst>
                </a:gridCol>
                <a:gridCol w="1052253">
                  <a:extLst>
                    <a:ext uri="{9D8B030D-6E8A-4147-A177-3AD203B41FA5}">
                      <a16:colId xmlns:a16="http://schemas.microsoft.com/office/drawing/2014/main" val="901417542"/>
                    </a:ext>
                  </a:extLst>
                </a:gridCol>
                <a:gridCol w="1052253">
                  <a:extLst>
                    <a:ext uri="{9D8B030D-6E8A-4147-A177-3AD203B41FA5}">
                      <a16:colId xmlns:a16="http://schemas.microsoft.com/office/drawing/2014/main" val="2504669801"/>
                    </a:ext>
                  </a:extLst>
                </a:gridCol>
                <a:gridCol w="1052253">
                  <a:extLst>
                    <a:ext uri="{9D8B030D-6E8A-4147-A177-3AD203B41FA5}">
                      <a16:colId xmlns:a16="http://schemas.microsoft.com/office/drawing/2014/main" val="1650593661"/>
                    </a:ext>
                  </a:extLst>
                </a:gridCol>
                <a:gridCol w="1052253">
                  <a:extLst>
                    <a:ext uri="{9D8B030D-6E8A-4147-A177-3AD203B41FA5}">
                      <a16:colId xmlns:a16="http://schemas.microsoft.com/office/drawing/2014/main" val="3896869275"/>
                    </a:ext>
                  </a:extLst>
                </a:gridCol>
                <a:gridCol w="1052253">
                  <a:extLst>
                    <a:ext uri="{9D8B030D-6E8A-4147-A177-3AD203B41FA5}">
                      <a16:colId xmlns:a16="http://schemas.microsoft.com/office/drawing/2014/main" val="1004368433"/>
                    </a:ext>
                  </a:extLst>
                </a:gridCol>
              </a:tblGrid>
              <a:tr h="450781">
                <a:tc>
                  <a:txBody>
                    <a:bodyPr/>
                    <a:lstStyle/>
                    <a:p>
                      <a:pPr algn="l" fontAlgn="b"/>
                      <a:r>
                        <a:rPr lang="en-GB" sz="1200" b="1" i="0" u="none" strike="noStrike">
                          <a:solidFill>
                            <a:schemeClr val="bg1"/>
                          </a:solidFill>
                          <a:effectLst/>
                          <a:latin typeface="+mn-lt"/>
                        </a:rPr>
                        <a:t>Patients, n (%)</a:t>
                      </a:r>
                    </a:p>
                  </a:txBody>
                  <a:tcPr marR="36000" anchor="b"/>
                </a:tc>
                <a:tc>
                  <a:txBody>
                    <a:bodyPr/>
                    <a:lstStyle/>
                    <a:p>
                      <a:pPr algn="ctr" fontAlgn="b"/>
                      <a:r>
                        <a:rPr lang="en-GB" sz="1200" b="1" i="0" u="none" strike="noStrike" err="1">
                          <a:solidFill>
                            <a:schemeClr val="bg1"/>
                          </a:solidFill>
                          <a:effectLst/>
                          <a:latin typeface="+mn-lt"/>
                        </a:rPr>
                        <a:t>Sonro</a:t>
                      </a:r>
                      <a:r>
                        <a:rPr lang="en-GB" sz="1200" b="1" i="0" u="none" strike="noStrike">
                          <a:solidFill>
                            <a:schemeClr val="bg1"/>
                          </a:solidFill>
                          <a:effectLst/>
                          <a:latin typeface="+mn-lt"/>
                        </a:rPr>
                        <a:t> 40 mg + </a:t>
                      </a:r>
                      <a:r>
                        <a:rPr lang="en-GB" sz="1200" b="1" i="0" u="none" strike="noStrike" err="1">
                          <a:solidFill>
                            <a:schemeClr val="bg1"/>
                          </a:solidFill>
                          <a:effectLst/>
                          <a:latin typeface="+mn-lt"/>
                        </a:rPr>
                        <a:t>zanu</a:t>
                      </a:r>
                      <a:r>
                        <a:rPr lang="en-GB" sz="1200" b="1" i="0" u="none" strike="noStrike">
                          <a:solidFill>
                            <a:schemeClr val="bg1"/>
                          </a:solidFill>
                          <a:effectLst/>
                          <a:latin typeface="+mn-lt"/>
                        </a:rPr>
                        <a:t> (n=4)</a:t>
                      </a:r>
                    </a:p>
                  </a:txBody>
                  <a:tcPr marL="0" marR="0" anchor="b">
                    <a:solidFill>
                      <a:schemeClr val="tx2"/>
                    </a:solidFill>
                  </a:tcPr>
                </a:tc>
                <a:tc>
                  <a:txBody>
                    <a:bodyPr/>
                    <a:lstStyle/>
                    <a:p>
                      <a:pPr algn="ctr" fontAlgn="b"/>
                      <a:r>
                        <a:rPr lang="en-GB" sz="1200" b="1" i="0" u="none" strike="noStrike" err="1">
                          <a:solidFill>
                            <a:schemeClr val="bg1"/>
                          </a:solidFill>
                          <a:effectLst/>
                          <a:latin typeface="+mn-lt"/>
                        </a:rPr>
                        <a:t>Sonro</a:t>
                      </a:r>
                      <a:r>
                        <a:rPr lang="en-GB" sz="1200" b="1" i="0" u="none" strike="noStrike">
                          <a:solidFill>
                            <a:schemeClr val="bg1"/>
                          </a:solidFill>
                          <a:effectLst/>
                          <a:latin typeface="+mn-lt"/>
                        </a:rPr>
                        <a:t> 80 mg + </a:t>
                      </a:r>
                      <a:r>
                        <a:rPr lang="en-GB" sz="1200" b="1" i="0" u="none" strike="noStrike" err="1">
                          <a:solidFill>
                            <a:schemeClr val="bg1"/>
                          </a:solidFill>
                          <a:effectLst/>
                          <a:latin typeface="+mn-lt"/>
                        </a:rPr>
                        <a:t>zanu</a:t>
                      </a:r>
                      <a:r>
                        <a:rPr lang="en-GB" sz="1200" b="1" i="0" u="none" strike="noStrike">
                          <a:solidFill>
                            <a:schemeClr val="bg1"/>
                          </a:solidFill>
                          <a:effectLst/>
                          <a:latin typeface="+mn-lt"/>
                        </a:rPr>
                        <a:t> (n=9)</a:t>
                      </a:r>
                    </a:p>
                  </a:txBody>
                  <a:tcPr marL="0" marR="0" anchor="b">
                    <a:solidFill>
                      <a:schemeClr val="tx2"/>
                    </a:solidFill>
                  </a:tcPr>
                </a:tc>
                <a:tc>
                  <a:txBody>
                    <a:bodyPr/>
                    <a:lstStyle/>
                    <a:p>
                      <a:pPr algn="ctr" fontAlgn="b"/>
                      <a:r>
                        <a:rPr lang="en-GB" sz="1200" b="1" i="0" u="none" strike="noStrike" err="1">
                          <a:solidFill>
                            <a:schemeClr val="bg1"/>
                          </a:solidFill>
                          <a:effectLst/>
                          <a:latin typeface="+mn-lt"/>
                        </a:rPr>
                        <a:t>Sonro</a:t>
                      </a:r>
                      <a:r>
                        <a:rPr lang="en-GB" sz="1200" b="1" i="0" u="none" strike="noStrike">
                          <a:solidFill>
                            <a:schemeClr val="bg1"/>
                          </a:solidFill>
                          <a:effectLst/>
                          <a:latin typeface="+mn-lt"/>
                        </a:rPr>
                        <a:t> 160 mg + </a:t>
                      </a:r>
                      <a:r>
                        <a:rPr lang="en-GB" sz="1200" b="1" i="0" u="none" strike="noStrike" err="1">
                          <a:solidFill>
                            <a:schemeClr val="bg1"/>
                          </a:solidFill>
                          <a:effectLst/>
                          <a:latin typeface="+mn-lt"/>
                        </a:rPr>
                        <a:t>zanu</a:t>
                      </a:r>
                      <a:r>
                        <a:rPr lang="en-GB" sz="1200" b="1" i="0" u="none" strike="noStrike">
                          <a:solidFill>
                            <a:schemeClr val="bg1"/>
                          </a:solidFill>
                          <a:effectLst/>
                          <a:latin typeface="+mn-lt"/>
                        </a:rPr>
                        <a:t> (n=6)</a:t>
                      </a:r>
                    </a:p>
                  </a:txBody>
                  <a:tcPr marL="0" marR="0" anchor="b">
                    <a:solidFill>
                      <a:schemeClr val="tx2"/>
                    </a:solidFill>
                  </a:tcPr>
                </a:tc>
                <a:tc>
                  <a:txBody>
                    <a:bodyPr/>
                    <a:lstStyle/>
                    <a:p>
                      <a:pPr algn="ctr" fontAlgn="b"/>
                      <a:r>
                        <a:rPr lang="en-GB" sz="1200" b="1" i="0" u="none" strike="noStrike" err="1">
                          <a:solidFill>
                            <a:schemeClr val="bg1"/>
                          </a:solidFill>
                          <a:effectLst/>
                          <a:latin typeface="+mn-lt"/>
                        </a:rPr>
                        <a:t>Sonro</a:t>
                      </a:r>
                      <a:r>
                        <a:rPr lang="en-GB" sz="1200" b="1" i="0" u="none" strike="noStrike">
                          <a:solidFill>
                            <a:schemeClr val="bg1"/>
                          </a:solidFill>
                          <a:effectLst/>
                          <a:latin typeface="+mn-lt"/>
                        </a:rPr>
                        <a:t> 320 mg + </a:t>
                      </a:r>
                      <a:r>
                        <a:rPr lang="en-GB" sz="1200" b="1" i="0" u="none" strike="noStrike" err="1">
                          <a:solidFill>
                            <a:schemeClr val="bg1"/>
                          </a:solidFill>
                          <a:effectLst/>
                          <a:latin typeface="+mn-lt"/>
                        </a:rPr>
                        <a:t>zanu</a:t>
                      </a:r>
                      <a:r>
                        <a:rPr lang="en-GB" sz="1200" b="1" i="0" u="none" strike="noStrike">
                          <a:solidFill>
                            <a:schemeClr val="bg1"/>
                          </a:solidFill>
                          <a:effectLst/>
                          <a:latin typeface="+mn-lt"/>
                        </a:rPr>
                        <a:t> (n=22)</a:t>
                      </a:r>
                    </a:p>
                  </a:txBody>
                  <a:tcPr marL="0" marR="0" anchor="b">
                    <a:solidFill>
                      <a:schemeClr val="tx2"/>
                    </a:solidFill>
                  </a:tcPr>
                </a:tc>
                <a:tc>
                  <a:txBody>
                    <a:bodyPr/>
                    <a:lstStyle/>
                    <a:p>
                      <a:pPr algn="ctr" fontAlgn="b"/>
                      <a:r>
                        <a:rPr lang="en-GB" sz="1200" b="1" i="0" u="none" strike="noStrike" err="1">
                          <a:solidFill>
                            <a:schemeClr val="bg1"/>
                          </a:solidFill>
                          <a:effectLst/>
                          <a:latin typeface="+mn-lt"/>
                        </a:rPr>
                        <a:t>Sonro</a:t>
                      </a:r>
                      <a:r>
                        <a:rPr lang="en-GB" sz="1200" b="1" i="0" u="none" strike="noStrike">
                          <a:solidFill>
                            <a:schemeClr val="bg1"/>
                          </a:solidFill>
                          <a:effectLst/>
                          <a:latin typeface="+mn-lt"/>
                        </a:rPr>
                        <a:t> 640 mg + </a:t>
                      </a:r>
                      <a:r>
                        <a:rPr lang="en-GB" sz="1200" b="1" i="0" u="none" strike="noStrike" err="1">
                          <a:solidFill>
                            <a:schemeClr val="bg1"/>
                          </a:solidFill>
                          <a:effectLst/>
                          <a:latin typeface="+mn-lt"/>
                        </a:rPr>
                        <a:t>zanu</a:t>
                      </a:r>
                      <a:r>
                        <a:rPr lang="en-GB" sz="1200" b="1" i="0" u="none" strike="noStrike">
                          <a:solidFill>
                            <a:schemeClr val="bg1"/>
                          </a:solidFill>
                          <a:effectLst/>
                          <a:latin typeface="+mn-lt"/>
                        </a:rPr>
                        <a:t> (n=6)</a:t>
                      </a:r>
                    </a:p>
                  </a:txBody>
                  <a:tcPr marL="0" marR="0" anchor="b">
                    <a:solidFill>
                      <a:schemeClr val="tx2"/>
                    </a:solidFill>
                  </a:tcPr>
                </a:tc>
                <a:tc>
                  <a:txBody>
                    <a:bodyPr/>
                    <a:lstStyle/>
                    <a:p>
                      <a:pPr algn="ctr" fontAlgn="b"/>
                      <a:r>
                        <a:rPr lang="en-GB" sz="1200" b="1" i="0" u="none" strike="noStrike">
                          <a:solidFill>
                            <a:schemeClr val="bg1"/>
                          </a:solidFill>
                          <a:effectLst/>
                          <a:latin typeface="+mn-lt"/>
                        </a:rPr>
                        <a:t>All (N=47)</a:t>
                      </a:r>
                    </a:p>
                  </a:txBody>
                  <a:tcPr marL="0" marR="0" anchor="b"/>
                </a:tc>
                <a:extLst>
                  <a:ext uri="{0D108BD9-81ED-4DB2-BD59-A6C34878D82A}">
                    <a16:rowId xmlns:a16="http://schemas.microsoft.com/office/drawing/2014/main" val="3414794372"/>
                  </a:ext>
                </a:extLst>
              </a:tr>
              <a:tr h="444586">
                <a:tc>
                  <a:txBody>
                    <a:bodyPr/>
                    <a:lstStyle/>
                    <a:p>
                      <a:pPr algn="l" fontAlgn="b"/>
                      <a:r>
                        <a:rPr lang="en-GB" sz="1200" b="1" i="0" u="none" strike="noStrike">
                          <a:solidFill>
                            <a:schemeClr val="tx1"/>
                          </a:solidFill>
                          <a:effectLst/>
                          <a:latin typeface="+mn-lt"/>
                        </a:rPr>
                        <a:t>Any TEAEs</a:t>
                      </a:r>
                    </a:p>
                  </a:txBody>
                  <a:tcPr marR="36000" anchor="ctr"/>
                </a:tc>
                <a:tc>
                  <a:txBody>
                    <a:bodyPr/>
                    <a:lstStyle/>
                    <a:p>
                      <a:pPr algn="ctr" fontAlgn="b"/>
                      <a:r>
                        <a:rPr lang="en-IT" sz="1200" b="0" i="0" u="none" strike="noStrike">
                          <a:solidFill>
                            <a:schemeClr val="tx1"/>
                          </a:solidFill>
                          <a:effectLst/>
                          <a:latin typeface="+mn-lt"/>
                        </a:rPr>
                        <a:t>4 (100)</a:t>
                      </a:r>
                    </a:p>
                  </a:txBody>
                  <a:tcPr marL="0" marR="0" anchor="ctr"/>
                </a:tc>
                <a:tc>
                  <a:txBody>
                    <a:bodyPr/>
                    <a:lstStyle/>
                    <a:p>
                      <a:pPr algn="ctr" fontAlgn="b"/>
                      <a:r>
                        <a:rPr lang="en-IT" sz="1200" b="0" i="0" u="none" strike="noStrike">
                          <a:solidFill>
                            <a:schemeClr val="tx1"/>
                          </a:solidFill>
                          <a:effectLst/>
                          <a:latin typeface="+mn-lt"/>
                        </a:rPr>
                        <a:t>9 (100)</a:t>
                      </a:r>
                    </a:p>
                  </a:txBody>
                  <a:tcPr marL="0" marR="0" anchor="ctr"/>
                </a:tc>
                <a:tc>
                  <a:txBody>
                    <a:bodyPr/>
                    <a:lstStyle/>
                    <a:p>
                      <a:pPr algn="ctr" fontAlgn="b"/>
                      <a:r>
                        <a:rPr lang="en-IT" sz="1200" b="0" i="0" u="none" strike="noStrike">
                          <a:solidFill>
                            <a:schemeClr val="tx1"/>
                          </a:solidFill>
                          <a:effectLst/>
                          <a:latin typeface="+mn-lt"/>
                        </a:rPr>
                        <a:t>6 (100)</a:t>
                      </a:r>
                    </a:p>
                  </a:txBody>
                  <a:tcPr marL="0" marR="0" anchor="ctr"/>
                </a:tc>
                <a:tc>
                  <a:txBody>
                    <a:bodyPr/>
                    <a:lstStyle/>
                    <a:p>
                      <a:pPr algn="ctr" fontAlgn="b"/>
                      <a:r>
                        <a:rPr lang="en-IT" sz="1200" b="0" i="0" u="none" strike="noStrike">
                          <a:solidFill>
                            <a:schemeClr val="tx1"/>
                          </a:solidFill>
                          <a:effectLst/>
                          <a:latin typeface="+mn-lt"/>
                        </a:rPr>
                        <a:t>20 (91)</a:t>
                      </a:r>
                    </a:p>
                  </a:txBody>
                  <a:tcPr marL="0" marR="0" anchor="ctr"/>
                </a:tc>
                <a:tc>
                  <a:txBody>
                    <a:bodyPr/>
                    <a:lstStyle/>
                    <a:p>
                      <a:pPr algn="ctr" fontAlgn="b"/>
                      <a:r>
                        <a:rPr lang="en-IT" sz="1200" b="0" i="0" u="none" strike="noStrike">
                          <a:solidFill>
                            <a:schemeClr val="tx1"/>
                          </a:solidFill>
                          <a:effectLst/>
                          <a:latin typeface="+mn-lt"/>
                        </a:rPr>
                        <a:t>5 (83)</a:t>
                      </a:r>
                    </a:p>
                  </a:txBody>
                  <a:tcPr marL="0" marR="0" anchor="ctr"/>
                </a:tc>
                <a:tc>
                  <a:txBody>
                    <a:bodyPr/>
                    <a:lstStyle/>
                    <a:p>
                      <a:pPr algn="ctr" fontAlgn="b"/>
                      <a:r>
                        <a:rPr lang="en-IT" sz="1200" b="0" i="0" u="none" strike="noStrike">
                          <a:solidFill>
                            <a:schemeClr val="tx1"/>
                          </a:solidFill>
                          <a:effectLst/>
                          <a:latin typeface="+mn-lt"/>
                        </a:rPr>
                        <a:t>44 (94)</a:t>
                      </a:r>
                    </a:p>
                  </a:txBody>
                  <a:tcPr marL="0" marR="0" anchor="ctr"/>
                </a:tc>
                <a:extLst>
                  <a:ext uri="{0D108BD9-81ED-4DB2-BD59-A6C34878D82A}">
                    <a16:rowId xmlns:a16="http://schemas.microsoft.com/office/drawing/2014/main" val="2413511356"/>
                  </a:ext>
                </a:extLst>
              </a:tr>
              <a:tr h="444586">
                <a:tc>
                  <a:txBody>
                    <a:bodyPr/>
                    <a:lstStyle/>
                    <a:p>
                      <a:pPr lvl="1" algn="l" fontAlgn="b"/>
                      <a:r>
                        <a:rPr lang="en-GB" sz="1200" b="0" i="0" u="none" strike="noStrike">
                          <a:solidFill>
                            <a:schemeClr val="tx1"/>
                          </a:solidFill>
                          <a:effectLst/>
                          <a:latin typeface="+mn-lt"/>
                        </a:rPr>
                        <a:t>Grade ≥3</a:t>
                      </a:r>
                    </a:p>
                  </a:txBody>
                  <a:tcPr marR="36000" anchor="ctr"/>
                </a:tc>
                <a:tc>
                  <a:txBody>
                    <a:bodyPr/>
                    <a:lstStyle/>
                    <a:p>
                      <a:pPr algn="ctr" fontAlgn="b"/>
                      <a:r>
                        <a:rPr lang="en-IT" sz="1200" b="0" i="0" u="none" strike="noStrike">
                          <a:solidFill>
                            <a:schemeClr val="tx1"/>
                          </a:solidFill>
                          <a:effectLst/>
                          <a:latin typeface="+mn-lt"/>
                        </a:rPr>
                        <a:t>1 (25)</a:t>
                      </a:r>
                    </a:p>
                  </a:txBody>
                  <a:tcPr marL="0" marR="0" anchor="ctr"/>
                </a:tc>
                <a:tc>
                  <a:txBody>
                    <a:bodyPr/>
                    <a:lstStyle/>
                    <a:p>
                      <a:pPr algn="ctr" fontAlgn="b"/>
                      <a:r>
                        <a:rPr lang="en-IT" sz="1200" b="0" i="0" u="none" strike="noStrike">
                          <a:solidFill>
                            <a:schemeClr val="tx1"/>
                          </a:solidFill>
                          <a:effectLst/>
                          <a:latin typeface="+mn-lt"/>
                        </a:rPr>
                        <a:t>5 (56)</a:t>
                      </a:r>
                    </a:p>
                  </a:txBody>
                  <a:tcPr marL="0" marR="0" anchor="ctr"/>
                </a:tc>
                <a:tc>
                  <a:txBody>
                    <a:bodyPr/>
                    <a:lstStyle/>
                    <a:p>
                      <a:pPr algn="ctr" fontAlgn="b"/>
                      <a:r>
                        <a:rPr lang="en-IT" sz="1200" b="0" i="0" u="none" strike="noStrike">
                          <a:solidFill>
                            <a:schemeClr val="tx1"/>
                          </a:solidFill>
                          <a:effectLst/>
                          <a:latin typeface="+mn-lt"/>
                        </a:rPr>
                        <a:t>3 (50)</a:t>
                      </a:r>
                    </a:p>
                  </a:txBody>
                  <a:tcPr marL="0" marR="0" anchor="ctr"/>
                </a:tc>
                <a:tc>
                  <a:txBody>
                    <a:bodyPr/>
                    <a:lstStyle/>
                    <a:p>
                      <a:pPr algn="ctr" fontAlgn="b"/>
                      <a:r>
                        <a:rPr lang="en-IT" sz="1200" b="0" i="0" u="none" strike="noStrike">
                          <a:solidFill>
                            <a:schemeClr val="tx1"/>
                          </a:solidFill>
                          <a:effectLst/>
                          <a:latin typeface="+mn-lt"/>
                        </a:rPr>
                        <a:t>13 (59)</a:t>
                      </a:r>
                    </a:p>
                  </a:txBody>
                  <a:tcPr marL="0" marR="0" anchor="ctr"/>
                </a:tc>
                <a:tc>
                  <a:txBody>
                    <a:bodyPr/>
                    <a:lstStyle/>
                    <a:p>
                      <a:pPr algn="ctr" fontAlgn="b"/>
                      <a:r>
                        <a:rPr lang="en-IT" sz="1200" b="0" i="0" u="none" strike="noStrike">
                          <a:solidFill>
                            <a:schemeClr val="tx1"/>
                          </a:solidFill>
                          <a:effectLst/>
                          <a:latin typeface="+mn-lt"/>
                        </a:rPr>
                        <a:t>2 (33)</a:t>
                      </a:r>
                    </a:p>
                  </a:txBody>
                  <a:tcPr marL="0" marR="0" anchor="ctr"/>
                </a:tc>
                <a:tc>
                  <a:txBody>
                    <a:bodyPr/>
                    <a:lstStyle/>
                    <a:p>
                      <a:pPr algn="ctr" fontAlgn="b"/>
                      <a:r>
                        <a:rPr lang="en-IT" sz="1200" b="0" i="0" u="none" strike="noStrike">
                          <a:solidFill>
                            <a:schemeClr val="tx1"/>
                          </a:solidFill>
                          <a:effectLst/>
                          <a:latin typeface="+mn-lt"/>
                        </a:rPr>
                        <a:t>24 (51)</a:t>
                      </a:r>
                    </a:p>
                  </a:txBody>
                  <a:tcPr marL="0" marR="0" anchor="ctr"/>
                </a:tc>
                <a:extLst>
                  <a:ext uri="{0D108BD9-81ED-4DB2-BD59-A6C34878D82A}">
                    <a16:rowId xmlns:a16="http://schemas.microsoft.com/office/drawing/2014/main" val="626831868"/>
                  </a:ext>
                </a:extLst>
              </a:tr>
              <a:tr h="444586">
                <a:tc>
                  <a:txBody>
                    <a:bodyPr/>
                    <a:lstStyle/>
                    <a:p>
                      <a:pPr lvl="1" algn="l" fontAlgn="b"/>
                      <a:r>
                        <a:rPr lang="en-GB" sz="1200" b="0" i="0" u="none" strike="noStrike">
                          <a:solidFill>
                            <a:schemeClr val="tx1"/>
                          </a:solidFill>
                          <a:effectLst/>
                          <a:latin typeface="+mn-lt"/>
                        </a:rPr>
                        <a:t>Serious TEAEs</a:t>
                      </a:r>
                    </a:p>
                  </a:txBody>
                  <a:tcPr marR="36000" anchor="ctr"/>
                </a:tc>
                <a:tc>
                  <a:txBody>
                    <a:bodyPr/>
                    <a:lstStyle/>
                    <a:p>
                      <a:pPr algn="ctr" fontAlgn="b"/>
                      <a:r>
                        <a:rPr lang="en-IT" sz="1200" b="0" i="0" u="none" strike="noStrike">
                          <a:solidFill>
                            <a:schemeClr val="tx1"/>
                          </a:solidFill>
                          <a:effectLst/>
                          <a:latin typeface="+mn-lt"/>
                        </a:rPr>
                        <a:t>1 (25)</a:t>
                      </a:r>
                    </a:p>
                  </a:txBody>
                  <a:tcPr marL="0" marR="0" anchor="ctr"/>
                </a:tc>
                <a:tc>
                  <a:txBody>
                    <a:bodyPr/>
                    <a:lstStyle/>
                    <a:p>
                      <a:pPr algn="ctr" fontAlgn="b"/>
                      <a:r>
                        <a:rPr lang="en-IT" sz="1200" b="0" i="0" u="none" strike="noStrike">
                          <a:solidFill>
                            <a:schemeClr val="tx1"/>
                          </a:solidFill>
                          <a:effectLst/>
                          <a:latin typeface="+mn-lt"/>
                        </a:rPr>
                        <a:t>1 (11)</a:t>
                      </a:r>
                    </a:p>
                  </a:txBody>
                  <a:tcPr marL="0" marR="0" anchor="ctr"/>
                </a:tc>
                <a:tc>
                  <a:txBody>
                    <a:bodyPr/>
                    <a:lstStyle/>
                    <a:p>
                      <a:pPr algn="ctr" fontAlgn="b"/>
                      <a:r>
                        <a:rPr lang="en-IT" sz="1200" b="0" i="0" u="none" strike="noStrike">
                          <a:solidFill>
                            <a:schemeClr val="tx1"/>
                          </a:solidFill>
                          <a:effectLst/>
                          <a:latin typeface="+mn-lt"/>
                        </a:rPr>
                        <a:t>3 (50)</a:t>
                      </a:r>
                    </a:p>
                  </a:txBody>
                  <a:tcPr marL="0" marR="0" anchor="ctr"/>
                </a:tc>
                <a:tc>
                  <a:txBody>
                    <a:bodyPr/>
                    <a:lstStyle/>
                    <a:p>
                      <a:pPr algn="ctr" fontAlgn="b"/>
                      <a:r>
                        <a:rPr lang="en-IT" sz="1200" b="0" i="0" u="none" strike="noStrike">
                          <a:solidFill>
                            <a:schemeClr val="tx1"/>
                          </a:solidFill>
                          <a:effectLst/>
                          <a:latin typeface="+mn-lt"/>
                        </a:rPr>
                        <a:t>7 (32)</a:t>
                      </a:r>
                    </a:p>
                  </a:txBody>
                  <a:tcPr marL="0" marR="0" anchor="ctr"/>
                </a:tc>
                <a:tc>
                  <a:txBody>
                    <a:bodyPr/>
                    <a:lstStyle/>
                    <a:p>
                      <a:pPr algn="ctr" fontAlgn="b"/>
                      <a:r>
                        <a:rPr lang="en-IT" sz="1200" b="0" i="0" u="none" strike="noStrike">
                          <a:solidFill>
                            <a:schemeClr val="tx1"/>
                          </a:solidFill>
                          <a:effectLst/>
                          <a:latin typeface="+mn-lt"/>
                        </a:rPr>
                        <a:t>1 (17)</a:t>
                      </a:r>
                    </a:p>
                  </a:txBody>
                  <a:tcPr marL="0" marR="0" anchor="ctr"/>
                </a:tc>
                <a:tc>
                  <a:txBody>
                    <a:bodyPr/>
                    <a:lstStyle/>
                    <a:p>
                      <a:pPr algn="ctr" fontAlgn="b"/>
                      <a:r>
                        <a:rPr lang="en-IT" sz="1200" b="0" i="0" u="none" strike="noStrike">
                          <a:solidFill>
                            <a:schemeClr val="tx1"/>
                          </a:solidFill>
                          <a:effectLst/>
                          <a:latin typeface="+mn-lt"/>
                        </a:rPr>
                        <a:t>13 (28)</a:t>
                      </a:r>
                    </a:p>
                  </a:txBody>
                  <a:tcPr marL="0" marR="0" anchor="ctr"/>
                </a:tc>
                <a:extLst>
                  <a:ext uri="{0D108BD9-81ED-4DB2-BD59-A6C34878D82A}">
                    <a16:rowId xmlns:a16="http://schemas.microsoft.com/office/drawing/2014/main" val="2592618890"/>
                  </a:ext>
                </a:extLst>
              </a:tr>
              <a:tr h="450781">
                <a:tc>
                  <a:txBody>
                    <a:bodyPr/>
                    <a:lstStyle/>
                    <a:p>
                      <a:pPr lvl="1" algn="l" fontAlgn="b"/>
                      <a:r>
                        <a:rPr lang="en-GB" sz="1200" b="0" i="0" u="none" strike="noStrike">
                          <a:solidFill>
                            <a:schemeClr val="tx1"/>
                          </a:solidFill>
                          <a:effectLst/>
                          <a:latin typeface="+mn-lt"/>
                        </a:rPr>
                        <a:t>Led to zanu discontinuation</a:t>
                      </a:r>
                    </a:p>
                  </a:txBody>
                  <a:tcPr marR="36000" anchor="ctr"/>
                </a:tc>
                <a:tc>
                  <a:txBody>
                    <a:bodyPr/>
                    <a:lstStyle/>
                    <a:p>
                      <a:pPr algn="ctr" fontAlgn="b"/>
                      <a:r>
                        <a:rPr lang="en-IT" sz="1200" b="0" i="0" u="none" strike="noStrike">
                          <a:solidFill>
                            <a:schemeClr val="tx1"/>
                          </a:solidFill>
                          <a:effectLst/>
                          <a:latin typeface="+mn-lt"/>
                        </a:rPr>
                        <a:t>0</a:t>
                      </a:r>
                    </a:p>
                  </a:txBody>
                  <a:tcPr marL="0" marR="0" anchor="ctr"/>
                </a:tc>
                <a:tc>
                  <a:txBody>
                    <a:bodyPr/>
                    <a:lstStyle/>
                    <a:p>
                      <a:pPr algn="ctr" fontAlgn="b"/>
                      <a:r>
                        <a:rPr lang="en-GB" sz="1200" b="0" i="0" u="none" strike="noStrike">
                          <a:solidFill>
                            <a:schemeClr val="tx1"/>
                          </a:solidFill>
                          <a:effectLst/>
                          <a:latin typeface="+mn-lt"/>
                        </a:rPr>
                        <a:t>1 (11)</a:t>
                      </a:r>
                      <a:r>
                        <a:rPr lang="en-GB" sz="1200" b="0" i="0" u="none" strike="noStrike" baseline="30000">
                          <a:solidFill>
                            <a:schemeClr val="tx1"/>
                          </a:solidFill>
                          <a:effectLst/>
                          <a:latin typeface="+mn-lt"/>
                        </a:rPr>
                        <a:t>a</a:t>
                      </a:r>
                    </a:p>
                  </a:txBody>
                  <a:tcPr marL="0" marR="0" anchor="ctr"/>
                </a:tc>
                <a:tc>
                  <a:txBody>
                    <a:bodyPr/>
                    <a:lstStyle/>
                    <a:p>
                      <a:pPr algn="ctr" fontAlgn="b"/>
                      <a:r>
                        <a:rPr lang="en-IT" sz="1200" b="0" i="0" u="none" strike="noStrike">
                          <a:solidFill>
                            <a:schemeClr val="tx1"/>
                          </a:solidFill>
                          <a:effectLst/>
                          <a:latin typeface="+mn-lt"/>
                        </a:rPr>
                        <a:t>0</a:t>
                      </a:r>
                    </a:p>
                  </a:txBody>
                  <a:tcPr marL="0" marR="0" anchor="ctr"/>
                </a:tc>
                <a:tc>
                  <a:txBody>
                    <a:bodyPr/>
                    <a:lstStyle/>
                    <a:p>
                      <a:pPr algn="ctr" fontAlgn="b"/>
                      <a:r>
                        <a:rPr lang="en-IT" sz="1200" b="0" i="0" u="none" strike="noStrike">
                          <a:solidFill>
                            <a:schemeClr val="tx1"/>
                          </a:solidFill>
                          <a:effectLst/>
                          <a:latin typeface="+mn-lt"/>
                        </a:rPr>
                        <a:t>0</a:t>
                      </a:r>
                    </a:p>
                  </a:txBody>
                  <a:tcPr marL="0" marR="0" anchor="ctr"/>
                </a:tc>
                <a:tc>
                  <a:txBody>
                    <a:bodyPr/>
                    <a:lstStyle/>
                    <a:p>
                      <a:pPr algn="ctr" fontAlgn="b"/>
                      <a:r>
                        <a:rPr lang="en-GB" sz="1200" b="0" i="0" u="none" strike="noStrike">
                          <a:solidFill>
                            <a:schemeClr val="tx1"/>
                          </a:solidFill>
                          <a:effectLst/>
                          <a:latin typeface="+mn-lt"/>
                        </a:rPr>
                        <a:t>1 (17)</a:t>
                      </a:r>
                      <a:r>
                        <a:rPr lang="en-GB" sz="1200" b="0" i="0" u="none" strike="noStrike" baseline="30000">
                          <a:solidFill>
                            <a:schemeClr val="tx1"/>
                          </a:solidFill>
                          <a:effectLst/>
                          <a:latin typeface="+mn-lt"/>
                        </a:rPr>
                        <a:t>c</a:t>
                      </a:r>
                    </a:p>
                  </a:txBody>
                  <a:tcPr marL="0" marR="0" anchor="ctr"/>
                </a:tc>
                <a:tc>
                  <a:txBody>
                    <a:bodyPr/>
                    <a:lstStyle/>
                    <a:p>
                      <a:pPr algn="ctr" fontAlgn="b"/>
                      <a:r>
                        <a:rPr lang="en-IT" sz="1200" b="0" i="0" u="none" strike="noStrike">
                          <a:solidFill>
                            <a:schemeClr val="tx1"/>
                          </a:solidFill>
                          <a:effectLst/>
                          <a:latin typeface="+mn-lt"/>
                        </a:rPr>
                        <a:t>2 (4)</a:t>
                      </a:r>
                    </a:p>
                  </a:txBody>
                  <a:tcPr marL="0" marR="0" anchor="ctr"/>
                </a:tc>
                <a:extLst>
                  <a:ext uri="{0D108BD9-81ED-4DB2-BD59-A6C34878D82A}">
                    <a16:rowId xmlns:a16="http://schemas.microsoft.com/office/drawing/2014/main" val="21341670"/>
                  </a:ext>
                </a:extLst>
              </a:tr>
              <a:tr h="450781">
                <a:tc>
                  <a:txBody>
                    <a:bodyPr/>
                    <a:lstStyle/>
                    <a:p>
                      <a:pPr lvl="1" algn="l" fontAlgn="b"/>
                      <a:r>
                        <a:rPr lang="en-GB" sz="1200" b="0" i="0" u="none" strike="noStrike">
                          <a:solidFill>
                            <a:schemeClr val="tx1"/>
                          </a:solidFill>
                          <a:effectLst/>
                          <a:latin typeface="+mn-lt"/>
                        </a:rPr>
                        <a:t>Led to zanu dose reduction</a:t>
                      </a:r>
                    </a:p>
                  </a:txBody>
                  <a:tcPr marR="36000" anchor="ctr"/>
                </a:tc>
                <a:tc>
                  <a:txBody>
                    <a:bodyPr/>
                    <a:lstStyle/>
                    <a:p>
                      <a:pPr algn="ctr" fontAlgn="b"/>
                      <a:r>
                        <a:rPr lang="en-IT" sz="1200" b="0" i="0" u="none" strike="noStrike">
                          <a:solidFill>
                            <a:schemeClr val="tx1"/>
                          </a:solidFill>
                          <a:effectLst/>
                          <a:latin typeface="+mn-lt"/>
                        </a:rPr>
                        <a:t>0</a:t>
                      </a:r>
                    </a:p>
                  </a:txBody>
                  <a:tcPr marL="0" marR="0" anchor="ctr"/>
                </a:tc>
                <a:tc>
                  <a:txBody>
                    <a:bodyPr/>
                    <a:lstStyle/>
                    <a:p>
                      <a:pPr algn="ctr" fontAlgn="b"/>
                      <a:r>
                        <a:rPr lang="en-IT" sz="1200" b="0" i="0" u="none" strike="noStrike">
                          <a:solidFill>
                            <a:schemeClr val="tx1"/>
                          </a:solidFill>
                          <a:effectLst/>
                          <a:latin typeface="+mn-lt"/>
                        </a:rPr>
                        <a:t>0</a:t>
                      </a:r>
                    </a:p>
                  </a:txBody>
                  <a:tcPr marL="0" marR="0" anchor="ctr"/>
                </a:tc>
                <a:tc>
                  <a:txBody>
                    <a:bodyPr/>
                    <a:lstStyle/>
                    <a:p>
                      <a:pPr algn="ctr" fontAlgn="b"/>
                      <a:r>
                        <a:rPr lang="en-IT" sz="1200" b="0" i="0" u="none" strike="noStrike">
                          <a:solidFill>
                            <a:schemeClr val="tx1"/>
                          </a:solidFill>
                          <a:effectLst/>
                          <a:latin typeface="+mn-lt"/>
                        </a:rPr>
                        <a:t>0</a:t>
                      </a:r>
                    </a:p>
                  </a:txBody>
                  <a:tcPr marL="0" marR="0" anchor="ctr"/>
                </a:tc>
                <a:tc>
                  <a:txBody>
                    <a:bodyPr/>
                    <a:lstStyle/>
                    <a:p>
                      <a:pPr algn="ctr" fontAlgn="b"/>
                      <a:r>
                        <a:rPr lang="en-GB" sz="1200" b="0" i="0" u="none" strike="noStrike">
                          <a:solidFill>
                            <a:schemeClr val="tx1"/>
                          </a:solidFill>
                          <a:effectLst/>
                          <a:latin typeface="+mn-lt"/>
                        </a:rPr>
                        <a:t>1 (4.5)</a:t>
                      </a:r>
                      <a:r>
                        <a:rPr lang="en-GB" sz="1200" b="0" i="0" u="none" strike="noStrike" baseline="30000">
                          <a:solidFill>
                            <a:schemeClr val="tx1"/>
                          </a:solidFill>
                          <a:effectLst/>
                          <a:latin typeface="+mn-lt"/>
                        </a:rPr>
                        <a:t>b</a:t>
                      </a:r>
                    </a:p>
                  </a:txBody>
                  <a:tcPr marL="0" marR="0" anchor="ctr"/>
                </a:tc>
                <a:tc>
                  <a:txBody>
                    <a:bodyPr/>
                    <a:lstStyle/>
                    <a:p>
                      <a:pPr algn="ctr" fontAlgn="b"/>
                      <a:r>
                        <a:rPr lang="en-IT" sz="1200" b="0" i="0" u="none" strike="noStrike">
                          <a:solidFill>
                            <a:schemeClr val="tx1"/>
                          </a:solidFill>
                          <a:effectLst/>
                          <a:latin typeface="+mn-lt"/>
                        </a:rPr>
                        <a:t>0</a:t>
                      </a:r>
                    </a:p>
                  </a:txBody>
                  <a:tcPr marL="0" marR="0" anchor="ctr"/>
                </a:tc>
                <a:tc>
                  <a:txBody>
                    <a:bodyPr/>
                    <a:lstStyle/>
                    <a:p>
                      <a:pPr algn="ctr" fontAlgn="b"/>
                      <a:r>
                        <a:rPr lang="en-IT" sz="1200" b="0" i="0" u="none" strike="noStrike">
                          <a:solidFill>
                            <a:schemeClr val="tx1"/>
                          </a:solidFill>
                          <a:effectLst/>
                          <a:latin typeface="+mn-lt"/>
                        </a:rPr>
                        <a:t>1 (2)</a:t>
                      </a:r>
                    </a:p>
                  </a:txBody>
                  <a:tcPr marL="0" marR="0" anchor="ctr"/>
                </a:tc>
                <a:extLst>
                  <a:ext uri="{0D108BD9-81ED-4DB2-BD59-A6C34878D82A}">
                    <a16:rowId xmlns:a16="http://schemas.microsoft.com/office/drawing/2014/main" val="1418804413"/>
                  </a:ext>
                </a:extLst>
              </a:tr>
              <a:tr h="444586">
                <a:tc>
                  <a:txBody>
                    <a:bodyPr/>
                    <a:lstStyle/>
                    <a:p>
                      <a:pPr algn="l" fontAlgn="b"/>
                      <a:r>
                        <a:rPr lang="en-GB" sz="1200" b="1" i="0" u="none" strike="noStrike">
                          <a:solidFill>
                            <a:schemeClr val="tx1"/>
                          </a:solidFill>
                          <a:effectLst/>
                          <a:latin typeface="+mn-lt"/>
                        </a:rPr>
                        <a:t>Treated with sonro, n (%)</a:t>
                      </a:r>
                    </a:p>
                  </a:txBody>
                  <a:tcPr marR="36000" anchor="ctr"/>
                </a:tc>
                <a:tc>
                  <a:txBody>
                    <a:bodyPr/>
                    <a:lstStyle/>
                    <a:p>
                      <a:pPr algn="ctr" fontAlgn="b"/>
                      <a:r>
                        <a:rPr lang="en-IT" sz="1200" b="0" i="0" u="none" strike="noStrike">
                          <a:solidFill>
                            <a:schemeClr val="tx1"/>
                          </a:solidFill>
                          <a:effectLst/>
                          <a:latin typeface="+mn-lt"/>
                        </a:rPr>
                        <a:t>4 (100)</a:t>
                      </a:r>
                    </a:p>
                  </a:txBody>
                  <a:tcPr marL="0" marR="0" anchor="ctr"/>
                </a:tc>
                <a:tc>
                  <a:txBody>
                    <a:bodyPr/>
                    <a:lstStyle/>
                    <a:p>
                      <a:pPr algn="ctr" fontAlgn="b"/>
                      <a:r>
                        <a:rPr lang="en-IT" sz="1200" b="0" i="0" u="none" strike="noStrike">
                          <a:solidFill>
                            <a:schemeClr val="tx1"/>
                          </a:solidFill>
                          <a:effectLst/>
                          <a:latin typeface="+mn-lt"/>
                        </a:rPr>
                        <a:t>9 (100)</a:t>
                      </a:r>
                    </a:p>
                  </a:txBody>
                  <a:tcPr marL="0" marR="0" anchor="ctr"/>
                </a:tc>
                <a:tc>
                  <a:txBody>
                    <a:bodyPr/>
                    <a:lstStyle/>
                    <a:p>
                      <a:pPr algn="ctr" fontAlgn="b"/>
                      <a:r>
                        <a:rPr lang="en-IT" sz="1200" b="0" i="0" u="none" strike="noStrike">
                          <a:solidFill>
                            <a:schemeClr val="tx1"/>
                          </a:solidFill>
                          <a:effectLst/>
                          <a:latin typeface="+mn-lt"/>
                        </a:rPr>
                        <a:t>6 (100)</a:t>
                      </a:r>
                    </a:p>
                  </a:txBody>
                  <a:tcPr marL="0" marR="0" anchor="ctr"/>
                </a:tc>
                <a:tc>
                  <a:txBody>
                    <a:bodyPr/>
                    <a:lstStyle/>
                    <a:p>
                      <a:pPr algn="ctr" fontAlgn="b"/>
                      <a:r>
                        <a:rPr lang="en-GB" sz="1200" b="0" i="0" u="none" strike="noStrike">
                          <a:solidFill>
                            <a:schemeClr val="tx1"/>
                          </a:solidFill>
                          <a:effectLst/>
                          <a:latin typeface="+mn-lt"/>
                        </a:rPr>
                        <a:t>19 (86)</a:t>
                      </a:r>
                      <a:r>
                        <a:rPr lang="en-GB" sz="1200" b="0" i="0" u="none" strike="noStrike" baseline="30000">
                          <a:solidFill>
                            <a:schemeClr val="tx1"/>
                          </a:solidFill>
                          <a:effectLst/>
                          <a:latin typeface="+mn-lt"/>
                        </a:rPr>
                        <a:t>d</a:t>
                      </a:r>
                    </a:p>
                  </a:txBody>
                  <a:tcPr marL="0" marR="0" anchor="ctr"/>
                </a:tc>
                <a:tc>
                  <a:txBody>
                    <a:bodyPr/>
                    <a:lstStyle/>
                    <a:p>
                      <a:pPr algn="ctr" fontAlgn="b"/>
                      <a:r>
                        <a:rPr lang="en-IT" sz="1200" b="0" i="0" u="none" strike="noStrike">
                          <a:solidFill>
                            <a:schemeClr val="tx1"/>
                          </a:solidFill>
                          <a:effectLst/>
                          <a:latin typeface="+mn-lt"/>
                        </a:rPr>
                        <a:t>6 (100)</a:t>
                      </a:r>
                    </a:p>
                  </a:txBody>
                  <a:tcPr marL="0" marR="0" anchor="ctr"/>
                </a:tc>
                <a:tc>
                  <a:txBody>
                    <a:bodyPr/>
                    <a:lstStyle/>
                    <a:p>
                      <a:pPr algn="ctr" fontAlgn="b"/>
                      <a:r>
                        <a:rPr lang="en-IT" sz="1200" b="0" i="0" u="none" strike="noStrike">
                          <a:solidFill>
                            <a:schemeClr val="tx1"/>
                          </a:solidFill>
                          <a:effectLst/>
                          <a:latin typeface="+mn-lt"/>
                        </a:rPr>
                        <a:t>44 (94)</a:t>
                      </a:r>
                    </a:p>
                  </a:txBody>
                  <a:tcPr marL="0" marR="0" anchor="ctr"/>
                </a:tc>
                <a:extLst>
                  <a:ext uri="{0D108BD9-81ED-4DB2-BD59-A6C34878D82A}">
                    <a16:rowId xmlns:a16="http://schemas.microsoft.com/office/drawing/2014/main" val="2049783212"/>
                  </a:ext>
                </a:extLst>
              </a:tr>
              <a:tr h="450781">
                <a:tc>
                  <a:txBody>
                    <a:bodyPr/>
                    <a:lstStyle/>
                    <a:p>
                      <a:pPr lvl="1" algn="l" fontAlgn="b"/>
                      <a:r>
                        <a:rPr lang="en-GB" sz="1200" b="0" i="0" u="none" strike="noStrike">
                          <a:solidFill>
                            <a:schemeClr val="tx1"/>
                          </a:solidFill>
                          <a:effectLst/>
                          <a:latin typeface="+mn-lt"/>
                        </a:rPr>
                        <a:t>TEAEs leading to sonro discontinuation</a:t>
                      </a:r>
                    </a:p>
                  </a:txBody>
                  <a:tcPr marR="36000" anchor="ctr"/>
                </a:tc>
                <a:tc>
                  <a:txBody>
                    <a:bodyPr/>
                    <a:lstStyle/>
                    <a:p>
                      <a:pPr algn="ctr" fontAlgn="b"/>
                      <a:r>
                        <a:rPr lang="en-IT" sz="1200" b="0" i="0" u="none" strike="noStrike">
                          <a:solidFill>
                            <a:schemeClr val="tx1"/>
                          </a:solidFill>
                          <a:effectLst/>
                          <a:latin typeface="+mn-lt"/>
                        </a:rPr>
                        <a:t>0</a:t>
                      </a:r>
                    </a:p>
                  </a:txBody>
                  <a:tcPr marL="0" marR="0" anchor="ctr"/>
                </a:tc>
                <a:tc>
                  <a:txBody>
                    <a:bodyPr/>
                    <a:lstStyle/>
                    <a:p>
                      <a:pPr algn="ctr" fontAlgn="b"/>
                      <a:r>
                        <a:rPr lang="en-IT" sz="1200" b="0" i="0" u="none" strike="noStrike">
                          <a:solidFill>
                            <a:schemeClr val="tx1"/>
                          </a:solidFill>
                          <a:effectLst/>
                          <a:latin typeface="+mn-lt"/>
                        </a:rPr>
                        <a:t>0</a:t>
                      </a:r>
                    </a:p>
                  </a:txBody>
                  <a:tcPr marL="0" marR="0" anchor="ctr"/>
                </a:tc>
                <a:tc>
                  <a:txBody>
                    <a:bodyPr/>
                    <a:lstStyle/>
                    <a:p>
                      <a:pPr algn="ctr" fontAlgn="b"/>
                      <a:r>
                        <a:rPr lang="en-IT" sz="1200" b="0" i="0" u="none" strike="noStrike">
                          <a:solidFill>
                            <a:schemeClr val="tx1"/>
                          </a:solidFill>
                          <a:effectLst/>
                          <a:latin typeface="+mn-lt"/>
                        </a:rPr>
                        <a:t>0</a:t>
                      </a:r>
                    </a:p>
                  </a:txBody>
                  <a:tcPr marL="0" marR="0" anchor="ctr"/>
                </a:tc>
                <a:tc>
                  <a:txBody>
                    <a:bodyPr/>
                    <a:lstStyle/>
                    <a:p>
                      <a:pPr algn="ctr" fontAlgn="b"/>
                      <a:r>
                        <a:rPr lang="en-IT" sz="1200" b="0" i="0" u="none" strike="noStrike">
                          <a:solidFill>
                            <a:schemeClr val="tx1"/>
                          </a:solidFill>
                          <a:effectLst/>
                          <a:latin typeface="+mn-lt"/>
                        </a:rPr>
                        <a:t>0</a:t>
                      </a:r>
                    </a:p>
                  </a:txBody>
                  <a:tcPr marL="0" marR="0" anchor="ctr"/>
                </a:tc>
                <a:tc>
                  <a:txBody>
                    <a:bodyPr/>
                    <a:lstStyle/>
                    <a:p>
                      <a:pPr algn="ctr" fontAlgn="b"/>
                      <a:r>
                        <a:rPr lang="en-GB" sz="1200" b="0" i="0" u="none" strike="noStrike">
                          <a:solidFill>
                            <a:schemeClr val="tx1"/>
                          </a:solidFill>
                          <a:effectLst/>
                          <a:latin typeface="+mn-lt"/>
                        </a:rPr>
                        <a:t>1 (17)</a:t>
                      </a:r>
                      <a:r>
                        <a:rPr lang="en-GB" sz="1200" b="0" i="0" u="none" strike="noStrike" baseline="30000">
                          <a:solidFill>
                            <a:schemeClr val="tx1"/>
                          </a:solidFill>
                          <a:effectLst/>
                          <a:latin typeface="+mn-lt"/>
                        </a:rPr>
                        <a:t>c</a:t>
                      </a:r>
                    </a:p>
                  </a:txBody>
                  <a:tcPr marL="0" marR="0" anchor="ctr"/>
                </a:tc>
                <a:tc>
                  <a:txBody>
                    <a:bodyPr/>
                    <a:lstStyle/>
                    <a:p>
                      <a:pPr algn="ctr" fontAlgn="b"/>
                      <a:r>
                        <a:rPr lang="en-IT" sz="1200" b="0" i="0" u="none" strike="noStrike">
                          <a:solidFill>
                            <a:schemeClr val="tx1"/>
                          </a:solidFill>
                          <a:effectLst/>
                          <a:latin typeface="+mn-lt"/>
                        </a:rPr>
                        <a:t>1 (2)</a:t>
                      </a:r>
                    </a:p>
                  </a:txBody>
                  <a:tcPr marL="0" marR="0" anchor="ctr"/>
                </a:tc>
                <a:extLst>
                  <a:ext uri="{0D108BD9-81ED-4DB2-BD59-A6C34878D82A}">
                    <a16:rowId xmlns:a16="http://schemas.microsoft.com/office/drawing/2014/main" val="620871646"/>
                  </a:ext>
                </a:extLst>
              </a:tr>
              <a:tr h="450781">
                <a:tc>
                  <a:txBody>
                    <a:bodyPr/>
                    <a:lstStyle/>
                    <a:p>
                      <a:pPr lvl="1" algn="l" fontAlgn="b"/>
                      <a:r>
                        <a:rPr lang="en-GB" sz="1200" b="0" i="0" u="none" strike="noStrike">
                          <a:solidFill>
                            <a:schemeClr val="tx1"/>
                          </a:solidFill>
                          <a:effectLst/>
                          <a:latin typeface="+mn-lt"/>
                        </a:rPr>
                        <a:t>TEAEs leading to sonro dose reduction</a:t>
                      </a:r>
                    </a:p>
                  </a:txBody>
                  <a:tcPr marR="36000" anchor="ctr"/>
                </a:tc>
                <a:tc>
                  <a:txBody>
                    <a:bodyPr/>
                    <a:lstStyle/>
                    <a:p>
                      <a:pPr algn="ctr" fontAlgn="b"/>
                      <a:r>
                        <a:rPr lang="en-IT" sz="1200" b="0" i="0" u="none" strike="noStrike">
                          <a:solidFill>
                            <a:schemeClr val="tx1"/>
                          </a:solidFill>
                          <a:effectLst/>
                          <a:latin typeface="+mn-lt"/>
                        </a:rPr>
                        <a:t>0</a:t>
                      </a:r>
                    </a:p>
                  </a:txBody>
                  <a:tcPr marL="0" marR="0" anchor="ctr"/>
                </a:tc>
                <a:tc>
                  <a:txBody>
                    <a:bodyPr/>
                    <a:lstStyle/>
                    <a:p>
                      <a:pPr algn="ctr" fontAlgn="b"/>
                      <a:r>
                        <a:rPr lang="en-IT" sz="1200" b="0" i="0" u="none" strike="noStrike">
                          <a:solidFill>
                            <a:schemeClr val="tx1"/>
                          </a:solidFill>
                          <a:effectLst/>
                          <a:latin typeface="+mn-lt"/>
                        </a:rPr>
                        <a:t>0</a:t>
                      </a:r>
                    </a:p>
                  </a:txBody>
                  <a:tcPr marL="0" marR="0" anchor="ctr"/>
                </a:tc>
                <a:tc>
                  <a:txBody>
                    <a:bodyPr/>
                    <a:lstStyle/>
                    <a:p>
                      <a:pPr algn="ctr" fontAlgn="b"/>
                      <a:r>
                        <a:rPr lang="en-IT" sz="1200" b="0" i="0" u="none" strike="noStrike">
                          <a:solidFill>
                            <a:schemeClr val="tx1"/>
                          </a:solidFill>
                          <a:effectLst/>
                          <a:latin typeface="+mn-lt"/>
                        </a:rPr>
                        <a:t>0</a:t>
                      </a:r>
                    </a:p>
                  </a:txBody>
                  <a:tcPr marL="0" marR="0" anchor="ctr"/>
                </a:tc>
                <a:tc>
                  <a:txBody>
                    <a:bodyPr/>
                    <a:lstStyle/>
                    <a:p>
                      <a:pPr algn="ctr" fontAlgn="b"/>
                      <a:r>
                        <a:rPr lang="en-IT" sz="1200" b="0" i="0" u="none" strike="noStrike">
                          <a:solidFill>
                            <a:schemeClr val="tx1"/>
                          </a:solidFill>
                          <a:effectLst/>
                          <a:latin typeface="+mn-lt"/>
                        </a:rPr>
                        <a:t>0</a:t>
                      </a:r>
                    </a:p>
                  </a:txBody>
                  <a:tcPr marL="0" marR="0" anchor="ctr"/>
                </a:tc>
                <a:tc>
                  <a:txBody>
                    <a:bodyPr/>
                    <a:lstStyle/>
                    <a:p>
                      <a:pPr algn="ctr" fontAlgn="b"/>
                      <a:r>
                        <a:rPr lang="en-IT" sz="1200" b="0" i="0" u="none" strike="noStrike">
                          <a:solidFill>
                            <a:schemeClr val="tx1"/>
                          </a:solidFill>
                          <a:effectLst/>
                          <a:latin typeface="+mn-lt"/>
                        </a:rPr>
                        <a:t>0</a:t>
                      </a:r>
                    </a:p>
                  </a:txBody>
                  <a:tcPr marL="0" marR="0" anchor="ctr"/>
                </a:tc>
                <a:tc>
                  <a:txBody>
                    <a:bodyPr/>
                    <a:lstStyle/>
                    <a:p>
                      <a:pPr algn="ctr" fontAlgn="b"/>
                      <a:r>
                        <a:rPr lang="en-IT" sz="1200" b="0" i="0" u="none" strike="noStrike">
                          <a:solidFill>
                            <a:schemeClr val="tx1"/>
                          </a:solidFill>
                          <a:effectLst/>
                          <a:latin typeface="+mn-lt"/>
                        </a:rPr>
                        <a:t>0</a:t>
                      </a:r>
                    </a:p>
                  </a:txBody>
                  <a:tcPr marL="0" marR="0" anchor="ctr"/>
                </a:tc>
                <a:extLst>
                  <a:ext uri="{0D108BD9-81ED-4DB2-BD59-A6C34878D82A}">
                    <a16:rowId xmlns:a16="http://schemas.microsoft.com/office/drawing/2014/main" val="3761922572"/>
                  </a:ext>
                </a:extLst>
              </a:tr>
            </a:tbl>
          </a:graphicData>
        </a:graphic>
      </p:graphicFrame>
      <p:sp>
        <p:nvSpPr>
          <p:cNvPr id="8" name="Rectangle 7">
            <a:extLst>
              <a:ext uri="{FF2B5EF4-FFF2-40B4-BE49-F238E27FC236}">
                <a16:creationId xmlns:a16="http://schemas.microsoft.com/office/drawing/2014/main" id="{08D5FEA9-71D3-FDCD-98B9-35216EB3178C}"/>
              </a:ext>
            </a:extLst>
          </p:cNvPr>
          <p:cNvSpPr/>
          <p:nvPr/>
        </p:nvSpPr>
        <p:spPr>
          <a:xfrm>
            <a:off x="9120187" y="1989138"/>
            <a:ext cx="2663825" cy="281353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indent="-171450">
              <a:buClr>
                <a:schemeClr val="accent2"/>
              </a:buClr>
              <a:buFont typeface="Arial" panose="020B0604020202020204" pitchFamily="34" charset="0"/>
              <a:buChar char="•"/>
            </a:pPr>
            <a:r>
              <a:rPr lang="en-US" sz="1400">
                <a:solidFill>
                  <a:schemeClr val="tx1"/>
                </a:solidFill>
              </a:rPr>
              <a:t>No DLTs occurred and MTD was not reached</a:t>
            </a:r>
          </a:p>
          <a:p>
            <a:pPr marL="360000" lvl="1" indent="-171450">
              <a:buClr>
                <a:schemeClr val="accent2"/>
              </a:buClr>
              <a:buFont typeface="Arial" panose="020B0604020202020204" pitchFamily="34" charset="0"/>
              <a:buChar char="•"/>
            </a:pPr>
            <a:r>
              <a:rPr lang="en-US" sz="1400">
                <a:solidFill>
                  <a:schemeClr val="tx1"/>
                </a:solidFill>
              </a:rPr>
              <a:t>The 320 mg </a:t>
            </a:r>
            <a:r>
              <a:rPr lang="en-US" sz="1400" err="1">
                <a:solidFill>
                  <a:schemeClr val="tx1"/>
                </a:solidFill>
              </a:rPr>
              <a:t>sonrotoclax</a:t>
            </a:r>
            <a:r>
              <a:rPr lang="en-US" sz="1400">
                <a:solidFill>
                  <a:schemeClr val="tx1"/>
                </a:solidFill>
              </a:rPr>
              <a:t> + </a:t>
            </a:r>
            <a:r>
              <a:rPr lang="en-US" sz="1400" err="1">
                <a:solidFill>
                  <a:schemeClr val="tx1"/>
                </a:solidFill>
              </a:rPr>
              <a:t>zanubrutinib</a:t>
            </a:r>
            <a:r>
              <a:rPr lang="en-US" sz="1400">
                <a:solidFill>
                  <a:schemeClr val="tx1"/>
                </a:solidFill>
              </a:rPr>
              <a:t> Cohort was expanded as RP2D </a:t>
            </a:r>
          </a:p>
          <a:p>
            <a:pPr marL="171450" indent="-171450">
              <a:buClr>
                <a:schemeClr val="accent2"/>
              </a:buClr>
              <a:buFont typeface="Arial" panose="020B0604020202020204" pitchFamily="34" charset="0"/>
              <a:buChar char="•"/>
            </a:pPr>
            <a:r>
              <a:rPr lang="en-US" sz="1400" err="1">
                <a:solidFill>
                  <a:schemeClr val="tx1"/>
                </a:solidFill>
              </a:rPr>
              <a:t>Sonrotoclax</a:t>
            </a:r>
            <a:r>
              <a:rPr lang="en-US" sz="1400">
                <a:solidFill>
                  <a:schemeClr val="tx1"/>
                </a:solidFill>
              </a:rPr>
              <a:t> in combination with </a:t>
            </a:r>
            <a:r>
              <a:rPr lang="en-US" sz="1400" err="1">
                <a:solidFill>
                  <a:schemeClr val="tx1"/>
                </a:solidFill>
              </a:rPr>
              <a:t>zanubrutinib</a:t>
            </a:r>
            <a:r>
              <a:rPr lang="en-US" sz="1400">
                <a:solidFill>
                  <a:schemeClr val="tx1"/>
                </a:solidFill>
              </a:rPr>
              <a:t> was well tolerated, with very low rates of treatment discontinuation and dose reductions</a:t>
            </a:r>
          </a:p>
          <a:p>
            <a:pPr marL="360000" lvl="1" indent="-171450">
              <a:buClr>
                <a:schemeClr val="accent2"/>
              </a:buClr>
              <a:buFont typeface="Arial" panose="020B0604020202020204" pitchFamily="34" charset="0"/>
              <a:buChar char="•"/>
            </a:pPr>
            <a:r>
              <a:rPr lang="en-US" sz="1400">
                <a:solidFill>
                  <a:schemeClr val="tx1"/>
                </a:solidFill>
              </a:rPr>
              <a:t>No deaths were observed</a:t>
            </a:r>
          </a:p>
        </p:txBody>
      </p:sp>
    </p:spTree>
    <p:extLst>
      <p:ext uri="{BB962C8B-B14F-4D97-AF65-F5344CB8AC3E}">
        <p14:creationId xmlns:p14="http://schemas.microsoft.com/office/powerpoint/2010/main" val="14660414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25478FBB-EF93-A5AA-3AA3-CA147F7BCF83}"/>
              </a:ext>
            </a:extLst>
          </p:cNvPr>
          <p:cNvSpPr>
            <a:spLocks noGrp="1"/>
          </p:cNvSpPr>
          <p:nvPr>
            <p:ph type="ftr" sz="quarter" idx="10"/>
          </p:nvPr>
        </p:nvSpPr>
        <p:spPr/>
        <p:txBody>
          <a:bodyPr/>
          <a:lstStyle/>
          <a:p>
            <a:r>
              <a:rPr lang="en-GB" baseline="30000" err="1"/>
              <a:t>a</a:t>
            </a:r>
            <a:r>
              <a:rPr lang="en-GB" err="1"/>
              <a:t>Patient</a:t>
            </a:r>
            <a:r>
              <a:rPr lang="en-GB"/>
              <a:t> completed </a:t>
            </a:r>
            <a:r>
              <a:rPr lang="en-GB" err="1"/>
              <a:t>venetoclax</a:t>
            </a:r>
            <a:r>
              <a:rPr lang="en-GB"/>
              <a:t> treatment. </a:t>
            </a:r>
            <a:r>
              <a:rPr lang="en-GB" baseline="30000" err="1"/>
              <a:t>b</a:t>
            </a:r>
            <a:r>
              <a:rPr lang="en-GB" err="1"/>
              <a:t>Patient</a:t>
            </a:r>
            <a:r>
              <a:rPr lang="en-GB"/>
              <a:t> did not start </a:t>
            </a:r>
            <a:r>
              <a:rPr lang="en-GB" err="1"/>
              <a:t>venetoclax</a:t>
            </a:r>
            <a:r>
              <a:rPr lang="en-GB"/>
              <a:t>.</a:t>
            </a:r>
          </a:p>
          <a:p>
            <a:r>
              <a:rPr lang="en-GB"/>
              <a:t>N/A, not available; TEAE, treatment-emergent adverse event. </a:t>
            </a:r>
          </a:p>
          <a:p>
            <a:r>
              <a:rPr lang="en-GB" b="1"/>
              <a:t>Ghia et al. Abstract #S160 presented at EHA2024. </a:t>
            </a:r>
          </a:p>
        </p:txBody>
      </p:sp>
      <p:sp>
        <p:nvSpPr>
          <p:cNvPr id="4" name="Title 3">
            <a:extLst>
              <a:ext uri="{FF2B5EF4-FFF2-40B4-BE49-F238E27FC236}">
                <a16:creationId xmlns:a16="http://schemas.microsoft.com/office/drawing/2014/main" id="{D07DB9F6-7952-B9E5-16A4-A0979BFBC73D}"/>
              </a:ext>
            </a:extLst>
          </p:cNvPr>
          <p:cNvSpPr>
            <a:spLocks noGrp="1"/>
          </p:cNvSpPr>
          <p:nvPr>
            <p:ph type="title"/>
          </p:nvPr>
        </p:nvSpPr>
        <p:spPr/>
        <p:txBody>
          <a:bodyPr/>
          <a:lstStyle/>
          <a:p>
            <a:r>
              <a:rPr lang="en-US"/>
              <a:t>TEAEs leading to treatment discontinuation and death</a:t>
            </a:r>
          </a:p>
        </p:txBody>
      </p:sp>
      <p:graphicFrame>
        <p:nvGraphicFramePr>
          <p:cNvPr id="16" name="Content Placeholder 15">
            <a:extLst>
              <a:ext uri="{FF2B5EF4-FFF2-40B4-BE49-F238E27FC236}">
                <a16:creationId xmlns:a16="http://schemas.microsoft.com/office/drawing/2014/main" id="{BA4DDA94-EF96-7EAB-210C-F95983D57693}"/>
              </a:ext>
            </a:extLst>
          </p:cNvPr>
          <p:cNvGraphicFramePr>
            <a:graphicFrameLocks noGrp="1"/>
          </p:cNvGraphicFramePr>
          <p:nvPr>
            <p:ph idx="1"/>
            <p:extLst>
              <p:ext uri="{D42A27DB-BD31-4B8C-83A1-F6EECF244321}">
                <p14:modId xmlns:p14="http://schemas.microsoft.com/office/powerpoint/2010/main" val="4050850385"/>
              </p:ext>
            </p:extLst>
          </p:nvPr>
        </p:nvGraphicFramePr>
        <p:xfrm>
          <a:off x="415925" y="1665288"/>
          <a:ext cx="8980334" cy="4392610"/>
        </p:xfrm>
        <a:graphic>
          <a:graphicData uri="http://schemas.openxmlformats.org/drawingml/2006/table">
            <a:tbl>
              <a:tblPr firstRow="1" bandRow="1">
                <a:tableStyleId>{5C22544A-7EE6-4342-B048-85BDC9FD1C3A}</a:tableStyleId>
              </a:tblPr>
              <a:tblGrid>
                <a:gridCol w="880334">
                  <a:extLst>
                    <a:ext uri="{9D8B030D-6E8A-4147-A177-3AD203B41FA5}">
                      <a16:colId xmlns:a16="http://schemas.microsoft.com/office/drawing/2014/main" val="575903213"/>
                    </a:ext>
                  </a:extLst>
                </a:gridCol>
                <a:gridCol w="3456000">
                  <a:extLst>
                    <a:ext uri="{9D8B030D-6E8A-4147-A177-3AD203B41FA5}">
                      <a16:colId xmlns:a16="http://schemas.microsoft.com/office/drawing/2014/main" val="249905089"/>
                    </a:ext>
                  </a:extLst>
                </a:gridCol>
                <a:gridCol w="1548000">
                  <a:extLst>
                    <a:ext uri="{9D8B030D-6E8A-4147-A177-3AD203B41FA5}">
                      <a16:colId xmlns:a16="http://schemas.microsoft.com/office/drawing/2014/main" val="2833713245"/>
                    </a:ext>
                  </a:extLst>
                </a:gridCol>
                <a:gridCol w="1548000">
                  <a:extLst>
                    <a:ext uri="{9D8B030D-6E8A-4147-A177-3AD203B41FA5}">
                      <a16:colId xmlns:a16="http://schemas.microsoft.com/office/drawing/2014/main" val="2340293229"/>
                    </a:ext>
                  </a:extLst>
                </a:gridCol>
                <a:gridCol w="1548000">
                  <a:extLst>
                    <a:ext uri="{9D8B030D-6E8A-4147-A177-3AD203B41FA5}">
                      <a16:colId xmlns:a16="http://schemas.microsoft.com/office/drawing/2014/main" val="2627031148"/>
                    </a:ext>
                  </a:extLst>
                </a:gridCol>
              </a:tblGrid>
              <a:tr h="394138">
                <a:tc gridSpan="3">
                  <a:txBody>
                    <a:bodyPr/>
                    <a:lstStyle/>
                    <a:p>
                      <a:pPr algn="l" fontAlgn="b"/>
                      <a:r>
                        <a:rPr lang="en-GB" sz="1400" b="1" i="0" u="none" strike="noStrike">
                          <a:solidFill>
                            <a:schemeClr val="bg1"/>
                          </a:solidFill>
                          <a:effectLst/>
                          <a:latin typeface="+mn-lt"/>
                        </a:rPr>
                        <a:t>Patients, n (%)</a:t>
                      </a:r>
                    </a:p>
                  </a:txBody>
                  <a:tcPr anchor="b"/>
                </a:tc>
                <a:tc hMerge="1">
                  <a:txBody>
                    <a:bodyPr/>
                    <a:lstStyle/>
                    <a:p>
                      <a:pPr algn="l" fontAlgn="b"/>
                      <a:endParaRPr lang="en-GB" sz="1100" b="1" i="0" u="none" strike="noStrike">
                        <a:solidFill>
                          <a:schemeClr val="bg1"/>
                        </a:solidFill>
                        <a:effectLst/>
                        <a:latin typeface="+mn-lt"/>
                      </a:endParaRPr>
                    </a:p>
                  </a:txBody>
                  <a:tcPr anchor="b"/>
                </a:tc>
                <a:tc hMerge="1">
                  <a:txBody>
                    <a:bodyPr/>
                    <a:lstStyle/>
                    <a:p>
                      <a:pPr algn="l" fontAlgn="b"/>
                      <a:endParaRPr lang="en-GB" sz="1100" b="1" i="0" u="none" strike="noStrike">
                        <a:solidFill>
                          <a:schemeClr val="bg1"/>
                        </a:solidFill>
                        <a:effectLst/>
                        <a:latin typeface="+mn-lt"/>
                      </a:endParaRPr>
                    </a:p>
                  </a:txBody>
                  <a:tcPr anchor="b"/>
                </a:tc>
                <a:tc gridSpan="2">
                  <a:txBody>
                    <a:bodyPr/>
                    <a:lstStyle/>
                    <a:p>
                      <a:pPr algn="ctr" fontAlgn="b"/>
                      <a:r>
                        <a:rPr lang="en-GB" sz="1400" b="1" i="0" u="none" strike="noStrike">
                          <a:solidFill>
                            <a:schemeClr val="bg1"/>
                          </a:solidFill>
                          <a:effectLst/>
                          <a:latin typeface="+mn-lt"/>
                        </a:rPr>
                        <a:t>Zanubrutinib + venetoclax (n=66)</a:t>
                      </a:r>
                    </a:p>
                  </a:txBody>
                  <a:tcPr anchor="b">
                    <a:solidFill>
                      <a:schemeClr val="accent5"/>
                    </a:solidFill>
                  </a:tcPr>
                </a:tc>
                <a:tc hMerge="1">
                  <a:txBody>
                    <a:bodyPr/>
                    <a:lstStyle/>
                    <a:p>
                      <a:pPr algn="l" fontAlgn="b"/>
                      <a:endParaRPr lang="en-GB" sz="1100" b="1" i="0" u="none" strike="noStrike">
                        <a:solidFill>
                          <a:schemeClr val="bg1"/>
                        </a:solidFill>
                        <a:effectLst/>
                        <a:latin typeface="+mn-lt"/>
                      </a:endParaRPr>
                    </a:p>
                  </a:txBody>
                  <a:tcPr anchor="b"/>
                </a:tc>
                <a:extLst>
                  <a:ext uri="{0D108BD9-81ED-4DB2-BD59-A6C34878D82A}">
                    <a16:rowId xmlns:a16="http://schemas.microsoft.com/office/drawing/2014/main" val="246635380"/>
                  </a:ext>
                </a:extLst>
              </a:tr>
              <a:tr h="326798">
                <a:tc gridSpan="3">
                  <a:txBody>
                    <a:bodyPr/>
                    <a:lstStyle/>
                    <a:p>
                      <a:pPr algn="l" fontAlgn="b"/>
                      <a:r>
                        <a:rPr lang="en-GB" sz="1400" b="1" i="0" u="none" strike="noStrike">
                          <a:solidFill>
                            <a:schemeClr val="tx1"/>
                          </a:solidFill>
                          <a:effectLst/>
                          <a:latin typeface="+mn-lt"/>
                        </a:rPr>
                        <a:t>TEAE leading to zanubrutinib discontinuation</a:t>
                      </a:r>
                    </a:p>
                  </a:txBody>
                  <a:tcPr anchor="ctr"/>
                </a:tc>
                <a:tc hMerge="1">
                  <a:txBody>
                    <a:bodyPr/>
                    <a:lstStyle/>
                    <a:p>
                      <a:pPr algn="l" fontAlgn="b"/>
                      <a:endParaRPr lang="en-GB" sz="1100" b="1" i="0" u="none" strike="noStrike">
                        <a:solidFill>
                          <a:schemeClr val="bg1"/>
                        </a:solidFill>
                        <a:effectLst/>
                        <a:latin typeface="+mn-lt"/>
                      </a:endParaRPr>
                    </a:p>
                  </a:txBody>
                  <a:tcPr anchor="b"/>
                </a:tc>
                <a:tc hMerge="1">
                  <a:txBody>
                    <a:bodyPr/>
                    <a:lstStyle/>
                    <a:p>
                      <a:pPr algn="l" fontAlgn="b"/>
                      <a:endParaRPr lang="en-GB" sz="1100" b="1" i="0" u="none" strike="noStrike">
                        <a:solidFill>
                          <a:schemeClr val="bg1"/>
                        </a:solidFill>
                        <a:effectLst/>
                        <a:latin typeface="+mn-lt"/>
                      </a:endParaRPr>
                    </a:p>
                  </a:txBody>
                  <a:tcPr anchor="b"/>
                </a:tc>
                <a:tc gridSpan="2">
                  <a:txBody>
                    <a:bodyPr/>
                    <a:lstStyle/>
                    <a:p>
                      <a:pPr algn="ctr" fontAlgn="b"/>
                      <a:r>
                        <a:rPr lang="en-GB" sz="1400" b="0" i="0" u="none" strike="noStrike">
                          <a:solidFill>
                            <a:schemeClr val="tx1"/>
                          </a:solidFill>
                          <a:effectLst/>
                          <a:latin typeface="+mn-lt"/>
                        </a:rPr>
                        <a:t>5 (8)</a:t>
                      </a:r>
                    </a:p>
                  </a:txBody>
                  <a:tcPr anchor="ctr"/>
                </a:tc>
                <a:tc hMerge="1">
                  <a:txBody>
                    <a:bodyPr/>
                    <a:lstStyle/>
                    <a:p>
                      <a:pPr algn="l" fontAlgn="b"/>
                      <a:endParaRPr lang="en-GB" sz="1100" b="1" i="0" u="none" strike="noStrike">
                        <a:solidFill>
                          <a:schemeClr val="bg1"/>
                        </a:solidFill>
                        <a:effectLst/>
                        <a:latin typeface="+mn-lt"/>
                      </a:endParaRPr>
                    </a:p>
                  </a:txBody>
                  <a:tcPr anchor="b"/>
                </a:tc>
                <a:extLst>
                  <a:ext uri="{0D108BD9-81ED-4DB2-BD59-A6C34878D82A}">
                    <a16:rowId xmlns:a16="http://schemas.microsoft.com/office/drawing/2014/main" val="263136731"/>
                  </a:ext>
                </a:extLst>
              </a:tr>
              <a:tr h="326798">
                <a:tc gridSpan="3">
                  <a:txBody>
                    <a:bodyPr/>
                    <a:lstStyle/>
                    <a:p>
                      <a:pPr algn="l" fontAlgn="b"/>
                      <a:r>
                        <a:rPr lang="en-GB" sz="1400" b="1" i="0" u="none" strike="noStrike">
                          <a:solidFill>
                            <a:schemeClr val="tx1"/>
                          </a:solidFill>
                          <a:effectLst/>
                          <a:latin typeface="+mn-lt"/>
                        </a:rPr>
                        <a:t>TEAE leading to venetoclax discontinuation</a:t>
                      </a:r>
                    </a:p>
                  </a:txBody>
                  <a:tcPr anchor="ctr"/>
                </a:tc>
                <a:tc hMerge="1">
                  <a:txBody>
                    <a:bodyPr/>
                    <a:lstStyle/>
                    <a:p>
                      <a:pPr algn="l" fontAlgn="b"/>
                      <a:endParaRPr lang="en-GB" sz="1100" b="1" i="0" u="none" strike="noStrike">
                        <a:solidFill>
                          <a:schemeClr val="bg1"/>
                        </a:solidFill>
                        <a:effectLst/>
                        <a:latin typeface="+mn-lt"/>
                      </a:endParaRPr>
                    </a:p>
                  </a:txBody>
                  <a:tcPr anchor="b"/>
                </a:tc>
                <a:tc hMerge="1">
                  <a:txBody>
                    <a:bodyPr/>
                    <a:lstStyle/>
                    <a:p>
                      <a:pPr algn="l" fontAlgn="b"/>
                      <a:endParaRPr lang="en-GB" sz="1100" b="1" i="0" u="none" strike="noStrike">
                        <a:solidFill>
                          <a:schemeClr val="bg1"/>
                        </a:solidFill>
                        <a:effectLst/>
                        <a:latin typeface="+mn-lt"/>
                      </a:endParaRPr>
                    </a:p>
                  </a:txBody>
                  <a:tcPr anchor="b"/>
                </a:tc>
                <a:tc gridSpan="2">
                  <a:txBody>
                    <a:bodyPr/>
                    <a:lstStyle/>
                    <a:p>
                      <a:pPr algn="ctr" fontAlgn="b"/>
                      <a:r>
                        <a:rPr lang="en-GB" sz="1400" b="0" i="0" u="none" strike="noStrike">
                          <a:solidFill>
                            <a:schemeClr val="tx1"/>
                          </a:solidFill>
                          <a:effectLst/>
                          <a:latin typeface="+mn-lt"/>
                        </a:rPr>
                        <a:t>2 (3)</a:t>
                      </a:r>
                    </a:p>
                  </a:txBody>
                  <a:tcPr anchor="ctr"/>
                </a:tc>
                <a:tc hMerge="1">
                  <a:txBody>
                    <a:bodyPr/>
                    <a:lstStyle/>
                    <a:p>
                      <a:pPr algn="l" fontAlgn="b"/>
                      <a:endParaRPr lang="en-GB" sz="1100" b="1" i="0" u="none" strike="noStrike">
                        <a:solidFill>
                          <a:schemeClr val="bg1"/>
                        </a:solidFill>
                        <a:effectLst/>
                        <a:latin typeface="+mn-lt"/>
                      </a:endParaRPr>
                    </a:p>
                  </a:txBody>
                  <a:tcPr anchor="b"/>
                </a:tc>
                <a:extLst>
                  <a:ext uri="{0D108BD9-81ED-4DB2-BD59-A6C34878D82A}">
                    <a16:rowId xmlns:a16="http://schemas.microsoft.com/office/drawing/2014/main" val="989578173"/>
                  </a:ext>
                </a:extLst>
              </a:tr>
              <a:tr h="326798">
                <a:tc gridSpan="3">
                  <a:txBody>
                    <a:bodyPr/>
                    <a:lstStyle/>
                    <a:p>
                      <a:pPr algn="l" fontAlgn="b"/>
                      <a:r>
                        <a:rPr lang="en-GB" sz="1400" b="1" i="0" u="none" strike="noStrike">
                          <a:solidFill>
                            <a:schemeClr val="tx1"/>
                          </a:solidFill>
                          <a:effectLst/>
                          <a:latin typeface="+mn-lt"/>
                        </a:rPr>
                        <a:t>TEAE leading to death</a:t>
                      </a:r>
                    </a:p>
                  </a:txBody>
                  <a:tcPr anchor="ctr"/>
                </a:tc>
                <a:tc hMerge="1">
                  <a:txBody>
                    <a:bodyPr/>
                    <a:lstStyle/>
                    <a:p>
                      <a:pPr algn="l" fontAlgn="b"/>
                      <a:endParaRPr lang="en-GB" sz="1100" b="1" i="0" u="none" strike="noStrike">
                        <a:solidFill>
                          <a:schemeClr val="bg1"/>
                        </a:solidFill>
                        <a:effectLst/>
                        <a:latin typeface="+mn-lt"/>
                      </a:endParaRPr>
                    </a:p>
                  </a:txBody>
                  <a:tcPr anchor="b"/>
                </a:tc>
                <a:tc hMerge="1">
                  <a:txBody>
                    <a:bodyPr/>
                    <a:lstStyle/>
                    <a:p>
                      <a:pPr algn="l" fontAlgn="b"/>
                      <a:endParaRPr lang="en-GB" sz="1100" b="1" i="0" u="none" strike="noStrike">
                        <a:solidFill>
                          <a:schemeClr val="bg1"/>
                        </a:solidFill>
                        <a:effectLst/>
                        <a:latin typeface="+mn-lt"/>
                      </a:endParaRPr>
                    </a:p>
                  </a:txBody>
                  <a:tcPr anchor="b"/>
                </a:tc>
                <a:tc gridSpan="2">
                  <a:txBody>
                    <a:bodyPr/>
                    <a:lstStyle/>
                    <a:p>
                      <a:pPr algn="ctr" fontAlgn="b"/>
                      <a:r>
                        <a:rPr lang="en-GB" sz="1400" b="0" i="0" u="none" strike="noStrike">
                          <a:solidFill>
                            <a:schemeClr val="tx1"/>
                          </a:solidFill>
                          <a:effectLst/>
                          <a:latin typeface="+mn-lt"/>
                        </a:rPr>
                        <a:t>3 (5)</a:t>
                      </a:r>
                    </a:p>
                  </a:txBody>
                  <a:tcPr anchor="ctr"/>
                </a:tc>
                <a:tc hMerge="1">
                  <a:txBody>
                    <a:bodyPr/>
                    <a:lstStyle/>
                    <a:p>
                      <a:pPr algn="l" fontAlgn="b"/>
                      <a:endParaRPr lang="en-GB" sz="1100" b="1" i="0" u="none" strike="noStrike">
                        <a:solidFill>
                          <a:schemeClr val="bg1"/>
                        </a:solidFill>
                        <a:effectLst/>
                        <a:latin typeface="+mn-lt"/>
                      </a:endParaRPr>
                    </a:p>
                  </a:txBody>
                  <a:tcPr anchor="b"/>
                </a:tc>
                <a:extLst>
                  <a:ext uri="{0D108BD9-81ED-4DB2-BD59-A6C34878D82A}">
                    <a16:rowId xmlns:a16="http://schemas.microsoft.com/office/drawing/2014/main" val="2397950633"/>
                  </a:ext>
                </a:extLst>
              </a:tr>
              <a:tr h="749714">
                <a:tc>
                  <a:txBody>
                    <a:bodyPr/>
                    <a:lstStyle/>
                    <a:p>
                      <a:pPr algn="l" fontAlgn="b"/>
                      <a:r>
                        <a:rPr lang="en-GB" sz="1400" b="1" i="0" u="none" strike="noStrike">
                          <a:solidFill>
                            <a:schemeClr val="bg1"/>
                          </a:solidFill>
                          <a:effectLst/>
                          <a:latin typeface="+mn-lt"/>
                        </a:rPr>
                        <a:t>Patient</a:t>
                      </a:r>
                    </a:p>
                  </a:txBody>
                  <a:tcPr anchor="b">
                    <a:lnB w="38100" cap="flat" cmpd="sng" algn="ctr">
                      <a:solidFill>
                        <a:schemeClr val="bg1"/>
                      </a:solidFill>
                      <a:prstDash val="solid"/>
                      <a:round/>
                      <a:headEnd type="none" w="med" len="med"/>
                      <a:tailEnd type="none" w="med" len="med"/>
                    </a:lnB>
                    <a:solidFill>
                      <a:schemeClr val="accent1"/>
                    </a:solidFill>
                  </a:tcPr>
                </a:tc>
                <a:tc>
                  <a:txBody>
                    <a:bodyPr/>
                    <a:lstStyle/>
                    <a:p>
                      <a:pPr algn="l" fontAlgn="b"/>
                      <a:r>
                        <a:rPr lang="en-GB" sz="1400" b="1" i="0" u="none" strike="noStrike">
                          <a:solidFill>
                            <a:schemeClr val="bg1"/>
                          </a:solidFill>
                          <a:effectLst/>
                          <a:latin typeface="+mn-lt"/>
                        </a:rPr>
                        <a:t>TEAE(s)</a:t>
                      </a:r>
                    </a:p>
                  </a:txBody>
                  <a:tcPr anchor="b">
                    <a:lnB w="381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GB" sz="1400" b="1" i="0" u="none" strike="noStrike">
                          <a:solidFill>
                            <a:schemeClr val="bg1"/>
                          </a:solidFill>
                          <a:effectLst/>
                          <a:latin typeface="+mn-lt"/>
                        </a:rPr>
                        <a:t>Led to zanubrutinib discontinuation</a:t>
                      </a:r>
                    </a:p>
                  </a:txBody>
                  <a:tcPr anchor="b">
                    <a:lnB w="38100" cap="flat" cmpd="sng" algn="ctr">
                      <a:solidFill>
                        <a:schemeClr val="bg1"/>
                      </a:solidFill>
                      <a:prstDash val="solid"/>
                      <a:round/>
                      <a:headEnd type="none" w="med" len="med"/>
                      <a:tailEnd type="none" w="med" len="med"/>
                    </a:lnB>
                    <a:solidFill>
                      <a:schemeClr val="accent3"/>
                    </a:solidFill>
                  </a:tcPr>
                </a:tc>
                <a:tc>
                  <a:txBody>
                    <a:bodyPr/>
                    <a:lstStyle/>
                    <a:p>
                      <a:pPr algn="ctr" fontAlgn="b"/>
                      <a:r>
                        <a:rPr lang="en-GB" sz="1400" b="1" i="0" u="none" strike="noStrike">
                          <a:solidFill>
                            <a:schemeClr val="bg1"/>
                          </a:solidFill>
                          <a:effectLst/>
                          <a:latin typeface="+mn-lt"/>
                        </a:rPr>
                        <a:t>Led to venetoclax discontinuation</a:t>
                      </a:r>
                    </a:p>
                  </a:txBody>
                  <a:tcPr anchor="b">
                    <a:lnB w="38100" cap="flat" cmpd="sng" algn="ctr">
                      <a:solidFill>
                        <a:schemeClr val="bg1"/>
                      </a:solidFill>
                      <a:prstDash val="solid"/>
                      <a:round/>
                      <a:headEnd type="none" w="med" len="med"/>
                      <a:tailEnd type="none" w="med" len="med"/>
                    </a:lnB>
                    <a:solidFill>
                      <a:schemeClr val="accent2"/>
                    </a:solidFill>
                  </a:tcPr>
                </a:tc>
                <a:tc>
                  <a:txBody>
                    <a:bodyPr/>
                    <a:lstStyle/>
                    <a:p>
                      <a:pPr algn="ctr" fontAlgn="b"/>
                      <a:r>
                        <a:rPr lang="en-GB" sz="1400" b="1" i="0" u="none" strike="noStrike">
                          <a:solidFill>
                            <a:schemeClr val="bg1"/>
                          </a:solidFill>
                          <a:effectLst/>
                          <a:latin typeface="+mn-lt"/>
                        </a:rPr>
                        <a:t>Led to death</a:t>
                      </a:r>
                    </a:p>
                  </a:txBody>
                  <a:tcPr anchor="b">
                    <a:lnB w="381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2721641754"/>
                  </a:ext>
                </a:extLst>
              </a:tr>
              <a:tr h="749714">
                <a:tc>
                  <a:txBody>
                    <a:bodyPr/>
                    <a:lstStyle/>
                    <a:p>
                      <a:pPr algn="ctr" fontAlgn="b"/>
                      <a:r>
                        <a:rPr lang="en-IT" sz="1400" b="0" i="0" u="none" strike="noStrike">
                          <a:solidFill>
                            <a:schemeClr val="tx1"/>
                          </a:solidFill>
                          <a:effectLst/>
                          <a:latin typeface="+mn-lt"/>
                        </a:rPr>
                        <a:t>1</a:t>
                      </a:r>
                    </a:p>
                  </a:txBody>
                  <a:tcPr anchor="ctr">
                    <a:lnT w="38100" cap="flat" cmpd="sng" algn="ctr">
                      <a:solidFill>
                        <a:schemeClr val="bg1"/>
                      </a:solidFill>
                      <a:prstDash val="solid"/>
                      <a:round/>
                      <a:headEnd type="none" w="med" len="med"/>
                      <a:tailEnd type="none" w="med" len="med"/>
                    </a:lnT>
                  </a:tcPr>
                </a:tc>
                <a:tc>
                  <a:txBody>
                    <a:bodyPr/>
                    <a:lstStyle/>
                    <a:p>
                      <a:pPr algn="l" fontAlgn="b"/>
                      <a:r>
                        <a:rPr lang="en-GB" sz="1400" b="0" i="0" u="none" strike="noStrike">
                          <a:solidFill>
                            <a:schemeClr val="tx1"/>
                          </a:solidFill>
                          <a:effectLst/>
                          <a:latin typeface="+mn-lt"/>
                        </a:rPr>
                        <a:t>Motor vehicular accident, intra-abdominal hemorrhage, and intracranial hemorrhage</a:t>
                      </a:r>
                    </a:p>
                  </a:txBody>
                  <a:tcPr anchor="ctr">
                    <a:lnT w="38100" cap="flat" cmpd="sng" algn="ctr">
                      <a:solidFill>
                        <a:schemeClr val="bg1"/>
                      </a:solidFill>
                      <a:prstDash val="solid"/>
                      <a:round/>
                      <a:headEnd type="none" w="med" len="med"/>
                      <a:tailEnd type="none" w="med" len="med"/>
                    </a:lnT>
                  </a:tcPr>
                </a:tc>
                <a:tc>
                  <a:txBody>
                    <a:bodyPr/>
                    <a:lstStyle/>
                    <a:p>
                      <a:pPr algn="ctr" fontAlgn="b"/>
                      <a:r>
                        <a:rPr lang="en-GB" sz="1400" b="0" i="0" u="none" strike="noStrike">
                          <a:solidFill>
                            <a:schemeClr val="tx1"/>
                          </a:solidFill>
                          <a:effectLst/>
                          <a:latin typeface="+mn-lt"/>
                        </a:rPr>
                        <a:t>X</a:t>
                      </a:r>
                    </a:p>
                  </a:txBody>
                  <a:tcPr anchor="ctr">
                    <a:lnT w="38100" cap="flat" cmpd="sng" algn="ctr">
                      <a:solidFill>
                        <a:schemeClr val="bg1"/>
                      </a:solidFill>
                      <a:prstDash val="solid"/>
                      <a:round/>
                      <a:headEnd type="none" w="med" len="med"/>
                      <a:tailEnd type="none" w="med" len="med"/>
                    </a:lnT>
                  </a:tcPr>
                </a:tc>
                <a:tc>
                  <a:txBody>
                    <a:bodyPr/>
                    <a:lstStyle/>
                    <a:p>
                      <a:pPr algn="ctr" fontAlgn="b"/>
                      <a:r>
                        <a:rPr lang="en-GB" sz="1400" b="0" i="0" u="none" strike="noStrike">
                          <a:solidFill>
                            <a:schemeClr val="tx1"/>
                          </a:solidFill>
                          <a:effectLst/>
                          <a:latin typeface="+mn-lt"/>
                        </a:rPr>
                        <a:t>X</a:t>
                      </a:r>
                    </a:p>
                  </a:txBody>
                  <a:tcPr anchor="ctr">
                    <a:lnT w="38100" cap="flat" cmpd="sng" algn="ctr">
                      <a:solidFill>
                        <a:schemeClr val="bg1"/>
                      </a:solidFill>
                      <a:prstDash val="solid"/>
                      <a:round/>
                      <a:headEnd type="none" w="med" len="med"/>
                      <a:tailEnd type="none" w="med" len="med"/>
                    </a:lnT>
                  </a:tcPr>
                </a:tc>
                <a:tc>
                  <a:txBody>
                    <a:bodyPr/>
                    <a:lstStyle/>
                    <a:p>
                      <a:pPr algn="ctr" fontAlgn="b"/>
                      <a:r>
                        <a:rPr lang="en-GB" sz="1400" b="0" i="0" u="none" strike="noStrike">
                          <a:solidFill>
                            <a:schemeClr val="tx1"/>
                          </a:solidFill>
                          <a:effectLst/>
                          <a:latin typeface="+mn-lt"/>
                        </a:rPr>
                        <a:t>X</a:t>
                      </a:r>
                    </a:p>
                  </a:txBody>
                  <a:tcPr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112492466"/>
                  </a:ext>
                </a:extLst>
              </a:tr>
              <a:tr h="326798">
                <a:tc>
                  <a:txBody>
                    <a:bodyPr/>
                    <a:lstStyle/>
                    <a:p>
                      <a:pPr algn="ctr" fontAlgn="b"/>
                      <a:r>
                        <a:rPr lang="en-IT" sz="1400" b="0" i="0" u="none" strike="noStrike">
                          <a:solidFill>
                            <a:schemeClr val="tx1"/>
                          </a:solidFill>
                          <a:effectLst/>
                          <a:latin typeface="+mn-lt"/>
                        </a:rPr>
                        <a:t>2</a:t>
                      </a:r>
                    </a:p>
                  </a:txBody>
                  <a:tcPr anchor="ctr"/>
                </a:tc>
                <a:tc>
                  <a:txBody>
                    <a:bodyPr/>
                    <a:lstStyle/>
                    <a:p>
                      <a:pPr algn="l" fontAlgn="b"/>
                      <a:r>
                        <a:rPr lang="en-GB" sz="1400" b="0" i="0" u="none" strike="noStrike">
                          <a:solidFill>
                            <a:schemeClr val="tx1"/>
                          </a:solidFill>
                          <a:effectLst/>
                          <a:latin typeface="+mn-lt"/>
                        </a:rPr>
                        <a:t>Pneumonitis</a:t>
                      </a:r>
                    </a:p>
                  </a:txBody>
                  <a:tcPr anchor="ctr"/>
                </a:tc>
                <a:tc>
                  <a:txBody>
                    <a:bodyPr/>
                    <a:lstStyle/>
                    <a:p>
                      <a:pPr algn="ctr" fontAlgn="b"/>
                      <a:r>
                        <a:rPr lang="en-GB" sz="1400" b="0" i="0" u="none" strike="noStrike">
                          <a:solidFill>
                            <a:schemeClr val="tx1"/>
                          </a:solidFill>
                          <a:effectLst/>
                          <a:latin typeface="+mn-lt"/>
                        </a:rPr>
                        <a:t>X</a:t>
                      </a:r>
                    </a:p>
                  </a:txBody>
                  <a:tcPr anchor="ctr"/>
                </a:tc>
                <a:tc>
                  <a:txBody>
                    <a:bodyPr/>
                    <a:lstStyle/>
                    <a:p>
                      <a:pPr algn="ctr" fontAlgn="b"/>
                      <a:r>
                        <a:rPr lang="en-GB" sz="1400" b="0" i="0" u="none" strike="noStrike">
                          <a:solidFill>
                            <a:schemeClr val="tx1"/>
                          </a:solidFill>
                          <a:effectLst/>
                          <a:latin typeface="+mn-lt"/>
                        </a:rPr>
                        <a:t>N/A</a:t>
                      </a:r>
                      <a:r>
                        <a:rPr lang="en-GB" sz="1400" b="0" i="0" u="none" strike="noStrike" baseline="30000">
                          <a:solidFill>
                            <a:schemeClr val="tx1"/>
                          </a:solidFill>
                          <a:effectLst/>
                          <a:latin typeface="+mn-lt"/>
                        </a:rPr>
                        <a:t>a</a:t>
                      </a:r>
                    </a:p>
                  </a:txBody>
                  <a:tcPr anchor="ctr"/>
                </a:tc>
                <a:tc>
                  <a:txBody>
                    <a:bodyPr/>
                    <a:lstStyle/>
                    <a:p>
                      <a:pPr algn="ctr" fontAlgn="b"/>
                      <a:endParaRPr lang="en-GB" sz="1400" b="0" i="0" u="none" strike="noStrike" baseline="30000">
                        <a:solidFill>
                          <a:schemeClr val="tx1"/>
                        </a:solidFill>
                        <a:effectLst/>
                        <a:latin typeface="+mn-lt"/>
                      </a:endParaRPr>
                    </a:p>
                  </a:txBody>
                  <a:tcPr anchor="ctr"/>
                </a:tc>
                <a:extLst>
                  <a:ext uri="{0D108BD9-81ED-4DB2-BD59-A6C34878D82A}">
                    <a16:rowId xmlns:a16="http://schemas.microsoft.com/office/drawing/2014/main" val="1433179235"/>
                  </a:ext>
                </a:extLst>
              </a:tr>
              <a:tr h="326798">
                <a:tc>
                  <a:txBody>
                    <a:bodyPr/>
                    <a:lstStyle/>
                    <a:p>
                      <a:pPr algn="ctr" fontAlgn="b"/>
                      <a:r>
                        <a:rPr lang="en-IT" sz="1400" b="0" i="0" u="none" strike="noStrike">
                          <a:solidFill>
                            <a:schemeClr val="tx1"/>
                          </a:solidFill>
                          <a:effectLst/>
                          <a:latin typeface="+mn-lt"/>
                        </a:rPr>
                        <a:t>3</a:t>
                      </a:r>
                    </a:p>
                  </a:txBody>
                  <a:tcPr anchor="ctr"/>
                </a:tc>
                <a:tc>
                  <a:txBody>
                    <a:bodyPr/>
                    <a:lstStyle/>
                    <a:p>
                      <a:pPr algn="l" fontAlgn="b"/>
                      <a:r>
                        <a:rPr lang="en-GB" sz="1400" b="0" i="0" u="none" strike="noStrike">
                          <a:solidFill>
                            <a:schemeClr val="tx1"/>
                          </a:solidFill>
                          <a:effectLst/>
                          <a:latin typeface="+mn-lt"/>
                        </a:rPr>
                        <a:t>Lung carcinoma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i="0" u="none" strike="noStrike">
                          <a:solidFill>
                            <a:schemeClr val="tx1"/>
                          </a:solidFill>
                          <a:effectLst/>
                          <a:latin typeface="+mn-lt"/>
                        </a:rPr>
                        <a:t>X</a:t>
                      </a:r>
                    </a:p>
                  </a:txBody>
                  <a:tcPr anchor="ctr"/>
                </a:tc>
                <a:tc>
                  <a:txBody>
                    <a:bodyPr/>
                    <a:lstStyle/>
                    <a:p>
                      <a:pPr algn="ctr" fontAlgn="b"/>
                      <a:r>
                        <a:rPr lang="en-GB" sz="1400" b="0" i="0" u="none" strike="noStrike">
                          <a:solidFill>
                            <a:schemeClr val="tx1"/>
                          </a:solidFill>
                          <a:effectLst/>
                          <a:latin typeface="+mn-lt"/>
                        </a:rPr>
                        <a:t>N/A</a:t>
                      </a:r>
                      <a:r>
                        <a:rPr lang="en-GB" sz="1400" b="0" i="0" u="none" strike="noStrike" baseline="30000">
                          <a:solidFill>
                            <a:schemeClr val="tx1"/>
                          </a:solidFill>
                          <a:effectLst/>
                          <a:latin typeface="+mn-lt"/>
                        </a:rPr>
                        <a:t>b</a:t>
                      </a:r>
                    </a:p>
                  </a:txBody>
                  <a:tcPr anchor="ctr"/>
                </a:tc>
                <a:tc>
                  <a:txBody>
                    <a:bodyPr/>
                    <a:lstStyle/>
                    <a:p>
                      <a:pPr algn="ctr" fontAlgn="b"/>
                      <a:r>
                        <a:rPr lang="en-GB" sz="1400" b="0" i="0" u="none" strike="noStrike">
                          <a:solidFill>
                            <a:schemeClr val="tx1"/>
                          </a:solidFill>
                          <a:effectLst/>
                          <a:latin typeface="+mn-lt"/>
                        </a:rPr>
                        <a:t>X</a:t>
                      </a:r>
                    </a:p>
                  </a:txBody>
                  <a:tcPr anchor="ctr"/>
                </a:tc>
                <a:extLst>
                  <a:ext uri="{0D108BD9-81ED-4DB2-BD59-A6C34878D82A}">
                    <a16:rowId xmlns:a16="http://schemas.microsoft.com/office/drawing/2014/main" val="1892984269"/>
                  </a:ext>
                </a:extLst>
              </a:tr>
              <a:tr h="326798">
                <a:tc>
                  <a:txBody>
                    <a:bodyPr/>
                    <a:lstStyle/>
                    <a:p>
                      <a:pPr algn="ctr" fontAlgn="b"/>
                      <a:r>
                        <a:rPr lang="en-IT" sz="1400" b="0" i="0" u="none" strike="noStrike">
                          <a:solidFill>
                            <a:schemeClr val="tx1"/>
                          </a:solidFill>
                          <a:effectLst/>
                          <a:latin typeface="+mn-lt"/>
                        </a:rPr>
                        <a:t>4</a:t>
                      </a:r>
                    </a:p>
                  </a:txBody>
                  <a:tcPr anchor="ctr"/>
                </a:tc>
                <a:tc>
                  <a:txBody>
                    <a:bodyPr/>
                    <a:lstStyle/>
                    <a:p>
                      <a:pPr algn="l" fontAlgn="b"/>
                      <a:r>
                        <a:rPr lang="en-GB" sz="1400" b="0" i="0" u="none" strike="noStrike">
                          <a:solidFill>
                            <a:schemeClr val="tx1"/>
                          </a:solidFill>
                          <a:effectLst/>
                          <a:latin typeface="+mn-lt"/>
                        </a:rPr>
                        <a:t>Pneumonia</a:t>
                      </a:r>
                    </a:p>
                  </a:txBody>
                  <a:tcPr anchor="ctr"/>
                </a:tc>
                <a:tc>
                  <a:txBody>
                    <a:bodyPr/>
                    <a:lstStyle/>
                    <a:p>
                      <a:pPr algn="ctr" fontAlgn="b"/>
                      <a:r>
                        <a:rPr lang="en-IT" sz="1400" b="0" i="0" u="none" strike="noStrike">
                          <a:solidFill>
                            <a:schemeClr val="tx1"/>
                          </a:solidFill>
                          <a:effectLst/>
                          <a:latin typeface="+mn-lt"/>
                        </a:rPr>
                        <a:t>X</a:t>
                      </a:r>
                    </a:p>
                  </a:txBody>
                  <a:tcPr anchor="ctr"/>
                </a:tc>
                <a:tc>
                  <a:txBody>
                    <a:bodyPr/>
                    <a:lstStyle/>
                    <a:p>
                      <a:pPr algn="ctr" fontAlgn="b"/>
                      <a:r>
                        <a:rPr lang="en-IT" sz="1400" b="0" i="0" u="none" strike="noStrike">
                          <a:solidFill>
                            <a:schemeClr val="tx1"/>
                          </a:solidFill>
                          <a:effectLst/>
                          <a:latin typeface="+mn-lt"/>
                        </a:rPr>
                        <a:t>X</a:t>
                      </a:r>
                    </a:p>
                  </a:txBody>
                  <a:tcPr anchor="ctr"/>
                </a:tc>
                <a:tc>
                  <a:txBody>
                    <a:bodyPr/>
                    <a:lstStyle/>
                    <a:p>
                      <a:pPr algn="ctr" fontAlgn="b"/>
                      <a:endParaRPr lang="en-GB" sz="1400" b="0" i="0" u="none" strike="noStrike">
                        <a:solidFill>
                          <a:schemeClr val="tx1"/>
                        </a:solidFill>
                        <a:effectLst/>
                        <a:latin typeface="+mn-lt"/>
                      </a:endParaRPr>
                    </a:p>
                  </a:txBody>
                  <a:tcPr anchor="ctr"/>
                </a:tc>
                <a:extLst>
                  <a:ext uri="{0D108BD9-81ED-4DB2-BD59-A6C34878D82A}">
                    <a16:rowId xmlns:a16="http://schemas.microsoft.com/office/drawing/2014/main" val="1218086219"/>
                  </a:ext>
                </a:extLst>
              </a:tr>
              <a:tr h="538256">
                <a:tc>
                  <a:txBody>
                    <a:bodyPr/>
                    <a:lstStyle/>
                    <a:p>
                      <a:pPr algn="ctr" fontAlgn="b"/>
                      <a:r>
                        <a:rPr lang="en-IT" sz="1400" b="0" i="0" u="none" strike="noStrike">
                          <a:solidFill>
                            <a:schemeClr val="tx1"/>
                          </a:solidFill>
                          <a:effectLst/>
                          <a:latin typeface="+mn-lt"/>
                        </a:rPr>
                        <a:t>5</a:t>
                      </a:r>
                    </a:p>
                  </a:txBody>
                  <a:tcPr anchor="ctr"/>
                </a:tc>
                <a:tc>
                  <a:txBody>
                    <a:bodyPr/>
                    <a:lstStyle/>
                    <a:p>
                      <a:pPr algn="l" fontAlgn="b"/>
                      <a:r>
                        <a:rPr lang="en-GB" sz="1400" b="0" i="0" u="none" strike="noStrike">
                          <a:solidFill>
                            <a:schemeClr val="tx1"/>
                          </a:solidFill>
                          <a:effectLst/>
                          <a:latin typeface="+mn-lt"/>
                        </a:rPr>
                        <a:t>Pneumonia (</a:t>
                      </a:r>
                      <a:r>
                        <a:rPr lang="en-GB" sz="1400" b="0" i="1" u="none" strike="noStrike">
                          <a:solidFill>
                            <a:schemeClr val="tx1"/>
                          </a:solidFill>
                          <a:effectLst/>
                          <a:latin typeface="+mn-lt"/>
                        </a:rPr>
                        <a:t>S. aureus</a:t>
                      </a:r>
                      <a:r>
                        <a:rPr lang="en-GB" sz="1400" b="0" i="0" u="none" strike="noStrike">
                          <a:solidFill>
                            <a:schemeClr val="tx1"/>
                          </a:solidFill>
                          <a:effectLst/>
                          <a:latin typeface="+mn-lt"/>
                        </a:rPr>
                        <a:t>)</a:t>
                      </a:r>
                    </a:p>
                    <a:p>
                      <a:pPr algn="l" fontAlgn="b"/>
                      <a:r>
                        <a:rPr lang="en-GB" sz="1400" b="0" i="0" u="none" strike="noStrike">
                          <a:solidFill>
                            <a:schemeClr val="tx1"/>
                          </a:solidFill>
                          <a:effectLst/>
                          <a:latin typeface="+mn-lt"/>
                        </a:rPr>
                        <a:t>Septic shock (</a:t>
                      </a:r>
                      <a:r>
                        <a:rPr lang="en-GB" sz="1400" b="0" i="1" u="none" strike="noStrike">
                          <a:solidFill>
                            <a:schemeClr val="tx1"/>
                          </a:solidFill>
                          <a:effectLst/>
                          <a:latin typeface="+mn-lt"/>
                        </a:rPr>
                        <a:t>S. aureus</a:t>
                      </a:r>
                      <a:r>
                        <a:rPr lang="en-GB" sz="1400" b="0" i="0" u="none" strike="noStrike">
                          <a:solidFill>
                            <a:schemeClr val="tx1"/>
                          </a:solidFill>
                          <a:effectLst/>
                          <a:latin typeface="+mn-lt"/>
                        </a:rPr>
                        <a:t>)</a:t>
                      </a:r>
                    </a:p>
                  </a:txBody>
                  <a:tcPr anchor="ctr"/>
                </a:tc>
                <a:tc>
                  <a:txBody>
                    <a:bodyPr/>
                    <a:lstStyle/>
                    <a:p>
                      <a:pPr algn="ctr"/>
                      <a:r>
                        <a:rPr lang="en-US" sz="1400"/>
                        <a:t>X</a:t>
                      </a:r>
                    </a:p>
                  </a:txBody>
                  <a:tcPr anchor="ctr"/>
                </a:tc>
                <a:tc>
                  <a:txBody>
                    <a:bodyPr/>
                    <a:lstStyle/>
                    <a:p>
                      <a:pPr algn="ctr" fontAlgn="b"/>
                      <a:r>
                        <a:rPr lang="en-GB" sz="1400" b="0" i="0" u="none" strike="noStrike">
                          <a:solidFill>
                            <a:schemeClr val="tx1"/>
                          </a:solidFill>
                          <a:effectLst/>
                          <a:latin typeface="+mn-lt"/>
                        </a:rPr>
                        <a:t>N/A</a:t>
                      </a:r>
                      <a:r>
                        <a:rPr lang="en-GB" sz="1400" b="0" i="0" u="none" strike="noStrike" baseline="30000">
                          <a:solidFill>
                            <a:schemeClr val="tx1"/>
                          </a:solidFill>
                          <a:effectLst/>
                          <a:latin typeface="+mn-lt"/>
                        </a:rPr>
                        <a:t>b</a:t>
                      </a:r>
                      <a:endParaRPr lang="en-GB" sz="1400" b="0" i="0" u="none" strike="noStrike">
                        <a:solidFill>
                          <a:schemeClr val="tx1"/>
                        </a:solidFill>
                        <a:effectLst/>
                        <a:latin typeface="+mn-lt"/>
                      </a:endParaRPr>
                    </a:p>
                  </a:txBody>
                  <a:tcPr anchor="ctr"/>
                </a:tc>
                <a:tc>
                  <a:txBody>
                    <a:bodyPr/>
                    <a:lstStyle/>
                    <a:p>
                      <a:pPr algn="ctr" fontAlgn="b"/>
                      <a:r>
                        <a:rPr lang="en-GB" sz="1400" b="0" i="0" u="none" strike="noStrike">
                          <a:solidFill>
                            <a:schemeClr val="tx1"/>
                          </a:solidFill>
                          <a:effectLst/>
                          <a:latin typeface="+mn-lt"/>
                        </a:rPr>
                        <a:t>X</a:t>
                      </a:r>
                    </a:p>
                    <a:p>
                      <a:pPr algn="ctr" fontAlgn="b"/>
                      <a:r>
                        <a:rPr lang="en-GB" sz="1400" b="0" i="0" u="none" strike="noStrike">
                          <a:solidFill>
                            <a:schemeClr val="tx1"/>
                          </a:solidFill>
                          <a:effectLst/>
                          <a:latin typeface="+mn-lt"/>
                        </a:rPr>
                        <a:t>X</a:t>
                      </a:r>
                    </a:p>
                  </a:txBody>
                  <a:tcPr anchor="ctr"/>
                </a:tc>
                <a:extLst>
                  <a:ext uri="{0D108BD9-81ED-4DB2-BD59-A6C34878D82A}">
                    <a16:rowId xmlns:a16="http://schemas.microsoft.com/office/drawing/2014/main" val="127812833"/>
                  </a:ext>
                </a:extLst>
              </a:tr>
            </a:tbl>
          </a:graphicData>
        </a:graphic>
      </p:graphicFrame>
    </p:spTree>
    <p:extLst>
      <p:ext uri="{BB962C8B-B14F-4D97-AF65-F5344CB8AC3E}">
        <p14:creationId xmlns:p14="http://schemas.microsoft.com/office/powerpoint/2010/main" val="133690689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m 6">
            <a:extLst>
              <a:ext uri="{FF2B5EF4-FFF2-40B4-BE49-F238E27FC236}">
                <a16:creationId xmlns:a16="http://schemas.microsoft.com/office/drawing/2014/main" id="{600AC053-9C32-D89F-671D-BB0740A182A9}"/>
              </a:ext>
            </a:extLst>
          </p:cNvPr>
          <p:cNvGraphicFramePr/>
          <p:nvPr>
            <p:extLst>
              <p:ext uri="{D42A27DB-BD31-4B8C-83A1-F6EECF244321}">
                <p14:modId xmlns:p14="http://schemas.microsoft.com/office/powerpoint/2010/main" val="3337251473"/>
              </p:ext>
            </p:extLst>
          </p:nvPr>
        </p:nvGraphicFramePr>
        <p:xfrm>
          <a:off x="416533" y="2141220"/>
          <a:ext cx="5562972" cy="391668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Placeholder 8">
            <a:extLst>
              <a:ext uri="{FF2B5EF4-FFF2-40B4-BE49-F238E27FC236}">
                <a16:creationId xmlns:a16="http://schemas.microsoft.com/office/drawing/2014/main" id="{439A357B-9599-691D-12B9-0D219B4B0EEE}"/>
              </a:ext>
            </a:extLst>
          </p:cNvPr>
          <p:cNvSpPr>
            <a:spLocks noGrp="1"/>
          </p:cNvSpPr>
          <p:nvPr>
            <p:ph type="body" sz="quarter" idx="12"/>
          </p:nvPr>
        </p:nvSpPr>
        <p:spPr>
          <a:xfrm>
            <a:off x="416533" y="1912937"/>
            <a:ext cx="5571517" cy="373081"/>
          </a:xfrm>
        </p:spPr>
        <p:txBody>
          <a:bodyPr>
            <a:normAutofit/>
          </a:bodyPr>
          <a:lstStyle/>
          <a:p>
            <a:r>
              <a:rPr lang="en-US" sz="1400"/>
              <a:t>All cohorts (N=47)</a:t>
            </a:r>
          </a:p>
        </p:txBody>
      </p:sp>
      <p:sp>
        <p:nvSpPr>
          <p:cNvPr id="5" name="Title 4">
            <a:extLst>
              <a:ext uri="{FF2B5EF4-FFF2-40B4-BE49-F238E27FC236}">
                <a16:creationId xmlns:a16="http://schemas.microsoft.com/office/drawing/2014/main" id="{5ACF62C6-3A28-C568-A139-0E39C1D29849}"/>
              </a:ext>
            </a:extLst>
          </p:cNvPr>
          <p:cNvSpPr>
            <a:spLocks noGrp="1"/>
          </p:cNvSpPr>
          <p:nvPr>
            <p:ph type="title"/>
          </p:nvPr>
        </p:nvSpPr>
        <p:spPr/>
        <p:txBody>
          <a:bodyPr/>
          <a:lstStyle/>
          <a:p>
            <a:r>
              <a:rPr lang="en-US"/>
              <a:t>Treatment-emergent adverse events </a:t>
            </a:r>
          </a:p>
        </p:txBody>
      </p:sp>
      <p:sp>
        <p:nvSpPr>
          <p:cNvPr id="4" name="Footer Placeholder 3">
            <a:extLst>
              <a:ext uri="{FF2B5EF4-FFF2-40B4-BE49-F238E27FC236}">
                <a16:creationId xmlns:a16="http://schemas.microsoft.com/office/drawing/2014/main" id="{9521AAEB-72E4-F9A6-1D54-21769938C369}"/>
              </a:ext>
            </a:extLst>
          </p:cNvPr>
          <p:cNvSpPr>
            <a:spLocks noGrp="1"/>
          </p:cNvSpPr>
          <p:nvPr>
            <p:ph type="ftr" sz="quarter" idx="13"/>
          </p:nvPr>
        </p:nvSpPr>
        <p:spPr>
          <a:xfrm>
            <a:off x="407989" y="6021303"/>
            <a:ext cx="8532812" cy="647700"/>
          </a:xfrm>
        </p:spPr>
        <p:txBody>
          <a:bodyPr/>
          <a:lstStyle/>
          <a:p>
            <a:r>
              <a:rPr lang="en-GB" baseline="30000" err="1"/>
              <a:t>a</a:t>
            </a:r>
            <a:r>
              <a:rPr lang="en-GB" err="1"/>
              <a:t>Grade</a:t>
            </a:r>
            <a:r>
              <a:rPr lang="en-GB"/>
              <a:t> is listed as worst Grade experienced by patient on any drug. </a:t>
            </a:r>
            <a:r>
              <a:rPr lang="en-GB" baseline="30000" err="1"/>
              <a:t>b</a:t>
            </a:r>
            <a:r>
              <a:rPr lang="en-GB" err="1"/>
              <a:t>Hematologic</a:t>
            </a:r>
            <a:r>
              <a:rPr lang="en-GB"/>
              <a:t> AEs were graded per </a:t>
            </a:r>
            <a:r>
              <a:rPr lang="en-GB" err="1"/>
              <a:t>iwCLL</a:t>
            </a:r>
            <a:r>
              <a:rPr lang="en-GB"/>
              <a:t> criteria; nonhematologic AEs were graded per CTCAE v5.0 criteria.  </a:t>
            </a:r>
            <a:r>
              <a:rPr lang="en-GB" baseline="30000" err="1"/>
              <a:t>c</a:t>
            </a:r>
            <a:r>
              <a:rPr lang="en-GB" err="1"/>
              <a:t>Neutropenia</a:t>
            </a:r>
            <a:r>
              <a:rPr lang="en-GB"/>
              <a:t> combines preferred terms neutrophil count decreased and neutropenia. </a:t>
            </a:r>
            <a:r>
              <a:rPr lang="en-GB" baseline="30000" err="1"/>
              <a:t>d</a:t>
            </a:r>
            <a:r>
              <a:rPr lang="en-GB" err="1"/>
              <a:t>Thrombocytopenia</a:t>
            </a:r>
            <a:r>
              <a:rPr lang="en-GB"/>
              <a:t> combines preferred terms platelet count decreased and thrombocytopenia.</a:t>
            </a:r>
          </a:p>
          <a:p>
            <a:r>
              <a:rPr lang="en-GB"/>
              <a:t>AE, adverse event; CTCAE, Common Terminology Criteria for Adverse Events; </a:t>
            </a:r>
            <a:r>
              <a:rPr lang="en-GB" err="1"/>
              <a:t>iwCLL</a:t>
            </a:r>
            <a:r>
              <a:rPr lang="en-GB"/>
              <a:t>, international workshop on chronic lymphocytic </a:t>
            </a:r>
            <a:r>
              <a:rPr lang="en-GB" err="1"/>
              <a:t>leukemia</a:t>
            </a:r>
            <a:r>
              <a:rPr lang="en-GB"/>
              <a:t>; RP2D, recommended Phase 2 dose; TEAE, treatment-emergent adverse event; TLS, </a:t>
            </a:r>
            <a:r>
              <a:rPr lang="en-GB" err="1"/>
              <a:t>tumor</a:t>
            </a:r>
            <a:r>
              <a:rPr lang="en-GB"/>
              <a:t> lysis syndrome; URTI, urinary tract infection.  </a:t>
            </a:r>
          </a:p>
          <a:p>
            <a:r>
              <a:rPr lang="en-GB" b="1" err="1"/>
              <a:t>Opat</a:t>
            </a:r>
            <a:r>
              <a:rPr lang="en-GB" b="1"/>
              <a:t> et al. Abstract #S156 presented at EHA2024. </a:t>
            </a:r>
          </a:p>
        </p:txBody>
      </p:sp>
      <p:sp>
        <p:nvSpPr>
          <p:cNvPr id="10" name="Text Placeholder 9">
            <a:extLst>
              <a:ext uri="{FF2B5EF4-FFF2-40B4-BE49-F238E27FC236}">
                <a16:creationId xmlns:a16="http://schemas.microsoft.com/office/drawing/2014/main" id="{30E9002D-9E7E-4A45-C2CB-0CF9B82E3CC0}"/>
              </a:ext>
            </a:extLst>
          </p:cNvPr>
          <p:cNvSpPr>
            <a:spLocks noGrp="1"/>
          </p:cNvSpPr>
          <p:nvPr>
            <p:ph type="body" sz="quarter" idx="14"/>
          </p:nvPr>
        </p:nvSpPr>
        <p:spPr>
          <a:xfrm>
            <a:off x="6212496" y="1912937"/>
            <a:ext cx="5571517" cy="373081"/>
          </a:xfrm>
        </p:spPr>
        <p:txBody>
          <a:bodyPr>
            <a:normAutofit/>
          </a:bodyPr>
          <a:lstStyle/>
          <a:p>
            <a:r>
              <a:rPr lang="en-US" sz="1400" err="1"/>
              <a:t>Sonrotoclax</a:t>
            </a:r>
            <a:r>
              <a:rPr lang="en-US" sz="1400"/>
              <a:t> 320 mg + </a:t>
            </a:r>
            <a:r>
              <a:rPr lang="en-US" sz="1400" err="1"/>
              <a:t>zanubrutinib</a:t>
            </a:r>
            <a:r>
              <a:rPr lang="en-US" sz="1400"/>
              <a:t> (n=22)</a:t>
            </a:r>
          </a:p>
        </p:txBody>
      </p:sp>
      <p:sp>
        <p:nvSpPr>
          <p:cNvPr id="17" name="TextBox 16">
            <a:extLst>
              <a:ext uri="{FF2B5EF4-FFF2-40B4-BE49-F238E27FC236}">
                <a16:creationId xmlns:a16="http://schemas.microsoft.com/office/drawing/2014/main" id="{A93A597C-3738-ACF0-AA4F-F6E15A9FF70B}"/>
              </a:ext>
            </a:extLst>
          </p:cNvPr>
          <p:cNvSpPr txBox="1"/>
          <p:nvPr/>
        </p:nvSpPr>
        <p:spPr>
          <a:xfrm>
            <a:off x="9797143" y="3805301"/>
            <a:ext cx="1751763" cy="646331"/>
          </a:xfrm>
          <a:prstGeom prst="rect">
            <a:avLst/>
          </a:prstGeom>
          <a:noFill/>
        </p:spPr>
        <p:txBody>
          <a:bodyPr wrap="square" rtlCol="0">
            <a:spAutoFit/>
          </a:bodyPr>
          <a:lstStyle/>
          <a:p>
            <a:r>
              <a:rPr lang="en-US" sz="1200" b="1"/>
              <a:t>Median follow-up (range): </a:t>
            </a:r>
          </a:p>
          <a:p>
            <a:r>
              <a:rPr lang="en-US" sz="1200"/>
              <a:t>6.8 (0.4-26.9) months</a:t>
            </a:r>
          </a:p>
        </p:txBody>
      </p:sp>
      <p:sp>
        <p:nvSpPr>
          <p:cNvPr id="20" name="TextBox 19">
            <a:extLst>
              <a:ext uri="{FF2B5EF4-FFF2-40B4-BE49-F238E27FC236}">
                <a16:creationId xmlns:a16="http://schemas.microsoft.com/office/drawing/2014/main" id="{15FA3121-7AA6-AEDA-0375-B8CCC332DC1D}"/>
              </a:ext>
            </a:extLst>
          </p:cNvPr>
          <p:cNvSpPr txBox="1"/>
          <p:nvPr/>
        </p:nvSpPr>
        <p:spPr>
          <a:xfrm>
            <a:off x="4091353" y="3805301"/>
            <a:ext cx="1751763" cy="646331"/>
          </a:xfrm>
          <a:prstGeom prst="rect">
            <a:avLst/>
          </a:prstGeom>
          <a:noFill/>
        </p:spPr>
        <p:txBody>
          <a:bodyPr wrap="square" rtlCol="0">
            <a:spAutoFit/>
          </a:bodyPr>
          <a:lstStyle/>
          <a:p>
            <a:r>
              <a:rPr lang="en-US" sz="1200" b="1"/>
              <a:t>Median follow-up (range): </a:t>
            </a:r>
          </a:p>
          <a:p>
            <a:r>
              <a:rPr lang="en-US" sz="1200"/>
              <a:t>19.3 (0.4-35.7) months</a:t>
            </a:r>
          </a:p>
        </p:txBody>
      </p:sp>
      <p:sp>
        <p:nvSpPr>
          <p:cNvPr id="21" name="Text Placeholder 1">
            <a:extLst>
              <a:ext uri="{FF2B5EF4-FFF2-40B4-BE49-F238E27FC236}">
                <a16:creationId xmlns:a16="http://schemas.microsoft.com/office/drawing/2014/main" id="{2960843C-AC3E-8FAC-925A-8D8B31F49E30}"/>
              </a:ext>
            </a:extLst>
          </p:cNvPr>
          <p:cNvSpPr txBox="1">
            <a:spLocks/>
          </p:cNvSpPr>
          <p:nvPr/>
        </p:nvSpPr>
        <p:spPr>
          <a:xfrm>
            <a:off x="416533" y="1280567"/>
            <a:ext cx="11367480" cy="647700"/>
          </a:xfrm>
          <a:prstGeom prst="rect">
            <a:avLst/>
          </a:prstGeom>
        </p:spPr>
        <p:txBody>
          <a:bodyPr vert="horz" lIns="0" tIns="0" rIns="0" bIns="0" rtlCol="0" anchor="ctr" anchorCtr="0">
            <a:normAutofit/>
          </a:bodyPr>
          <a:lstStyle>
            <a:lvl1pPr marL="0" indent="0" algn="l" defTabSz="914400" rtl="0" eaLnBrk="1" latinLnBrk="0" hangingPunct="1">
              <a:lnSpc>
                <a:spcPct val="90000"/>
              </a:lnSpc>
              <a:spcBef>
                <a:spcPts val="0"/>
              </a:spcBef>
              <a:buClr>
                <a:schemeClr val="accent2"/>
              </a:buClr>
              <a:buFont typeface="Arial" panose="020B0604020202020204" pitchFamily="34" charset="0"/>
              <a:buNone/>
              <a:defRPr sz="18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2"/>
              </a:buClr>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2"/>
              </a:buClr>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2"/>
              </a:buClr>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TEAEs in ≥5 patients of all patients and those treated at </a:t>
            </a:r>
            <a:r>
              <a:rPr lang="en-US" err="1"/>
              <a:t>sonrotoclax</a:t>
            </a:r>
            <a:r>
              <a:rPr lang="en-US"/>
              <a:t> RP2D of 320 </a:t>
            </a:r>
            <a:r>
              <a:rPr lang="en-US" err="1"/>
              <a:t>mg</a:t>
            </a:r>
            <a:r>
              <a:rPr lang="en-US" baseline="30000" err="1"/>
              <a:t>a,b</a:t>
            </a:r>
            <a:endParaRPr lang="en-US" baseline="30000"/>
          </a:p>
        </p:txBody>
      </p:sp>
      <p:graphicFrame>
        <p:nvGraphicFramePr>
          <p:cNvPr id="8" name="Diagramm 7">
            <a:extLst>
              <a:ext uri="{FF2B5EF4-FFF2-40B4-BE49-F238E27FC236}">
                <a16:creationId xmlns:a16="http://schemas.microsoft.com/office/drawing/2014/main" id="{6BBE6F71-36F0-457F-59AF-F5C1D3CA2D0D}"/>
              </a:ext>
            </a:extLst>
          </p:cNvPr>
          <p:cNvGraphicFramePr/>
          <p:nvPr>
            <p:extLst>
              <p:ext uri="{D42A27DB-BD31-4B8C-83A1-F6EECF244321}">
                <p14:modId xmlns:p14="http://schemas.microsoft.com/office/powerpoint/2010/main" val="2427407295"/>
              </p:ext>
            </p:extLst>
          </p:nvPr>
        </p:nvGraphicFramePr>
        <p:xfrm>
          <a:off x="6227510" y="2141220"/>
          <a:ext cx="5562972" cy="3916680"/>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feld 10">
            <a:extLst>
              <a:ext uri="{FF2B5EF4-FFF2-40B4-BE49-F238E27FC236}">
                <a16:creationId xmlns:a16="http://schemas.microsoft.com/office/drawing/2014/main" id="{A51B2FA1-6FBA-D2BB-CF74-5CFC4FCEFD9F}"/>
              </a:ext>
            </a:extLst>
          </p:cNvPr>
          <p:cNvSpPr txBox="1"/>
          <p:nvPr/>
        </p:nvSpPr>
        <p:spPr>
          <a:xfrm>
            <a:off x="1689100" y="2454749"/>
            <a:ext cx="444500" cy="215444"/>
          </a:xfrm>
          <a:prstGeom prst="rect">
            <a:avLst/>
          </a:prstGeom>
          <a:noFill/>
        </p:spPr>
        <p:txBody>
          <a:bodyPr wrap="square" rtlCol="0">
            <a:spAutoFit/>
          </a:bodyPr>
          <a:lstStyle/>
          <a:p>
            <a:r>
              <a:rPr lang="de-DE" sz="1200" baseline="30000"/>
              <a:t>c</a:t>
            </a:r>
          </a:p>
        </p:txBody>
      </p:sp>
      <p:sp>
        <p:nvSpPr>
          <p:cNvPr id="12" name="Textfeld 11">
            <a:extLst>
              <a:ext uri="{FF2B5EF4-FFF2-40B4-BE49-F238E27FC236}">
                <a16:creationId xmlns:a16="http://schemas.microsoft.com/office/drawing/2014/main" id="{01F5E1C1-6462-2288-07C1-5A255D978884}"/>
              </a:ext>
            </a:extLst>
          </p:cNvPr>
          <p:cNvSpPr txBox="1"/>
          <p:nvPr/>
        </p:nvSpPr>
        <p:spPr>
          <a:xfrm>
            <a:off x="7080622" y="2419279"/>
            <a:ext cx="444500" cy="215444"/>
          </a:xfrm>
          <a:prstGeom prst="rect">
            <a:avLst/>
          </a:prstGeom>
          <a:noFill/>
        </p:spPr>
        <p:txBody>
          <a:bodyPr wrap="square" rtlCol="0">
            <a:spAutoFit/>
          </a:bodyPr>
          <a:lstStyle/>
          <a:p>
            <a:r>
              <a:rPr lang="de-DE" sz="1200" baseline="30000"/>
              <a:t>c</a:t>
            </a:r>
          </a:p>
        </p:txBody>
      </p:sp>
      <p:sp>
        <p:nvSpPr>
          <p:cNvPr id="13" name="Textfeld 12">
            <a:extLst>
              <a:ext uri="{FF2B5EF4-FFF2-40B4-BE49-F238E27FC236}">
                <a16:creationId xmlns:a16="http://schemas.microsoft.com/office/drawing/2014/main" id="{1475BEE2-EC4E-2B3E-D102-B2BF5D44ED1B}"/>
              </a:ext>
            </a:extLst>
          </p:cNvPr>
          <p:cNvSpPr txBox="1"/>
          <p:nvPr/>
        </p:nvSpPr>
        <p:spPr>
          <a:xfrm>
            <a:off x="1689100" y="4854309"/>
            <a:ext cx="444500" cy="215444"/>
          </a:xfrm>
          <a:prstGeom prst="rect">
            <a:avLst/>
          </a:prstGeom>
          <a:noFill/>
        </p:spPr>
        <p:txBody>
          <a:bodyPr wrap="square" rtlCol="0">
            <a:spAutoFit/>
          </a:bodyPr>
          <a:lstStyle/>
          <a:p>
            <a:r>
              <a:rPr lang="de-DE" sz="1200" baseline="30000"/>
              <a:t>d</a:t>
            </a:r>
          </a:p>
        </p:txBody>
      </p:sp>
      <p:grpSp>
        <p:nvGrpSpPr>
          <p:cNvPr id="14" name="Gruppieren 13">
            <a:extLst>
              <a:ext uri="{FF2B5EF4-FFF2-40B4-BE49-F238E27FC236}">
                <a16:creationId xmlns:a16="http://schemas.microsoft.com/office/drawing/2014/main" id="{D0BF2D6B-24E2-340A-2A27-6C20EAE2123A}"/>
              </a:ext>
            </a:extLst>
          </p:cNvPr>
          <p:cNvGrpSpPr/>
          <p:nvPr/>
        </p:nvGrpSpPr>
        <p:grpSpPr>
          <a:xfrm>
            <a:off x="407988" y="5585929"/>
            <a:ext cx="11140918" cy="432000"/>
            <a:chOff x="407988" y="5614210"/>
            <a:chExt cx="11140918" cy="432000"/>
          </a:xfrm>
        </p:grpSpPr>
        <p:sp>
          <p:nvSpPr>
            <p:cNvPr id="23" name="TextBox 22">
              <a:extLst>
                <a:ext uri="{FF2B5EF4-FFF2-40B4-BE49-F238E27FC236}">
                  <a16:creationId xmlns:a16="http://schemas.microsoft.com/office/drawing/2014/main" id="{04454D89-CBDB-E183-49A0-1BD57F40608B}"/>
                </a:ext>
              </a:extLst>
            </p:cNvPr>
            <p:cNvSpPr txBox="1"/>
            <p:nvPr/>
          </p:nvSpPr>
          <p:spPr>
            <a:xfrm>
              <a:off x="407988" y="5614210"/>
              <a:ext cx="6463168" cy="432000"/>
            </a:xfrm>
            <a:prstGeom prst="rect">
              <a:avLst/>
            </a:prstGeom>
            <a:solidFill>
              <a:schemeClr val="bg2"/>
            </a:solidFill>
          </p:spPr>
          <p:txBody>
            <a:bodyPr wrap="none" numCol="1" spcCol="0" anchor="t" anchorCtr="0">
              <a:noAutofit/>
            </a:bodyPr>
            <a:lstStyle/>
            <a:p>
              <a:pPr marL="171450" indent="-171450">
                <a:lnSpc>
                  <a:spcPts val="1300"/>
                </a:lnSpc>
                <a:buClr>
                  <a:schemeClr val="accent2"/>
                </a:buClr>
                <a:buFont typeface="Arial" panose="020B0604020202020204" pitchFamily="34" charset="0"/>
                <a:buChar char="•"/>
              </a:pPr>
              <a:r>
                <a:rPr lang="en-US" sz="1200"/>
                <a:t>TEAEs observed with </a:t>
              </a:r>
              <a:r>
                <a:rPr lang="en-US" sz="1200" err="1"/>
                <a:t>sonrotoclax</a:t>
              </a:r>
              <a:r>
                <a:rPr lang="en-US" sz="1200"/>
                <a:t> + Zanubrutinib were mostly low Grade and transient</a:t>
              </a:r>
            </a:p>
            <a:p>
              <a:pPr marL="177800" indent="-177800">
                <a:lnSpc>
                  <a:spcPts val="1300"/>
                </a:lnSpc>
                <a:buClr>
                  <a:schemeClr val="accent2"/>
                </a:buClr>
                <a:buFont typeface="Arial" panose="020B0604020202020204" pitchFamily="34" charset="0"/>
                <a:buChar char="•"/>
              </a:pPr>
              <a:r>
                <a:rPr lang="en-US" sz="1200"/>
                <a:t>No dose reductions due to diarrhea occurred</a:t>
              </a:r>
            </a:p>
          </p:txBody>
        </p:sp>
        <p:sp>
          <p:nvSpPr>
            <p:cNvPr id="6" name="TextBox 22">
              <a:extLst>
                <a:ext uri="{FF2B5EF4-FFF2-40B4-BE49-F238E27FC236}">
                  <a16:creationId xmlns:a16="http://schemas.microsoft.com/office/drawing/2014/main" id="{653B832F-9029-F581-756F-1BA1959D082F}"/>
                </a:ext>
              </a:extLst>
            </p:cNvPr>
            <p:cNvSpPr txBox="1"/>
            <p:nvPr/>
          </p:nvSpPr>
          <p:spPr>
            <a:xfrm>
              <a:off x="6686342" y="5614210"/>
              <a:ext cx="4862564" cy="432000"/>
            </a:xfrm>
            <a:prstGeom prst="rect">
              <a:avLst/>
            </a:prstGeom>
            <a:solidFill>
              <a:schemeClr val="bg2"/>
            </a:solidFill>
          </p:spPr>
          <p:txBody>
            <a:bodyPr wrap="none" numCol="1" spcCol="0" anchor="t" anchorCtr="0">
              <a:noAutofit/>
            </a:bodyPr>
            <a:lstStyle/>
            <a:p>
              <a:pPr marL="171450" indent="-171450">
                <a:lnSpc>
                  <a:spcPts val="1300"/>
                </a:lnSpc>
                <a:buClr>
                  <a:schemeClr val="accent2"/>
                </a:buClr>
                <a:buFont typeface="Arial" panose="020B0604020202020204" pitchFamily="34" charset="0"/>
                <a:buChar char="•"/>
              </a:pPr>
              <a:r>
                <a:rPr lang="en-US" sz="1200"/>
                <a:t>No TLS, atrial fibrillation or febrile neutropenia occurred</a:t>
              </a:r>
            </a:p>
          </p:txBody>
        </p:sp>
      </p:grpSp>
    </p:spTree>
    <p:extLst>
      <p:ext uri="{BB962C8B-B14F-4D97-AF65-F5344CB8AC3E}">
        <p14:creationId xmlns:p14="http://schemas.microsoft.com/office/powerpoint/2010/main" val="361737575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71EC1BC-B878-BC7A-CB93-E3E18BFE3FAA}"/>
              </a:ext>
            </a:extLst>
          </p:cNvPr>
          <p:cNvSpPr>
            <a:spLocks noGrp="1"/>
          </p:cNvSpPr>
          <p:nvPr>
            <p:ph type="ftr" sz="quarter" idx="10"/>
          </p:nvPr>
        </p:nvSpPr>
        <p:spPr>
          <a:xfrm>
            <a:off x="407989" y="5961413"/>
            <a:ext cx="8532812" cy="707675"/>
          </a:xfrm>
        </p:spPr>
        <p:txBody>
          <a:bodyPr/>
          <a:lstStyle/>
          <a:p>
            <a:r>
              <a:rPr lang="en-GB" baseline="30000" err="1"/>
              <a:t>a</a:t>
            </a:r>
            <a:r>
              <a:rPr lang="en-GB" err="1"/>
              <a:t>Responses</a:t>
            </a:r>
            <a:r>
              <a:rPr lang="en-GB"/>
              <a:t> were assessed per 2008 </a:t>
            </a:r>
            <a:r>
              <a:rPr lang="en-GB" err="1"/>
              <a:t>iwCLL</a:t>
            </a:r>
            <a:r>
              <a:rPr lang="en-GB"/>
              <a:t> criteria and percentage of response is based on number of patients who had at least one post-baseline </a:t>
            </a:r>
            <a:r>
              <a:rPr lang="en-GB" err="1"/>
              <a:t>tumor</a:t>
            </a:r>
            <a:r>
              <a:rPr lang="en-GB"/>
              <a:t> assessment after dosing </a:t>
            </a:r>
            <a:r>
              <a:rPr lang="en-GB" err="1"/>
              <a:t>sonrotoclax</a:t>
            </a:r>
            <a:r>
              <a:rPr lang="en-GB"/>
              <a:t>. </a:t>
            </a:r>
            <a:r>
              <a:rPr lang="en-GB" baseline="30000" err="1"/>
              <a:t>b</a:t>
            </a:r>
            <a:r>
              <a:rPr lang="en-GB" err="1"/>
              <a:t>ORR</a:t>
            </a:r>
            <a:r>
              <a:rPr lang="en-GB"/>
              <a:t> was defined as PR-L or better. </a:t>
            </a:r>
            <a:r>
              <a:rPr lang="en-GB" baseline="30000" err="1"/>
              <a:t>c</a:t>
            </a:r>
            <a:r>
              <a:rPr lang="en-GB" err="1"/>
              <a:t>One</a:t>
            </a:r>
            <a:r>
              <a:rPr lang="en-GB"/>
              <a:t> patient achieved </a:t>
            </a:r>
            <a:r>
              <a:rPr lang="en-GB" err="1"/>
              <a:t>CRi</a:t>
            </a:r>
            <a:r>
              <a:rPr lang="en-GB"/>
              <a:t>. </a:t>
            </a:r>
            <a:r>
              <a:rPr lang="en-GB" baseline="30000" err="1"/>
              <a:t>d</a:t>
            </a:r>
            <a:r>
              <a:rPr lang="en-GB" err="1"/>
              <a:t>One</a:t>
            </a:r>
            <a:r>
              <a:rPr lang="en-GB"/>
              <a:t> patient previously exposed to </a:t>
            </a:r>
            <a:r>
              <a:rPr lang="en-GB" err="1"/>
              <a:t>venetoclax</a:t>
            </a:r>
            <a:r>
              <a:rPr lang="en-GB"/>
              <a:t> was included and achieved CR. </a:t>
            </a:r>
            <a:r>
              <a:rPr lang="en-GB" baseline="30000" err="1"/>
              <a:t>e</a:t>
            </a:r>
            <a:r>
              <a:rPr lang="en-GB" err="1"/>
              <a:t>For</a:t>
            </a:r>
            <a:r>
              <a:rPr lang="en-GB"/>
              <a:t> all patients as treated (n=47).</a:t>
            </a:r>
          </a:p>
          <a:p>
            <a:r>
              <a:rPr lang="en-GB"/>
              <a:t>BTK, Bruton’s tyrosine kinase; CR, complete response; </a:t>
            </a:r>
            <a:r>
              <a:rPr lang="en-GB" err="1"/>
              <a:t>CRi</a:t>
            </a:r>
            <a:r>
              <a:rPr lang="en-GB"/>
              <a:t>, complete response with incomplete marrow recovery; </a:t>
            </a:r>
            <a:r>
              <a:rPr lang="en-GB" err="1"/>
              <a:t>iwCLL</a:t>
            </a:r>
            <a:r>
              <a:rPr lang="en-GB"/>
              <a:t>, international workshop on chronic lymphocytic </a:t>
            </a:r>
            <a:r>
              <a:rPr lang="en-GB" err="1"/>
              <a:t>leukemia</a:t>
            </a:r>
            <a:r>
              <a:rPr lang="en-GB"/>
              <a:t>; </a:t>
            </a:r>
            <a:r>
              <a:rPr lang="en-GB" err="1"/>
              <a:t>nPR</a:t>
            </a:r>
            <a:r>
              <a:rPr lang="en-GB"/>
              <a:t>, nodular partial response; ORR, overall response rate; PR, partial response; PR, PR with lymphocytosis; SD, stable disease; </a:t>
            </a:r>
            <a:r>
              <a:rPr lang="en-GB" err="1"/>
              <a:t>sonro</a:t>
            </a:r>
            <a:r>
              <a:rPr lang="en-GB"/>
              <a:t>, </a:t>
            </a:r>
            <a:r>
              <a:rPr lang="en-GB" err="1"/>
              <a:t>sonrotoclax</a:t>
            </a:r>
            <a:r>
              <a:rPr lang="en-GB"/>
              <a:t>; </a:t>
            </a:r>
            <a:r>
              <a:rPr lang="en-GB" err="1"/>
              <a:t>zanu</a:t>
            </a:r>
            <a:r>
              <a:rPr lang="en-GB"/>
              <a:t>, </a:t>
            </a:r>
            <a:r>
              <a:rPr lang="en-GB" err="1"/>
              <a:t>zanubrutinib</a:t>
            </a:r>
            <a:r>
              <a:rPr lang="en-GB"/>
              <a:t>.</a:t>
            </a:r>
          </a:p>
          <a:p>
            <a:r>
              <a:rPr lang="en-GB" b="1" err="1"/>
              <a:t>Opat</a:t>
            </a:r>
            <a:r>
              <a:rPr lang="en-GB" b="1"/>
              <a:t> et al. Abstract #S156 presented at EHA2024. </a:t>
            </a:r>
          </a:p>
        </p:txBody>
      </p:sp>
      <p:sp>
        <p:nvSpPr>
          <p:cNvPr id="10" name="Title 9">
            <a:extLst>
              <a:ext uri="{FF2B5EF4-FFF2-40B4-BE49-F238E27FC236}">
                <a16:creationId xmlns:a16="http://schemas.microsoft.com/office/drawing/2014/main" id="{74C93BDF-0A59-FCBD-5B50-63957408D1B8}"/>
              </a:ext>
            </a:extLst>
          </p:cNvPr>
          <p:cNvSpPr>
            <a:spLocks noGrp="1"/>
          </p:cNvSpPr>
          <p:nvPr>
            <p:ph type="title"/>
          </p:nvPr>
        </p:nvSpPr>
        <p:spPr/>
        <p:txBody>
          <a:bodyPr/>
          <a:lstStyle/>
          <a:p>
            <a:r>
              <a:rPr lang="en-US"/>
              <a:t>Responses </a:t>
            </a:r>
          </a:p>
        </p:txBody>
      </p:sp>
      <p:sp>
        <p:nvSpPr>
          <p:cNvPr id="11" name="Rectangle 10">
            <a:extLst>
              <a:ext uri="{FF2B5EF4-FFF2-40B4-BE49-F238E27FC236}">
                <a16:creationId xmlns:a16="http://schemas.microsoft.com/office/drawing/2014/main" id="{6269CBD3-11C2-3F0B-F0C9-886E69E9A0EC}"/>
              </a:ext>
            </a:extLst>
          </p:cNvPr>
          <p:cNvSpPr/>
          <p:nvPr/>
        </p:nvSpPr>
        <p:spPr>
          <a:xfrm>
            <a:off x="9120188" y="1665288"/>
            <a:ext cx="2663824" cy="417745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177800" indent="-177800">
              <a:buClr>
                <a:schemeClr val="accent2"/>
              </a:buClr>
              <a:buFont typeface="Arial" panose="020B0604020202020204" pitchFamily="34" charset="0"/>
              <a:buChar char="•"/>
            </a:pPr>
            <a:r>
              <a:rPr lang="en-US" sz="1400" err="1">
                <a:solidFill>
                  <a:schemeClr val="tx1"/>
                </a:solidFill>
              </a:rPr>
              <a:t>Sonrotoclax</a:t>
            </a:r>
            <a:r>
              <a:rPr lang="en-US" sz="1400">
                <a:solidFill>
                  <a:schemeClr val="tx1"/>
                </a:solidFill>
              </a:rPr>
              <a:t> + </a:t>
            </a:r>
            <a:r>
              <a:rPr lang="en-US" sz="1400" err="1">
                <a:solidFill>
                  <a:schemeClr val="tx1"/>
                </a:solidFill>
              </a:rPr>
              <a:t>zanubrutinib</a:t>
            </a:r>
            <a:r>
              <a:rPr lang="en-US" sz="1400">
                <a:solidFill>
                  <a:schemeClr val="tx1"/>
                </a:solidFill>
              </a:rPr>
              <a:t> achieves deep responses across all dose levels</a:t>
            </a:r>
          </a:p>
          <a:p>
            <a:pPr marL="177800" indent="-177800">
              <a:buClr>
                <a:schemeClr val="accent2"/>
              </a:buClr>
              <a:buFont typeface="Arial" panose="020B0604020202020204" pitchFamily="34" charset="0"/>
              <a:buChar char="•"/>
            </a:pPr>
            <a:r>
              <a:rPr lang="en-US" sz="1400">
                <a:solidFill>
                  <a:schemeClr val="tx1"/>
                </a:solidFill>
              </a:rPr>
              <a:t>With a median study follow-up of 19.3 months, the ORR was 97%, with a 57% CR/</a:t>
            </a:r>
            <a:r>
              <a:rPr lang="en-US" sz="1400" err="1">
                <a:solidFill>
                  <a:schemeClr val="tx1"/>
                </a:solidFill>
              </a:rPr>
              <a:t>CRi</a:t>
            </a:r>
            <a:r>
              <a:rPr lang="en-US" sz="1400">
                <a:solidFill>
                  <a:schemeClr val="tx1"/>
                </a:solidFill>
              </a:rPr>
              <a:t> rate across all doses </a:t>
            </a:r>
            <a:endParaRPr lang="en-US" sz="1400">
              <a:solidFill>
                <a:schemeClr val="tx1"/>
              </a:solidFill>
              <a:cs typeface="Arial"/>
            </a:endParaRPr>
          </a:p>
          <a:p>
            <a:pPr marL="488950" lvl="1" indent="-207645">
              <a:buClr>
                <a:schemeClr val="accent2"/>
              </a:buClr>
              <a:buFont typeface="Arial" panose="020B0604020202020204" pitchFamily="34" charset="0"/>
              <a:buChar char="•"/>
            </a:pPr>
            <a:r>
              <a:rPr lang="en-US" sz="1400">
                <a:solidFill>
                  <a:schemeClr val="tx1"/>
                </a:solidFill>
              </a:rPr>
              <a:t>In the 320 mg cohort, the ORR was 100%, with a 73% CR/</a:t>
            </a:r>
            <a:r>
              <a:rPr lang="en-US" sz="1400" err="1">
                <a:solidFill>
                  <a:schemeClr val="tx1"/>
                </a:solidFill>
              </a:rPr>
              <a:t>CRi</a:t>
            </a:r>
            <a:r>
              <a:rPr lang="en-US" sz="1400">
                <a:solidFill>
                  <a:schemeClr val="tx1"/>
                </a:solidFill>
              </a:rPr>
              <a:t> rate </a:t>
            </a:r>
            <a:endParaRPr lang="en-US" sz="1400">
              <a:solidFill>
                <a:schemeClr val="tx1"/>
              </a:solidFill>
              <a:cs typeface="Arial"/>
            </a:endParaRPr>
          </a:p>
          <a:p>
            <a:pPr marL="177800" indent="-177800">
              <a:buClr>
                <a:schemeClr val="accent2"/>
              </a:buClr>
              <a:buFont typeface="Arial" panose="020B0604020202020204" pitchFamily="34" charset="0"/>
              <a:buChar char="•"/>
            </a:pPr>
            <a:r>
              <a:rPr lang="en-US" sz="1400">
                <a:solidFill>
                  <a:schemeClr val="tx1"/>
                </a:solidFill>
              </a:rPr>
              <a:t>The median time to CR or </a:t>
            </a:r>
            <a:r>
              <a:rPr lang="en-US" sz="1400" err="1">
                <a:solidFill>
                  <a:schemeClr val="tx1"/>
                </a:solidFill>
              </a:rPr>
              <a:t>CRi</a:t>
            </a:r>
            <a:r>
              <a:rPr lang="en-US" sz="1400">
                <a:solidFill>
                  <a:schemeClr val="tx1"/>
                </a:solidFill>
              </a:rPr>
              <a:t> was 9.8 months (range, 5.3-22.8 months) </a:t>
            </a:r>
            <a:endParaRPr lang="en-US" sz="1400">
              <a:solidFill>
                <a:schemeClr val="tx1"/>
              </a:solidFill>
              <a:cs typeface="Arial"/>
            </a:endParaRPr>
          </a:p>
          <a:p>
            <a:pPr marL="177800" indent="-177800">
              <a:buClr>
                <a:schemeClr val="accent2"/>
              </a:buClr>
              <a:buFont typeface="Arial" panose="020B0604020202020204" pitchFamily="34" charset="0"/>
              <a:buChar char="•"/>
            </a:pPr>
            <a:r>
              <a:rPr lang="en-US" sz="1400">
                <a:solidFill>
                  <a:schemeClr val="tx1"/>
                </a:solidFill>
              </a:rPr>
              <a:t>Of 6 evaluable patients with prior BTK inhibitor therapy, 4 achieved PR and 1 achieved CR</a:t>
            </a:r>
            <a:endParaRPr lang="en-US" sz="1400">
              <a:solidFill>
                <a:schemeClr val="tx1"/>
              </a:solidFill>
              <a:cs typeface="Arial"/>
            </a:endParaRPr>
          </a:p>
        </p:txBody>
      </p:sp>
      <p:graphicFrame>
        <p:nvGraphicFramePr>
          <p:cNvPr id="6" name="Diagramm 5">
            <a:extLst>
              <a:ext uri="{FF2B5EF4-FFF2-40B4-BE49-F238E27FC236}">
                <a16:creationId xmlns:a16="http://schemas.microsoft.com/office/drawing/2014/main" id="{15FFAE25-A88B-A654-A55C-A758C7C9BB40}"/>
              </a:ext>
            </a:extLst>
          </p:cNvPr>
          <p:cNvGraphicFramePr/>
          <p:nvPr>
            <p:extLst>
              <p:ext uri="{D42A27DB-BD31-4B8C-83A1-F6EECF244321}">
                <p14:modId xmlns:p14="http://schemas.microsoft.com/office/powerpoint/2010/main" val="104928854"/>
              </p:ext>
            </p:extLst>
          </p:nvPr>
        </p:nvGraphicFramePr>
        <p:xfrm>
          <a:off x="416534" y="1665288"/>
          <a:ext cx="8703654" cy="3668711"/>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feld 6">
            <a:extLst>
              <a:ext uri="{FF2B5EF4-FFF2-40B4-BE49-F238E27FC236}">
                <a16:creationId xmlns:a16="http://schemas.microsoft.com/office/drawing/2014/main" id="{FE11DC44-89B6-44A6-DB29-6F212842920B}"/>
              </a:ext>
            </a:extLst>
          </p:cNvPr>
          <p:cNvSpPr txBox="1"/>
          <p:nvPr/>
        </p:nvSpPr>
        <p:spPr>
          <a:xfrm>
            <a:off x="1901786" y="1599155"/>
            <a:ext cx="762000" cy="430887"/>
          </a:xfrm>
          <a:prstGeom prst="rect">
            <a:avLst/>
          </a:prstGeom>
          <a:noFill/>
        </p:spPr>
        <p:txBody>
          <a:bodyPr wrap="square" rtlCol="0">
            <a:spAutoFit/>
          </a:bodyPr>
          <a:lstStyle/>
          <a:p>
            <a:pPr algn="ctr"/>
            <a:r>
              <a:rPr lang="de-DE" sz="1100" err="1"/>
              <a:t>ORR</a:t>
            </a:r>
            <a:r>
              <a:rPr lang="de-DE" sz="1100" baseline="30000" err="1"/>
              <a:t>a,b</a:t>
            </a:r>
            <a:endParaRPr lang="de-DE" sz="1100"/>
          </a:p>
          <a:p>
            <a:pPr algn="ctr"/>
            <a:r>
              <a:rPr lang="de-DE" sz="1100"/>
              <a:t>75%</a:t>
            </a:r>
          </a:p>
        </p:txBody>
      </p:sp>
      <p:sp>
        <p:nvSpPr>
          <p:cNvPr id="8" name="Textfeld 7">
            <a:extLst>
              <a:ext uri="{FF2B5EF4-FFF2-40B4-BE49-F238E27FC236}">
                <a16:creationId xmlns:a16="http://schemas.microsoft.com/office/drawing/2014/main" id="{BD284952-4B3A-9C0D-C692-6E1C0E6F993E}"/>
              </a:ext>
            </a:extLst>
          </p:cNvPr>
          <p:cNvSpPr txBox="1"/>
          <p:nvPr/>
        </p:nvSpPr>
        <p:spPr>
          <a:xfrm>
            <a:off x="2994593" y="1599155"/>
            <a:ext cx="762000" cy="430887"/>
          </a:xfrm>
          <a:prstGeom prst="rect">
            <a:avLst/>
          </a:prstGeom>
          <a:noFill/>
        </p:spPr>
        <p:txBody>
          <a:bodyPr wrap="square" rtlCol="0">
            <a:spAutoFit/>
          </a:bodyPr>
          <a:lstStyle/>
          <a:p>
            <a:pPr algn="ctr"/>
            <a:r>
              <a:rPr lang="de-DE" sz="1100" err="1"/>
              <a:t>ORR</a:t>
            </a:r>
            <a:r>
              <a:rPr lang="de-DE" sz="1100" baseline="30000" err="1"/>
              <a:t>a,b</a:t>
            </a:r>
            <a:endParaRPr lang="de-DE" sz="1100"/>
          </a:p>
          <a:p>
            <a:pPr algn="ctr"/>
            <a:r>
              <a:rPr lang="de-DE" sz="1100"/>
              <a:t>100%</a:t>
            </a:r>
          </a:p>
        </p:txBody>
      </p:sp>
      <p:sp>
        <p:nvSpPr>
          <p:cNvPr id="12" name="Textfeld 11">
            <a:extLst>
              <a:ext uri="{FF2B5EF4-FFF2-40B4-BE49-F238E27FC236}">
                <a16:creationId xmlns:a16="http://schemas.microsoft.com/office/drawing/2014/main" id="{39DA9F99-F49E-6B27-D10A-415C0C01A64F}"/>
              </a:ext>
            </a:extLst>
          </p:cNvPr>
          <p:cNvSpPr txBox="1"/>
          <p:nvPr/>
        </p:nvSpPr>
        <p:spPr>
          <a:xfrm>
            <a:off x="4087400" y="1599155"/>
            <a:ext cx="762000" cy="430887"/>
          </a:xfrm>
          <a:prstGeom prst="rect">
            <a:avLst/>
          </a:prstGeom>
          <a:noFill/>
        </p:spPr>
        <p:txBody>
          <a:bodyPr wrap="square" rtlCol="0">
            <a:spAutoFit/>
          </a:bodyPr>
          <a:lstStyle/>
          <a:p>
            <a:pPr algn="ctr"/>
            <a:r>
              <a:rPr lang="de-DE" sz="1100" err="1"/>
              <a:t>ORR</a:t>
            </a:r>
            <a:r>
              <a:rPr lang="de-DE" sz="1100" baseline="30000" err="1"/>
              <a:t>a,b</a:t>
            </a:r>
            <a:endParaRPr lang="de-DE" sz="1100"/>
          </a:p>
          <a:p>
            <a:pPr algn="ctr"/>
            <a:r>
              <a:rPr lang="de-DE" sz="1100"/>
              <a:t>100%</a:t>
            </a:r>
          </a:p>
        </p:txBody>
      </p:sp>
      <p:sp>
        <p:nvSpPr>
          <p:cNvPr id="13" name="Textfeld 12">
            <a:extLst>
              <a:ext uri="{FF2B5EF4-FFF2-40B4-BE49-F238E27FC236}">
                <a16:creationId xmlns:a16="http://schemas.microsoft.com/office/drawing/2014/main" id="{8256FAEF-330F-C981-F8E0-BD31AA743BBE}"/>
              </a:ext>
            </a:extLst>
          </p:cNvPr>
          <p:cNvSpPr txBox="1"/>
          <p:nvPr/>
        </p:nvSpPr>
        <p:spPr>
          <a:xfrm>
            <a:off x="5180207" y="1599155"/>
            <a:ext cx="762000" cy="430887"/>
          </a:xfrm>
          <a:prstGeom prst="rect">
            <a:avLst/>
          </a:prstGeom>
          <a:noFill/>
        </p:spPr>
        <p:txBody>
          <a:bodyPr wrap="square" rtlCol="0">
            <a:spAutoFit/>
          </a:bodyPr>
          <a:lstStyle/>
          <a:p>
            <a:pPr algn="ctr"/>
            <a:r>
              <a:rPr lang="de-DE" sz="1100" err="1"/>
              <a:t>ORR</a:t>
            </a:r>
            <a:r>
              <a:rPr lang="de-DE" sz="1100" baseline="30000" err="1"/>
              <a:t>a,b</a:t>
            </a:r>
            <a:endParaRPr lang="de-DE" sz="1100"/>
          </a:p>
          <a:p>
            <a:pPr algn="ctr"/>
            <a:r>
              <a:rPr lang="de-DE" sz="1100"/>
              <a:t>100%</a:t>
            </a:r>
          </a:p>
        </p:txBody>
      </p:sp>
      <p:sp>
        <p:nvSpPr>
          <p:cNvPr id="14" name="Textfeld 13">
            <a:extLst>
              <a:ext uri="{FF2B5EF4-FFF2-40B4-BE49-F238E27FC236}">
                <a16:creationId xmlns:a16="http://schemas.microsoft.com/office/drawing/2014/main" id="{2BCFD203-A807-10ED-193D-FCBA1DECECA3}"/>
              </a:ext>
            </a:extLst>
          </p:cNvPr>
          <p:cNvSpPr txBox="1"/>
          <p:nvPr/>
        </p:nvSpPr>
        <p:spPr>
          <a:xfrm>
            <a:off x="6273014" y="1599155"/>
            <a:ext cx="762000" cy="430887"/>
          </a:xfrm>
          <a:prstGeom prst="rect">
            <a:avLst/>
          </a:prstGeom>
          <a:noFill/>
        </p:spPr>
        <p:txBody>
          <a:bodyPr wrap="square" rtlCol="0">
            <a:spAutoFit/>
          </a:bodyPr>
          <a:lstStyle/>
          <a:p>
            <a:pPr algn="ctr"/>
            <a:r>
              <a:rPr lang="de-DE" sz="1100" err="1"/>
              <a:t>ORR</a:t>
            </a:r>
            <a:r>
              <a:rPr lang="de-DE" sz="1100" baseline="30000" err="1"/>
              <a:t>a,b</a:t>
            </a:r>
            <a:endParaRPr lang="de-DE" sz="1100"/>
          </a:p>
          <a:p>
            <a:pPr algn="ctr"/>
            <a:r>
              <a:rPr lang="de-DE" sz="1100"/>
              <a:t>100%</a:t>
            </a:r>
          </a:p>
        </p:txBody>
      </p:sp>
      <p:sp>
        <p:nvSpPr>
          <p:cNvPr id="15" name="Textfeld 14">
            <a:extLst>
              <a:ext uri="{FF2B5EF4-FFF2-40B4-BE49-F238E27FC236}">
                <a16:creationId xmlns:a16="http://schemas.microsoft.com/office/drawing/2014/main" id="{9AC257E3-5AC7-A8B5-5F63-35D01DE5B98B}"/>
              </a:ext>
            </a:extLst>
          </p:cNvPr>
          <p:cNvSpPr txBox="1"/>
          <p:nvPr/>
        </p:nvSpPr>
        <p:spPr>
          <a:xfrm>
            <a:off x="7365820" y="1599155"/>
            <a:ext cx="762000" cy="430887"/>
          </a:xfrm>
          <a:prstGeom prst="rect">
            <a:avLst/>
          </a:prstGeom>
          <a:noFill/>
        </p:spPr>
        <p:txBody>
          <a:bodyPr wrap="square" rtlCol="0">
            <a:spAutoFit/>
          </a:bodyPr>
          <a:lstStyle/>
          <a:p>
            <a:pPr algn="ctr"/>
            <a:r>
              <a:rPr lang="de-DE" sz="1100" err="1"/>
              <a:t>ORR</a:t>
            </a:r>
            <a:r>
              <a:rPr lang="de-DE" sz="1100" baseline="30000" err="1"/>
              <a:t>a,b</a:t>
            </a:r>
            <a:endParaRPr lang="de-DE" sz="1100"/>
          </a:p>
          <a:p>
            <a:pPr algn="ctr"/>
            <a:r>
              <a:rPr lang="de-DE" sz="1100"/>
              <a:t>97%</a:t>
            </a:r>
          </a:p>
        </p:txBody>
      </p:sp>
      <p:graphicFrame>
        <p:nvGraphicFramePr>
          <p:cNvPr id="16" name="Tabelle 15">
            <a:extLst>
              <a:ext uri="{FF2B5EF4-FFF2-40B4-BE49-F238E27FC236}">
                <a16:creationId xmlns:a16="http://schemas.microsoft.com/office/drawing/2014/main" id="{266642F5-911A-C938-4993-1BBD7232237C}"/>
              </a:ext>
            </a:extLst>
          </p:cNvPr>
          <p:cNvGraphicFramePr>
            <a:graphicFrameLocks noGrp="1"/>
          </p:cNvGraphicFramePr>
          <p:nvPr>
            <p:extLst>
              <p:ext uri="{D42A27DB-BD31-4B8C-83A1-F6EECF244321}">
                <p14:modId xmlns:p14="http://schemas.microsoft.com/office/powerpoint/2010/main" val="4284429653"/>
              </p:ext>
            </p:extLst>
          </p:nvPr>
        </p:nvGraphicFramePr>
        <p:xfrm>
          <a:off x="416534" y="4969055"/>
          <a:ext cx="7956000" cy="862154"/>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3861756254"/>
                    </a:ext>
                  </a:extLst>
                </a:gridCol>
                <a:gridCol w="1116000">
                  <a:extLst>
                    <a:ext uri="{9D8B030D-6E8A-4147-A177-3AD203B41FA5}">
                      <a16:colId xmlns:a16="http://schemas.microsoft.com/office/drawing/2014/main" val="2959134737"/>
                    </a:ext>
                  </a:extLst>
                </a:gridCol>
                <a:gridCol w="1116000">
                  <a:extLst>
                    <a:ext uri="{9D8B030D-6E8A-4147-A177-3AD203B41FA5}">
                      <a16:colId xmlns:a16="http://schemas.microsoft.com/office/drawing/2014/main" val="4040621329"/>
                    </a:ext>
                  </a:extLst>
                </a:gridCol>
                <a:gridCol w="1116000">
                  <a:extLst>
                    <a:ext uri="{9D8B030D-6E8A-4147-A177-3AD203B41FA5}">
                      <a16:colId xmlns:a16="http://schemas.microsoft.com/office/drawing/2014/main" val="2185245230"/>
                    </a:ext>
                  </a:extLst>
                </a:gridCol>
                <a:gridCol w="1116000">
                  <a:extLst>
                    <a:ext uri="{9D8B030D-6E8A-4147-A177-3AD203B41FA5}">
                      <a16:colId xmlns:a16="http://schemas.microsoft.com/office/drawing/2014/main" val="1273259641"/>
                    </a:ext>
                  </a:extLst>
                </a:gridCol>
                <a:gridCol w="1116000">
                  <a:extLst>
                    <a:ext uri="{9D8B030D-6E8A-4147-A177-3AD203B41FA5}">
                      <a16:colId xmlns:a16="http://schemas.microsoft.com/office/drawing/2014/main" val="4292793954"/>
                    </a:ext>
                  </a:extLst>
                </a:gridCol>
                <a:gridCol w="1116000">
                  <a:extLst>
                    <a:ext uri="{9D8B030D-6E8A-4147-A177-3AD203B41FA5}">
                      <a16:colId xmlns:a16="http://schemas.microsoft.com/office/drawing/2014/main" val="4225437964"/>
                    </a:ext>
                  </a:extLst>
                </a:gridCol>
              </a:tblGrid>
              <a:tr h="191594">
                <a:tc gridSpan="7">
                  <a:txBody>
                    <a:bodyPr/>
                    <a:lstStyle/>
                    <a:p>
                      <a:endParaRPr lang="de-DE" sz="1100"/>
                    </a:p>
                  </a:txBody>
                  <a:tcPr marT="0" marB="0" anchor="ctr"/>
                </a:tc>
                <a:tc hMerge="1">
                  <a:txBody>
                    <a:bodyPr/>
                    <a:lstStyle/>
                    <a:p>
                      <a:endParaRPr lang="de-DE" sz="1100"/>
                    </a:p>
                  </a:txBody>
                  <a:tcPr/>
                </a:tc>
                <a:tc hMerge="1">
                  <a:txBody>
                    <a:bodyPr/>
                    <a:lstStyle/>
                    <a:p>
                      <a:endParaRPr lang="de-DE" sz="1100"/>
                    </a:p>
                  </a:txBody>
                  <a:tcPr/>
                </a:tc>
                <a:tc hMerge="1">
                  <a:txBody>
                    <a:bodyPr/>
                    <a:lstStyle/>
                    <a:p>
                      <a:endParaRPr lang="de-DE" sz="1100"/>
                    </a:p>
                  </a:txBody>
                  <a:tcPr/>
                </a:tc>
                <a:tc hMerge="1">
                  <a:txBody>
                    <a:bodyPr/>
                    <a:lstStyle/>
                    <a:p>
                      <a:endParaRPr lang="de-DE" sz="1100"/>
                    </a:p>
                  </a:txBody>
                  <a:tcPr/>
                </a:tc>
                <a:tc hMerge="1">
                  <a:txBody>
                    <a:bodyPr/>
                    <a:lstStyle/>
                    <a:p>
                      <a:endParaRPr lang="de-DE" sz="1100"/>
                    </a:p>
                  </a:txBody>
                  <a:tcPr/>
                </a:tc>
                <a:tc hMerge="1">
                  <a:txBody>
                    <a:bodyPr/>
                    <a:lstStyle/>
                    <a:p>
                      <a:endParaRPr lang="de-DE" sz="1100"/>
                    </a:p>
                  </a:txBody>
                  <a:tcPr/>
                </a:tc>
                <a:extLst>
                  <a:ext uri="{0D108BD9-81ED-4DB2-BD59-A6C34878D82A}">
                    <a16:rowId xmlns:a16="http://schemas.microsoft.com/office/drawing/2014/main" val="1682479422"/>
                  </a:ext>
                </a:extLst>
              </a:tr>
              <a:tr h="670560">
                <a:tc>
                  <a:txBody>
                    <a:bodyPr/>
                    <a:lstStyle/>
                    <a:p>
                      <a:r>
                        <a:rPr lang="de-DE" sz="1100"/>
                        <a:t>Median follow-up time,</a:t>
                      </a:r>
                      <a:r>
                        <a:rPr lang="de-DE" sz="1100" baseline="30000"/>
                        <a:t>e</a:t>
                      </a:r>
                      <a:r>
                        <a:rPr lang="de-DE" sz="1100"/>
                        <a:t> months (range)</a:t>
                      </a:r>
                    </a:p>
                  </a:txBody>
                  <a:tcPr marT="0" marB="0" anchor="ctr"/>
                </a:tc>
                <a:tc>
                  <a:txBody>
                    <a:bodyPr/>
                    <a:lstStyle/>
                    <a:p>
                      <a:pPr algn="ctr"/>
                      <a:r>
                        <a:rPr lang="de-DE" sz="1100"/>
                        <a:t>34.0</a:t>
                      </a:r>
                    </a:p>
                    <a:p>
                      <a:pPr algn="ctr"/>
                      <a:r>
                        <a:rPr lang="de-DE" sz="1100"/>
                        <a:t>(10.2-35.7)</a:t>
                      </a:r>
                    </a:p>
                  </a:txBody>
                  <a:tcPr marT="0" marB="0" anchor="ctr"/>
                </a:tc>
                <a:tc>
                  <a:txBody>
                    <a:bodyPr/>
                    <a:lstStyle/>
                    <a:p>
                      <a:pPr algn="ctr"/>
                      <a:r>
                        <a:rPr lang="de-DE" sz="1100"/>
                        <a:t>27.7</a:t>
                      </a:r>
                    </a:p>
                    <a:p>
                      <a:pPr algn="ctr"/>
                      <a:r>
                        <a:rPr lang="de-DE" sz="1100"/>
                        <a:t>(10.0-34.5)</a:t>
                      </a:r>
                    </a:p>
                  </a:txBody>
                  <a:tcPr marT="0" marB="0" anchor="ctr"/>
                </a:tc>
                <a:tc>
                  <a:txBody>
                    <a:bodyPr/>
                    <a:lstStyle/>
                    <a:p>
                      <a:pPr algn="ctr"/>
                      <a:r>
                        <a:rPr lang="de-DE" sz="1100"/>
                        <a:t>29.2</a:t>
                      </a:r>
                    </a:p>
                    <a:p>
                      <a:pPr algn="ctr"/>
                      <a:r>
                        <a:rPr lang="de-DE" sz="1100"/>
                        <a:t>(28.5-30.8)</a:t>
                      </a:r>
                    </a:p>
                  </a:txBody>
                  <a:tcPr marT="0" marB="0" anchor="ctr"/>
                </a:tc>
                <a:tc>
                  <a:txBody>
                    <a:bodyPr/>
                    <a:lstStyle/>
                    <a:p>
                      <a:pPr algn="ctr"/>
                      <a:r>
                        <a:rPr lang="de-DE" sz="1100"/>
                        <a:t>6.8</a:t>
                      </a:r>
                    </a:p>
                    <a:p>
                      <a:pPr algn="ctr"/>
                      <a:r>
                        <a:rPr lang="de-DE" sz="1100"/>
                        <a:t>(0.4-26.9)</a:t>
                      </a:r>
                    </a:p>
                  </a:txBody>
                  <a:tcPr marT="0" marB="0" anchor="ctr"/>
                </a:tc>
                <a:tc>
                  <a:txBody>
                    <a:bodyPr/>
                    <a:lstStyle/>
                    <a:p>
                      <a:pPr algn="ctr"/>
                      <a:r>
                        <a:rPr lang="de-DE" sz="1100"/>
                        <a:t>18.1</a:t>
                      </a:r>
                    </a:p>
                    <a:p>
                      <a:pPr algn="ctr"/>
                      <a:r>
                        <a:rPr lang="de-DE" sz="1100"/>
                        <a:t>(10.9-22.6)</a:t>
                      </a:r>
                    </a:p>
                  </a:txBody>
                  <a:tcPr marT="0" marB="0" anchor="ctr"/>
                </a:tc>
                <a:tc>
                  <a:txBody>
                    <a:bodyPr/>
                    <a:lstStyle/>
                    <a:p>
                      <a:pPr algn="ctr"/>
                      <a:r>
                        <a:rPr lang="de-DE" sz="1100"/>
                        <a:t>19.3</a:t>
                      </a:r>
                    </a:p>
                    <a:p>
                      <a:pPr algn="ctr"/>
                      <a:r>
                        <a:rPr lang="de-DE" sz="1100"/>
                        <a:t>(0.4-35.7)</a:t>
                      </a:r>
                    </a:p>
                  </a:txBody>
                  <a:tcPr marT="0" marB="0" anchor="ctr"/>
                </a:tc>
                <a:extLst>
                  <a:ext uri="{0D108BD9-81ED-4DB2-BD59-A6C34878D82A}">
                    <a16:rowId xmlns:a16="http://schemas.microsoft.com/office/drawing/2014/main" val="3790633218"/>
                  </a:ext>
                </a:extLst>
              </a:tr>
            </a:tbl>
          </a:graphicData>
        </a:graphic>
      </p:graphicFrame>
      <p:sp>
        <p:nvSpPr>
          <p:cNvPr id="17" name="Textfeld 16">
            <a:extLst>
              <a:ext uri="{FF2B5EF4-FFF2-40B4-BE49-F238E27FC236}">
                <a16:creationId xmlns:a16="http://schemas.microsoft.com/office/drawing/2014/main" id="{CA9F9A35-0C5E-3522-F4A1-9FB3F500CFC5}"/>
              </a:ext>
            </a:extLst>
          </p:cNvPr>
          <p:cNvSpPr txBox="1"/>
          <p:nvPr/>
        </p:nvSpPr>
        <p:spPr>
          <a:xfrm>
            <a:off x="5893167" y="4483917"/>
            <a:ext cx="320040" cy="205184"/>
          </a:xfrm>
          <a:prstGeom prst="rect">
            <a:avLst/>
          </a:prstGeom>
          <a:noFill/>
        </p:spPr>
        <p:txBody>
          <a:bodyPr wrap="square" rtlCol="0">
            <a:spAutoFit/>
          </a:bodyPr>
          <a:lstStyle/>
          <a:p>
            <a:r>
              <a:rPr lang="de-DE" sz="1100" baseline="30000" err="1"/>
              <a:t>c,d</a:t>
            </a:r>
            <a:endParaRPr lang="de-DE" sz="1100" baseline="30000"/>
          </a:p>
        </p:txBody>
      </p:sp>
    </p:spTree>
    <p:extLst>
      <p:ext uri="{BB962C8B-B14F-4D97-AF65-F5344CB8AC3E}">
        <p14:creationId xmlns:p14="http://schemas.microsoft.com/office/powerpoint/2010/main" val="150645853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D432F1D-1C86-7F8C-8212-88176DA981BB}"/>
              </a:ext>
            </a:extLst>
          </p:cNvPr>
          <p:cNvSpPr>
            <a:spLocks noGrp="1"/>
          </p:cNvSpPr>
          <p:nvPr>
            <p:ph type="ftr" sz="quarter" idx="10"/>
          </p:nvPr>
        </p:nvSpPr>
        <p:spPr>
          <a:xfrm>
            <a:off x="407989" y="5939147"/>
            <a:ext cx="8532812" cy="729941"/>
          </a:xfrm>
        </p:spPr>
        <p:txBody>
          <a:bodyPr/>
          <a:lstStyle/>
          <a:p>
            <a:r>
              <a:rPr lang="en-GB"/>
              <a:t>Data cutoff: February 18, 2024. </a:t>
            </a:r>
          </a:p>
          <a:p>
            <a:r>
              <a:rPr lang="en-GB" baseline="30000" err="1"/>
              <a:t>a</a:t>
            </a:r>
            <a:r>
              <a:rPr lang="en-GB" err="1"/>
              <a:t>Measured</a:t>
            </a:r>
            <a:r>
              <a:rPr lang="en-GB"/>
              <a:t> by an ERIC-approved flow cytometry method with 10</a:t>
            </a:r>
            <a:r>
              <a:rPr lang="en-GB" baseline="30000"/>
              <a:t>-4</a:t>
            </a:r>
            <a:r>
              <a:rPr lang="en-GB"/>
              <a:t> sensitivity. uMRD4 defined as &lt;10</a:t>
            </a:r>
            <a:r>
              <a:rPr lang="en-GB" baseline="30000"/>
              <a:t>-4 </a:t>
            </a:r>
            <a:r>
              <a:rPr lang="en-GB"/>
              <a:t>CLL cells of total WBCs. MRD4+ defined as ≥10</a:t>
            </a:r>
            <a:r>
              <a:rPr lang="en-GB" baseline="30000"/>
              <a:t>-4</a:t>
            </a:r>
            <a:r>
              <a:rPr lang="en-GB"/>
              <a:t> CLL cells of total WBCs. MRD is best reported within a 2-week window following the week 24/week 48 day 1 MRD assessments. </a:t>
            </a:r>
            <a:r>
              <a:rPr lang="en-GB" baseline="30000" err="1"/>
              <a:t>b</a:t>
            </a:r>
            <a:r>
              <a:rPr lang="en-GB" err="1"/>
              <a:t>Week</a:t>
            </a:r>
            <a:r>
              <a:rPr lang="en-GB"/>
              <a:t> 24 or 48 of treatment at target dose, following </a:t>
            </a:r>
            <a:r>
              <a:rPr lang="en-GB" err="1"/>
              <a:t>zanu</a:t>
            </a:r>
            <a:r>
              <a:rPr lang="en-GB"/>
              <a:t> monotherapy and </a:t>
            </a:r>
            <a:r>
              <a:rPr lang="en-GB" err="1"/>
              <a:t>sonro</a:t>
            </a:r>
            <a:r>
              <a:rPr lang="en-GB"/>
              <a:t> ramp-up to target dose.</a:t>
            </a:r>
          </a:p>
          <a:p>
            <a:r>
              <a:rPr lang="en-GB"/>
              <a:t>CLL, chronic lymphocytic </a:t>
            </a:r>
            <a:r>
              <a:rPr lang="en-GB" err="1"/>
              <a:t>leukemia</a:t>
            </a:r>
            <a:r>
              <a:rPr lang="en-GB"/>
              <a:t>; ERIC, European Research Initiative on CLL; MRD, minimal residual disease; </a:t>
            </a:r>
            <a:r>
              <a:rPr lang="en-GB" err="1"/>
              <a:t>sonro</a:t>
            </a:r>
            <a:r>
              <a:rPr lang="en-GB"/>
              <a:t>, </a:t>
            </a:r>
            <a:r>
              <a:rPr lang="en-GB" err="1"/>
              <a:t>sonrotoclax</a:t>
            </a:r>
            <a:r>
              <a:rPr lang="en-GB"/>
              <a:t>; </a:t>
            </a:r>
            <a:r>
              <a:rPr lang="en-GB" err="1"/>
              <a:t>uMRD</a:t>
            </a:r>
            <a:r>
              <a:rPr lang="en-GB"/>
              <a:t>, undetectable MRD; WBC, white blood cell; </a:t>
            </a:r>
            <a:r>
              <a:rPr lang="en-GB" err="1"/>
              <a:t>zanu</a:t>
            </a:r>
            <a:r>
              <a:rPr lang="en-GB"/>
              <a:t>, </a:t>
            </a:r>
            <a:r>
              <a:rPr lang="en-GB" err="1"/>
              <a:t>zanubrutinib</a:t>
            </a:r>
            <a:r>
              <a:rPr lang="en-GB"/>
              <a:t>. </a:t>
            </a:r>
          </a:p>
          <a:p>
            <a:r>
              <a:rPr lang="en-GB" b="1" err="1"/>
              <a:t>Opat</a:t>
            </a:r>
            <a:r>
              <a:rPr lang="en-GB" b="1"/>
              <a:t> et al. Abstract #S156 presented at EHA2024. </a:t>
            </a:r>
          </a:p>
        </p:txBody>
      </p:sp>
      <p:sp>
        <p:nvSpPr>
          <p:cNvPr id="3" name="Title 2">
            <a:extLst>
              <a:ext uri="{FF2B5EF4-FFF2-40B4-BE49-F238E27FC236}">
                <a16:creationId xmlns:a16="http://schemas.microsoft.com/office/drawing/2014/main" id="{1DA002C0-A9AC-487E-065B-6B4AD6E190CF}"/>
              </a:ext>
            </a:extLst>
          </p:cNvPr>
          <p:cNvSpPr>
            <a:spLocks noGrp="1"/>
          </p:cNvSpPr>
          <p:nvPr>
            <p:ph type="title"/>
          </p:nvPr>
        </p:nvSpPr>
        <p:spPr/>
        <p:txBody>
          <a:bodyPr/>
          <a:lstStyle/>
          <a:p>
            <a:r>
              <a:rPr lang="en-US"/>
              <a:t>Minimal residual disease </a:t>
            </a:r>
          </a:p>
        </p:txBody>
      </p:sp>
      <p:sp>
        <p:nvSpPr>
          <p:cNvPr id="6" name="TextBox 5">
            <a:extLst>
              <a:ext uri="{FF2B5EF4-FFF2-40B4-BE49-F238E27FC236}">
                <a16:creationId xmlns:a16="http://schemas.microsoft.com/office/drawing/2014/main" id="{49B64CCE-043A-3496-9DF2-53BAF2B0E5B9}"/>
              </a:ext>
            </a:extLst>
          </p:cNvPr>
          <p:cNvSpPr txBox="1"/>
          <p:nvPr/>
        </p:nvSpPr>
        <p:spPr>
          <a:xfrm>
            <a:off x="9120188" y="1665288"/>
            <a:ext cx="2802637" cy="3275012"/>
          </a:xfrm>
          <a:prstGeom prst="rect">
            <a:avLst/>
          </a:prstGeom>
          <a:solidFill>
            <a:schemeClr val="bg2"/>
          </a:solidFill>
        </p:spPr>
        <p:txBody>
          <a:bodyPr wrap="square" tIns="108000" rtlCol="0" anchor="ctr" anchorCtr="0">
            <a:noAutofit/>
          </a:bodyPr>
          <a:lstStyle/>
          <a:p>
            <a:pPr marL="177800" indent="-177800">
              <a:buClr>
                <a:schemeClr val="accent2"/>
              </a:buClr>
              <a:buFont typeface="Arial" panose="020B0604020202020204" pitchFamily="34" charset="0"/>
              <a:buChar char="•"/>
            </a:pPr>
            <a:r>
              <a:rPr lang="en-US" sz="1400" err="1"/>
              <a:t>Sonrotoclax</a:t>
            </a:r>
            <a:r>
              <a:rPr lang="en-US" sz="1400"/>
              <a:t> + </a:t>
            </a:r>
            <a:r>
              <a:rPr lang="en-US" sz="1400" err="1"/>
              <a:t>zanubrutinib</a:t>
            </a:r>
            <a:r>
              <a:rPr lang="en-US" sz="1400"/>
              <a:t> achieved high rates of </a:t>
            </a:r>
            <a:r>
              <a:rPr lang="en-US" sz="1400" err="1"/>
              <a:t>uMRD</a:t>
            </a:r>
            <a:r>
              <a:rPr lang="en-US" sz="1400"/>
              <a:t> in peripheral blood</a:t>
            </a:r>
          </a:p>
          <a:p>
            <a:pPr marL="177800" indent="-177800">
              <a:buClr>
                <a:schemeClr val="accent2"/>
              </a:buClr>
              <a:buFont typeface="Arial" panose="020B0604020202020204" pitchFamily="34" charset="0"/>
              <a:buChar char="•"/>
            </a:pPr>
            <a:r>
              <a:rPr lang="en-US" sz="1400"/>
              <a:t>Of 33 MRD-evaluable patients, 28 (85%) had </a:t>
            </a:r>
            <a:r>
              <a:rPr lang="en-US" sz="1400" err="1"/>
              <a:t>uMRD</a:t>
            </a:r>
            <a:r>
              <a:rPr lang="en-US" sz="1400"/>
              <a:t> at time of data cutoff </a:t>
            </a:r>
          </a:p>
          <a:p>
            <a:pPr marL="177800" indent="-177800">
              <a:buClr>
                <a:schemeClr val="accent2"/>
              </a:buClr>
              <a:buFont typeface="Arial" panose="020B0604020202020204" pitchFamily="34" charset="0"/>
              <a:buChar char="•"/>
            </a:pPr>
            <a:r>
              <a:rPr lang="en-US" sz="1400"/>
              <a:t>Data shows evidence of responses deepening over time</a:t>
            </a:r>
          </a:p>
          <a:p>
            <a:pPr marL="177800" indent="-177800">
              <a:buClr>
                <a:schemeClr val="accent2"/>
              </a:buClr>
              <a:buFont typeface="Arial" panose="020B0604020202020204" pitchFamily="34" charset="0"/>
              <a:buChar char="•"/>
            </a:pPr>
            <a:r>
              <a:rPr lang="en-US" sz="1400"/>
              <a:t>All patients in the 160 mg, 320 mg and 640 mg cohorts  who reached week 48 achieved </a:t>
            </a:r>
            <a:r>
              <a:rPr lang="en-US" sz="1400" err="1"/>
              <a:t>uMRD</a:t>
            </a:r>
            <a:endParaRPr lang="en-US" sz="1400"/>
          </a:p>
        </p:txBody>
      </p:sp>
      <p:graphicFrame>
        <p:nvGraphicFramePr>
          <p:cNvPr id="7" name="Diagramm 6">
            <a:extLst>
              <a:ext uri="{FF2B5EF4-FFF2-40B4-BE49-F238E27FC236}">
                <a16:creationId xmlns:a16="http://schemas.microsoft.com/office/drawing/2014/main" id="{E7C97F08-DC86-DF6F-B3D4-C3FAD005C52C}"/>
              </a:ext>
            </a:extLst>
          </p:cNvPr>
          <p:cNvGraphicFramePr/>
          <p:nvPr>
            <p:extLst>
              <p:ext uri="{D42A27DB-BD31-4B8C-83A1-F6EECF244321}">
                <p14:modId xmlns:p14="http://schemas.microsoft.com/office/powerpoint/2010/main" val="3527340306"/>
              </p:ext>
            </p:extLst>
          </p:nvPr>
        </p:nvGraphicFramePr>
        <p:xfrm>
          <a:off x="416534" y="1665288"/>
          <a:ext cx="8703654" cy="4176712"/>
        </p:xfrm>
        <a:graphic>
          <a:graphicData uri="http://schemas.openxmlformats.org/drawingml/2006/chart">
            <c:chart xmlns:c="http://schemas.openxmlformats.org/drawingml/2006/chart" xmlns:r="http://schemas.openxmlformats.org/officeDocument/2006/relationships" r:id="rId3"/>
          </a:graphicData>
        </a:graphic>
      </p:graphicFrame>
      <p:cxnSp>
        <p:nvCxnSpPr>
          <p:cNvPr id="9" name="Gerader Verbinder 8">
            <a:extLst>
              <a:ext uri="{FF2B5EF4-FFF2-40B4-BE49-F238E27FC236}">
                <a16:creationId xmlns:a16="http://schemas.microsoft.com/office/drawing/2014/main" id="{45C67D3B-C412-5656-30CD-72C2F5BCBCE4}"/>
              </a:ext>
            </a:extLst>
          </p:cNvPr>
          <p:cNvCxnSpPr/>
          <p:nvPr/>
        </p:nvCxnSpPr>
        <p:spPr>
          <a:xfrm>
            <a:off x="4267200" y="2324100"/>
            <a:ext cx="0" cy="261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Gerader Verbinder 9">
            <a:extLst>
              <a:ext uri="{FF2B5EF4-FFF2-40B4-BE49-F238E27FC236}">
                <a16:creationId xmlns:a16="http://schemas.microsoft.com/office/drawing/2014/main" id="{D56A7363-C83F-52D6-CC01-11B10E91FEB1}"/>
              </a:ext>
            </a:extLst>
          </p:cNvPr>
          <p:cNvCxnSpPr/>
          <p:nvPr/>
        </p:nvCxnSpPr>
        <p:spPr>
          <a:xfrm>
            <a:off x="7378700" y="2324100"/>
            <a:ext cx="0" cy="261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feld 10">
            <a:extLst>
              <a:ext uri="{FF2B5EF4-FFF2-40B4-BE49-F238E27FC236}">
                <a16:creationId xmlns:a16="http://schemas.microsoft.com/office/drawing/2014/main" id="{F822F339-E08E-D14C-B36E-105E5565C892}"/>
              </a:ext>
            </a:extLst>
          </p:cNvPr>
          <p:cNvSpPr txBox="1"/>
          <p:nvPr/>
        </p:nvSpPr>
        <p:spPr>
          <a:xfrm>
            <a:off x="4495800" y="1665288"/>
            <a:ext cx="2641600" cy="584775"/>
          </a:xfrm>
          <a:prstGeom prst="rect">
            <a:avLst/>
          </a:prstGeom>
          <a:noFill/>
        </p:spPr>
        <p:txBody>
          <a:bodyPr wrap="square" rtlCol="0">
            <a:spAutoFit/>
          </a:bodyPr>
          <a:lstStyle/>
          <a:p>
            <a:pPr algn="ctr"/>
            <a:r>
              <a:rPr lang="de-DE" sz="1600" b="1"/>
              <a:t>Best </a:t>
            </a:r>
            <a:r>
              <a:rPr lang="de-DE" sz="1600" b="1" err="1"/>
              <a:t>MRD</a:t>
            </a:r>
            <a:r>
              <a:rPr lang="de-DE" sz="1600" b="1" baseline="30000" err="1"/>
              <a:t>a</a:t>
            </a:r>
            <a:endParaRPr lang="de-DE" sz="1600" b="1"/>
          </a:p>
          <a:p>
            <a:pPr algn="ctr"/>
            <a:r>
              <a:rPr lang="de-DE" sz="1600" b="1" err="1"/>
              <a:t>by</a:t>
            </a:r>
            <a:r>
              <a:rPr lang="de-DE" sz="1600" b="1"/>
              <a:t> </a:t>
            </a:r>
            <a:r>
              <a:rPr lang="de-DE" sz="1600" b="1" err="1"/>
              <a:t>week</a:t>
            </a:r>
            <a:r>
              <a:rPr lang="de-DE" sz="1600" b="1"/>
              <a:t> 48</a:t>
            </a:r>
            <a:r>
              <a:rPr lang="de-DE" sz="1600" b="1" baseline="30000"/>
              <a:t>b</a:t>
            </a:r>
            <a:endParaRPr lang="de-DE" sz="1600" b="1"/>
          </a:p>
        </p:txBody>
      </p:sp>
      <p:sp>
        <p:nvSpPr>
          <p:cNvPr id="12" name="Textfeld 11">
            <a:extLst>
              <a:ext uri="{FF2B5EF4-FFF2-40B4-BE49-F238E27FC236}">
                <a16:creationId xmlns:a16="http://schemas.microsoft.com/office/drawing/2014/main" id="{21DD6292-1109-8628-AAC1-B462AA76F3B7}"/>
              </a:ext>
            </a:extLst>
          </p:cNvPr>
          <p:cNvSpPr txBox="1"/>
          <p:nvPr/>
        </p:nvSpPr>
        <p:spPr>
          <a:xfrm>
            <a:off x="6870796" y="1665288"/>
            <a:ext cx="2641600" cy="584775"/>
          </a:xfrm>
          <a:prstGeom prst="rect">
            <a:avLst/>
          </a:prstGeom>
          <a:noFill/>
        </p:spPr>
        <p:txBody>
          <a:bodyPr wrap="square" rtlCol="0">
            <a:spAutoFit/>
          </a:bodyPr>
          <a:lstStyle/>
          <a:p>
            <a:pPr algn="ctr"/>
            <a:r>
              <a:rPr lang="de-DE" sz="1600" b="1"/>
              <a:t>Overall</a:t>
            </a:r>
          </a:p>
          <a:p>
            <a:pPr algn="ctr"/>
            <a:r>
              <a:rPr lang="de-DE" sz="1600" b="1" err="1"/>
              <a:t>best</a:t>
            </a:r>
            <a:r>
              <a:rPr lang="de-DE" sz="1600" b="1"/>
              <a:t> </a:t>
            </a:r>
            <a:r>
              <a:rPr lang="de-DE" sz="1600" b="1" err="1"/>
              <a:t>MRD</a:t>
            </a:r>
            <a:r>
              <a:rPr lang="de-DE" sz="1600" b="1" baseline="30000" err="1"/>
              <a:t>a</a:t>
            </a:r>
            <a:endParaRPr lang="de-DE" sz="1600" b="1"/>
          </a:p>
        </p:txBody>
      </p:sp>
      <p:sp>
        <p:nvSpPr>
          <p:cNvPr id="13" name="Textfeld 12">
            <a:extLst>
              <a:ext uri="{FF2B5EF4-FFF2-40B4-BE49-F238E27FC236}">
                <a16:creationId xmlns:a16="http://schemas.microsoft.com/office/drawing/2014/main" id="{A33CD93D-27AA-00FF-EDB9-92B8E52096C8}"/>
              </a:ext>
            </a:extLst>
          </p:cNvPr>
          <p:cNvSpPr txBox="1"/>
          <p:nvPr/>
        </p:nvSpPr>
        <p:spPr>
          <a:xfrm>
            <a:off x="1358804" y="1665288"/>
            <a:ext cx="2641600" cy="584775"/>
          </a:xfrm>
          <a:prstGeom prst="rect">
            <a:avLst/>
          </a:prstGeom>
          <a:noFill/>
        </p:spPr>
        <p:txBody>
          <a:bodyPr wrap="square" rtlCol="0">
            <a:spAutoFit/>
          </a:bodyPr>
          <a:lstStyle/>
          <a:p>
            <a:pPr algn="ctr"/>
            <a:r>
              <a:rPr lang="de-DE" sz="1600" b="1"/>
              <a:t>Best </a:t>
            </a:r>
            <a:r>
              <a:rPr lang="de-DE" sz="1600" b="1" err="1"/>
              <a:t>MRD</a:t>
            </a:r>
            <a:r>
              <a:rPr lang="de-DE" sz="1600" b="1" baseline="30000" err="1"/>
              <a:t>a</a:t>
            </a:r>
            <a:endParaRPr lang="de-DE" sz="1600" b="1"/>
          </a:p>
          <a:p>
            <a:pPr algn="ctr"/>
            <a:r>
              <a:rPr lang="de-DE" sz="1600" b="1" err="1"/>
              <a:t>by</a:t>
            </a:r>
            <a:r>
              <a:rPr lang="de-DE" sz="1600" b="1"/>
              <a:t> </a:t>
            </a:r>
            <a:r>
              <a:rPr lang="de-DE" sz="1600" b="1" err="1"/>
              <a:t>week</a:t>
            </a:r>
            <a:r>
              <a:rPr lang="de-DE" sz="1600" b="1"/>
              <a:t> 24</a:t>
            </a:r>
            <a:r>
              <a:rPr lang="de-DE" sz="1600" b="1" baseline="30000"/>
              <a:t>b</a:t>
            </a:r>
            <a:endParaRPr lang="de-DE" sz="1600" b="1"/>
          </a:p>
        </p:txBody>
      </p:sp>
    </p:spTree>
    <p:extLst>
      <p:ext uri="{BB962C8B-B14F-4D97-AF65-F5344CB8AC3E}">
        <p14:creationId xmlns:p14="http://schemas.microsoft.com/office/powerpoint/2010/main" val="41841855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7794D77-4C67-1616-36B0-94C81EE3CF8B}"/>
              </a:ext>
            </a:extLst>
          </p:cNvPr>
          <p:cNvSpPr>
            <a:spLocks noGrp="1"/>
          </p:cNvSpPr>
          <p:nvPr>
            <p:ph type="ftr" sz="quarter" idx="10"/>
          </p:nvPr>
        </p:nvSpPr>
        <p:spPr/>
        <p:txBody>
          <a:bodyPr/>
          <a:lstStyle/>
          <a:p>
            <a:r>
              <a:rPr lang="en-GB"/>
              <a:t>PFS, progression-free survival; </a:t>
            </a:r>
            <a:r>
              <a:rPr lang="en-GB" err="1"/>
              <a:t>sonro</a:t>
            </a:r>
            <a:r>
              <a:rPr lang="en-GB"/>
              <a:t>, </a:t>
            </a:r>
            <a:r>
              <a:rPr lang="en-GB" err="1"/>
              <a:t>sonrotoclax</a:t>
            </a:r>
            <a:r>
              <a:rPr lang="en-GB"/>
              <a:t>; </a:t>
            </a:r>
            <a:r>
              <a:rPr lang="en-GB" err="1"/>
              <a:t>zanu</a:t>
            </a:r>
            <a:r>
              <a:rPr lang="en-GB"/>
              <a:t>, zanubrutinib.  </a:t>
            </a:r>
          </a:p>
          <a:p>
            <a:r>
              <a:rPr lang="en-GB" b="1" err="1"/>
              <a:t>Opat</a:t>
            </a:r>
            <a:r>
              <a:rPr lang="en-GB" b="1"/>
              <a:t> et al. Abstract #S156 presented at EHA2024. </a:t>
            </a:r>
          </a:p>
        </p:txBody>
      </p:sp>
      <p:sp>
        <p:nvSpPr>
          <p:cNvPr id="3" name="Title 2">
            <a:extLst>
              <a:ext uri="{FF2B5EF4-FFF2-40B4-BE49-F238E27FC236}">
                <a16:creationId xmlns:a16="http://schemas.microsoft.com/office/drawing/2014/main" id="{371896DF-789B-7D9C-FE22-61E8EB3C582A}"/>
              </a:ext>
            </a:extLst>
          </p:cNvPr>
          <p:cNvSpPr>
            <a:spLocks noGrp="1"/>
          </p:cNvSpPr>
          <p:nvPr>
            <p:ph type="title"/>
          </p:nvPr>
        </p:nvSpPr>
        <p:spPr/>
        <p:txBody>
          <a:bodyPr/>
          <a:lstStyle/>
          <a:p>
            <a:r>
              <a:rPr lang="en-US"/>
              <a:t>Progression-free survival </a:t>
            </a:r>
          </a:p>
        </p:txBody>
      </p:sp>
      <p:sp>
        <p:nvSpPr>
          <p:cNvPr id="7" name="Rectangle 6">
            <a:extLst>
              <a:ext uri="{FF2B5EF4-FFF2-40B4-BE49-F238E27FC236}">
                <a16:creationId xmlns:a16="http://schemas.microsoft.com/office/drawing/2014/main" id="{5BC6F435-AF5E-BECC-3D51-2FD5D63FB31D}"/>
              </a:ext>
            </a:extLst>
          </p:cNvPr>
          <p:cNvSpPr/>
          <p:nvPr/>
        </p:nvSpPr>
        <p:spPr>
          <a:xfrm>
            <a:off x="9120187" y="1677034"/>
            <a:ext cx="2663823" cy="9907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indent="-177800">
              <a:buClr>
                <a:schemeClr val="accent2"/>
              </a:buClr>
              <a:buFont typeface="Arial" panose="020B0604020202020204" pitchFamily="34" charset="0"/>
              <a:buChar char="•"/>
            </a:pPr>
            <a:r>
              <a:rPr lang="en-US" sz="1400">
                <a:solidFill>
                  <a:schemeClr val="tx1"/>
                </a:solidFill>
              </a:rPr>
              <a:t>With a median study follow-up of 19.3 months, only 1 PFS event occurred in the 40 mg cohort</a:t>
            </a:r>
          </a:p>
        </p:txBody>
      </p:sp>
      <p:graphicFrame>
        <p:nvGraphicFramePr>
          <p:cNvPr id="5" name="Tabelle 4">
            <a:extLst>
              <a:ext uri="{FF2B5EF4-FFF2-40B4-BE49-F238E27FC236}">
                <a16:creationId xmlns:a16="http://schemas.microsoft.com/office/drawing/2014/main" id="{F1F4D5DE-9823-496C-8233-A90FD9F6E7BC}"/>
              </a:ext>
            </a:extLst>
          </p:cNvPr>
          <p:cNvGraphicFramePr>
            <a:graphicFrameLocks noGrp="1"/>
          </p:cNvGraphicFramePr>
          <p:nvPr>
            <p:extLst>
              <p:ext uri="{D42A27DB-BD31-4B8C-83A1-F6EECF244321}">
                <p14:modId xmlns:p14="http://schemas.microsoft.com/office/powerpoint/2010/main" val="510896583"/>
              </p:ext>
            </p:extLst>
          </p:nvPr>
        </p:nvGraphicFramePr>
        <p:xfrm>
          <a:off x="416534" y="4931200"/>
          <a:ext cx="8028087" cy="960120"/>
        </p:xfrm>
        <a:graphic>
          <a:graphicData uri="http://schemas.openxmlformats.org/drawingml/2006/table">
            <a:tbl>
              <a:tblPr firstRow="1" bandRow="1">
                <a:tableStyleId>{5C22544A-7EE6-4342-B048-85BDC9FD1C3A}</a:tableStyleId>
              </a:tblPr>
              <a:tblGrid>
                <a:gridCol w="1836000">
                  <a:extLst>
                    <a:ext uri="{9D8B030D-6E8A-4147-A177-3AD203B41FA5}">
                      <a16:colId xmlns:a16="http://schemas.microsoft.com/office/drawing/2014/main" val="4068879399"/>
                    </a:ext>
                  </a:extLst>
                </a:gridCol>
                <a:gridCol w="187639">
                  <a:extLst>
                    <a:ext uri="{9D8B030D-6E8A-4147-A177-3AD203B41FA5}">
                      <a16:colId xmlns:a16="http://schemas.microsoft.com/office/drawing/2014/main" val="1236798471"/>
                    </a:ext>
                  </a:extLst>
                </a:gridCol>
                <a:gridCol w="187639">
                  <a:extLst>
                    <a:ext uri="{9D8B030D-6E8A-4147-A177-3AD203B41FA5}">
                      <a16:colId xmlns:a16="http://schemas.microsoft.com/office/drawing/2014/main" val="2922104253"/>
                    </a:ext>
                  </a:extLst>
                </a:gridCol>
                <a:gridCol w="187639">
                  <a:extLst>
                    <a:ext uri="{9D8B030D-6E8A-4147-A177-3AD203B41FA5}">
                      <a16:colId xmlns:a16="http://schemas.microsoft.com/office/drawing/2014/main" val="1100139046"/>
                    </a:ext>
                  </a:extLst>
                </a:gridCol>
                <a:gridCol w="187639">
                  <a:extLst>
                    <a:ext uri="{9D8B030D-6E8A-4147-A177-3AD203B41FA5}">
                      <a16:colId xmlns:a16="http://schemas.microsoft.com/office/drawing/2014/main" val="3977358234"/>
                    </a:ext>
                  </a:extLst>
                </a:gridCol>
                <a:gridCol w="187639">
                  <a:extLst>
                    <a:ext uri="{9D8B030D-6E8A-4147-A177-3AD203B41FA5}">
                      <a16:colId xmlns:a16="http://schemas.microsoft.com/office/drawing/2014/main" val="3344285248"/>
                    </a:ext>
                  </a:extLst>
                </a:gridCol>
                <a:gridCol w="187639">
                  <a:extLst>
                    <a:ext uri="{9D8B030D-6E8A-4147-A177-3AD203B41FA5}">
                      <a16:colId xmlns:a16="http://schemas.microsoft.com/office/drawing/2014/main" val="141867316"/>
                    </a:ext>
                  </a:extLst>
                </a:gridCol>
                <a:gridCol w="187639">
                  <a:extLst>
                    <a:ext uri="{9D8B030D-6E8A-4147-A177-3AD203B41FA5}">
                      <a16:colId xmlns:a16="http://schemas.microsoft.com/office/drawing/2014/main" val="601781997"/>
                    </a:ext>
                  </a:extLst>
                </a:gridCol>
                <a:gridCol w="187639">
                  <a:extLst>
                    <a:ext uri="{9D8B030D-6E8A-4147-A177-3AD203B41FA5}">
                      <a16:colId xmlns:a16="http://schemas.microsoft.com/office/drawing/2014/main" val="2634447630"/>
                    </a:ext>
                  </a:extLst>
                </a:gridCol>
                <a:gridCol w="187639">
                  <a:extLst>
                    <a:ext uri="{9D8B030D-6E8A-4147-A177-3AD203B41FA5}">
                      <a16:colId xmlns:a16="http://schemas.microsoft.com/office/drawing/2014/main" val="3640934860"/>
                    </a:ext>
                  </a:extLst>
                </a:gridCol>
                <a:gridCol w="187639">
                  <a:extLst>
                    <a:ext uri="{9D8B030D-6E8A-4147-A177-3AD203B41FA5}">
                      <a16:colId xmlns:a16="http://schemas.microsoft.com/office/drawing/2014/main" val="2027969157"/>
                    </a:ext>
                  </a:extLst>
                </a:gridCol>
                <a:gridCol w="187639">
                  <a:extLst>
                    <a:ext uri="{9D8B030D-6E8A-4147-A177-3AD203B41FA5}">
                      <a16:colId xmlns:a16="http://schemas.microsoft.com/office/drawing/2014/main" val="3061213644"/>
                    </a:ext>
                  </a:extLst>
                </a:gridCol>
                <a:gridCol w="187639">
                  <a:extLst>
                    <a:ext uri="{9D8B030D-6E8A-4147-A177-3AD203B41FA5}">
                      <a16:colId xmlns:a16="http://schemas.microsoft.com/office/drawing/2014/main" val="1905385740"/>
                    </a:ext>
                  </a:extLst>
                </a:gridCol>
                <a:gridCol w="187639">
                  <a:extLst>
                    <a:ext uri="{9D8B030D-6E8A-4147-A177-3AD203B41FA5}">
                      <a16:colId xmlns:a16="http://schemas.microsoft.com/office/drawing/2014/main" val="3641070461"/>
                    </a:ext>
                  </a:extLst>
                </a:gridCol>
                <a:gridCol w="187639">
                  <a:extLst>
                    <a:ext uri="{9D8B030D-6E8A-4147-A177-3AD203B41FA5}">
                      <a16:colId xmlns:a16="http://schemas.microsoft.com/office/drawing/2014/main" val="2232663326"/>
                    </a:ext>
                  </a:extLst>
                </a:gridCol>
                <a:gridCol w="187639">
                  <a:extLst>
                    <a:ext uri="{9D8B030D-6E8A-4147-A177-3AD203B41FA5}">
                      <a16:colId xmlns:a16="http://schemas.microsoft.com/office/drawing/2014/main" val="3750373906"/>
                    </a:ext>
                  </a:extLst>
                </a:gridCol>
                <a:gridCol w="187639">
                  <a:extLst>
                    <a:ext uri="{9D8B030D-6E8A-4147-A177-3AD203B41FA5}">
                      <a16:colId xmlns:a16="http://schemas.microsoft.com/office/drawing/2014/main" val="2925566246"/>
                    </a:ext>
                  </a:extLst>
                </a:gridCol>
                <a:gridCol w="187639">
                  <a:extLst>
                    <a:ext uri="{9D8B030D-6E8A-4147-A177-3AD203B41FA5}">
                      <a16:colId xmlns:a16="http://schemas.microsoft.com/office/drawing/2014/main" val="293163258"/>
                    </a:ext>
                  </a:extLst>
                </a:gridCol>
                <a:gridCol w="187639">
                  <a:extLst>
                    <a:ext uri="{9D8B030D-6E8A-4147-A177-3AD203B41FA5}">
                      <a16:colId xmlns:a16="http://schemas.microsoft.com/office/drawing/2014/main" val="1697679516"/>
                    </a:ext>
                  </a:extLst>
                </a:gridCol>
                <a:gridCol w="187639">
                  <a:extLst>
                    <a:ext uri="{9D8B030D-6E8A-4147-A177-3AD203B41FA5}">
                      <a16:colId xmlns:a16="http://schemas.microsoft.com/office/drawing/2014/main" val="903147926"/>
                    </a:ext>
                  </a:extLst>
                </a:gridCol>
                <a:gridCol w="187639">
                  <a:extLst>
                    <a:ext uri="{9D8B030D-6E8A-4147-A177-3AD203B41FA5}">
                      <a16:colId xmlns:a16="http://schemas.microsoft.com/office/drawing/2014/main" val="2217817303"/>
                    </a:ext>
                  </a:extLst>
                </a:gridCol>
                <a:gridCol w="187639">
                  <a:extLst>
                    <a:ext uri="{9D8B030D-6E8A-4147-A177-3AD203B41FA5}">
                      <a16:colId xmlns:a16="http://schemas.microsoft.com/office/drawing/2014/main" val="4153227656"/>
                    </a:ext>
                  </a:extLst>
                </a:gridCol>
                <a:gridCol w="187639">
                  <a:extLst>
                    <a:ext uri="{9D8B030D-6E8A-4147-A177-3AD203B41FA5}">
                      <a16:colId xmlns:a16="http://schemas.microsoft.com/office/drawing/2014/main" val="4147755382"/>
                    </a:ext>
                  </a:extLst>
                </a:gridCol>
                <a:gridCol w="187639">
                  <a:extLst>
                    <a:ext uri="{9D8B030D-6E8A-4147-A177-3AD203B41FA5}">
                      <a16:colId xmlns:a16="http://schemas.microsoft.com/office/drawing/2014/main" val="2032951093"/>
                    </a:ext>
                  </a:extLst>
                </a:gridCol>
                <a:gridCol w="187639">
                  <a:extLst>
                    <a:ext uri="{9D8B030D-6E8A-4147-A177-3AD203B41FA5}">
                      <a16:colId xmlns:a16="http://schemas.microsoft.com/office/drawing/2014/main" val="203472931"/>
                    </a:ext>
                  </a:extLst>
                </a:gridCol>
                <a:gridCol w="187639">
                  <a:extLst>
                    <a:ext uri="{9D8B030D-6E8A-4147-A177-3AD203B41FA5}">
                      <a16:colId xmlns:a16="http://schemas.microsoft.com/office/drawing/2014/main" val="2249306412"/>
                    </a:ext>
                  </a:extLst>
                </a:gridCol>
                <a:gridCol w="187639">
                  <a:extLst>
                    <a:ext uri="{9D8B030D-6E8A-4147-A177-3AD203B41FA5}">
                      <a16:colId xmlns:a16="http://schemas.microsoft.com/office/drawing/2014/main" val="3553462030"/>
                    </a:ext>
                  </a:extLst>
                </a:gridCol>
                <a:gridCol w="187639">
                  <a:extLst>
                    <a:ext uri="{9D8B030D-6E8A-4147-A177-3AD203B41FA5}">
                      <a16:colId xmlns:a16="http://schemas.microsoft.com/office/drawing/2014/main" val="2696902536"/>
                    </a:ext>
                  </a:extLst>
                </a:gridCol>
                <a:gridCol w="187639">
                  <a:extLst>
                    <a:ext uri="{9D8B030D-6E8A-4147-A177-3AD203B41FA5}">
                      <a16:colId xmlns:a16="http://schemas.microsoft.com/office/drawing/2014/main" val="453549116"/>
                    </a:ext>
                  </a:extLst>
                </a:gridCol>
                <a:gridCol w="187639">
                  <a:extLst>
                    <a:ext uri="{9D8B030D-6E8A-4147-A177-3AD203B41FA5}">
                      <a16:colId xmlns:a16="http://schemas.microsoft.com/office/drawing/2014/main" val="11033969"/>
                    </a:ext>
                  </a:extLst>
                </a:gridCol>
                <a:gridCol w="187639">
                  <a:extLst>
                    <a:ext uri="{9D8B030D-6E8A-4147-A177-3AD203B41FA5}">
                      <a16:colId xmlns:a16="http://schemas.microsoft.com/office/drawing/2014/main" val="1933315948"/>
                    </a:ext>
                  </a:extLst>
                </a:gridCol>
                <a:gridCol w="187639">
                  <a:extLst>
                    <a:ext uri="{9D8B030D-6E8A-4147-A177-3AD203B41FA5}">
                      <a16:colId xmlns:a16="http://schemas.microsoft.com/office/drawing/2014/main" val="1473537801"/>
                    </a:ext>
                  </a:extLst>
                </a:gridCol>
                <a:gridCol w="187639">
                  <a:extLst>
                    <a:ext uri="{9D8B030D-6E8A-4147-A177-3AD203B41FA5}">
                      <a16:colId xmlns:a16="http://schemas.microsoft.com/office/drawing/2014/main" val="4195243978"/>
                    </a:ext>
                  </a:extLst>
                </a:gridCol>
                <a:gridCol w="187639">
                  <a:extLst>
                    <a:ext uri="{9D8B030D-6E8A-4147-A177-3AD203B41FA5}">
                      <a16:colId xmlns:a16="http://schemas.microsoft.com/office/drawing/2014/main" val="3825117556"/>
                    </a:ext>
                  </a:extLst>
                </a:gridCol>
              </a:tblGrid>
              <a:tr h="0">
                <a:tc gridSpan="34">
                  <a:txBody>
                    <a:bodyPr/>
                    <a:lstStyle/>
                    <a:p>
                      <a:r>
                        <a:rPr lang="de-DE" sz="1050"/>
                        <a:t>No. of patients at risk</a:t>
                      </a:r>
                    </a:p>
                  </a:txBody>
                  <a:tcPr marT="0" marB="0" anchor="ct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tc hMerge="1">
                  <a:txBody>
                    <a:bodyPr/>
                    <a:lstStyle/>
                    <a:p>
                      <a:endParaRPr lang="de-DE" sz="1050"/>
                    </a:p>
                  </a:txBody>
                  <a:tcPr anchor="ctr"/>
                </a:tc>
                <a:extLst>
                  <a:ext uri="{0D108BD9-81ED-4DB2-BD59-A6C34878D82A}">
                    <a16:rowId xmlns:a16="http://schemas.microsoft.com/office/drawing/2014/main" val="1721434846"/>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err="1">
                          <a:ln>
                            <a:noFill/>
                          </a:ln>
                          <a:solidFill>
                            <a:srgbClr val="4E4F4E"/>
                          </a:solidFill>
                          <a:effectLst/>
                          <a:uLnTx/>
                          <a:uFillTx/>
                          <a:latin typeface="Arial" panose="020B0604020202020204"/>
                          <a:ea typeface="+mn-ea"/>
                          <a:cs typeface="+mn-cs"/>
                        </a:rPr>
                        <a:t>Sonro</a:t>
                      </a:r>
                      <a:r>
                        <a:rPr kumimoji="0" lang="de-DE" sz="1050" b="0" i="0" u="none" strike="noStrike" kern="1200" cap="none" spc="0" normalizeH="0" baseline="0" noProof="0">
                          <a:ln>
                            <a:noFill/>
                          </a:ln>
                          <a:solidFill>
                            <a:srgbClr val="4E4F4E"/>
                          </a:solidFill>
                          <a:effectLst/>
                          <a:uLnTx/>
                          <a:uFillTx/>
                          <a:latin typeface="Arial" panose="020B0604020202020204"/>
                          <a:ea typeface="+mn-ea"/>
                          <a:cs typeface="+mn-cs"/>
                        </a:rPr>
                        <a:t> 40 mg + </a:t>
                      </a:r>
                      <a:r>
                        <a:rPr kumimoji="0" lang="de-DE" sz="1050" b="0" i="0" u="none" strike="noStrike" kern="1200" cap="none" spc="0" normalizeH="0" baseline="0" noProof="0" err="1">
                          <a:ln>
                            <a:noFill/>
                          </a:ln>
                          <a:solidFill>
                            <a:srgbClr val="4E4F4E"/>
                          </a:solidFill>
                          <a:effectLst/>
                          <a:uLnTx/>
                          <a:uFillTx/>
                          <a:latin typeface="Arial" panose="020B0604020202020204"/>
                          <a:ea typeface="+mn-ea"/>
                          <a:cs typeface="+mn-cs"/>
                        </a:rPr>
                        <a:t>zanu</a:t>
                      </a:r>
                      <a:endParaRPr kumimoji="0" lang="de-DE" sz="1050" b="0" i="0" u="none" strike="noStrike" kern="1200" cap="none" spc="0" normalizeH="0" baseline="0" noProof="0">
                        <a:ln>
                          <a:noFill/>
                        </a:ln>
                        <a:solidFill>
                          <a:srgbClr val="4E4F4E"/>
                        </a:solidFill>
                        <a:effectLst/>
                        <a:uLnTx/>
                        <a:uFillTx/>
                        <a:latin typeface="Arial" panose="020B0604020202020204"/>
                        <a:ea typeface="+mn-ea"/>
                        <a:cs typeface="+mn-cs"/>
                      </a:endParaRPr>
                    </a:p>
                  </a:txBody>
                  <a:tcPr marT="0" marB="0" anchor="ctr">
                    <a:solidFill>
                      <a:schemeClr val="tx2">
                        <a:lumMod val="20000"/>
                        <a:lumOff val="80000"/>
                      </a:schemeClr>
                    </a:solidFill>
                  </a:tcPr>
                </a:tc>
                <a:tc>
                  <a:txBody>
                    <a:bodyPr/>
                    <a:lstStyle/>
                    <a:p>
                      <a:pPr algn="ctr"/>
                      <a:r>
                        <a:rPr lang="de-DE" sz="1050"/>
                        <a:t>4</a:t>
                      </a:r>
                    </a:p>
                  </a:txBody>
                  <a:tcPr marL="0" marR="0" marT="0" marB="0" anchor="ctr"/>
                </a:tc>
                <a:tc>
                  <a:txBody>
                    <a:bodyPr/>
                    <a:lstStyle/>
                    <a:p>
                      <a:pPr algn="ctr"/>
                      <a:r>
                        <a:rPr lang="de-DE" sz="1050"/>
                        <a:t>4</a:t>
                      </a:r>
                    </a:p>
                  </a:txBody>
                  <a:tcPr marL="0" marR="0" marT="0" marB="0" anchor="ctr"/>
                </a:tc>
                <a:tc>
                  <a:txBody>
                    <a:bodyPr/>
                    <a:lstStyle/>
                    <a:p>
                      <a:pPr algn="ctr"/>
                      <a:r>
                        <a:rPr lang="de-DE" sz="1050"/>
                        <a:t>4</a:t>
                      </a:r>
                    </a:p>
                  </a:txBody>
                  <a:tcPr marL="0" marR="0" marT="0" marB="0" anchor="ctr"/>
                </a:tc>
                <a:tc>
                  <a:txBody>
                    <a:bodyPr/>
                    <a:lstStyle/>
                    <a:p>
                      <a:pPr algn="ctr"/>
                      <a:r>
                        <a:rPr lang="de-DE" sz="1050"/>
                        <a:t>4</a:t>
                      </a:r>
                    </a:p>
                  </a:txBody>
                  <a:tcPr marL="0" marR="0" marT="0" marB="0" anchor="ctr"/>
                </a:tc>
                <a:tc>
                  <a:txBody>
                    <a:bodyPr/>
                    <a:lstStyle/>
                    <a:p>
                      <a:pPr algn="ctr"/>
                      <a:r>
                        <a:rPr lang="de-DE" sz="1050"/>
                        <a:t>4</a:t>
                      </a:r>
                    </a:p>
                  </a:txBody>
                  <a:tcPr marL="0" marR="0" marT="0" marB="0" anchor="ctr"/>
                </a:tc>
                <a:tc>
                  <a:txBody>
                    <a:bodyPr/>
                    <a:lstStyle/>
                    <a:p>
                      <a:pPr algn="ctr"/>
                      <a:r>
                        <a:rPr lang="de-DE" sz="1050"/>
                        <a:t>4</a:t>
                      </a:r>
                    </a:p>
                  </a:txBody>
                  <a:tcPr marL="0" marR="0" marT="0" marB="0" anchor="ctr"/>
                </a:tc>
                <a:tc>
                  <a:txBody>
                    <a:bodyPr/>
                    <a:lstStyle/>
                    <a:p>
                      <a:pPr algn="ctr"/>
                      <a:r>
                        <a:rPr lang="de-DE" sz="1050"/>
                        <a:t>4</a:t>
                      </a:r>
                    </a:p>
                  </a:txBody>
                  <a:tcPr marL="0" marR="0" marT="0" marB="0" anchor="ctr"/>
                </a:tc>
                <a:tc>
                  <a:txBody>
                    <a:bodyPr/>
                    <a:lstStyle/>
                    <a:p>
                      <a:pPr algn="ctr"/>
                      <a:r>
                        <a:rPr lang="de-DE" sz="1050"/>
                        <a:t>4</a:t>
                      </a:r>
                    </a:p>
                  </a:txBody>
                  <a:tcPr marL="0" marR="0" marT="0" marB="0" anchor="ctr"/>
                </a:tc>
                <a:tc>
                  <a:txBody>
                    <a:bodyPr/>
                    <a:lstStyle/>
                    <a:p>
                      <a:pPr algn="ctr"/>
                      <a:r>
                        <a:rPr lang="de-DE" sz="1050"/>
                        <a:t>3</a:t>
                      </a:r>
                    </a:p>
                  </a:txBody>
                  <a:tcPr marL="0" marR="0" marT="0" marB="0" anchor="ctr"/>
                </a:tc>
                <a:tc>
                  <a:txBody>
                    <a:bodyPr/>
                    <a:lstStyle/>
                    <a:p>
                      <a:pPr algn="ctr"/>
                      <a:r>
                        <a:rPr lang="de-DE" sz="1050"/>
                        <a:t>3</a:t>
                      </a:r>
                    </a:p>
                  </a:txBody>
                  <a:tcPr marL="0" marR="0" marT="0" marB="0" anchor="ctr"/>
                </a:tc>
                <a:tc>
                  <a:txBody>
                    <a:bodyPr/>
                    <a:lstStyle/>
                    <a:p>
                      <a:pPr algn="ctr"/>
                      <a:r>
                        <a:rPr lang="de-DE" sz="1050"/>
                        <a:t>3</a:t>
                      </a:r>
                    </a:p>
                  </a:txBody>
                  <a:tcPr marL="0" marR="0" marT="0" marB="0" anchor="ctr"/>
                </a:tc>
                <a:tc>
                  <a:txBody>
                    <a:bodyPr/>
                    <a:lstStyle/>
                    <a:p>
                      <a:pPr algn="ctr"/>
                      <a:r>
                        <a:rPr lang="de-DE" sz="1050"/>
                        <a:t>3</a:t>
                      </a:r>
                    </a:p>
                  </a:txBody>
                  <a:tcPr marL="0" marR="0" marT="0" marB="0" anchor="ctr"/>
                </a:tc>
                <a:tc>
                  <a:txBody>
                    <a:bodyPr/>
                    <a:lstStyle/>
                    <a:p>
                      <a:pPr algn="ctr"/>
                      <a:r>
                        <a:rPr lang="de-DE" sz="1050"/>
                        <a:t>3</a:t>
                      </a:r>
                    </a:p>
                  </a:txBody>
                  <a:tcPr marL="0" marR="0" marT="0" marB="0" anchor="ctr"/>
                </a:tc>
                <a:tc>
                  <a:txBody>
                    <a:bodyPr/>
                    <a:lstStyle/>
                    <a:p>
                      <a:pPr algn="ctr"/>
                      <a:r>
                        <a:rPr lang="de-DE" sz="1050"/>
                        <a:t>3</a:t>
                      </a:r>
                    </a:p>
                  </a:txBody>
                  <a:tcPr marL="0" marR="0" marT="0" marB="0" anchor="ctr"/>
                </a:tc>
                <a:tc>
                  <a:txBody>
                    <a:bodyPr/>
                    <a:lstStyle/>
                    <a:p>
                      <a:pPr algn="ctr"/>
                      <a:r>
                        <a:rPr lang="de-DE" sz="1050"/>
                        <a:t>3</a:t>
                      </a:r>
                    </a:p>
                  </a:txBody>
                  <a:tcPr marL="0" marR="0" marT="0" marB="0" anchor="ctr"/>
                </a:tc>
                <a:tc>
                  <a:txBody>
                    <a:bodyPr/>
                    <a:lstStyle/>
                    <a:p>
                      <a:pPr algn="ctr"/>
                      <a:r>
                        <a:rPr lang="de-DE" sz="1050"/>
                        <a:t>3</a:t>
                      </a:r>
                    </a:p>
                  </a:txBody>
                  <a:tcPr marL="0" marR="0" marT="0" marB="0" anchor="ctr"/>
                </a:tc>
                <a:tc>
                  <a:txBody>
                    <a:bodyPr/>
                    <a:lstStyle/>
                    <a:p>
                      <a:pPr algn="ctr"/>
                      <a:r>
                        <a:rPr lang="de-DE" sz="1050"/>
                        <a:t>3</a:t>
                      </a:r>
                    </a:p>
                  </a:txBody>
                  <a:tcPr marL="0" marR="0" marT="0" marB="0" anchor="ctr"/>
                </a:tc>
                <a:tc>
                  <a:txBody>
                    <a:bodyPr/>
                    <a:lstStyle/>
                    <a:p>
                      <a:pPr algn="ctr"/>
                      <a:r>
                        <a:rPr lang="de-DE" sz="1050"/>
                        <a:t>3</a:t>
                      </a:r>
                    </a:p>
                  </a:txBody>
                  <a:tcPr marL="0" marR="0" marT="0" marB="0" anchor="ctr"/>
                </a:tc>
                <a:tc>
                  <a:txBody>
                    <a:bodyPr/>
                    <a:lstStyle/>
                    <a:p>
                      <a:pPr algn="ctr"/>
                      <a:r>
                        <a:rPr lang="de-DE" sz="1050"/>
                        <a:t>3</a:t>
                      </a:r>
                    </a:p>
                  </a:txBody>
                  <a:tcPr marL="0" marR="0" marT="0" marB="0" anchor="ctr"/>
                </a:tc>
                <a:tc>
                  <a:txBody>
                    <a:bodyPr/>
                    <a:lstStyle/>
                    <a:p>
                      <a:pPr algn="ctr"/>
                      <a:r>
                        <a:rPr lang="de-DE" sz="1050"/>
                        <a:t>3</a:t>
                      </a:r>
                    </a:p>
                  </a:txBody>
                  <a:tcPr marL="0" marR="0" marT="0" marB="0" anchor="ctr"/>
                </a:tc>
                <a:tc>
                  <a:txBody>
                    <a:bodyPr/>
                    <a:lstStyle/>
                    <a:p>
                      <a:pPr algn="ctr"/>
                      <a:r>
                        <a:rPr lang="de-DE" sz="1050"/>
                        <a:t>3</a:t>
                      </a:r>
                    </a:p>
                  </a:txBody>
                  <a:tcPr marL="0" marR="0" marT="0" marB="0" anchor="ctr"/>
                </a:tc>
                <a:tc>
                  <a:txBody>
                    <a:bodyPr/>
                    <a:lstStyle/>
                    <a:p>
                      <a:pPr algn="ctr"/>
                      <a:r>
                        <a:rPr lang="de-DE" sz="1050"/>
                        <a:t>3</a:t>
                      </a:r>
                    </a:p>
                  </a:txBody>
                  <a:tcPr marL="0" marR="0" marT="0" marB="0" anchor="ctr"/>
                </a:tc>
                <a:tc>
                  <a:txBody>
                    <a:bodyPr/>
                    <a:lstStyle/>
                    <a:p>
                      <a:pPr algn="ctr"/>
                      <a:r>
                        <a:rPr lang="de-DE" sz="1050"/>
                        <a:t>3</a:t>
                      </a:r>
                    </a:p>
                  </a:txBody>
                  <a:tcPr marL="0" marR="0" marT="0" marB="0" anchor="ctr"/>
                </a:tc>
                <a:tc>
                  <a:txBody>
                    <a:bodyPr/>
                    <a:lstStyle/>
                    <a:p>
                      <a:pPr algn="ctr"/>
                      <a:r>
                        <a:rPr lang="de-DE" sz="1050"/>
                        <a:t>3</a:t>
                      </a:r>
                    </a:p>
                  </a:txBody>
                  <a:tcPr marL="0" marR="0" marT="0" marB="0" anchor="ctr"/>
                </a:tc>
                <a:tc>
                  <a:txBody>
                    <a:bodyPr/>
                    <a:lstStyle/>
                    <a:p>
                      <a:pPr algn="ctr"/>
                      <a:r>
                        <a:rPr lang="de-DE" sz="1050"/>
                        <a:t>3</a:t>
                      </a:r>
                    </a:p>
                  </a:txBody>
                  <a:tcPr marL="0" marR="0" marT="0" marB="0" anchor="ctr"/>
                </a:tc>
                <a:tc>
                  <a:txBody>
                    <a:bodyPr/>
                    <a:lstStyle/>
                    <a:p>
                      <a:pPr algn="ctr"/>
                      <a:r>
                        <a:rPr lang="de-DE" sz="1050"/>
                        <a:t>3</a:t>
                      </a:r>
                    </a:p>
                  </a:txBody>
                  <a:tcPr marL="0" marR="0" marT="0" marB="0" anchor="ctr"/>
                </a:tc>
                <a:tc>
                  <a:txBody>
                    <a:bodyPr/>
                    <a:lstStyle/>
                    <a:p>
                      <a:pPr algn="ctr"/>
                      <a:r>
                        <a:rPr lang="de-DE" sz="1050"/>
                        <a:t>3</a:t>
                      </a:r>
                    </a:p>
                  </a:txBody>
                  <a:tcPr marL="0" marR="0" marT="0" marB="0" anchor="ctr"/>
                </a:tc>
                <a:tc>
                  <a:txBody>
                    <a:bodyPr/>
                    <a:lstStyle/>
                    <a:p>
                      <a:pPr algn="ctr"/>
                      <a:r>
                        <a:rPr lang="de-DE" sz="1050"/>
                        <a:t>3</a:t>
                      </a:r>
                    </a:p>
                  </a:txBody>
                  <a:tcPr marL="0" marR="0" marT="0" marB="0" anchor="ctr"/>
                </a:tc>
                <a:tc>
                  <a:txBody>
                    <a:bodyPr/>
                    <a:lstStyle/>
                    <a:p>
                      <a:pPr algn="ctr"/>
                      <a:r>
                        <a:rPr lang="de-DE" sz="1050"/>
                        <a:t>3</a:t>
                      </a:r>
                    </a:p>
                  </a:txBody>
                  <a:tcPr marL="0" marR="0" marT="0" marB="0" anchor="ctr"/>
                </a:tc>
                <a:tc>
                  <a:txBody>
                    <a:bodyPr/>
                    <a:lstStyle/>
                    <a:p>
                      <a:pPr algn="ctr"/>
                      <a:r>
                        <a:rPr lang="de-DE" sz="1050"/>
                        <a:t>3</a:t>
                      </a:r>
                    </a:p>
                  </a:txBody>
                  <a:tcPr marL="0" marR="0" marT="0" marB="0" anchor="ctr"/>
                </a:tc>
                <a:tc>
                  <a:txBody>
                    <a:bodyPr/>
                    <a:lstStyle/>
                    <a:p>
                      <a:pPr algn="ctr"/>
                      <a:r>
                        <a:rPr lang="de-DE" sz="1050"/>
                        <a:t>3</a:t>
                      </a:r>
                    </a:p>
                  </a:txBody>
                  <a:tcPr marL="0" marR="0" marT="0" marB="0" anchor="ctr"/>
                </a:tc>
                <a:tc>
                  <a:txBody>
                    <a:bodyPr/>
                    <a:lstStyle/>
                    <a:p>
                      <a:pPr algn="ctr"/>
                      <a:r>
                        <a:rPr lang="de-DE" sz="1050"/>
                        <a:t>1</a:t>
                      </a:r>
                    </a:p>
                  </a:txBody>
                  <a:tcPr marL="0" marR="0" marT="0" marB="0" anchor="ctr"/>
                </a:tc>
                <a:tc>
                  <a:txBody>
                    <a:bodyPr/>
                    <a:lstStyle/>
                    <a:p>
                      <a:pPr algn="ctr"/>
                      <a:r>
                        <a:rPr lang="de-DE" sz="1050"/>
                        <a:t>0</a:t>
                      </a:r>
                    </a:p>
                  </a:txBody>
                  <a:tcPr marL="0" marR="0" marT="0" marB="0" anchor="ctr"/>
                </a:tc>
                <a:extLst>
                  <a:ext uri="{0D108BD9-81ED-4DB2-BD59-A6C34878D82A}">
                    <a16:rowId xmlns:a16="http://schemas.microsoft.com/office/drawing/2014/main" val="3393422810"/>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err="1">
                          <a:ln>
                            <a:noFill/>
                          </a:ln>
                          <a:solidFill>
                            <a:srgbClr val="4E4F4E"/>
                          </a:solidFill>
                          <a:effectLst/>
                          <a:uLnTx/>
                          <a:uFillTx/>
                          <a:latin typeface="Arial" panose="020B0604020202020204"/>
                          <a:ea typeface="+mn-ea"/>
                          <a:cs typeface="+mn-cs"/>
                        </a:rPr>
                        <a:t>Sonro</a:t>
                      </a:r>
                      <a:r>
                        <a:rPr kumimoji="0" lang="de-DE" sz="1050" b="0" i="0" u="none" strike="noStrike" kern="1200" cap="none" spc="0" normalizeH="0" baseline="0" noProof="0">
                          <a:ln>
                            <a:noFill/>
                          </a:ln>
                          <a:solidFill>
                            <a:srgbClr val="4E4F4E"/>
                          </a:solidFill>
                          <a:effectLst/>
                          <a:uLnTx/>
                          <a:uFillTx/>
                          <a:latin typeface="Arial" panose="020B0604020202020204"/>
                          <a:ea typeface="+mn-ea"/>
                          <a:cs typeface="+mn-cs"/>
                        </a:rPr>
                        <a:t> 80 mg + </a:t>
                      </a:r>
                      <a:r>
                        <a:rPr kumimoji="0" lang="de-DE" sz="1050" b="0" i="0" u="none" strike="noStrike" kern="1200" cap="none" spc="0" normalizeH="0" baseline="0" noProof="0" err="1">
                          <a:ln>
                            <a:noFill/>
                          </a:ln>
                          <a:solidFill>
                            <a:srgbClr val="4E4F4E"/>
                          </a:solidFill>
                          <a:effectLst/>
                          <a:uLnTx/>
                          <a:uFillTx/>
                          <a:latin typeface="Arial" panose="020B0604020202020204"/>
                          <a:ea typeface="+mn-ea"/>
                          <a:cs typeface="+mn-cs"/>
                        </a:rPr>
                        <a:t>zanu</a:t>
                      </a:r>
                      <a:endParaRPr kumimoji="0" lang="de-DE" sz="1050" b="0" i="0" u="none" strike="noStrike" kern="1200" cap="none" spc="0" normalizeH="0" baseline="0" noProof="0">
                        <a:ln>
                          <a:noFill/>
                        </a:ln>
                        <a:solidFill>
                          <a:srgbClr val="4E4F4E"/>
                        </a:solidFill>
                        <a:effectLst/>
                        <a:uLnTx/>
                        <a:uFillTx/>
                        <a:latin typeface="Arial" panose="020B0604020202020204"/>
                        <a:ea typeface="+mn-ea"/>
                        <a:cs typeface="+mn-cs"/>
                      </a:endParaRPr>
                    </a:p>
                  </a:txBody>
                  <a:tcPr marT="0" marB="0" anchor="ctr">
                    <a:solidFill>
                      <a:schemeClr val="tx2">
                        <a:lumMod val="40000"/>
                        <a:lumOff val="60000"/>
                      </a:schemeClr>
                    </a:solidFill>
                  </a:tcPr>
                </a:tc>
                <a:tc>
                  <a:txBody>
                    <a:bodyPr/>
                    <a:lstStyle/>
                    <a:p>
                      <a:pPr algn="ctr"/>
                      <a:r>
                        <a:rPr lang="de-DE" sz="1050"/>
                        <a:t>9</a:t>
                      </a:r>
                    </a:p>
                  </a:txBody>
                  <a:tcPr marL="0" marR="0" marT="0" marB="0" anchor="ctr"/>
                </a:tc>
                <a:tc>
                  <a:txBody>
                    <a:bodyPr/>
                    <a:lstStyle/>
                    <a:p>
                      <a:pPr algn="ctr"/>
                      <a:r>
                        <a:rPr lang="de-DE" sz="1050"/>
                        <a:t>9</a:t>
                      </a:r>
                    </a:p>
                  </a:txBody>
                  <a:tcPr marL="0" marR="0" marT="0" marB="0" anchor="ctr"/>
                </a:tc>
                <a:tc>
                  <a:txBody>
                    <a:bodyPr/>
                    <a:lstStyle/>
                    <a:p>
                      <a:pPr algn="ctr"/>
                      <a:r>
                        <a:rPr lang="de-DE" sz="1050"/>
                        <a:t>9</a:t>
                      </a:r>
                    </a:p>
                  </a:txBody>
                  <a:tcPr marL="0" marR="0" marT="0" marB="0" anchor="ctr"/>
                </a:tc>
                <a:tc>
                  <a:txBody>
                    <a:bodyPr/>
                    <a:lstStyle/>
                    <a:p>
                      <a:pPr algn="ctr"/>
                      <a:r>
                        <a:rPr lang="de-DE" sz="1050"/>
                        <a:t>9</a:t>
                      </a:r>
                    </a:p>
                  </a:txBody>
                  <a:tcPr marL="0" marR="0" marT="0" marB="0" anchor="ctr"/>
                </a:tc>
                <a:tc>
                  <a:txBody>
                    <a:bodyPr/>
                    <a:lstStyle/>
                    <a:p>
                      <a:pPr algn="ctr"/>
                      <a:r>
                        <a:rPr lang="de-DE" sz="1050"/>
                        <a:t>9</a:t>
                      </a:r>
                    </a:p>
                  </a:txBody>
                  <a:tcPr marL="0" marR="0" marT="0" marB="0" anchor="ctr"/>
                </a:tc>
                <a:tc>
                  <a:txBody>
                    <a:bodyPr/>
                    <a:lstStyle/>
                    <a:p>
                      <a:pPr algn="ctr"/>
                      <a:r>
                        <a:rPr lang="de-DE" sz="1050"/>
                        <a:t>9</a:t>
                      </a:r>
                    </a:p>
                  </a:txBody>
                  <a:tcPr marL="0" marR="0" marT="0" marB="0" anchor="ctr"/>
                </a:tc>
                <a:tc>
                  <a:txBody>
                    <a:bodyPr/>
                    <a:lstStyle/>
                    <a:p>
                      <a:pPr algn="ctr"/>
                      <a:r>
                        <a:rPr lang="de-DE" sz="1050"/>
                        <a:t>9</a:t>
                      </a:r>
                    </a:p>
                  </a:txBody>
                  <a:tcPr marL="0" marR="0" marT="0" marB="0" anchor="ctr"/>
                </a:tc>
                <a:tc>
                  <a:txBody>
                    <a:bodyPr/>
                    <a:lstStyle/>
                    <a:p>
                      <a:pPr algn="ctr"/>
                      <a:r>
                        <a:rPr lang="de-DE" sz="1050"/>
                        <a:t>8</a:t>
                      </a:r>
                    </a:p>
                  </a:txBody>
                  <a:tcPr marL="0" marR="0" marT="0" marB="0" anchor="ctr"/>
                </a:tc>
                <a:tc>
                  <a:txBody>
                    <a:bodyPr/>
                    <a:lstStyle/>
                    <a:p>
                      <a:pPr algn="ctr"/>
                      <a:r>
                        <a:rPr lang="de-DE" sz="1050"/>
                        <a:t>8</a:t>
                      </a:r>
                    </a:p>
                  </a:txBody>
                  <a:tcPr marL="0" marR="0" marT="0" marB="0" anchor="ctr"/>
                </a:tc>
                <a:tc>
                  <a:txBody>
                    <a:bodyPr/>
                    <a:lstStyle/>
                    <a:p>
                      <a:pPr algn="ctr"/>
                      <a:r>
                        <a:rPr lang="de-DE" sz="1050"/>
                        <a:t>8</a:t>
                      </a:r>
                    </a:p>
                  </a:txBody>
                  <a:tcPr marL="0" marR="0" marT="0" marB="0" anchor="ctr"/>
                </a:tc>
                <a:tc>
                  <a:txBody>
                    <a:bodyPr/>
                    <a:lstStyle/>
                    <a:p>
                      <a:pPr algn="ctr"/>
                      <a:r>
                        <a:rPr lang="de-DE" sz="1050"/>
                        <a:t>7</a:t>
                      </a:r>
                    </a:p>
                  </a:txBody>
                  <a:tcPr marL="0" marR="0" marT="0" marB="0" anchor="ctr"/>
                </a:tc>
                <a:tc>
                  <a:txBody>
                    <a:bodyPr/>
                    <a:lstStyle/>
                    <a:p>
                      <a:pPr algn="ctr"/>
                      <a:r>
                        <a:rPr lang="de-DE" sz="1050"/>
                        <a:t>7</a:t>
                      </a:r>
                    </a:p>
                  </a:txBody>
                  <a:tcPr marL="0" marR="0" marT="0" marB="0" anchor="ctr"/>
                </a:tc>
                <a:tc>
                  <a:txBody>
                    <a:bodyPr/>
                    <a:lstStyle/>
                    <a:p>
                      <a:pPr algn="ctr"/>
                      <a:r>
                        <a:rPr lang="de-DE" sz="1050"/>
                        <a:t>7</a:t>
                      </a:r>
                    </a:p>
                  </a:txBody>
                  <a:tcPr marL="0" marR="0" marT="0" marB="0" anchor="ctr"/>
                </a:tc>
                <a:tc>
                  <a:txBody>
                    <a:bodyPr/>
                    <a:lstStyle/>
                    <a:p>
                      <a:pPr algn="ctr"/>
                      <a:r>
                        <a:rPr lang="de-DE" sz="1050"/>
                        <a:t>7</a:t>
                      </a:r>
                    </a:p>
                  </a:txBody>
                  <a:tcPr marL="0" marR="0" marT="0" marB="0" anchor="ctr"/>
                </a:tc>
                <a:tc>
                  <a:txBody>
                    <a:bodyPr/>
                    <a:lstStyle/>
                    <a:p>
                      <a:pPr algn="ctr"/>
                      <a:r>
                        <a:rPr lang="de-DE" sz="1050"/>
                        <a:t>7</a:t>
                      </a:r>
                    </a:p>
                  </a:txBody>
                  <a:tcPr marL="0" marR="0" marT="0" marB="0" anchor="ctr"/>
                </a:tc>
                <a:tc>
                  <a:txBody>
                    <a:bodyPr/>
                    <a:lstStyle/>
                    <a:p>
                      <a:pPr algn="ctr"/>
                      <a:r>
                        <a:rPr lang="de-DE" sz="1050"/>
                        <a:t>7</a:t>
                      </a:r>
                    </a:p>
                  </a:txBody>
                  <a:tcPr marL="0" marR="0" marT="0" marB="0" anchor="ctr"/>
                </a:tc>
                <a:tc>
                  <a:txBody>
                    <a:bodyPr/>
                    <a:lstStyle/>
                    <a:p>
                      <a:pPr algn="ctr"/>
                      <a:r>
                        <a:rPr lang="de-DE" sz="1050"/>
                        <a:t>6</a:t>
                      </a:r>
                    </a:p>
                  </a:txBody>
                  <a:tcPr marL="0" marR="0" marT="0" marB="0" anchor="ctr"/>
                </a:tc>
                <a:tc>
                  <a:txBody>
                    <a:bodyPr/>
                    <a:lstStyle/>
                    <a:p>
                      <a:pPr algn="ctr"/>
                      <a:r>
                        <a:rPr lang="de-DE" sz="1050"/>
                        <a:t>5</a:t>
                      </a:r>
                    </a:p>
                  </a:txBody>
                  <a:tcPr marL="0" marR="0" marT="0" marB="0" anchor="ctr"/>
                </a:tc>
                <a:tc>
                  <a:txBody>
                    <a:bodyPr/>
                    <a:lstStyle/>
                    <a:p>
                      <a:pPr algn="ctr"/>
                      <a:r>
                        <a:rPr lang="de-DE" sz="1050"/>
                        <a:t>5</a:t>
                      </a:r>
                    </a:p>
                  </a:txBody>
                  <a:tcPr marL="0" marR="0" marT="0" marB="0" anchor="ctr"/>
                </a:tc>
                <a:tc>
                  <a:txBody>
                    <a:bodyPr/>
                    <a:lstStyle/>
                    <a:p>
                      <a:pPr algn="ctr"/>
                      <a:r>
                        <a:rPr lang="de-DE" sz="1050"/>
                        <a:t>5</a:t>
                      </a:r>
                    </a:p>
                  </a:txBody>
                  <a:tcPr marL="0" marR="0" marT="0" marB="0" anchor="ctr"/>
                </a:tc>
                <a:tc>
                  <a:txBody>
                    <a:bodyPr/>
                    <a:lstStyle/>
                    <a:p>
                      <a:pPr algn="ctr"/>
                      <a:r>
                        <a:rPr lang="de-DE" sz="1050"/>
                        <a:t>5</a:t>
                      </a:r>
                    </a:p>
                  </a:txBody>
                  <a:tcPr marL="0" marR="0" marT="0" marB="0" anchor="ctr"/>
                </a:tc>
                <a:tc>
                  <a:txBody>
                    <a:bodyPr/>
                    <a:lstStyle/>
                    <a:p>
                      <a:pPr algn="ctr"/>
                      <a:r>
                        <a:rPr lang="de-DE" sz="1050"/>
                        <a:t>5</a:t>
                      </a:r>
                    </a:p>
                  </a:txBody>
                  <a:tcPr marL="0" marR="0" marT="0" marB="0" anchor="ctr"/>
                </a:tc>
                <a:tc>
                  <a:txBody>
                    <a:bodyPr/>
                    <a:lstStyle/>
                    <a:p>
                      <a:pPr algn="ctr"/>
                      <a:r>
                        <a:rPr lang="de-DE" sz="1050"/>
                        <a:t>5</a:t>
                      </a:r>
                    </a:p>
                  </a:txBody>
                  <a:tcPr marL="0" marR="0" marT="0" marB="0" anchor="ctr"/>
                </a:tc>
                <a:tc>
                  <a:txBody>
                    <a:bodyPr/>
                    <a:lstStyle/>
                    <a:p>
                      <a:pPr algn="ctr"/>
                      <a:r>
                        <a:rPr lang="de-DE" sz="1050"/>
                        <a:t>5</a:t>
                      </a:r>
                    </a:p>
                  </a:txBody>
                  <a:tcPr marL="0" marR="0" marT="0" marB="0" anchor="ctr"/>
                </a:tc>
                <a:tc>
                  <a:txBody>
                    <a:bodyPr/>
                    <a:lstStyle/>
                    <a:p>
                      <a:pPr algn="ctr"/>
                      <a:r>
                        <a:rPr lang="de-DE" sz="1050"/>
                        <a:t>5</a:t>
                      </a:r>
                    </a:p>
                  </a:txBody>
                  <a:tcPr marL="0" marR="0" marT="0" marB="0" anchor="ctr"/>
                </a:tc>
                <a:tc>
                  <a:txBody>
                    <a:bodyPr/>
                    <a:lstStyle/>
                    <a:p>
                      <a:pPr algn="ctr"/>
                      <a:r>
                        <a:rPr lang="de-DE" sz="1050"/>
                        <a:t>5</a:t>
                      </a:r>
                    </a:p>
                  </a:txBody>
                  <a:tcPr marL="0" marR="0" marT="0" marB="0" anchor="ctr"/>
                </a:tc>
                <a:tc>
                  <a:txBody>
                    <a:bodyPr/>
                    <a:lstStyle/>
                    <a:p>
                      <a:pPr algn="ctr"/>
                      <a:r>
                        <a:rPr lang="de-DE" sz="1050"/>
                        <a:t>3</a:t>
                      </a:r>
                    </a:p>
                  </a:txBody>
                  <a:tcPr marL="0" marR="0" marT="0" marB="0" anchor="ctr"/>
                </a:tc>
                <a:tc>
                  <a:txBody>
                    <a:bodyPr/>
                    <a:lstStyle/>
                    <a:p>
                      <a:pPr algn="ctr"/>
                      <a:r>
                        <a:rPr lang="de-DE" sz="1050"/>
                        <a:t>3</a:t>
                      </a:r>
                    </a:p>
                  </a:txBody>
                  <a:tcPr marL="0" marR="0" marT="0" marB="0" anchor="ctr"/>
                </a:tc>
                <a:tc>
                  <a:txBody>
                    <a:bodyPr/>
                    <a:lstStyle/>
                    <a:p>
                      <a:pPr algn="ctr"/>
                      <a:r>
                        <a:rPr lang="de-DE" sz="1050"/>
                        <a:t>3</a:t>
                      </a:r>
                    </a:p>
                  </a:txBody>
                  <a:tcPr marL="0" marR="0" marT="0" marB="0" anchor="ctr"/>
                </a:tc>
                <a:tc>
                  <a:txBody>
                    <a:bodyPr/>
                    <a:lstStyle/>
                    <a:p>
                      <a:pPr algn="ctr"/>
                      <a:r>
                        <a:rPr lang="de-DE" sz="1050"/>
                        <a:t>2</a:t>
                      </a:r>
                    </a:p>
                  </a:txBody>
                  <a:tcPr marL="0" marR="0" marT="0" marB="0" anchor="ctr"/>
                </a:tc>
                <a:tc>
                  <a:txBody>
                    <a:bodyPr/>
                    <a:lstStyle/>
                    <a:p>
                      <a:pPr algn="ctr"/>
                      <a:r>
                        <a:rPr lang="de-DE" sz="1050"/>
                        <a:t>2</a:t>
                      </a:r>
                    </a:p>
                  </a:txBody>
                  <a:tcPr marL="0" marR="0" marT="0" marB="0" anchor="ctr"/>
                </a:tc>
                <a:tc>
                  <a:txBody>
                    <a:bodyPr/>
                    <a:lstStyle/>
                    <a:p>
                      <a:pPr algn="ctr"/>
                      <a:r>
                        <a:rPr lang="de-DE" sz="1050"/>
                        <a:t>1</a:t>
                      </a:r>
                    </a:p>
                  </a:txBody>
                  <a:tcPr marL="0" marR="0" marT="0" marB="0" anchor="ctr"/>
                </a:tc>
                <a:tc>
                  <a:txBody>
                    <a:bodyPr/>
                    <a:lstStyle/>
                    <a:p>
                      <a:pPr algn="ctr"/>
                      <a:r>
                        <a:rPr lang="de-DE" sz="1050"/>
                        <a:t>0</a:t>
                      </a:r>
                    </a:p>
                  </a:txBody>
                  <a:tcPr marL="0" marR="0" marT="0" marB="0" anchor="ctr"/>
                </a:tc>
                <a:extLst>
                  <a:ext uri="{0D108BD9-81ED-4DB2-BD59-A6C34878D82A}">
                    <a16:rowId xmlns:a16="http://schemas.microsoft.com/office/drawing/2014/main" val="201776138"/>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err="1">
                          <a:ln>
                            <a:noFill/>
                          </a:ln>
                          <a:solidFill>
                            <a:srgbClr val="4E4F4E"/>
                          </a:solidFill>
                          <a:effectLst/>
                          <a:uLnTx/>
                          <a:uFillTx/>
                          <a:latin typeface="Arial" panose="020B0604020202020204"/>
                          <a:ea typeface="+mn-ea"/>
                          <a:cs typeface="+mn-cs"/>
                        </a:rPr>
                        <a:t>Sonro</a:t>
                      </a:r>
                      <a:r>
                        <a:rPr kumimoji="0" lang="de-DE" sz="1050" b="0" i="0" u="none" strike="noStrike" kern="1200" cap="none" spc="0" normalizeH="0" baseline="0" noProof="0">
                          <a:ln>
                            <a:noFill/>
                          </a:ln>
                          <a:solidFill>
                            <a:srgbClr val="4E4F4E"/>
                          </a:solidFill>
                          <a:effectLst/>
                          <a:uLnTx/>
                          <a:uFillTx/>
                          <a:latin typeface="Arial" panose="020B0604020202020204"/>
                          <a:ea typeface="+mn-ea"/>
                          <a:cs typeface="+mn-cs"/>
                        </a:rPr>
                        <a:t> 160 mg + </a:t>
                      </a:r>
                      <a:r>
                        <a:rPr kumimoji="0" lang="de-DE" sz="1050" b="0" i="0" u="none" strike="noStrike" kern="1200" cap="none" spc="0" normalizeH="0" baseline="0" noProof="0" err="1">
                          <a:ln>
                            <a:noFill/>
                          </a:ln>
                          <a:solidFill>
                            <a:srgbClr val="4E4F4E"/>
                          </a:solidFill>
                          <a:effectLst/>
                          <a:uLnTx/>
                          <a:uFillTx/>
                          <a:latin typeface="Arial" panose="020B0604020202020204"/>
                          <a:ea typeface="+mn-ea"/>
                          <a:cs typeface="+mn-cs"/>
                        </a:rPr>
                        <a:t>zanu</a:t>
                      </a:r>
                      <a:endParaRPr kumimoji="0" lang="de-DE" sz="1050" b="0" i="0" u="none" strike="noStrike" kern="1200" cap="none" spc="0" normalizeH="0" baseline="0" noProof="0">
                        <a:ln>
                          <a:noFill/>
                        </a:ln>
                        <a:solidFill>
                          <a:srgbClr val="4E4F4E"/>
                        </a:solidFill>
                        <a:effectLst/>
                        <a:uLnTx/>
                        <a:uFillTx/>
                        <a:latin typeface="Arial" panose="020B0604020202020204"/>
                        <a:ea typeface="+mn-ea"/>
                        <a:cs typeface="+mn-cs"/>
                      </a:endParaRPr>
                    </a:p>
                  </a:txBody>
                  <a:tcPr marT="0" marB="0" anchor="ctr">
                    <a:solidFill>
                      <a:schemeClr val="tx2">
                        <a:lumMod val="60000"/>
                        <a:lumOff val="40000"/>
                      </a:schemeClr>
                    </a:solidFill>
                  </a:tcPr>
                </a:tc>
                <a:tc>
                  <a:txBody>
                    <a:bodyPr/>
                    <a:lstStyle/>
                    <a:p>
                      <a:pPr algn="ctr"/>
                      <a:r>
                        <a:rPr lang="de-DE" sz="1050"/>
                        <a:t>6</a:t>
                      </a:r>
                    </a:p>
                  </a:txBody>
                  <a:tcPr marL="0" marR="0" marT="0" marB="0" anchor="ctr"/>
                </a:tc>
                <a:tc>
                  <a:txBody>
                    <a:bodyPr/>
                    <a:lstStyle/>
                    <a:p>
                      <a:pPr algn="ctr"/>
                      <a:r>
                        <a:rPr lang="de-DE" sz="1050"/>
                        <a:t>6</a:t>
                      </a:r>
                    </a:p>
                  </a:txBody>
                  <a:tcPr marL="0" marR="0" marT="0" marB="0" anchor="ctr"/>
                </a:tc>
                <a:tc>
                  <a:txBody>
                    <a:bodyPr/>
                    <a:lstStyle/>
                    <a:p>
                      <a:pPr algn="ctr"/>
                      <a:r>
                        <a:rPr lang="de-DE" sz="1050"/>
                        <a:t>6</a:t>
                      </a:r>
                    </a:p>
                  </a:txBody>
                  <a:tcPr marL="0" marR="0" marT="0" marB="0" anchor="ctr"/>
                </a:tc>
                <a:tc>
                  <a:txBody>
                    <a:bodyPr/>
                    <a:lstStyle/>
                    <a:p>
                      <a:pPr algn="ctr"/>
                      <a:r>
                        <a:rPr lang="de-DE" sz="1050"/>
                        <a:t>6</a:t>
                      </a:r>
                    </a:p>
                  </a:txBody>
                  <a:tcPr marL="0" marR="0" marT="0" marB="0" anchor="ctr"/>
                </a:tc>
                <a:tc>
                  <a:txBody>
                    <a:bodyPr/>
                    <a:lstStyle/>
                    <a:p>
                      <a:pPr algn="ctr"/>
                      <a:r>
                        <a:rPr lang="de-DE" sz="1050"/>
                        <a:t>6</a:t>
                      </a:r>
                    </a:p>
                  </a:txBody>
                  <a:tcPr marL="0" marR="0" marT="0" marB="0" anchor="ctr"/>
                </a:tc>
                <a:tc>
                  <a:txBody>
                    <a:bodyPr/>
                    <a:lstStyle/>
                    <a:p>
                      <a:pPr algn="ctr"/>
                      <a:r>
                        <a:rPr lang="de-DE" sz="1050"/>
                        <a:t>6</a:t>
                      </a:r>
                    </a:p>
                  </a:txBody>
                  <a:tcPr marL="0" marR="0" marT="0" marB="0" anchor="ctr"/>
                </a:tc>
                <a:tc>
                  <a:txBody>
                    <a:bodyPr/>
                    <a:lstStyle/>
                    <a:p>
                      <a:pPr algn="ctr"/>
                      <a:r>
                        <a:rPr lang="de-DE" sz="1050"/>
                        <a:t>6</a:t>
                      </a:r>
                    </a:p>
                  </a:txBody>
                  <a:tcPr marL="0" marR="0" marT="0" marB="0" anchor="ctr"/>
                </a:tc>
                <a:tc>
                  <a:txBody>
                    <a:bodyPr/>
                    <a:lstStyle/>
                    <a:p>
                      <a:pPr algn="ctr"/>
                      <a:r>
                        <a:rPr lang="de-DE" sz="1050"/>
                        <a:t>6</a:t>
                      </a:r>
                    </a:p>
                  </a:txBody>
                  <a:tcPr marL="0" marR="0" marT="0" marB="0" anchor="ctr"/>
                </a:tc>
                <a:tc>
                  <a:txBody>
                    <a:bodyPr/>
                    <a:lstStyle/>
                    <a:p>
                      <a:pPr algn="ctr"/>
                      <a:r>
                        <a:rPr lang="de-DE" sz="1050"/>
                        <a:t>6</a:t>
                      </a:r>
                    </a:p>
                  </a:txBody>
                  <a:tcPr marL="0" marR="0" marT="0" marB="0" anchor="ctr"/>
                </a:tc>
                <a:tc>
                  <a:txBody>
                    <a:bodyPr/>
                    <a:lstStyle/>
                    <a:p>
                      <a:pPr algn="ctr"/>
                      <a:r>
                        <a:rPr lang="de-DE" sz="1050"/>
                        <a:t>6</a:t>
                      </a:r>
                    </a:p>
                  </a:txBody>
                  <a:tcPr marL="0" marR="0" marT="0" marB="0" anchor="ctr"/>
                </a:tc>
                <a:tc>
                  <a:txBody>
                    <a:bodyPr/>
                    <a:lstStyle/>
                    <a:p>
                      <a:pPr algn="ctr"/>
                      <a:r>
                        <a:rPr lang="de-DE" sz="1050"/>
                        <a:t>6</a:t>
                      </a:r>
                    </a:p>
                  </a:txBody>
                  <a:tcPr marL="0" marR="0" marT="0" marB="0" anchor="ctr"/>
                </a:tc>
                <a:tc>
                  <a:txBody>
                    <a:bodyPr/>
                    <a:lstStyle/>
                    <a:p>
                      <a:pPr algn="ctr"/>
                      <a:r>
                        <a:rPr lang="de-DE" sz="1050"/>
                        <a:t>6</a:t>
                      </a:r>
                    </a:p>
                  </a:txBody>
                  <a:tcPr marL="0" marR="0" marT="0" marB="0" anchor="ctr"/>
                </a:tc>
                <a:tc>
                  <a:txBody>
                    <a:bodyPr/>
                    <a:lstStyle/>
                    <a:p>
                      <a:pPr algn="ctr"/>
                      <a:r>
                        <a:rPr lang="de-DE" sz="1050"/>
                        <a:t>6</a:t>
                      </a:r>
                    </a:p>
                  </a:txBody>
                  <a:tcPr marL="0" marR="0" marT="0" marB="0" anchor="ctr"/>
                </a:tc>
                <a:tc>
                  <a:txBody>
                    <a:bodyPr/>
                    <a:lstStyle/>
                    <a:p>
                      <a:pPr algn="ctr"/>
                      <a:r>
                        <a:rPr lang="de-DE" sz="1050"/>
                        <a:t>6</a:t>
                      </a:r>
                    </a:p>
                  </a:txBody>
                  <a:tcPr marL="0" marR="0" marT="0" marB="0" anchor="ctr"/>
                </a:tc>
                <a:tc>
                  <a:txBody>
                    <a:bodyPr/>
                    <a:lstStyle/>
                    <a:p>
                      <a:pPr algn="ctr"/>
                      <a:r>
                        <a:rPr lang="de-DE" sz="1050"/>
                        <a:t>6</a:t>
                      </a:r>
                    </a:p>
                  </a:txBody>
                  <a:tcPr marL="0" marR="0" marT="0" marB="0" anchor="ctr"/>
                </a:tc>
                <a:tc>
                  <a:txBody>
                    <a:bodyPr/>
                    <a:lstStyle/>
                    <a:p>
                      <a:pPr algn="ctr"/>
                      <a:r>
                        <a:rPr lang="de-DE" sz="1050"/>
                        <a:t>6</a:t>
                      </a:r>
                    </a:p>
                  </a:txBody>
                  <a:tcPr marL="0" marR="0" marT="0" marB="0" anchor="ctr"/>
                </a:tc>
                <a:tc>
                  <a:txBody>
                    <a:bodyPr/>
                    <a:lstStyle/>
                    <a:p>
                      <a:pPr algn="ctr"/>
                      <a:r>
                        <a:rPr lang="de-DE" sz="1050"/>
                        <a:t>6</a:t>
                      </a:r>
                    </a:p>
                  </a:txBody>
                  <a:tcPr marL="0" marR="0" marT="0" marB="0" anchor="ctr"/>
                </a:tc>
                <a:tc>
                  <a:txBody>
                    <a:bodyPr/>
                    <a:lstStyle/>
                    <a:p>
                      <a:pPr algn="ctr"/>
                      <a:r>
                        <a:rPr lang="de-DE" sz="1050"/>
                        <a:t>6</a:t>
                      </a:r>
                    </a:p>
                  </a:txBody>
                  <a:tcPr marL="0" marR="0" marT="0" marB="0" anchor="ctr"/>
                </a:tc>
                <a:tc>
                  <a:txBody>
                    <a:bodyPr/>
                    <a:lstStyle/>
                    <a:p>
                      <a:pPr algn="ctr"/>
                      <a:r>
                        <a:rPr lang="de-DE" sz="1050"/>
                        <a:t>6</a:t>
                      </a:r>
                    </a:p>
                  </a:txBody>
                  <a:tcPr marL="0" marR="0" marT="0" marB="0" anchor="ctr"/>
                </a:tc>
                <a:tc>
                  <a:txBody>
                    <a:bodyPr/>
                    <a:lstStyle/>
                    <a:p>
                      <a:pPr algn="ctr"/>
                      <a:r>
                        <a:rPr lang="de-DE" sz="1050"/>
                        <a:t>6</a:t>
                      </a:r>
                    </a:p>
                  </a:txBody>
                  <a:tcPr marL="0" marR="0" marT="0" marB="0" anchor="ctr"/>
                </a:tc>
                <a:tc>
                  <a:txBody>
                    <a:bodyPr/>
                    <a:lstStyle/>
                    <a:p>
                      <a:pPr algn="ctr"/>
                      <a:r>
                        <a:rPr lang="de-DE" sz="1050"/>
                        <a:t>6</a:t>
                      </a:r>
                    </a:p>
                  </a:txBody>
                  <a:tcPr marL="0" marR="0" marT="0" marB="0" anchor="ctr"/>
                </a:tc>
                <a:tc>
                  <a:txBody>
                    <a:bodyPr/>
                    <a:lstStyle/>
                    <a:p>
                      <a:pPr algn="ctr"/>
                      <a:r>
                        <a:rPr lang="de-DE" sz="1050"/>
                        <a:t>6</a:t>
                      </a:r>
                    </a:p>
                  </a:txBody>
                  <a:tcPr marL="0" marR="0" marT="0" marB="0" anchor="ctr"/>
                </a:tc>
                <a:tc>
                  <a:txBody>
                    <a:bodyPr/>
                    <a:lstStyle/>
                    <a:p>
                      <a:pPr algn="ctr"/>
                      <a:r>
                        <a:rPr lang="de-DE" sz="1050"/>
                        <a:t>6</a:t>
                      </a:r>
                    </a:p>
                  </a:txBody>
                  <a:tcPr marL="0" marR="0" marT="0" marB="0" anchor="ctr"/>
                </a:tc>
                <a:tc>
                  <a:txBody>
                    <a:bodyPr/>
                    <a:lstStyle/>
                    <a:p>
                      <a:pPr algn="ctr"/>
                      <a:r>
                        <a:rPr lang="de-DE" sz="1050"/>
                        <a:t>6</a:t>
                      </a:r>
                    </a:p>
                  </a:txBody>
                  <a:tcPr marL="0" marR="0" marT="0" marB="0" anchor="ctr"/>
                </a:tc>
                <a:tc>
                  <a:txBody>
                    <a:bodyPr/>
                    <a:lstStyle/>
                    <a:p>
                      <a:pPr algn="ctr"/>
                      <a:r>
                        <a:rPr lang="de-DE" sz="1050"/>
                        <a:t>6</a:t>
                      </a:r>
                    </a:p>
                  </a:txBody>
                  <a:tcPr marL="0" marR="0" marT="0" marB="0" anchor="ctr"/>
                </a:tc>
                <a:tc>
                  <a:txBody>
                    <a:bodyPr/>
                    <a:lstStyle/>
                    <a:p>
                      <a:pPr algn="ctr"/>
                      <a:r>
                        <a:rPr lang="de-DE" sz="1050"/>
                        <a:t>6</a:t>
                      </a:r>
                    </a:p>
                  </a:txBody>
                  <a:tcPr marL="0" marR="0" marT="0" marB="0" anchor="ctr"/>
                </a:tc>
                <a:tc>
                  <a:txBody>
                    <a:bodyPr/>
                    <a:lstStyle/>
                    <a:p>
                      <a:pPr algn="ctr"/>
                      <a:r>
                        <a:rPr lang="de-DE" sz="1050"/>
                        <a:t>3</a:t>
                      </a:r>
                    </a:p>
                  </a:txBody>
                  <a:tcPr marL="0" marR="0" marT="0" marB="0" anchor="ctr"/>
                </a:tc>
                <a:tc>
                  <a:txBody>
                    <a:bodyPr/>
                    <a:lstStyle/>
                    <a:p>
                      <a:pPr algn="ctr"/>
                      <a:r>
                        <a:rPr lang="de-DE" sz="1050"/>
                        <a:t>1</a:t>
                      </a:r>
                    </a:p>
                  </a:txBody>
                  <a:tcPr marL="0" marR="0" marT="0" marB="0" anchor="ctr"/>
                </a:tc>
                <a:tc>
                  <a:txBody>
                    <a:bodyPr/>
                    <a:lstStyle/>
                    <a:p>
                      <a:pPr algn="ctr"/>
                      <a:r>
                        <a:rPr lang="de-DE" sz="1050"/>
                        <a:t>1</a:t>
                      </a:r>
                    </a:p>
                  </a:txBody>
                  <a:tcPr marL="0" marR="0" marT="0" marB="0" anchor="ctr"/>
                </a:tc>
                <a:tc>
                  <a:txBody>
                    <a:bodyPr/>
                    <a:lstStyle/>
                    <a:p>
                      <a:pPr algn="ctr"/>
                      <a:r>
                        <a:rPr lang="de-DE" sz="1050"/>
                        <a:t>0</a:t>
                      </a:r>
                    </a:p>
                  </a:txBody>
                  <a:tcPr marL="0" marR="0" marT="0" marB="0" anchor="ctr"/>
                </a:tc>
                <a:tc>
                  <a:txBody>
                    <a:bodyPr/>
                    <a:lstStyle/>
                    <a:p>
                      <a:pPr algn="ctr"/>
                      <a:r>
                        <a:rPr lang="de-DE" sz="1050"/>
                        <a:t>0</a:t>
                      </a:r>
                    </a:p>
                  </a:txBody>
                  <a:tcPr marL="0" marR="0" marT="0" marB="0" anchor="ctr"/>
                </a:tc>
                <a:tc>
                  <a:txBody>
                    <a:bodyPr/>
                    <a:lstStyle/>
                    <a:p>
                      <a:pPr algn="ctr"/>
                      <a:r>
                        <a:rPr lang="de-DE" sz="1050"/>
                        <a:t>0</a:t>
                      </a:r>
                    </a:p>
                  </a:txBody>
                  <a:tcPr marL="0" marR="0" marT="0" marB="0" anchor="ctr"/>
                </a:tc>
                <a:tc>
                  <a:txBody>
                    <a:bodyPr/>
                    <a:lstStyle/>
                    <a:p>
                      <a:pPr algn="ctr"/>
                      <a:r>
                        <a:rPr lang="de-DE" sz="1050"/>
                        <a:t>0</a:t>
                      </a:r>
                    </a:p>
                  </a:txBody>
                  <a:tcPr marL="0" marR="0" marT="0" marB="0" anchor="ctr"/>
                </a:tc>
                <a:extLst>
                  <a:ext uri="{0D108BD9-81ED-4DB2-BD59-A6C34878D82A}">
                    <a16:rowId xmlns:a16="http://schemas.microsoft.com/office/drawing/2014/main" val="1385030981"/>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err="1">
                          <a:ln>
                            <a:noFill/>
                          </a:ln>
                          <a:solidFill>
                            <a:schemeClr val="bg1"/>
                          </a:solidFill>
                          <a:effectLst/>
                          <a:uLnTx/>
                          <a:uFillTx/>
                          <a:latin typeface="Arial" panose="020B0604020202020204"/>
                          <a:ea typeface="+mn-ea"/>
                          <a:cs typeface="+mn-cs"/>
                        </a:rPr>
                        <a:t>Sonro</a:t>
                      </a:r>
                      <a:r>
                        <a:rPr kumimoji="0" lang="de-DE" sz="1050" b="0" i="0" u="none" strike="noStrike" kern="1200" cap="none" spc="0" normalizeH="0" baseline="0" noProof="0">
                          <a:ln>
                            <a:noFill/>
                          </a:ln>
                          <a:solidFill>
                            <a:schemeClr val="bg1"/>
                          </a:solidFill>
                          <a:effectLst/>
                          <a:uLnTx/>
                          <a:uFillTx/>
                          <a:latin typeface="Arial" panose="020B0604020202020204"/>
                          <a:ea typeface="+mn-ea"/>
                          <a:cs typeface="+mn-cs"/>
                        </a:rPr>
                        <a:t> 320 mg + </a:t>
                      </a:r>
                      <a:r>
                        <a:rPr kumimoji="0" lang="de-DE" sz="1050" b="0" i="0" u="none" strike="noStrike" kern="1200" cap="none" spc="0" normalizeH="0" baseline="0" noProof="0" err="1">
                          <a:ln>
                            <a:noFill/>
                          </a:ln>
                          <a:solidFill>
                            <a:schemeClr val="bg1"/>
                          </a:solidFill>
                          <a:effectLst/>
                          <a:uLnTx/>
                          <a:uFillTx/>
                          <a:latin typeface="Arial" panose="020B0604020202020204"/>
                          <a:ea typeface="+mn-ea"/>
                          <a:cs typeface="+mn-cs"/>
                        </a:rPr>
                        <a:t>zanu</a:t>
                      </a:r>
                      <a:endParaRPr kumimoji="0" lang="de-DE" sz="1050" b="0" i="0" u="none" strike="noStrike" kern="1200" cap="none" spc="0" normalizeH="0" baseline="0" noProof="0">
                        <a:ln>
                          <a:noFill/>
                        </a:ln>
                        <a:solidFill>
                          <a:schemeClr val="bg1"/>
                        </a:solidFill>
                        <a:effectLst/>
                        <a:uLnTx/>
                        <a:uFillTx/>
                        <a:latin typeface="Arial" panose="020B0604020202020204"/>
                        <a:ea typeface="+mn-ea"/>
                        <a:cs typeface="+mn-cs"/>
                      </a:endParaRPr>
                    </a:p>
                  </a:txBody>
                  <a:tcPr marT="0" marB="0" anchor="ctr">
                    <a:solidFill>
                      <a:schemeClr val="tx2">
                        <a:lumMod val="75000"/>
                      </a:schemeClr>
                    </a:solidFill>
                  </a:tcPr>
                </a:tc>
                <a:tc>
                  <a:txBody>
                    <a:bodyPr/>
                    <a:lstStyle/>
                    <a:p>
                      <a:pPr algn="ctr"/>
                      <a:r>
                        <a:rPr lang="de-DE" sz="1050"/>
                        <a:t>22</a:t>
                      </a:r>
                    </a:p>
                  </a:txBody>
                  <a:tcPr marL="0" marR="0" marT="0" marB="0" anchor="ctr"/>
                </a:tc>
                <a:tc>
                  <a:txBody>
                    <a:bodyPr/>
                    <a:lstStyle/>
                    <a:p>
                      <a:pPr algn="ctr"/>
                      <a:r>
                        <a:rPr lang="de-DE" sz="1050"/>
                        <a:t>19</a:t>
                      </a:r>
                    </a:p>
                  </a:txBody>
                  <a:tcPr marL="0" marR="0" marT="0" marB="0" anchor="ctr"/>
                </a:tc>
                <a:tc>
                  <a:txBody>
                    <a:bodyPr/>
                    <a:lstStyle/>
                    <a:p>
                      <a:pPr algn="ctr"/>
                      <a:r>
                        <a:rPr lang="de-DE" sz="1050"/>
                        <a:t>17</a:t>
                      </a:r>
                    </a:p>
                  </a:txBody>
                  <a:tcPr marL="0" marR="0" marT="0" marB="0" anchor="ctr"/>
                </a:tc>
                <a:tc>
                  <a:txBody>
                    <a:bodyPr/>
                    <a:lstStyle/>
                    <a:p>
                      <a:pPr algn="ctr"/>
                      <a:r>
                        <a:rPr lang="de-DE" sz="1050"/>
                        <a:t>13</a:t>
                      </a:r>
                    </a:p>
                  </a:txBody>
                  <a:tcPr marL="0" marR="0" marT="0" marB="0" anchor="ctr"/>
                </a:tc>
                <a:tc>
                  <a:txBody>
                    <a:bodyPr/>
                    <a:lstStyle/>
                    <a:p>
                      <a:pPr algn="ctr"/>
                      <a:r>
                        <a:rPr lang="de-DE" sz="1050"/>
                        <a:t>11</a:t>
                      </a:r>
                    </a:p>
                  </a:txBody>
                  <a:tcPr marL="0" marR="0" marT="0" marB="0" anchor="ctr"/>
                </a:tc>
                <a:tc>
                  <a:txBody>
                    <a:bodyPr/>
                    <a:lstStyle/>
                    <a:p>
                      <a:pPr algn="ctr"/>
                      <a:r>
                        <a:rPr lang="de-DE" sz="1050"/>
                        <a:t>11</a:t>
                      </a:r>
                    </a:p>
                  </a:txBody>
                  <a:tcPr marL="0" marR="0" marT="0" marB="0" anchor="ctr"/>
                </a:tc>
                <a:tc>
                  <a:txBody>
                    <a:bodyPr/>
                    <a:lstStyle/>
                    <a:p>
                      <a:pPr algn="ctr"/>
                      <a:r>
                        <a:rPr lang="de-DE" sz="1050"/>
                        <a:t>10</a:t>
                      </a:r>
                    </a:p>
                  </a:txBody>
                  <a:tcPr marL="0" marR="0" marT="0" marB="0" anchor="ctr"/>
                </a:tc>
                <a:tc>
                  <a:txBody>
                    <a:bodyPr/>
                    <a:lstStyle/>
                    <a:p>
                      <a:pPr algn="ctr"/>
                      <a:r>
                        <a:rPr lang="de-DE" sz="1050"/>
                        <a:t>9</a:t>
                      </a:r>
                    </a:p>
                  </a:txBody>
                  <a:tcPr marL="0" marR="0" marT="0" marB="0" anchor="ctr"/>
                </a:tc>
                <a:tc>
                  <a:txBody>
                    <a:bodyPr/>
                    <a:lstStyle/>
                    <a:p>
                      <a:pPr algn="ctr"/>
                      <a:r>
                        <a:rPr lang="de-DE" sz="1050"/>
                        <a:t>9</a:t>
                      </a:r>
                    </a:p>
                  </a:txBody>
                  <a:tcPr marL="0" marR="0" marT="0" marB="0" anchor="ctr"/>
                </a:tc>
                <a:tc>
                  <a:txBody>
                    <a:bodyPr/>
                    <a:lstStyle/>
                    <a:p>
                      <a:pPr algn="ctr"/>
                      <a:r>
                        <a:rPr lang="de-DE" sz="1050"/>
                        <a:t>9</a:t>
                      </a:r>
                    </a:p>
                  </a:txBody>
                  <a:tcPr marL="0" marR="0" marT="0" marB="0" anchor="ctr"/>
                </a:tc>
                <a:tc>
                  <a:txBody>
                    <a:bodyPr/>
                    <a:lstStyle/>
                    <a:p>
                      <a:pPr algn="ctr"/>
                      <a:r>
                        <a:rPr lang="de-DE" sz="1050"/>
                        <a:t>6</a:t>
                      </a:r>
                    </a:p>
                  </a:txBody>
                  <a:tcPr marL="0" marR="0" marT="0" marB="0" anchor="ctr"/>
                </a:tc>
                <a:tc>
                  <a:txBody>
                    <a:bodyPr/>
                    <a:lstStyle/>
                    <a:p>
                      <a:pPr algn="ctr"/>
                      <a:r>
                        <a:rPr lang="de-DE" sz="1050"/>
                        <a:t>5</a:t>
                      </a:r>
                    </a:p>
                  </a:txBody>
                  <a:tcPr marL="0" marR="0" marT="0" marB="0" anchor="ctr"/>
                </a:tc>
                <a:tc>
                  <a:txBody>
                    <a:bodyPr/>
                    <a:lstStyle/>
                    <a:p>
                      <a:pPr algn="ctr"/>
                      <a:r>
                        <a:rPr lang="de-DE" sz="1050"/>
                        <a:t>5</a:t>
                      </a:r>
                    </a:p>
                  </a:txBody>
                  <a:tcPr marL="0" marR="0" marT="0" marB="0" anchor="ctr"/>
                </a:tc>
                <a:tc>
                  <a:txBody>
                    <a:bodyPr/>
                    <a:lstStyle/>
                    <a:p>
                      <a:pPr algn="ctr"/>
                      <a:r>
                        <a:rPr lang="de-DE" sz="1050"/>
                        <a:t>5</a:t>
                      </a:r>
                    </a:p>
                  </a:txBody>
                  <a:tcPr marL="0" marR="0" marT="0" marB="0" anchor="ctr"/>
                </a:tc>
                <a:tc>
                  <a:txBody>
                    <a:bodyPr/>
                    <a:lstStyle/>
                    <a:p>
                      <a:pPr algn="ctr"/>
                      <a:r>
                        <a:rPr lang="de-DE" sz="1050"/>
                        <a:t>5</a:t>
                      </a:r>
                    </a:p>
                  </a:txBody>
                  <a:tcPr marL="0" marR="0" marT="0" marB="0" anchor="ctr"/>
                </a:tc>
                <a:tc>
                  <a:txBody>
                    <a:bodyPr/>
                    <a:lstStyle/>
                    <a:p>
                      <a:pPr algn="ctr"/>
                      <a:r>
                        <a:rPr lang="de-DE" sz="1050"/>
                        <a:t>5</a:t>
                      </a:r>
                    </a:p>
                  </a:txBody>
                  <a:tcPr marL="0" marR="0" marT="0" marB="0" anchor="ctr"/>
                </a:tc>
                <a:tc>
                  <a:txBody>
                    <a:bodyPr/>
                    <a:lstStyle/>
                    <a:p>
                      <a:pPr algn="ctr"/>
                      <a:r>
                        <a:rPr lang="de-DE" sz="1050"/>
                        <a:t>5</a:t>
                      </a:r>
                    </a:p>
                  </a:txBody>
                  <a:tcPr marL="0" marR="0" marT="0" marB="0" anchor="ctr"/>
                </a:tc>
                <a:tc>
                  <a:txBody>
                    <a:bodyPr/>
                    <a:lstStyle/>
                    <a:p>
                      <a:pPr algn="ctr"/>
                      <a:r>
                        <a:rPr lang="de-DE" sz="1050"/>
                        <a:t>5</a:t>
                      </a:r>
                    </a:p>
                  </a:txBody>
                  <a:tcPr marL="0" marR="0" marT="0" marB="0" anchor="ctr"/>
                </a:tc>
                <a:tc>
                  <a:txBody>
                    <a:bodyPr/>
                    <a:lstStyle/>
                    <a:p>
                      <a:pPr algn="ctr"/>
                      <a:r>
                        <a:rPr lang="de-DE" sz="1050"/>
                        <a:t>5</a:t>
                      </a:r>
                    </a:p>
                  </a:txBody>
                  <a:tcPr marL="0" marR="0" marT="0" marB="0" anchor="ctr"/>
                </a:tc>
                <a:tc>
                  <a:txBody>
                    <a:bodyPr/>
                    <a:lstStyle/>
                    <a:p>
                      <a:pPr algn="ctr"/>
                      <a:r>
                        <a:rPr lang="de-DE" sz="1050"/>
                        <a:t>5</a:t>
                      </a:r>
                    </a:p>
                  </a:txBody>
                  <a:tcPr marL="0" marR="0" marT="0" marB="0" anchor="ctr"/>
                </a:tc>
                <a:tc>
                  <a:txBody>
                    <a:bodyPr/>
                    <a:lstStyle/>
                    <a:p>
                      <a:pPr algn="ctr"/>
                      <a:r>
                        <a:rPr lang="de-DE" sz="1050"/>
                        <a:t>5</a:t>
                      </a:r>
                    </a:p>
                  </a:txBody>
                  <a:tcPr marL="0" marR="0" marT="0" marB="0" anchor="ctr"/>
                </a:tc>
                <a:tc>
                  <a:txBody>
                    <a:bodyPr/>
                    <a:lstStyle/>
                    <a:p>
                      <a:pPr algn="ctr"/>
                      <a:r>
                        <a:rPr lang="de-DE" sz="1050"/>
                        <a:t>4</a:t>
                      </a:r>
                    </a:p>
                  </a:txBody>
                  <a:tcPr marL="0" marR="0" marT="0" marB="0" anchor="ctr"/>
                </a:tc>
                <a:tc>
                  <a:txBody>
                    <a:bodyPr/>
                    <a:lstStyle/>
                    <a:p>
                      <a:pPr algn="ctr"/>
                      <a:r>
                        <a:rPr lang="de-DE" sz="1050"/>
                        <a:t>4</a:t>
                      </a:r>
                    </a:p>
                  </a:txBody>
                  <a:tcPr marL="0" marR="0" marT="0" marB="0" anchor="ctr"/>
                </a:tc>
                <a:tc>
                  <a:txBody>
                    <a:bodyPr/>
                    <a:lstStyle/>
                    <a:p>
                      <a:pPr algn="ctr"/>
                      <a:r>
                        <a:rPr lang="de-DE" sz="1050"/>
                        <a:t>3</a:t>
                      </a:r>
                    </a:p>
                  </a:txBody>
                  <a:tcPr marL="0" marR="0" marT="0" marB="0" anchor="ctr"/>
                </a:tc>
                <a:tc>
                  <a:txBody>
                    <a:bodyPr/>
                    <a:lstStyle/>
                    <a:p>
                      <a:pPr algn="ctr"/>
                      <a:r>
                        <a:rPr lang="de-DE" sz="1050"/>
                        <a:t>2</a:t>
                      </a:r>
                    </a:p>
                  </a:txBody>
                  <a:tcPr marL="0" marR="0" marT="0" marB="0" anchor="ctr"/>
                </a:tc>
                <a:tc>
                  <a:txBody>
                    <a:bodyPr/>
                    <a:lstStyle/>
                    <a:p>
                      <a:pPr algn="ctr"/>
                      <a:r>
                        <a:rPr lang="de-DE" sz="1050"/>
                        <a:t>2</a:t>
                      </a:r>
                    </a:p>
                  </a:txBody>
                  <a:tcPr marL="0" marR="0" marT="0" marB="0" anchor="ctr"/>
                </a:tc>
                <a:tc>
                  <a:txBody>
                    <a:bodyPr/>
                    <a:lstStyle/>
                    <a:p>
                      <a:pPr algn="ctr"/>
                      <a:r>
                        <a:rPr lang="de-DE" sz="1050"/>
                        <a:t>2</a:t>
                      </a:r>
                    </a:p>
                  </a:txBody>
                  <a:tcPr marL="0" marR="0" marT="0" marB="0" anchor="ctr"/>
                </a:tc>
                <a:tc>
                  <a:txBody>
                    <a:bodyPr/>
                    <a:lstStyle/>
                    <a:p>
                      <a:pPr algn="ctr"/>
                      <a:r>
                        <a:rPr lang="de-DE" sz="1050"/>
                        <a:t>0</a:t>
                      </a:r>
                    </a:p>
                  </a:txBody>
                  <a:tcPr marL="0" marR="0" marT="0" marB="0" anchor="ctr"/>
                </a:tc>
                <a:tc>
                  <a:txBody>
                    <a:bodyPr/>
                    <a:lstStyle/>
                    <a:p>
                      <a:pPr algn="ctr"/>
                      <a:r>
                        <a:rPr lang="de-DE" sz="1050"/>
                        <a:t>0</a:t>
                      </a:r>
                    </a:p>
                  </a:txBody>
                  <a:tcPr marL="0" marR="0" marT="0" marB="0" anchor="ctr"/>
                </a:tc>
                <a:tc>
                  <a:txBody>
                    <a:bodyPr/>
                    <a:lstStyle/>
                    <a:p>
                      <a:pPr algn="ctr"/>
                      <a:r>
                        <a:rPr lang="de-DE" sz="1050"/>
                        <a:t>0</a:t>
                      </a:r>
                    </a:p>
                  </a:txBody>
                  <a:tcPr marL="0" marR="0" marT="0" marB="0" anchor="ctr"/>
                </a:tc>
                <a:tc>
                  <a:txBody>
                    <a:bodyPr/>
                    <a:lstStyle/>
                    <a:p>
                      <a:pPr algn="ctr"/>
                      <a:r>
                        <a:rPr lang="de-DE" sz="1050"/>
                        <a:t>0</a:t>
                      </a:r>
                    </a:p>
                  </a:txBody>
                  <a:tcPr marL="0" marR="0" marT="0" marB="0" anchor="ctr"/>
                </a:tc>
                <a:tc>
                  <a:txBody>
                    <a:bodyPr/>
                    <a:lstStyle/>
                    <a:p>
                      <a:pPr algn="ctr"/>
                      <a:r>
                        <a:rPr lang="de-DE" sz="1050"/>
                        <a:t>0</a:t>
                      </a:r>
                    </a:p>
                  </a:txBody>
                  <a:tcPr marL="0" marR="0" marT="0" marB="0" anchor="ctr"/>
                </a:tc>
                <a:tc>
                  <a:txBody>
                    <a:bodyPr/>
                    <a:lstStyle/>
                    <a:p>
                      <a:pPr algn="ctr"/>
                      <a:r>
                        <a:rPr lang="de-DE" sz="1050"/>
                        <a:t>0</a:t>
                      </a:r>
                    </a:p>
                  </a:txBody>
                  <a:tcPr marL="0" marR="0" marT="0" marB="0" anchor="ctr"/>
                </a:tc>
                <a:extLst>
                  <a:ext uri="{0D108BD9-81ED-4DB2-BD59-A6C34878D82A}">
                    <a16:rowId xmlns:a16="http://schemas.microsoft.com/office/drawing/2014/main" val="1559800684"/>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err="1">
                          <a:ln>
                            <a:noFill/>
                          </a:ln>
                          <a:solidFill>
                            <a:schemeClr val="bg1"/>
                          </a:solidFill>
                          <a:effectLst/>
                          <a:uLnTx/>
                          <a:uFillTx/>
                          <a:latin typeface="Arial" panose="020B0604020202020204"/>
                          <a:ea typeface="+mn-ea"/>
                          <a:cs typeface="+mn-cs"/>
                        </a:rPr>
                        <a:t>Sonro</a:t>
                      </a:r>
                      <a:r>
                        <a:rPr kumimoji="0" lang="de-DE" sz="1050" b="0" i="0" u="none" strike="noStrike" kern="1200" cap="none" spc="0" normalizeH="0" baseline="0" noProof="0">
                          <a:ln>
                            <a:noFill/>
                          </a:ln>
                          <a:solidFill>
                            <a:schemeClr val="bg1"/>
                          </a:solidFill>
                          <a:effectLst/>
                          <a:uLnTx/>
                          <a:uFillTx/>
                          <a:latin typeface="Arial" panose="020B0604020202020204"/>
                          <a:ea typeface="+mn-ea"/>
                          <a:cs typeface="+mn-cs"/>
                        </a:rPr>
                        <a:t> 640 mg + </a:t>
                      </a:r>
                      <a:r>
                        <a:rPr kumimoji="0" lang="de-DE" sz="1050" b="0" i="0" u="none" strike="noStrike" kern="1200" cap="none" spc="0" normalizeH="0" baseline="0" noProof="0" err="1">
                          <a:ln>
                            <a:noFill/>
                          </a:ln>
                          <a:solidFill>
                            <a:schemeClr val="bg1"/>
                          </a:solidFill>
                          <a:effectLst/>
                          <a:uLnTx/>
                          <a:uFillTx/>
                          <a:latin typeface="Arial" panose="020B0604020202020204"/>
                          <a:ea typeface="+mn-ea"/>
                          <a:cs typeface="+mn-cs"/>
                        </a:rPr>
                        <a:t>zanu</a:t>
                      </a:r>
                      <a:endParaRPr kumimoji="0" lang="de-DE" sz="1050" b="0" i="0" u="none" strike="noStrike" kern="1200" cap="none" spc="0" normalizeH="0" baseline="0" noProof="0">
                        <a:ln>
                          <a:noFill/>
                        </a:ln>
                        <a:solidFill>
                          <a:schemeClr val="bg1"/>
                        </a:solidFill>
                        <a:effectLst/>
                        <a:uLnTx/>
                        <a:uFillTx/>
                        <a:latin typeface="Arial" panose="020B0604020202020204"/>
                        <a:ea typeface="+mn-ea"/>
                        <a:cs typeface="+mn-cs"/>
                      </a:endParaRPr>
                    </a:p>
                  </a:txBody>
                  <a:tcPr marT="0" marB="0" anchor="ctr">
                    <a:solidFill>
                      <a:schemeClr val="tx2">
                        <a:lumMod val="50000"/>
                      </a:schemeClr>
                    </a:solidFill>
                  </a:tcPr>
                </a:tc>
                <a:tc>
                  <a:txBody>
                    <a:bodyPr/>
                    <a:lstStyle/>
                    <a:p>
                      <a:pPr algn="ctr"/>
                      <a:r>
                        <a:rPr lang="de-DE" sz="1050"/>
                        <a:t>6</a:t>
                      </a:r>
                    </a:p>
                  </a:txBody>
                  <a:tcPr marL="0" marR="0" marT="0" marB="0" anchor="ctr"/>
                </a:tc>
                <a:tc>
                  <a:txBody>
                    <a:bodyPr/>
                    <a:lstStyle/>
                    <a:p>
                      <a:pPr algn="ctr"/>
                      <a:r>
                        <a:rPr lang="de-DE" sz="1050"/>
                        <a:t>6</a:t>
                      </a:r>
                    </a:p>
                  </a:txBody>
                  <a:tcPr marL="0" marR="0" marT="0" marB="0" anchor="ctr"/>
                </a:tc>
                <a:tc>
                  <a:txBody>
                    <a:bodyPr/>
                    <a:lstStyle/>
                    <a:p>
                      <a:pPr algn="ctr"/>
                      <a:r>
                        <a:rPr lang="de-DE" sz="1050"/>
                        <a:t>6</a:t>
                      </a:r>
                    </a:p>
                  </a:txBody>
                  <a:tcPr marL="0" marR="0" marT="0" marB="0" anchor="ctr"/>
                </a:tc>
                <a:tc>
                  <a:txBody>
                    <a:bodyPr/>
                    <a:lstStyle/>
                    <a:p>
                      <a:pPr algn="ctr"/>
                      <a:r>
                        <a:rPr lang="de-DE" sz="1050"/>
                        <a:t>6</a:t>
                      </a:r>
                    </a:p>
                  </a:txBody>
                  <a:tcPr marL="0" marR="0" marT="0" marB="0" anchor="ctr"/>
                </a:tc>
                <a:tc>
                  <a:txBody>
                    <a:bodyPr/>
                    <a:lstStyle/>
                    <a:p>
                      <a:pPr algn="ctr"/>
                      <a:r>
                        <a:rPr lang="de-DE" sz="1050"/>
                        <a:t>6</a:t>
                      </a:r>
                    </a:p>
                  </a:txBody>
                  <a:tcPr marL="0" marR="0" marT="0" marB="0" anchor="ctr"/>
                </a:tc>
                <a:tc>
                  <a:txBody>
                    <a:bodyPr/>
                    <a:lstStyle/>
                    <a:p>
                      <a:pPr algn="ctr"/>
                      <a:r>
                        <a:rPr lang="de-DE" sz="1050"/>
                        <a:t>6</a:t>
                      </a:r>
                    </a:p>
                  </a:txBody>
                  <a:tcPr marL="0" marR="0" marT="0" marB="0" anchor="ctr"/>
                </a:tc>
                <a:tc>
                  <a:txBody>
                    <a:bodyPr/>
                    <a:lstStyle/>
                    <a:p>
                      <a:pPr algn="ctr"/>
                      <a:r>
                        <a:rPr lang="de-DE" sz="1050"/>
                        <a:t>6</a:t>
                      </a:r>
                    </a:p>
                  </a:txBody>
                  <a:tcPr marL="0" marR="0" marT="0" marB="0" anchor="ctr"/>
                </a:tc>
                <a:tc>
                  <a:txBody>
                    <a:bodyPr/>
                    <a:lstStyle/>
                    <a:p>
                      <a:pPr algn="ctr"/>
                      <a:r>
                        <a:rPr lang="de-DE" sz="1050"/>
                        <a:t>6</a:t>
                      </a:r>
                    </a:p>
                  </a:txBody>
                  <a:tcPr marL="0" marR="0" marT="0" marB="0" anchor="ctr"/>
                </a:tc>
                <a:tc>
                  <a:txBody>
                    <a:bodyPr/>
                    <a:lstStyle/>
                    <a:p>
                      <a:pPr algn="ctr"/>
                      <a:r>
                        <a:rPr lang="de-DE" sz="1050"/>
                        <a:t>6</a:t>
                      </a:r>
                    </a:p>
                  </a:txBody>
                  <a:tcPr marL="0" marR="0" marT="0" marB="0" anchor="ctr"/>
                </a:tc>
                <a:tc>
                  <a:txBody>
                    <a:bodyPr/>
                    <a:lstStyle/>
                    <a:p>
                      <a:pPr algn="ctr"/>
                      <a:r>
                        <a:rPr lang="de-DE" sz="1050"/>
                        <a:t>5</a:t>
                      </a:r>
                    </a:p>
                  </a:txBody>
                  <a:tcPr marL="0" marR="0" marT="0" marB="0" anchor="ctr"/>
                </a:tc>
                <a:tc>
                  <a:txBody>
                    <a:bodyPr/>
                    <a:lstStyle/>
                    <a:p>
                      <a:pPr algn="ctr"/>
                      <a:r>
                        <a:rPr lang="de-DE" sz="1050"/>
                        <a:t>5</a:t>
                      </a:r>
                    </a:p>
                  </a:txBody>
                  <a:tcPr marL="0" marR="0" marT="0" marB="0" anchor="ctr"/>
                </a:tc>
                <a:tc>
                  <a:txBody>
                    <a:bodyPr/>
                    <a:lstStyle/>
                    <a:p>
                      <a:pPr algn="ctr"/>
                      <a:r>
                        <a:rPr lang="de-DE" sz="1050"/>
                        <a:t>5</a:t>
                      </a:r>
                    </a:p>
                  </a:txBody>
                  <a:tcPr marL="0" marR="0" marT="0" marB="0" anchor="ctr"/>
                </a:tc>
                <a:tc>
                  <a:txBody>
                    <a:bodyPr/>
                    <a:lstStyle/>
                    <a:p>
                      <a:pPr algn="ctr"/>
                      <a:r>
                        <a:rPr lang="de-DE" sz="1050"/>
                        <a:t>5</a:t>
                      </a:r>
                    </a:p>
                  </a:txBody>
                  <a:tcPr marL="0" marR="0" marT="0" marB="0" anchor="ctr"/>
                </a:tc>
                <a:tc>
                  <a:txBody>
                    <a:bodyPr/>
                    <a:lstStyle/>
                    <a:p>
                      <a:pPr algn="ctr"/>
                      <a:r>
                        <a:rPr lang="de-DE" sz="1050"/>
                        <a:t>4</a:t>
                      </a:r>
                    </a:p>
                  </a:txBody>
                  <a:tcPr marL="0" marR="0" marT="0" marB="0" anchor="ctr"/>
                </a:tc>
                <a:tc>
                  <a:txBody>
                    <a:bodyPr/>
                    <a:lstStyle/>
                    <a:p>
                      <a:pPr algn="ctr"/>
                      <a:r>
                        <a:rPr lang="de-DE" sz="1050"/>
                        <a:t>4</a:t>
                      </a:r>
                    </a:p>
                  </a:txBody>
                  <a:tcPr marL="0" marR="0" marT="0" marB="0" anchor="ctr"/>
                </a:tc>
                <a:tc>
                  <a:txBody>
                    <a:bodyPr/>
                    <a:lstStyle/>
                    <a:p>
                      <a:pPr algn="ctr"/>
                      <a:r>
                        <a:rPr lang="de-DE" sz="1050"/>
                        <a:t>4</a:t>
                      </a:r>
                    </a:p>
                  </a:txBody>
                  <a:tcPr marL="0" marR="0" marT="0" marB="0" anchor="ctr"/>
                </a:tc>
                <a:tc>
                  <a:txBody>
                    <a:bodyPr/>
                    <a:lstStyle/>
                    <a:p>
                      <a:pPr algn="ctr"/>
                      <a:r>
                        <a:rPr lang="de-DE" sz="1050"/>
                        <a:t>1</a:t>
                      </a:r>
                    </a:p>
                  </a:txBody>
                  <a:tcPr marL="0" marR="0" marT="0" marB="0" anchor="ctr"/>
                </a:tc>
                <a:tc>
                  <a:txBody>
                    <a:bodyPr/>
                    <a:lstStyle/>
                    <a:p>
                      <a:pPr algn="ctr"/>
                      <a:r>
                        <a:rPr lang="de-DE" sz="1050"/>
                        <a:t>1</a:t>
                      </a:r>
                    </a:p>
                  </a:txBody>
                  <a:tcPr marL="0" marR="0" marT="0" marB="0" anchor="ctr"/>
                </a:tc>
                <a:tc>
                  <a:txBody>
                    <a:bodyPr/>
                    <a:lstStyle/>
                    <a:p>
                      <a:pPr algn="ctr"/>
                      <a:r>
                        <a:rPr lang="de-DE" sz="1050"/>
                        <a:t>1</a:t>
                      </a:r>
                    </a:p>
                  </a:txBody>
                  <a:tcPr marL="0" marR="0" marT="0" marB="0" anchor="ctr"/>
                </a:tc>
                <a:tc>
                  <a:txBody>
                    <a:bodyPr/>
                    <a:lstStyle/>
                    <a:p>
                      <a:pPr algn="ctr"/>
                      <a:r>
                        <a:rPr lang="de-DE" sz="1050"/>
                        <a:t>1</a:t>
                      </a:r>
                    </a:p>
                  </a:txBody>
                  <a:tcPr marL="0" marR="0" marT="0" marB="0" anchor="ctr"/>
                </a:tc>
                <a:tc>
                  <a:txBody>
                    <a:bodyPr/>
                    <a:lstStyle/>
                    <a:p>
                      <a:pPr algn="ctr"/>
                      <a:r>
                        <a:rPr lang="de-DE" sz="1050"/>
                        <a:t>1</a:t>
                      </a:r>
                    </a:p>
                  </a:txBody>
                  <a:tcPr marL="0" marR="0" marT="0" marB="0" anchor="ctr"/>
                </a:tc>
                <a:tc>
                  <a:txBody>
                    <a:bodyPr/>
                    <a:lstStyle/>
                    <a:p>
                      <a:pPr algn="ctr"/>
                      <a:r>
                        <a:rPr lang="de-DE" sz="1050"/>
                        <a:t>0</a:t>
                      </a:r>
                    </a:p>
                  </a:txBody>
                  <a:tcPr marL="0" marR="0" marT="0" marB="0" anchor="ctr"/>
                </a:tc>
                <a:tc>
                  <a:txBody>
                    <a:bodyPr/>
                    <a:lstStyle/>
                    <a:p>
                      <a:pPr algn="ctr"/>
                      <a:r>
                        <a:rPr lang="de-DE" sz="1050"/>
                        <a:t>0</a:t>
                      </a:r>
                    </a:p>
                  </a:txBody>
                  <a:tcPr marL="0" marR="0" marT="0" marB="0" anchor="ctr"/>
                </a:tc>
                <a:tc>
                  <a:txBody>
                    <a:bodyPr/>
                    <a:lstStyle/>
                    <a:p>
                      <a:pPr algn="ctr"/>
                      <a:r>
                        <a:rPr lang="de-DE" sz="1050"/>
                        <a:t>0</a:t>
                      </a:r>
                    </a:p>
                  </a:txBody>
                  <a:tcPr marL="0" marR="0" marT="0" marB="0" anchor="ctr"/>
                </a:tc>
                <a:tc>
                  <a:txBody>
                    <a:bodyPr/>
                    <a:lstStyle/>
                    <a:p>
                      <a:pPr algn="ctr"/>
                      <a:r>
                        <a:rPr lang="de-DE" sz="1050"/>
                        <a:t>0</a:t>
                      </a:r>
                    </a:p>
                  </a:txBody>
                  <a:tcPr marL="0" marR="0" marT="0" marB="0" anchor="ctr"/>
                </a:tc>
                <a:tc>
                  <a:txBody>
                    <a:bodyPr/>
                    <a:lstStyle/>
                    <a:p>
                      <a:pPr algn="ctr"/>
                      <a:r>
                        <a:rPr lang="de-DE" sz="1050"/>
                        <a:t>0</a:t>
                      </a:r>
                    </a:p>
                  </a:txBody>
                  <a:tcPr marL="0" marR="0" marT="0" marB="0" anchor="ctr"/>
                </a:tc>
                <a:tc>
                  <a:txBody>
                    <a:bodyPr/>
                    <a:lstStyle/>
                    <a:p>
                      <a:pPr algn="ctr"/>
                      <a:r>
                        <a:rPr lang="de-DE" sz="1050"/>
                        <a:t>0</a:t>
                      </a:r>
                    </a:p>
                  </a:txBody>
                  <a:tcPr marL="0" marR="0" marT="0" marB="0" anchor="ctr"/>
                </a:tc>
                <a:tc>
                  <a:txBody>
                    <a:bodyPr/>
                    <a:lstStyle/>
                    <a:p>
                      <a:pPr algn="ctr"/>
                      <a:r>
                        <a:rPr lang="de-DE" sz="1050"/>
                        <a:t>0</a:t>
                      </a:r>
                    </a:p>
                  </a:txBody>
                  <a:tcPr marL="0" marR="0" marT="0" marB="0" anchor="ctr"/>
                </a:tc>
                <a:tc>
                  <a:txBody>
                    <a:bodyPr/>
                    <a:lstStyle/>
                    <a:p>
                      <a:pPr algn="ctr"/>
                      <a:r>
                        <a:rPr lang="de-DE" sz="1050"/>
                        <a:t>0</a:t>
                      </a:r>
                    </a:p>
                  </a:txBody>
                  <a:tcPr marL="0" marR="0" marT="0" marB="0" anchor="ctr"/>
                </a:tc>
                <a:tc>
                  <a:txBody>
                    <a:bodyPr/>
                    <a:lstStyle/>
                    <a:p>
                      <a:pPr algn="ctr"/>
                      <a:r>
                        <a:rPr lang="de-DE" sz="1050"/>
                        <a:t>0</a:t>
                      </a:r>
                    </a:p>
                  </a:txBody>
                  <a:tcPr marL="0" marR="0" marT="0" marB="0" anchor="ctr"/>
                </a:tc>
                <a:tc>
                  <a:txBody>
                    <a:bodyPr/>
                    <a:lstStyle/>
                    <a:p>
                      <a:pPr algn="ctr"/>
                      <a:r>
                        <a:rPr lang="de-DE" sz="1050"/>
                        <a:t>0</a:t>
                      </a:r>
                    </a:p>
                  </a:txBody>
                  <a:tcPr marL="0" marR="0" marT="0" marB="0" anchor="ctr"/>
                </a:tc>
                <a:tc>
                  <a:txBody>
                    <a:bodyPr/>
                    <a:lstStyle/>
                    <a:p>
                      <a:pPr algn="ctr"/>
                      <a:r>
                        <a:rPr lang="de-DE" sz="1050"/>
                        <a:t>0</a:t>
                      </a:r>
                    </a:p>
                  </a:txBody>
                  <a:tcPr marL="0" marR="0" marT="0" marB="0" anchor="ctr"/>
                </a:tc>
                <a:tc>
                  <a:txBody>
                    <a:bodyPr/>
                    <a:lstStyle/>
                    <a:p>
                      <a:pPr algn="ctr"/>
                      <a:r>
                        <a:rPr lang="de-DE" sz="1050"/>
                        <a:t>0</a:t>
                      </a:r>
                    </a:p>
                  </a:txBody>
                  <a:tcPr marL="0" marR="0" marT="0" marB="0" anchor="ctr"/>
                </a:tc>
                <a:extLst>
                  <a:ext uri="{0D108BD9-81ED-4DB2-BD59-A6C34878D82A}">
                    <a16:rowId xmlns:a16="http://schemas.microsoft.com/office/drawing/2014/main" val="1871563693"/>
                  </a:ext>
                </a:extLst>
              </a:tr>
            </a:tbl>
          </a:graphicData>
        </a:graphic>
      </p:graphicFrame>
      <p:graphicFrame>
        <p:nvGraphicFramePr>
          <p:cNvPr id="8" name="Diagramm 7">
            <a:extLst>
              <a:ext uri="{FF2B5EF4-FFF2-40B4-BE49-F238E27FC236}">
                <a16:creationId xmlns:a16="http://schemas.microsoft.com/office/drawing/2014/main" id="{A416935E-FFD6-70AA-569C-0283414805FA}"/>
              </a:ext>
            </a:extLst>
          </p:cNvPr>
          <p:cNvGraphicFramePr/>
          <p:nvPr>
            <p:extLst>
              <p:ext uri="{D42A27DB-BD31-4B8C-83A1-F6EECF244321}">
                <p14:modId xmlns:p14="http://schemas.microsoft.com/office/powerpoint/2010/main" val="1209478937"/>
              </p:ext>
            </p:extLst>
          </p:nvPr>
        </p:nvGraphicFramePr>
        <p:xfrm>
          <a:off x="328007" y="1567153"/>
          <a:ext cx="8612793" cy="3364047"/>
        </p:xfrm>
        <a:graphic>
          <a:graphicData uri="http://schemas.openxmlformats.org/drawingml/2006/chart">
            <c:chart xmlns:c="http://schemas.openxmlformats.org/drawingml/2006/chart" xmlns:r="http://schemas.openxmlformats.org/officeDocument/2006/relationships" r:id="rId2"/>
          </a:graphicData>
        </a:graphic>
      </p:graphicFrame>
      <p:grpSp>
        <p:nvGrpSpPr>
          <p:cNvPr id="24" name="Gruppieren 23">
            <a:extLst>
              <a:ext uri="{FF2B5EF4-FFF2-40B4-BE49-F238E27FC236}">
                <a16:creationId xmlns:a16="http://schemas.microsoft.com/office/drawing/2014/main" id="{31928049-0A44-F64A-2C09-5C7B92F2A8AE}"/>
              </a:ext>
            </a:extLst>
          </p:cNvPr>
          <p:cNvGrpSpPr/>
          <p:nvPr/>
        </p:nvGrpSpPr>
        <p:grpSpPr>
          <a:xfrm>
            <a:off x="2400456" y="3067569"/>
            <a:ext cx="1957387" cy="1223574"/>
            <a:chOff x="2473190" y="3067569"/>
            <a:chExt cx="1957387" cy="1223574"/>
          </a:xfrm>
        </p:grpSpPr>
        <p:grpSp>
          <p:nvGrpSpPr>
            <p:cNvPr id="11" name="Gruppieren 10">
              <a:extLst>
                <a:ext uri="{FF2B5EF4-FFF2-40B4-BE49-F238E27FC236}">
                  <a16:creationId xmlns:a16="http://schemas.microsoft.com/office/drawing/2014/main" id="{521A3AF5-CB3C-DA37-2F77-D51217E25A20}"/>
                </a:ext>
              </a:extLst>
            </p:cNvPr>
            <p:cNvGrpSpPr/>
            <p:nvPr/>
          </p:nvGrpSpPr>
          <p:grpSpPr>
            <a:xfrm>
              <a:off x="2473190" y="3067569"/>
              <a:ext cx="1957387" cy="276999"/>
              <a:chOff x="4849813" y="2927350"/>
              <a:chExt cx="1957387" cy="276999"/>
            </a:xfrm>
          </p:grpSpPr>
          <p:sp>
            <p:nvSpPr>
              <p:cNvPr id="9" name="Textfeld 8">
                <a:extLst>
                  <a:ext uri="{FF2B5EF4-FFF2-40B4-BE49-F238E27FC236}">
                    <a16:creationId xmlns:a16="http://schemas.microsoft.com/office/drawing/2014/main" id="{78F43FE2-69BF-6A81-E586-A646F4D3B718}"/>
                  </a:ext>
                </a:extLst>
              </p:cNvPr>
              <p:cNvSpPr txBox="1"/>
              <p:nvPr/>
            </p:nvSpPr>
            <p:spPr>
              <a:xfrm>
                <a:off x="4984750" y="2927350"/>
                <a:ext cx="1822450" cy="276999"/>
              </a:xfrm>
              <a:prstGeom prst="rect">
                <a:avLst/>
              </a:prstGeom>
              <a:noFill/>
            </p:spPr>
            <p:txBody>
              <a:bodyPr wrap="square" rtlCol="0">
                <a:spAutoFit/>
              </a:bodyPr>
              <a:lstStyle/>
              <a:p>
                <a:r>
                  <a:rPr lang="de-DE" sz="1200" err="1"/>
                  <a:t>Sonro</a:t>
                </a:r>
                <a:r>
                  <a:rPr lang="de-DE" sz="1200"/>
                  <a:t> 40 mg + </a:t>
                </a:r>
                <a:r>
                  <a:rPr lang="de-DE" sz="1200" err="1"/>
                  <a:t>zanu</a:t>
                </a:r>
                <a:endParaRPr lang="de-DE" sz="1200"/>
              </a:p>
            </p:txBody>
          </p:sp>
          <p:sp>
            <p:nvSpPr>
              <p:cNvPr id="10" name="Rechteck 9">
                <a:extLst>
                  <a:ext uri="{FF2B5EF4-FFF2-40B4-BE49-F238E27FC236}">
                    <a16:creationId xmlns:a16="http://schemas.microsoft.com/office/drawing/2014/main" id="{B52CF205-CB4F-FEFF-7DD2-33FE16DDCD4C}"/>
                  </a:ext>
                </a:extLst>
              </p:cNvPr>
              <p:cNvSpPr/>
              <p:nvPr/>
            </p:nvSpPr>
            <p:spPr>
              <a:xfrm>
                <a:off x="4849813" y="2999174"/>
                <a:ext cx="133350" cy="133350"/>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2" name="Gruppieren 11">
              <a:extLst>
                <a:ext uri="{FF2B5EF4-FFF2-40B4-BE49-F238E27FC236}">
                  <a16:creationId xmlns:a16="http://schemas.microsoft.com/office/drawing/2014/main" id="{A645E0DD-1513-C5EC-6855-7DDE2DBB7C8B}"/>
                </a:ext>
              </a:extLst>
            </p:cNvPr>
            <p:cNvGrpSpPr/>
            <p:nvPr/>
          </p:nvGrpSpPr>
          <p:grpSpPr>
            <a:xfrm>
              <a:off x="2473190" y="3304213"/>
              <a:ext cx="1957387" cy="276999"/>
              <a:chOff x="4849813" y="2927350"/>
              <a:chExt cx="1957387" cy="276999"/>
            </a:xfrm>
          </p:grpSpPr>
          <p:sp>
            <p:nvSpPr>
              <p:cNvPr id="13" name="Textfeld 12">
                <a:extLst>
                  <a:ext uri="{FF2B5EF4-FFF2-40B4-BE49-F238E27FC236}">
                    <a16:creationId xmlns:a16="http://schemas.microsoft.com/office/drawing/2014/main" id="{62AFC16E-D148-0376-85AC-9AE2C89D430E}"/>
                  </a:ext>
                </a:extLst>
              </p:cNvPr>
              <p:cNvSpPr txBox="1"/>
              <p:nvPr/>
            </p:nvSpPr>
            <p:spPr>
              <a:xfrm>
                <a:off x="4984750" y="2927350"/>
                <a:ext cx="1822450" cy="276999"/>
              </a:xfrm>
              <a:prstGeom prst="rect">
                <a:avLst/>
              </a:prstGeom>
              <a:noFill/>
            </p:spPr>
            <p:txBody>
              <a:bodyPr wrap="square" rtlCol="0">
                <a:spAutoFit/>
              </a:bodyPr>
              <a:lstStyle/>
              <a:p>
                <a:r>
                  <a:rPr lang="de-DE" sz="1200" err="1"/>
                  <a:t>Sonro</a:t>
                </a:r>
                <a:r>
                  <a:rPr lang="de-DE" sz="1200"/>
                  <a:t> 80 mg + </a:t>
                </a:r>
                <a:r>
                  <a:rPr lang="de-DE" sz="1200" err="1"/>
                  <a:t>zanu</a:t>
                </a:r>
                <a:endParaRPr lang="de-DE" sz="1200"/>
              </a:p>
            </p:txBody>
          </p:sp>
          <p:sp>
            <p:nvSpPr>
              <p:cNvPr id="14" name="Rechteck 13">
                <a:extLst>
                  <a:ext uri="{FF2B5EF4-FFF2-40B4-BE49-F238E27FC236}">
                    <a16:creationId xmlns:a16="http://schemas.microsoft.com/office/drawing/2014/main" id="{490BADA4-9F2A-D792-3C46-6B20F48BBC65}"/>
                  </a:ext>
                </a:extLst>
              </p:cNvPr>
              <p:cNvSpPr/>
              <p:nvPr/>
            </p:nvSpPr>
            <p:spPr>
              <a:xfrm>
                <a:off x="4849813" y="2999174"/>
                <a:ext cx="133350" cy="133350"/>
              </a:xfrm>
              <a:prstGeom prst="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5" name="Gruppieren 14">
              <a:extLst>
                <a:ext uri="{FF2B5EF4-FFF2-40B4-BE49-F238E27FC236}">
                  <a16:creationId xmlns:a16="http://schemas.microsoft.com/office/drawing/2014/main" id="{A057CE60-1FD6-DB0E-B6CE-569F1AE9A3AA}"/>
                </a:ext>
              </a:extLst>
            </p:cNvPr>
            <p:cNvGrpSpPr/>
            <p:nvPr/>
          </p:nvGrpSpPr>
          <p:grpSpPr>
            <a:xfrm>
              <a:off x="2473190" y="3540857"/>
              <a:ext cx="1957387" cy="276999"/>
              <a:chOff x="4849813" y="2927350"/>
              <a:chExt cx="1957387" cy="276999"/>
            </a:xfrm>
          </p:grpSpPr>
          <p:sp>
            <p:nvSpPr>
              <p:cNvPr id="16" name="Textfeld 15">
                <a:extLst>
                  <a:ext uri="{FF2B5EF4-FFF2-40B4-BE49-F238E27FC236}">
                    <a16:creationId xmlns:a16="http://schemas.microsoft.com/office/drawing/2014/main" id="{0EF12154-047E-5BFC-0E0C-0CA1276BA661}"/>
                  </a:ext>
                </a:extLst>
              </p:cNvPr>
              <p:cNvSpPr txBox="1"/>
              <p:nvPr/>
            </p:nvSpPr>
            <p:spPr>
              <a:xfrm>
                <a:off x="4984750" y="2927350"/>
                <a:ext cx="1822450" cy="276999"/>
              </a:xfrm>
              <a:prstGeom prst="rect">
                <a:avLst/>
              </a:prstGeom>
              <a:noFill/>
            </p:spPr>
            <p:txBody>
              <a:bodyPr wrap="square" rtlCol="0">
                <a:spAutoFit/>
              </a:bodyPr>
              <a:lstStyle/>
              <a:p>
                <a:r>
                  <a:rPr lang="de-DE" sz="1200" err="1"/>
                  <a:t>Sonro</a:t>
                </a:r>
                <a:r>
                  <a:rPr lang="de-DE" sz="1200"/>
                  <a:t> 160 mg + </a:t>
                </a:r>
                <a:r>
                  <a:rPr lang="de-DE" sz="1200" err="1"/>
                  <a:t>zanu</a:t>
                </a:r>
                <a:endParaRPr lang="de-DE" sz="1200"/>
              </a:p>
            </p:txBody>
          </p:sp>
          <p:sp>
            <p:nvSpPr>
              <p:cNvPr id="17" name="Rechteck 16">
                <a:extLst>
                  <a:ext uri="{FF2B5EF4-FFF2-40B4-BE49-F238E27FC236}">
                    <a16:creationId xmlns:a16="http://schemas.microsoft.com/office/drawing/2014/main" id="{ECECB6A1-B0F1-0319-7671-5B057480913D}"/>
                  </a:ext>
                </a:extLst>
              </p:cNvPr>
              <p:cNvSpPr/>
              <p:nvPr/>
            </p:nvSpPr>
            <p:spPr>
              <a:xfrm>
                <a:off x="4849813" y="2999174"/>
                <a:ext cx="133350" cy="133350"/>
              </a:xfrm>
              <a:prstGeom prst="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8" name="Gruppieren 17">
              <a:extLst>
                <a:ext uri="{FF2B5EF4-FFF2-40B4-BE49-F238E27FC236}">
                  <a16:creationId xmlns:a16="http://schemas.microsoft.com/office/drawing/2014/main" id="{2F412E4A-54F5-4571-E403-B0CFD002488C}"/>
                </a:ext>
              </a:extLst>
            </p:cNvPr>
            <p:cNvGrpSpPr/>
            <p:nvPr/>
          </p:nvGrpSpPr>
          <p:grpSpPr>
            <a:xfrm>
              <a:off x="2473190" y="3777501"/>
              <a:ext cx="1957387" cy="276999"/>
              <a:chOff x="4849813" y="2927350"/>
              <a:chExt cx="1957387" cy="276999"/>
            </a:xfrm>
          </p:grpSpPr>
          <p:sp>
            <p:nvSpPr>
              <p:cNvPr id="19" name="Textfeld 18">
                <a:extLst>
                  <a:ext uri="{FF2B5EF4-FFF2-40B4-BE49-F238E27FC236}">
                    <a16:creationId xmlns:a16="http://schemas.microsoft.com/office/drawing/2014/main" id="{E101B7BC-4D5A-B2F5-A406-3917B6023ECF}"/>
                  </a:ext>
                </a:extLst>
              </p:cNvPr>
              <p:cNvSpPr txBox="1"/>
              <p:nvPr/>
            </p:nvSpPr>
            <p:spPr>
              <a:xfrm>
                <a:off x="4984750" y="2927350"/>
                <a:ext cx="1822450" cy="276999"/>
              </a:xfrm>
              <a:prstGeom prst="rect">
                <a:avLst/>
              </a:prstGeom>
              <a:noFill/>
            </p:spPr>
            <p:txBody>
              <a:bodyPr wrap="square" rtlCol="0">
                <a:spAutoFit/>
              </a:bodyPr>
              <a:lstStyle/>
              <a:p>
                <a:r>
                  <a:rPr lang="de-DE" sz="1200" err="1"/>
                  <a:t>Sonro</a:t>
                </a:r>
                <a:r>
                  <a:rPr lang="de-DE" sz="1200"/>
                  <a:t> 320 mg + </a:t>
                </a:r>
                <a:r>
                  <a:rPr lang="de-DE" sz="1200" err="1"/>
                  <a:t>zanu</a:t>
                </a:r>
                <a:endParaRPr lang="de-DE" sz="1200"/>
              </a:p>
            </p:txBody>
          </p:sp>
          <p:sp>
            <p:nvSpPr>
              <p:cNvPr id="20" name="Rechteck 19">
                <a:extLst>
                  <a:ext uri="{FF2B5EF4-FFF2-40B4-BE49-F238E27FC236}">
                    <a16:creationId xmlns:a16="http://schemas.microsoft.com/office/drawing/2014/main" id="{87E916D0-46A1-57FB-56FB-5FC7B5745D33}"/>
                  </a:ext>
                </a:extLst>
              </p:cNvPr>
              <p:cNvSpPr/>
              <p:nvPr/>
            </p:nvSpPr>
            <p:spPr>
              <a:xfrm>
                <a:off x="4849813" y="2999174"/>
                <a:ext cx="133350" cy="133350"/>
              </a:xfrm>
              <a:prstGeom prst="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1" name="Gruppieren 20">
              <a:extLst>
                <a:ext uri="{FF2B5EF4-FFF2-40B4-BE49-F238E27FC236}">
                  <a16:creationId xmlns:a16="http://schemas.microsoft.com/office/drawing/2014/main" id="{8E4C618C-0DF8-8FC3-C2E8-2945CBF4DF69}"/>
                </a:ext>
              </a:extLst>
            </p:cNvPr>
            <p:cNvGrpSpPr/>
            <p:nvPr/>
          </p:nvGrpSpPr>
          <p:grpSpPr>
            <a:xfrm>
              <a:off x="2473190" y="4014144"/>
              <a:ext cx="1957387" cy="276999"/>
              <a:chOff x="4849813" y="2927350"/>
              <a:chExt cx="1957387" cy="276999"/>
            </a:xfrm>
          </p:grpSpPr>
          <p:sp>
            <p:nvSpPr>
              <p:cNvPr id="22" name="Textfeld 21">
                <a:extLst>
                  <a:ext uri="{FF2B5EF4-FFF2-40B4-BE49-F238E27FC236}">
                    <a16:creationId xmlns:a16="http://schemas.microsoft.com/office/drawing/2014/main" id="{AD65763E-F119-A6CC-83D2-EF11902D6AAA}"/>
                  </a:ext>
                </a:extLst>
              </p:cNvPr>
              <p:cNvSpPr txBox="1"/>
              <p:nvPr/>
            </p:nvSpPr>
            <p:spPr>
              <a:xfrm>
                <a:off x="4984750" y="2927350"/>
                <a:ext cx="1822450" cy="276999"/>
              </a:xfrm>
              <a:prstGeom prst="rect">
                <a:avLst/>
              </a:prstGeom>
              <a:noFill/>
            </p:spPr>
            <p:txBody>
              <a:bodyPr wrap="square" rtlCol="0">
                <a:spAutoFit/>
              </a:bodyPr>
              <a:lstStyle/>
              <a:p>
                <a:r>
                  <a:rPr lang="de-DE" sz="1200" err="1"/>
                  <a:t>Sonro</a:t>
                </a:r>
                <a:r>
                  <a:rPr lang="de-DE" sz="1200"/>
                  <a:t> 640 mg + </a:t>
                </a:r>
                <a:r>
                  <a:rPr lang="de-DE" sz="1200" err="1"/>
                  <a:t>zanu</a:t>
                </a:r>
                <a:endParaRPr lang="de-DE" sz="1200"/>
              </a:p>
            </p:txBody>
          </p:sp>
          <p:sp>
            <p:nvSpPr>
              <p:cNvPr id="23" name="Rechteck 22">
                <a:extLst>
                  <a:ext uri="{FF2B5EF4-FFF2-40B4-BE49-F238E27FC236}">
                    <a16:creationId xmlns:a16="http://schemas.microsoft.com/office/drawing/2014/main" id="{8522E1F9-3E89-17C3-B51A-3F39D3D3A908}"/>
                  </a:ext>
                </a:extLst>
              </p:cNvPr>
              <p:cNvSpPr/>
              <p:nvPr/>
            </p:nvSpPr>
            <p:spPr>
              <a:xfrm>
                <a:off x="4849813" y="2999174"/>
                <a:ext cx="133350" cy="133350"/>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grpSp>
        <p:nvGrpSpPr>
          <p:cNvPr id="29" name="Gruppieren 28">
            <a:extLst>
              <a:ext uri="{FF2B5EF4-FFF2-40B4-BE49-F238E27FC236}">
                <a16:creationId xmlns:a16="http://schemas.microsoft.com/office/drawing/2014/main" id="{56D14156-572B-E496-0560-CA7CACB665A0}"/>
              </a:ext>
            </a:extLst>
          </p:cNvPr>
          <p:cNvGrpSpPr/>
          <p:nvPr/>
        </p:nvGrpSpPr>
        <p:grpSpPr>
          <a:xfrm>
            <a:off x="2343150" y="1758804"/>
            <a:ext cx="5913083" cy="673539"/>
            <a:chOff x="2343150" y="1765300"/>
            <a:chExt cx="5913083" cy="673539"/>
          </a:xfrm>
        </p:grpSpPr>
        <p:sp>
          <p:nvSpPr>
            <p:cNvPr id="25" name="Freihandform: Form 24">
              <a:extLst>
                <a:ext uri="{FF2B5EF4-FFF2-40B4-BE49-F238E27FC236}">
                  <a16:creationId xmlns:a16="http://schemas.microsoft.com/office/drawing/2014/main" id="{D699C48C-842B-D7F4-A78A-68C3D7662931}"/>
                </a:ext>
              </a:extLst>
            </p:cNvPr>
            <p:cNvSpPr/>
            <p:nvPr/>
          </p:nvSpPr>
          <p:spPr>
            <a:xfrm>
              <a:off x="2343150" y="1765300"/>
              <a:ext cx="5873750" cy="635000"/>
            </a:xfrm>
            <a:custGeom>
              <a:avLst/>
              <a:gdLst>
                <a:gd name="connsiteX0" fmla="*/ 0 w 5873750"/>
                <a:gd name="connsiteY0" fmla="*/ 0 h 635000"/>
                <a:gd name="connsiteX1" fmla="*/ 1416050 w 5873750"/>
                <a:gd name="connsiteY1" fmla="*/ 0 h 635000"/>
                <a:gd name="connsiteX2" fmla="*/ 1416050 w 5873750"/>
                <a:gd name="connsiteY2" fmla="*/ 635000 h 635000"/>
                <a:gd name="connsiteX3" fmla="*/ 5873750 w 5873750"/>
                <a:gd name="connsiteY3" fmla="*/ 635000 h 635000"/>
              </a:gdLst>
              <a:ahLst/>
              <a:cxnLst>
                <a:cxn ang="0">
                  <a:pos x="connsiteX0" y="connsiteY0"/>
                </a:cxn>
                <a:cxn ang="0">
                  <a:pos x="connsiteX1" y="connsiteY1"/>
                </a:cxn>
                <a:cxn ang="0">
                  <a:pos x="connsiteX2" y="connsiteY2"/>
                </a:cxn>
                <a:cxn ang="0">
                  <a:pos x="connsiteX3" y="connsiteY3"/>
                </a:cxn>
              </a:cxnLst>
              <a:rect l="l" t="t" r="r" b="b"/>
              <a:pathLst>
                <a:path w="5873750" h="635000">
                  <a:moveTo>
                    <a:pt x="0" y="0"/>
                  </a:moveTo>
                  <a:lnTo>
                    <a:pt x="1416050" y="0"/>
                  </a:lnTo>
                  <a:lnTo>
                    <a:pt x="1416050" y="635000"/>
                  </a:lnTo>
                  <a:lnTo>
                    <a:pt x="5873750" y="635000"/>
                  </a:lnTo>
                </a:path>
              </a:pathLst>
            </a:custGeom>
            <a:noFill/>
            <a:ln w="19050">
              <a:solidFill>
                <a:schemeClr val="tx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Ellipse 25">
              <a:extLst>
                <a:ext uri="{FF2B5EF4-FFF2-40B4-BE49-F238E27FC236}">
                  <a16:creationId xmlns:a16="http://schemas.microsoft.com/office/drawing/2014/main" id="{4FB00B7B-4AC9-E593-CB0A-0CDE940E98B2}"/>
                </a:ext>
              </a:extLst>
            </p:cNvPr>
            <p:cNvSpPr/>
            <p:nvPr/>
          </p:nvSpPr>
          <p:spPr>
            <a:xfrm>
              <a:off x="8179154" y="2361760"/>
              <a:ext cx="77079" cy="77079"/>
            </a:xfrm>
            <a:prstGeom prst="ellipse">
              <a:avLst/>
            </a:prstGeom>
            <a:noFill/>
            <a:ln w="19050">
              <a:solidFill>
                <a:schemeClr val="tx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Ellipse 26">
              <a:extLst>
                <a:ext uri="{FF2B5EF4-FFF2-40B4-BE49-F238E27FC236}">
                  <a16:creationId xmlns:a16="http://schemas.microsoft.com/office/drawing/2014/main" id="{5D302676-035F-C209-D123-A81B8C8EF8E0}"/>
                </a:ext>
              </a:extLst>
            </p:cNvPr>
            <p:cNvSpPr/>
            <p:nvPr/>
          </p:nvSpPr>
          <p:spPr>
            <a:xfrm>
              <a:off x="8001354" y="2361760"/>
              <a:ext cx="77079" cy="77079"/>
            </a:xfrm>
            <a:prstGeom prst="ellipse">
              <a:avLst/>
            </a:prstGeom>
            <a:noFill/>
            <a:ln w="19050">
              <a:solidFill>
                <a:schemeClr val="tx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Ellipse 27">
              <a:extLst>
                <a:ext uri="{FF2B5EF4-FFF2-40B4-BE49-F238E27FC236}">
                  <a16:creationId xmlns:a16="http://schemas.microsoft.com/office/drawing/2014/main" id="{A03185F0-B84A-FEA1-6EF7-F1BA62304DE9}"/>
                </a:ext>
              </a:extLst>
            </p:cNvPr>
            <p:cNvSpPr/>
            <p:nvPr/>
          </p:nvSpPr>
          <p:spPr>
            <a:xfrm>
              <a:off x="8051714" y="2361760"/>
              <a:ext cx="77079" cy="77079"/>
            </a:xfrm>
            <a:prstGeom prst="ellipse">
              <a:avLst/>
            </a:prstGeom>
            <a:noFill/>
            <a:ln w="19050">
              <a:solidFill>
                <a:schemeClr val="tx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7" name="Gruppieren 36">
            <a:extLst>
              <a:ext uri="{FF2B5EF4-FFF2-40B4-BE49-F238E27FC236}">
                <a16:creationId xmlns:a16="http://schemas.microsoft.com/office/drawing/2014/main" id="{E3A5AB65-1C24-A53E-C5B1-68F6EB395EF9}"/>
              </a:ext>
            </a:extLst>
          </p:cNvPr>
          <p:cNvGrpSpPr/>
          <p:nvPr/>
        </p:nvGrpSpPr>
        <p:grpSpPr>
          <a:xfrm>
            <a:off x="2347913" y="1726990"/>
            <a:ext cx="6005952" cy="77079"/>
            <a:chOff x="2343150" y="1723227"/>
            <a:chExt cx="6005952" cy="77079"/>
          </a:xfrm>
        </p:grpSpPr>
        <p:cxnSp>
          <p:nvCxnSpPr>
            <p:cNvPr id="31" name="Gerader Verbinder 30">
              <a:extLst>
                <a:ext uri="{FF2B5EF4-FFF2-40B4-BE49-F238E27FC236}">
                  <a16:creationId xmlns:a16="http://schemas.microsoft.com/office/drawing/2014/main" id="{4795F968-4545-BCDB-3181-D374CB0A63F8}"/>
                </a:ext>
              </a:extLst>
            </p:cNvPr>
            <p:cNvCxnSpPr>
              <a:cxnSpLocks/>
            </p:cNvCxnSpPr>
            <p:nvPr/>
          </p:nvCxnSpPr>
          <p:spPr>
            <a:xfrm>
              <a:off x="2343150" y="1761766"/>
              <a:ext cx="5967413" cy="0"/>
            </a:xfrm>
            <a:prstGeom prst="line">
              <a:avLst/>
            </a:prstGeom>
            <a:ln w="190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2" name="Ellipse 31">
              <a:extLst>
                <a:ext uri="{FF2B5EF4-FFF2-40B4-BE49-F238E27FC236}">
                  <a16:creationId xmlns:a16="http://schemas.microsoft.com/office/drawing/2014/main" id="{02A961FC-5723-BA51-88D6-85CCF7B20D96}"/>
                </a:ext>
              </a:extLst>
            </p:cNvPr>
            <p:cNvSpPr/>
            <p:nvPr/>
          </p:nvSpPr>
          <p:spPr>
            <a:xfrm>
              <a:off x="8272023" y="1723227"/>
              <a:ext cx="77079" cy="77079"/>
            </a:xfrm>
            <a:prstGeom prst="ellipse">
              <a:avLst/>
            </a:prstGeom>
            <a:noFill/>
            <a:ln w="19050">
              <a:solidFill>
                <a:schemeClr val="tx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Ellipse 32">
              <a:extLst>
                <a:ext uri="{FF2B5EF4-FFF2-40B4-BE49-F238E27FC236}">
                  <a16:creationId xmlns:a16="http://schemas.microsoft.com/office/drawing/2014/main" id="{0EF789C0-1586-2187-78F5-FFF59832F7B6}"/>
                </a:ext>
              </a:extLst>
            </p:cNvPr>
            <p:cNvSpPr/>
            <p:nvPr/>
          </p:nvSpPr>
          <p:spPr>
            <a:xfrm>
              <a:off x="8013882" y="1723227"/>
              <a:ext cx="77079" cy="77079"/>
            </a:xfrm>
            <a:prstGeom prst="ellipse">
              <a:avLst/>
            </a:prstGeom>
            <a:noFill/>
            <a:ln w="19050">
              <a:solidFill>
                <a:schemeClr val="tx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Ellipse 33">
              <a:extLst>
                <a:ext uri="{FF2B5EF4-FFF2-40B4-BE49-F238E27FC236}">
                  <a16:creationId xmlns:a16="http://schemas.microsoft.com/office/drawing/2014/main" id="{3E30A624-E16A-6F29-23DF-6EBD104865C0}"/>
                </a:ext>
              </a:extLst>
            </p:cNvPr>
            <p:cNvSpPr/>
            <p:nvPr/>
          </p:nvSpPr>
          <p:spPr>
            <a:xfrm>
              <a:off x="5477057" y="1723227"/>
              <a:ext cx="77079" cy="77079"/>
            </a:xfrm>
            <a:prstGeom prst="ellipse">
              <a:avLst/>
            </a:prstGeom>
            <a:noFill/>
            <a:ln w="19050">
              <a:solidFill>
                <a:schemeClr val="tx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Ellipse 34">
              <a:extLst>
                <a:ext uri="{FF2B5EF4-FFF2-40B4-BE49-F238E27FC236}">
                  <a16:creationId xmlns:a16="http://schemas.microsoft.com/office/drawing/2014/main" id="{8FC2ED1B-90FD-72ED-1982-E1B7C47F7CA6}"/>
                </a:ext>
              </a:extLst>
            </p:cNvPr>
            <p:cNvSpPr/>
            <p:nvPr/>
          </p:nvSpPr>
          <p:spPr>
            <a:xfrm>
              <a:off x="5218916" y="1723227"/>
              <a:ext cx="77079" cy="77079"/>
            </a:xfrm>
            <a:prstGeom prst="ellipse">
              <a:avLst/>
            </a:prstGeom>
            <a:noFill/>
            <a:ln w="19050">
              <a:solidFill>
                <a:schemeClr val="tx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Ellipse 35">
              <a:extLst>
                <a:ext uri="{FF2B5EF4-FFF2-40B4-BE49-F238E27FC236}">
                  <a16:creationId xmlns:a16="http://schemas.microsoft.com/office/drawing/2014/main" id="{68B56569-2BC3-1567-B9DC-BA8FC4C7B943}"/>
                </a:ext>
              </a:extLst>
            </p:cNvPr>
            <p:cNvSpPr/>
            <p:nvPr/>
          </p:nvSpPr>
          <p:spPr>
            <a:xfrm>
              <a:off x="4076399" y="1723227"/>
              <a:ext cx="77079" cy="77079"/>
            </a:xfrm>
            <a:prstGeom prst="ellipse">
              <a:avLst/>
            </a:prstGeom>
            <a:noFill/>
            <a:ln w="19050">
              <a:solidFill>
                <a:schemeClr val="tx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2" name="Ellipse 61">
              <a:extLst>
                <a:ext uri="{FF2B5EF4-FFF2-40B4-BE49-F238E27FC236}">
                  <a16:creationId xmlns:a16="http://schemas.microsoft.com/office/drawing/2014/main" id="{2690ED47-63BE-8E35-7317-8DFF6E71884B}"/>
                </a:ext>
              </a:extLst>
            </p:cNvPr>
            <p:cNvSpPr/>
            <p:nvPr/>
          </p:nvSpPr>
          <p:spPr>
            <a:xfrm>
              <a:off x="7000516" y="1723227"/>
              <a:ext cx="77079" cy="77079"/>
            </a:xfrm>
            <a:prstGeom prst="ellipse">
              <a:avLst/>
            </a:prstGeom>
            <a:noFill/>
            <a:ln w="19050">
              <a:solidFill>
                <a:schemeClr val="tx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 name="Ellipse 62">
              <a:extLst>
                <a:ext uri="{FF2B5EF4-FFF2-40B4-BE49-F238E27FC236}">
                  <a16:creationId xmlns:a16="http://schemas.microsoft.com/office/drawing/2014/main" id="{2EAC4C71-5C09-F1B2-5B19-D44336F89DAF}"/>
                </a:ext>
              </a:extLst>
            </p:cNvPr>
            <p:cNvSpPr/>
            <p:nvPr/>
          </p:nvSpPr>
          <p:spPr>
            <a:xfrm>
              <a:off x="7023095" y="1723227"/>
              <a:ext cx="77079" cy="77079"/>
            </a:xfrm>
            <a:prstGeom prst="ellipse">
              <a:avLst/>
            </a:prstGeom>
            <a:noFill/>
            <a:ln w="19050">
              <a:solidFill>
                <a:schemeClr val="tx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9" name="Ellipse 68">
              <a:extLst>
                <a:ext uri="{FF2B5EF4-FFF2-40B4-BE49-F238E27FC236}">
                  <a16:creationId xmlns:a16="http://schemas.microsoft.com/office/drawing/2014/main" id="{A1057FB8-6867-8C34-24A5-07B9B8F01633}"/>
                </a:ext>
              </a:extLst>
            </p:cNvPr>
            <p:cNvSpPr/>
            <p:nvPr/>
          </p:nvSpPr>
          <p:spPr>
            <a:xfrm>
              <a:off x="3499111" y="1723227"/>
              <a:ext cx="77079" cy="77079"/>
            </a:xfrm>
            <a:prstGeom prst="ellipse">
              <a:avLst/>
            </a:prstGeom>
            <a:noFill/>
            <a:ln w="19050">
              <a:solidFill>
                <a:schemeClr val="tx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47" name="Gruppieren 46">
            <a:extLst>
              <a:ext uri="{FF2B5EF4-FFF2-40B4-BE49-F238E27FC236}">
                <a16:creationId xmlns:a16="http://schemas.microsoft.com/office/drawing/2014/main" id="{AA7E6D70-8A02-FDC2-3D54-C4655C9A69F4}"/>
              </a:ext>
            </a:extLst>
          </p:cNvPr>
          <p:cNvGrpSpPr/>
          <p:nvPr/>
        </p:nvGrpSpPr>
        <p:grpSpPr>
          <a:xfrm>
            <a:off x="2343150" y="1726990"/>
            <a:ext cx="5312923" cy="77079"/>
            <a:chOff x="2343150" y="1727367"/>
            <a:chExt cx="5312923" cy="77079"/>
          </a:xfrm>
        </p:grpSpPr>
        <p:cxnSp>
          <p:nvCxnSpPr>
            <p:cNvPr id="39" name="Gerader Verbinder 38">
              <a:extLst>
                <a:ext uri="{FF2B5EF4-FFF2-40B4-BE49-F238E27FC236}">
                  <a16:creationId xmlns:a16="http://schemas.microsoft.com/office/drawing/2014/main" id="{E2AB6000-A409-3F69-3BA9-87005F1F28DF}"/>
                </a:ext>
              </a:extLst>
            </p:cNvPr>
            <p:cNvCxnSpPr>
              <a:cxnSpLocks/>
            </p:cNvCxnSpPr>
            <p:nvPr/>
          </p:nvCxnSpPr>
          <p:spPr>
            <a:xfrm flipV="1">
              <a:off x="2343150" y="1765046"/>
              <a:ext cx="5281613" cy="1720"/>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0" name="Ellipse 39">
              <a:extLst>
                <a:ext uri="{FF2B5EF4-FFF2-40B4-BE49-F238E27FC236}">
                  <a16:creationId xmlns:a16="http://schemas.microsoft.com/office/drawing/2014/main" id="{7EEE58F2-8074-709F-4EE9-7D2564D9A7BC}"/>
                </a:ext>
              </a:extLst>
            </p:cNvPr>
            <p:cNvSpPr/>
            <p:nvPr/>
          </p:nvSpPr>
          <p:spPr>
            <a:xfrm>
              <a:off x="7578994" y="1727367"/>
              <a:ext cx="77079" cy="77079"/>
            </a:xfrm>
            <a:prstGeom prst="ellipse">
              <a:avLst/>
            </a:prstGeom>
            <a:noFill/>
            <a:ln w="19050">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Ellipse 40">
              <a:extLst>
                <a:ext uri="{FF2B5EF4-FFF2-40B4-BE49-F238E27FC236}">
                  <a16:creationId xmlns:a16="http://schemas.microsoft.com/office/drawing/2014/main" id="{1B0300C3-5D24-FD88-40CA-33AFD1A6CFAA}"/>
                </a:ext>
              </a:extLst>
            </p:cNvPr>
            <p:cNvSpPr/>
            <p:nvPr/>
          </p:nvSpPr>
          <p:spPr>
            <a:xfrm>
              <a:off x="7338539" y="1727367"/>
              <a:ext cx="77079" cy="77079"/>
            </a:xfrm>
            <a:prstGeom prst="ellipse">
              <a:avLst/>
            </a:prstGeom>
            <a:noFill/>
            <a:ln w="19050">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Ellipse 41">
              <a:extLst>
                <a:ext uri="{FF2B5EF4-FFF2-40B4-BE49-F238E27FC236}">
                  <a16:creationId xmlns:a16="http://schemas.microsoft.com/office/drawing/2014/main" id="{4CE4D3D4-80C8-B9B9-69B6-7AE908D892AD}"/>
                </a:ext>
              </a:extLst>
            </p:cNvPr>
            <p:cNvSpPr/>
            <p:nvPr/>
          </p:nvSpPr>
          <p:spPr>
            <a:xfrm>
              <a:off x="7233325" y="1727367"/>
              <a:ext cx="77079" cy="77079"/>
            </a:xfrm>
            <a:prstGeom prst="ellipse">
              <a:avLst/>
            </a:prstGeom>
            <a:noFill/>
            <a:ln w="19050">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Ellipse 42">
              <a:extLst>
                <a:ext uri="{FF2B5EF4-FFF2-40B4-BE49-F238E27FC236}">
                  <a16:creationId xmlns:a16="http://schemas.microsoft.com/office/drawing/2014/main" id="{0E2550FD-2231-9678-A455-7DA2AB3E2C38}"/>
                </a:ext>
              </a:extLst>
            </p:cNvPr>
            <p:cNvSpPr/>
            <p:nvPr/>
          </p:nvSpPr>
          <p:spPr>
            <a:xfrm>
              <a:off x="7115849" y="1727367"/>
              <a:ext cx="77079" cy="77079"/>
            </a:xfrm>
            <a:prstGeom prst="ellipse">
              <a:avLst/>
            </a:prstGeom>
            <a:noFill/>
            <a:ln w="19050">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Ellipse 43">
              <a:extLst>
                <a:ext uri="{FF2B5EF4-FFF2-40B4-BE49-F238E27FC236}">
                  <a16:creationId xmlns:a16="http://schemas.microsoft.com/office/drawing/2014/main" id="{08660472-F3C0-EBD8-E762-935B677288EB}"/>
                </a:ext>
              </a:extLst>
            </p:cNvPr>
            <p:cNvSpPr/>
            <p:nvPr/>
          </p:nvSpPr>
          <p:spPr>
            <a:xfrm>
              <a:off x="7096106" y="1727367"/>
              <a:ext cx="77079" cy="77079"/>
            </a:xfrm>
            <a:prstGeom prst="ellipse">
              <a:avLst/>
            </a:prstGeom>
            <a:noFill/>
            <a:ln w="19050">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Ellipse 44">
              <a:extLst>
                <a:ext uri="{FF2B5EF4-FFF2-40B4-BE49-F238E27FC236}">
                  <a16:creationId xmlns:a16="http://schemas.microsoft.com/office/drawing/2014/main" id="{14ADAD3C-9B19-09CF-6221-53A26A7A6E0B}"/>
                </a:ext>
              </a:extLst>
            </p:cNvPr>
            <p:cNvSpPr/>
            <p:nvPr/>
          </p:nvSpPr>
          <p:spPr>
            <a:xfrm>
              <a:off x="7076363" y="1727367"/>
              <a:ext cx="77079" cy="77079"/>
            </a:xfrm>
            <a:prstGeom prst="ellipse">
              <a:avLst/>
            </a:prstGeom>
            <a:noFill/>
            <a:ln w="19050">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Ellipse 45">
              <a:extLst>
                <a:ext uri="{FF2B5EF4-FFF2-40B4-BE49-F238E27FC236}">
                  <a16:creationId xmlns:a16="http://schemas.microsoft.com/office/drawing/2014/main" id="{2F69BBA0-D979-AABD-5BB2-BEDD58941938}"/>
                </a:ext>
              </a:extLst>
            </p:cNvPr>
            <p:cNvSpPr/>
            <p:nvPr/>
          </p:nvSpPr>
          <p:spPr>
            <a:xfrm>
              <a:off x="7066398" y="1727367"/>
              <a:ext cx="77079" cy="77079"/>
            </a:xfrm>
            <a:prstGeom prst="ellipse">
              <a:avLst/>
            </a:prstGeom>
            <a:noFill/>
            <a:ln w="19050">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79" name="Gruppieren 78">
            <a:extLst>
              <a:ext uri="{FF2B5EF4-FFF2-40B4-BE49-F238E27FC236}">
                <a16:creationId xmlns:a16="http://schemas.microsoft.com/office/drawing/2014/main" id="{666EE5AF-3888-DF28-5BE8-442F1CD0989A}"/>
              </a:ext>
            </a:extLst>
          </p:cNvPr>
          <p:cNvGrpSpPr/>
          <p:nvPr/>
        </p:nvGrpSpPr>
        <p:grpSpPr>
          <a:xfrm>
            <a:off x="2323377" y="1726990"/>
            <a:ext cx="5053701" cy="77079"/>
            <a:chOff x="2323377" y="1730303"/>
            <a:chExt cx="5053701" cy="77079"/>
          </a:xfrm>
        </p:grpSpPr>
        <p:cxnSp>
          <p:nvCxnSpPr>
            <p:cNvPr id="57" name="Gerader Verbinder 56">
              <a:extLst>
                <a:ext uri="{FF2B5EF4-FFF2-40B4-BE49-F238E27FC236}">
                  <a16:creationId xmlns:a16="http://schemas.microsoft.com/office/drawing/2014/main" id="{2DF6CA34-560D-D709-41D7-B413181A4F66}"/>
                </a:ext>
              </a:extLst>
            </p:cNvPr>
            <p:cNvCxnSpPr>
              <a:cxnSpLocks/>
            </p:cNvCxnSpPr>
            <p:nvPr/>
          </p:nvCxnSpPr>
          <p:spPr>
            <a:xfrm>
              <a:off x="2343150" y="1768842"/>
              <a:ext cx="4995389" cy="0"/>
            </a:xfrm>
            <a:prstGeom prst="line">
              <a:avLst/>
            </a:prstGeom>
            <a:ln w="190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58" name="Ellipse 57">
              <a:extLst>
                <a:ext uri="{FF2B5EF4-FFF2-40B4-BE49-F238E27FC236}">
                  <a16:creationId xmlns:a16="http://schemas.microsoft.com/office/drawing/2014/main" id="{F6D8E188-66CB-30AF-DDDE-18637D9C3C00}"/>
                </a:ext>
              </a:extLst>
            </p:cNvPr>
            <p:cNvSpPr/>
            <p:nvPr/>
          </p:nvSpPr>
          <p:spPr>
            <a:xfrm>
              <a:off x="7299999" y="1730303"/>
              <a:ext cx="77079" cy="77079"/>
            </a:xfrm>
            <a:prstGeom prst="ellipse">
              <a:avLst/>
            </a:prstGeom>
            <a:noFill/>
            <a:ln w="19050">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9" name="Ellipse 58">
              <a:extLst>
                <a:ext uri="{FF2B5EF4-FFF2-40B4-BE49-F238E27FC236}">
                  <a16:creationId xmlns:a16="http://schemas.microsoft.com/office/drawing/2014/main" id="{671BD4F0-9781-7C2F-3867-09470AECC75B}"/>
                </a:ext>
              </a:extLst>
            </p:cNvPr>
            <p:cNvSpPr/>
            <p:nvPr/>
          </p:nvSpPr>
          <p:spPr>
            <a:xfrm>
              <a:off x="7280729" y="1730303"/>
              <a:ext cx="77079" cy="77079"/>
            </a:xfrm>
            <a:prstGeom prst="ellipse">
              <a:avLst/>
            </a:prstGeom>
            <a:noFill/>
            <a:ln w="19050">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Ellipse 59">
              <a:extLst>
                <a:ext uri="{FF2B5EF4-FFF2-40B4-BE49-F238E27FC236}">
                  <a16:creationId xmlns:a16="http://schemas.microsoft.com/office/drawing/2014/main" id="{8724A7A3-A039-2257-7ED0-59ACE61734BD}"/>
                </a:ext>
              </a:extLst>
            </p:cNvPr>
            <p:cNvSpPr/>
            <p:nvPr/>
          </p:nvSpPr>
          <p:spPr>
            <a:xfrm>
              <a:off x="6713992" y="1730303"/>
              <a:ext cx="77079" cy="77079"/>
            </a:xfrm>
            <a:prstGeom prst="ellipse">
              <a:avLst/>
            </a:prstGeom>
            <a:noFill/>
            <a:ln w="19050">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Ellipse 60">
              <a:extLst>
                <a:ext uri="{FF2B5EF4-FFF2-40B4-BE49-F238E27FC236}">
                  <a16:creationId xmlns:a16="http://schemas.microsoft.com/office/drawing/2014/main" id="{9D6B78F1-4C93-CA8A-BD9D-F2C6C58D308B}"/>
                </a:ext>
              </a:extLst>
            </p:cNvPr>
            <p:cNvSpPr/>
            <p:nvPr/>
          </p:nvSpPr>
          <p:spPr>
            <a:xfrm>
              <a:off x="6581011" y="1730303"/>
              <a:ext cx="77079" cy="77079"/>
            </a:xfrm>
            <a:prstGeom prst="ellipse">
              <a:avLst/>
            </a:prstGeom>
            <a:noFill/>
            <a:ln w="19050">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4" name="Ellipse 63">
              <a:extLst>
                <a:ext uri="{FF2B5EF4-FFF2-40B4-BE49-F238E27FC236}">
                  <a16:creationId xmlns:a16="http://schemas.microsoft.com/office/drawing/2014/main" id="{8C8E711B-3A76-6CD7-AEE1-9BE24094E516}"/>
                </a:ext>
              </a:extLst>
            </p:cNvPr>
            <p:cNvSpPr/>
            <p:nvPr/>
          </p:nvSpPr>
          <p:spPr>
            <a:xfrm>
              <a:off x="6086375" y="1730303"/>
              <a:ext cx="77079" cy="77079"/>
            </a:xfrm>
            <a:prstGeom prst="ellipse">
              <a:avLst/>
            </a:prstGeom>
            <a:noFill/>
            <a:ln w="19050">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5" name="Ellipse 64">
              <a:extLst>
                <a:ext uri="{FF2B5EF4-FFF2-40B4-BE49-F238E27FC236}">
                  <a16:creationId xmlns:a16="http://schemas.microsoft.com/office/drawing/2014/main" id="{5F4A7802-431F-DB7B-6F46-23DFF8F8302A}"/>
                </a:ext>
              </a:extLst>
            </p:cNvPr>
            <p:cNvSpPr/>
            <p:nvPr/>
          </p:nvSpPr>
          <p:spPr>
            <a:xfrm>
              <a:off x="4264474" y="1730303"/>
              <a:ext cx="77079" cy="77079"/>
            </a:xfrm>
            <a:prstGeom prst="ellipse">
              <a:avLst/>
            </a:prstGeom>
            <a:noFill/>
            <a:ln w="19050">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Ellipse 65">
              <a:extLst>
                <a:ext uri="{FF2B5EF4-FFF2-40B4-BE49-F238E27FC236}">
                  <a16:creationId xmlns:a16="http://schemas.microsoft.com/office/drawing/2014/main" id="{A2C35A70-EDA9-4EBE-5F62-20E8314E3F25}"/>
                </a:ext>
              </a:extLst>
            </p:cNvPr>
            <p:cNvSpPr/>
            <p:nvPr/>
          </p:nvSpPr>
          <p:spPr>
            <a:xfrm>
              <a:off x="4185808" y="1730303"/>
              <a:ext cx="77079" cy="77079"/>
            </a:xfrm>
            <a:prstGeom prst="ellipse">
              <a:avLst/>
            </a:prstGeom>
            <a:noFill/>
            <a:ln w="19050">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7" name="Ellipse 66">
              <a:extLst>
                <a:ext uri="{FF2B5EF4-FFF2-40B4-BE49-F238E27FC236}">
                  <a16:creationId xmlns:a16="http://schemas.microsoft.com/office/drawing/2014/main" id="{0D3E2ED5-93A8-672C-26A7-BBDB50E456E1}"/>
                </a:ext>
              </a:extLst>
            </p:cNvPr>
            <p:cNvSpPr/>
            <p:nvPr/>
          </p:nvSpPr>
          <p:spPr>
            <a:xfrm>
              <a:off x="4156338" y="1730303"/>
              <a:ext cx="77079" cy="77079"/>
            </a:xfrm>
            <a:prstGeom prst="ellipse">
              <a:avLst/>
            </a:prstGeom>
            <a:noFill/>
            <a:ln w="19050">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8" name="Ellipse 67">
              <a:extLst>
                <a:ext uri="{FF2B5EF4-FFF2-40B4-BE49-F238E27FC236}">
                  <a16:creationId xmlns:a16="http://schemas.microsoft.com/office/drawing/2014/main" id="{30EC95AC-F727-1992-8C57-646F73C54F4E}"/>
                </a:ext>
              </a:extLst>
            </p:cNvPr>
            <p:cNvSpPr/>
            <p:nvPr/>
          </p:nvSpPr>
          <p:spPr>
            <a:xfrm>
              <a:off x="3503875" y="1730303"/>
              <a:ext cx="77079" cy="77079"/>
            </a:xfrm>
            <a:prstGeom prst="ellipse">
              <a:avLst/>
            </a:prstGeom>
            <a:noFill/>
            <a:ln w="19050">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0" name="Ellipse 69">
              <a:extLst>
                <a:ext uri="{FF2B5EF4-FFF2-40B4-BE49-F238E27FC236}">
                  <a16:creationId xmlns:a16="http://schemas.microsoft.com/office/drawing/2014/main" id="{1E0B244A-2EA5-22CB-677A-187A97659E56}"/>
                </a:ext>
              </a:extLst>
            </p:cNvPr>
            <p:cNvSpPr/>
            <p:nvPr/>
          </p:nvSpPr>
          <p:spPr>
            <a:xfrm>
              <a:off x="3314984" y="1730303"/>
              <a:ext cx="77079" cy="77079"/>
            </a:xfrm>
            <a:prstGeom prst="ellipse">
              <a:avLst/>
            </a:prstGeom>
            <a:noFill/>
            <a:ln w="19050">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1" name="Ellipse 70">
              <a:extLst>
                <a:ext uri="{FF2B5EF4-FFF2-40B4-BE49-F238E27FC236}">
                  <a16:creationId xmlns:a16="http://schemas.microsoft.com/office/drawing/2014/main" id="{189676F7-A686-C797-4B35-0DAD457345AB}"/>
                </a:ext>
              </a:extLst>
            </p:cNvPr>
            <p:cNvSpPr/>
            <p:nvPr/>
          </p:nvSpPr>
          <p:spPr>
            <a:xfrm>
              <a:off x="3060105" y="1730303"/>
              <a:ext cx="77079" cy="77079"/>
            </a:xfrm>
            <a:prstGeom prst="ellipse">
              <a:avLst/>
            </a:prstGeom>
            <a:noFill/>
            <a:ln w="19050">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2" name="Ellipse 71">
              <a:extLst>
                <a:ext uri="{FF2B5EF4-FFF2-40B4-BE49-F238E27FC236}">
                  <a16:creationId xmlns:a16="http://schemas.microsoft.com/office/drawing/2014/main" id="{022AF710-5AA8-46E7-0917-C9B8E295F1DF}"/>
                </a:ext>
              </a:extLst>
            </p:cNvPr>
            <p:cNvSpPr/>
            <p:nvPr/>
          </p:nvSpPr>
          <p:spPr>
            <a:xfrm>
              <a:off x="2909753" y="1730303"/>
              <a:ext cx="77079" cy="77079"/>
            </a:xfrm>
            <a:prstGeom prst="ellipse">
              <a:avLst/>
            </a:prstGeom>
            <a:noFill/>
            <a:ln w="19050">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3" name="Ellipse 72">
              <a:extLst>
                <a:ext uri="{FF2B5EF4-FFF2-40B4-BE49-F238E27FC236}">
                  <a16:creationId xmlns:a16="http://schemas.microsoft.com/office/drawing/2014/main" id="{3804E75D-3642-9B90-5C31-0471D60DA326}"/>
                </a:ext>
              </a:extLst>
            </p:cNvPr>
            <p:cNvSpPr/>
            <p:nvPr/>
          </p:nvSpPr>
          <p:spPr>
            <a:xfrm>
              <a:off x="2831087" y="1730303"/>
              <a:ext cx="77079" cy="77079"/>
            </a:xfrm>
            <a:prstGeom prst="ellipse">
              <a:avLst/>
            </a:prstGeom>
            <a:noFill/>
            <a:ln w="19050">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4" name="Ellipse 73">
              <a:extLst>
                <a:ext uri="{FF2B5EF4-FFF2-40B4-BE49-F238E27FC236}">
                  <a16:creationId xmlns:a16="http://schemas.microsoft.com/office/drawing/2014/main" id="{B38DCC83-6C62-7F92-59C3-9607B22A9FC8}"/>
                </a:ext>
              </a:extLst>
            </p:cNvPr>
            <p:cNvSpPr/>
            <p:nvPr/>
          </p:nvSpPr>
          <p:spPr>
            <a:xfrm>
              <a:off x="2790960" y="1730303"/>
              <a:ext cx="77079" cy="77079"/>
            </a:xfrm>
            <a:prstGeom prst="ellipse">
              <a:avLst/>
            </a:prstGeom>
            <a:noFill/>
            <a:ln w="19050">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5" name="Ellipse 74">
              <a:extLst>
                <a:ext uri="{FF2B5EF4-FFF2-40B4-BE49-F238E27FC236}">
                  <a16:creationId xmlns:a16="http://schemas.microsoft.com/office/drawing/2014/main" id="{B6D34314-7F78-C4C2-C941-8618B8537A25}"/>
                </a:ext>
              </a:extLst>
            </p:cNvPr>
            <p:cNvSpPr/>
            <p:nvPr/>
          </p:nvSpPr>
          <p:spPr>
            <a:xfrm>
              <a:off x="2784500" y="1730303"/>
              <a:ext cx="77079" cy="77079"/>
            </a:xfrm>
            <a:prstGeom prst="ellipse">
              <a:avLst/>
            </a:prstGeom>
            <a:noFill/>
            <a:ln w="19050">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6" name="Ellipse 75">
              <a:extLst>
                <a:ext uri="{FF2B5EF4-FFF2-40B4-BE49-F238E27FC236}">
                  <a16:creationId xmlns:a16="http://schemas.microsoft.com/office/drawing/2014/main" id="{D5BCD33D-CED2-B00E-E8DD-964C7D1CA747}"/>
                </a:ext>
              </a:extLst>
            </p:cNvPr>
            <p:cNvSpPr/>
            <p:nvPr/>
          </p:nvSpPr>
          <p:spPr>
            <a:xfrm>
              <a:off x="2651515" y="1730303"/>
              <a:ext cx="77079" cy="77079"/>
            </a:xfrm>
            <a:prstGeom prst="ellipse">
              <a:avLst/>
            </a:prstGeom>
            <a:noFill/>
            <a:ln w="19050">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7" name="Ellipse 76">
              <a:extLst>
                <a:ext uri="{FF2B5EF4-FFF2-40B4-BE49-F238E27FC236}">
                  <a16:creationId xmlns:a16="http://schemas.microsoft.com/office/drawing/2014/main" id="{2760E23F-D512-C105-834A-C0B0FA361906}"/>
                </a:ext>
              </a:extLst>
            </p:cNvPr>
            <p:cNvSpPr/>
            <p:nvPr/>
          </p:nvSpPr>
          <p:spPr>
            <a:xfrm>
              <a:off x="2617984" y="1730303"/>
              <a:ext cx="77079" cy="77079"/>
            </a:xfrm>
            <a:prstGeom prst="ellipse">
              <a:avLst/>
            </a:prstGeom>
            <a:noFill/>
            <a:ln w="19050">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8" name="Ellipse 77">
              <a:extLst>
                <a:ext uri="{FF2B5EF4-FFF2-40B4-BE49-F238E27FC236}">
                  <a16:creationId xmlns:a16="http://schemas.microsoft.com/office/drawing/2014/main" id="{630B99ED-C83F-70FE-8E9B-8C00CE565861}"/>
                </a:ext>
              </a:extLst>
            </p:cNvPr>
            <p:cNvSpPr/>
            <p:nvPr/>
          </p:nvSpPr>
          <p:spPr>
            <a:xfrm>
              <a:off x="2323377" y="1730303"/>
              <a:ext cx="77079" cy="77079"/>
            </a:xfrm>
            <a:prstGeom prst="ellipse">
              <a:avLst/>
            </a:prstGeom>
            <a:noFill/>
            <a:ln w="19050">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55" name="Gruppieren 54">
            <a:extLst>
              <a:ext uri="{FF2B5EF4-FFF2-40B4-BE49-F238E27FC236}">
                <a16:creationId xmlns:a16="http://schemas.microsoft.com/office/drawing/2014/main" id="{84E6E58F-03D4-2C8A-BCF8-6795B8DA4032}"/>
              </a:ext>
            </a:extLst>
          </p:cNvPr>
          <p:cNvGrpSpPr/>
          <p:nvPr/>
        </p:nvGrpSpPr>
        <p:grpSpPr>
          <a:xfrm>
            <a:off x="2343150" y="1726990"/>
            <a:ext cx="3919006" cy="77079"/>
            <a:chOff x="2343150" y="1726737"/>
            <a:chExt cx="3919006" cy="77079"/>
          </a:xfrm>
        </p:grpSpPr>
        <p:cxnSp>
          <p:nvCxnSpPr>
            <p:cNvPr id="49" name="Gerader Verbinder 48">
              <a:extLst>
                <a:ext uri="{FF2B5EF4-FFF2-40B4-BE49-F238E27FC236}">
                  <a16:creationId xmlns:a16="http://schemas.microsoft.com/office/drawing/2014/main" id="{5D6A92DF-0221-5377-6F03-D92D10A208A8}"/>
                </a:ext>
              </a:extLst>
            </p:cNvPr>
            <p:cNvCxnSpPr>
              <a:cxnSpLocks/>
            </p:cNvCxnSpPr>
            <p:nvPr/>
          </p:nvCxnSpPr>
          <p:spPr>
            <a:xfrm>
              <a:off x="2343150" y="1765276"/>
              <a:ext cx="3860800" cy="0"/>
            </a:xfrm>
            <a:prstGeom prst="line">
              <a:avLst/>
            </a:prstGeom>
            <a:ln w="190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50" name="Ellipse 49">
              <a:extLst>
                <a:ext uri="{FF2B5EF4-FFF2-40B4-BE49-F238E27FC236}">
                  <a16:creationId xmlns:a16="http://schemas.microsoft.com/office/drawing/2014/main" id="{BABE4F65-F642-EAC0-A93D-F4ADF3A45E4C}"/>
                </a:ext>
              </a:extLst>
            </p:cNvPr>
            <p:cNvSpPr/>
            <p:nvPr/>
          </p:nvSpPr>
          <p:spPr>
            <a:xfrm>
              <a:off x="6185077" y="1726737"/>
              <a:ext cx="77079" cy="77079"/>
            </a:xfrm>
            <a:prstGeom prst="ellipse">
              <a:avLst/>
            </a:prstGeom>
            <a:noFill/>
            <a:ln w="19050">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Ellipse 50">
              <a:extLst>
                <a:ext uri="{FF2B5EF4-FFF2-40B4-BE49-F238E27FC236}">
                  <a16:creationId xmlns:a16="http://schemas.microsoft.com/office/drawing/2014/main" id="{BE5B595D-58D7-063B-A375-A01887584A93}"/>
                </a:ext>
              </a:extLst>
            </p:cNvPr>
            <p:cNvSpPr/>
            <p:nvPr/>
          </p:nvSpPr>
          <p:spPr>
            <a:xfrm>
              <a:off x="5302342" y="1726737"/>
              <a:ext cx="77079" cy="77079"/>
            </a:xfrm>
            <a:prstGeom prst="ellipse">
              <a:avLst/>
            </a:prstGeom>
            <a:noFill/>
            <a:ln w="19050">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Ellipse 51">
              <a:extLst>
                <a:ext uri="{FF2B5EF4-FFF2-40B4-BE49-F238E27FC236}">
                  <a16:creationId xmlns:a16="http://schemas.microsoft.com/office/drawing/2014/main" id="{069D0B96-611E-A12D-7783-2F6C528CFA27}"/>
                </a:ext>
              </a:extLst>
            </p:cNvPr>
            <p:cNvSpPr/>
            <p:nvPr/>
          </p:nvSpPr>
          <p:spPr>
            <a:xfrm>
              <a:off x="5244136" y="1726737"/>
              <a:ext cx="77079" cy="77079"/>
            </a:xfrm>
            <a:prstGeom prst="ellipse">
              <a:avLst/>
            </a:prstGeom>
            <a:noFill/>
            <a:ln w="19050">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Ellipse 52">
              <a:extLst>
                <a:ext uri="{FF2B5EF4-FFF2-40B4-BE49-F238E27FC236}">
                  <a16:creationId xmlns:a16="http://schemas.microsoft.com/office/drawing/2014/main" id="{49BEE47A-8FDD-39AE-94EE-600254E93451}"/>
                </a:ext>
              </a:extLst>
            </p:cNvPr>
            <p:cNvSpPr/>
            <p:nvPr/>
          </p:nvSpPr>
          <p:spPr>
            <a:xfrm>
              <a:off x="4743497" y="1726737"/>
              <a:ext cx="77079" cy="77079"/>
            </a:xfrm>
            <a:prstGeom prst="ellipse">
              <a:avLst/>
            </a:prstGeom>
            <a:noFill/>
            <a:ln w="19050">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Ellipse 53">
              <a:extLst>
                <a:ext uri="{FF2B5EF4-FFF2-40B4-BE49-F238E27FC236}">
                  <a16:creationId xmlns:a16="http://schemas.microsoft.com/office/drawing/2014/main" id="{53E71014-1B37-4946-8D81-EB9FE6D61B11}"/>
                </a:ext>
              </a:extLst>
            </p:cNvPr>
            <p:cNvSpPr/>
            <p:nvPr/>
          </p:nvSpPr>
          <p:spPr>
            <a:xfrm>
              <a:off x="3866141" y="1726737"/>
              <a:ext cx="77079" cy="77079"/>
            </a:xfrm>
            <a:prstGeom prst="ellipse">
              <a:avLst/>
            </a:prstGeom>
            <a:noFill/>
            <a:ln w="19050">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243546663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149E8D6-16EC-4D23-9A94-212FCACC11E5}"/>
              </a:ext>
            </a:extLst>
          </p:cNvPr>
          <p:cNvSpPr>
            <a:spLocks noGrp="1"/>
          </p:cNvSpPr>
          <p:nvPr>
            <p:ph type="ftr" sz="quarter" idx="10"/>
          </p:nvPr>
        </p:nvSpPr>
        <p:spPr/>
        <p:txBody>
          <a:bodyPr/>
          <a:lstStyle/>
          <a:p>
            <a:r>
              <a:rPr lang="en-GB"/>
              <a:t>CLL, chronic lymphocytic </a:t>
            </a:r>
            <a:r>
              <a:rPr lang="en-GB" err="1"/>
              <a:t>leukemia</a:t>
            </a:r>
            <a:r>
              <a:rPr lang="en-GB"/>
              <a:t>; CR, complete response; </a:t>
            </a:r>
            <a:r>
              <a:rPr lang="en-GB" err="1"/>
              <a:t>CRi</a:t>
            </a:r>
            <a:r>
              <a:rPr lang="en-GB"/>
              <a:t>, CR with incomplete marrow recovery; MRD, minimal residual disease; ORR, overall response rate; PFS, progression-free survival; R/R, relapsed/refractory; SLL, small lymphocytic lymphoma; TEAE, treatment-emergent adverse event; TLS, </a:t>
            </a:r>
            <a:r>
              <a:rPr lang="en-GB" err="1"/>
              <a:t>tumor</a:t>
            </a:r>
            <a:r>
              <a:rPr lang="en-GB"/>
              <a:t> lysis syndrome. </a:t>
            </a:r>
          </a:p>
          <a:p>
            <a:r>
              <a:rPr lang="en-GB" b="1" err="1"/>
              <a:t>Opat</a:t>
            </a:r>
            <a:r>
              <a:rPr lang="en-GB" b="1"/>
              <a:t> et al. Abstract #S156 presented at EHA2024. </a:t>
            </a:r>
          </a:p>
        </p:txBody>
      </p:sp>
      <p:sp>
        <p:nvSpPr>
          <p:cNvPr id="5" name="Title 4">
            <a:extLst>
              <a:ext uri="{FF2B5EF4-FFF2-40B4-BE49-F238E27FC236}">
                <a16:creationId xmlns:a16="http://schemas.microsoft.com/office/drawing/2014/main" id="{690B9FAD-6BEB-A965-4954-4E3BD02207B0}"/>
              </a:ext>
            </a:extLst>
          </p:cNvPr>
          <p:cNvSpPr>
            <a:spLocks noGrp="1"/>
          </p:cNvSpPr>
          <p:nvPr>
            <p:ph type="title"/>
          </p:nvPr>
        </p:nvSpPr>
        <p:spPr/>
        <p:txBody>
          <a:bodyPr/>
          <a:lstStyle/>
          <a:p>
            <a:r>
              <a:rPr lang="en-US"/>
              <a:t>Conclusions</a:t>
            </a:r>
          </a:p>
        </p:txBody>
      </p:sp>
      <p:sp>
        <p:nvSpPr>
          <p:cNvPr id="6" name="Content Placeholder 5">
            <a:extLst>
              <a:ext uri="{FF2B5EF4-FFF2-40B4-BE49-F238E27FC236}">
                <a16:creationId xmlns:a16="http://schemas.microsoft.com/office/drawing/2014/main" id="{E2119EF1-CA79-3F71-3848-DB81217CE0E4}"/>
              </a:ext>
            </a:extLst>
          </p:cNvPr>
          <p:cNvSpPr>
            <a:spLocks noGrp="1"/>
          </p:cNvSpPr>
          <p:nvPr>
            <p:ph idx="1"/>
          </p:nvPr>
        </p:nvSpPr>
        <p:spPr/>
        <p:txBody>
          <a:bodyPr vert="horz" lIns="216000" tIns="180000" rIns="108000" bIns="108000" rtlCol="0" anchor="t">
            <a:noAutofit/>
          </a:bodyPr>
          <a:lstStyle/>
          <a:p>
            <a:pPr>
              <a:lnSpc>
                <a:spcPct val="100000"/>
              </a:lnSpc>
            </a:pPr>
            <a:r>
              <a:rPr lang="en-GB" sz="1600" b="1"/>
              <a:t>Data of </a:t>
            </a:r>
            <a:r>
              <a:rPr lang="en-GB" sz="1600" b="1" err="1"/>
              <a:t>sonrotoclax</a:t>
            </a:r>
            <a:r>
              <a:rPr lang="en-GB" sz="1600" b="1"/>
              <a:t> + </a:t>
            </a:r>
            <a:r>
              <a:rPr lang="en-GB" sz="1600" b="1" err="1"/>
              <a:t>zanubrutinib</a:t>
            </a:r>
            <a:r>
              <a:rPr lang="en-GB" sz="1600" b="1"/>
              <a:t> demonstrate an encouraging safety and efficacy profile </a:t>
            </a:r>
            <a:br>
              <a:rPr lang="en-GB" sz="1600" b="1"/>
            </a:br>
            <a:r>
              <a:rPr lang="en-GB" sz="1600" b="1"/>
              <a:t>in patients with R/R CLL</a:t>
            </a:r>
          </a:p>
          <a:p>
            <a:pPr>
              <a:lnSpc>
                <a:spcPct val="100000"/>
              </a:lnSpc>
              <a:buFont typeface="Arial" panose="020B0604020202020204" pitchFamily="34" charset="0"/>
              <a:buChar char="•"/>
            </a:pPr>
            <a:r>
              <a:rPr lang="en-GB" sz="1600" b="1" err="1"/>
              <a:t>Sonrotoclax</a:t>
            </a:r>
            <a:r>
              <a:rPr lang="en-GB" sz="1600" b="1"/>
              <a:t> + </a:t>
            </a:r>
            <a:r>
              <a:rPr lang="en-GB" sz="1600" b="1" err="1"/>
              <a:t>zanubrutinib</a:t>
            </a:r>
            <a:r>
              <a:rPr lang="en-GB" sz="1600" b="1"/>
              <a:t> combination treatment</a:t>
            </a:r>
            <a:r>
              <a:rPr lang="en-GB" sz="1600"/>
              <a:t> had a tolerable safety profile in patients with R/R CLL/SLL at all dose levels tested up to 640 mg</a:t>
            </a:r>
            <a:endParaRPr lang="en-GB" sz="1600">
              <a:cs typeface="Arial"/>
            </a:endParaRPr>
          </a:p>
          <a:p>
            <a:pPr marL="742950" lvl="1" indent="-285750">
              <a:lnSpc>
                <a:spcPct val="100000"/>
              </a:lnSpc>
              <a:spcBef>
                <a:spcPts val="0"/>
              </a:spcBef>
              <a:spcAft>
                <a:spcPts val="0"/>
              </a:spcAft>
              <a:buFont typeface="Arial" panose="020B0604020202020204" pitchFamily="34" charset="0"/>
              <a:buChar char="•"/>
            </a:pPr>
            <a:r>
              <a:rPr lang="en-GB" sz="1600"/>
              <a:t>46/47 patients remain on study treatment with a median follow-up of 19.3 months</a:t>
            </a:r>
            <a:endParaRPr lang="en-GB" sz="1600">
              <a:cs typeface="Arial"/>
            </a:endParaRPr>
          </a:p>
          <a:p>
            <a:pPr marL="742950" lvl="1" indent="-285750">
              <a:lnSpc>
                <a:spcPct val="100000"/>
              </a:lnSpc>
              <a:spcBef>
                <a:spcPts val="0"/>
              </a:spcBef>
              <a:spcAft>
                <a:spcPts val="0"/>
              </a:spcAft>
              <a:buFont typeface="Arial" panose="020B0604020202020204" pitchFamily="34" charset="0"/>
              <a:buChar char="•"/>
            </a:pPr>
            <a:r>
              <a:rPr lang="en-GB" sz="1600"/>
              <a:t>No TLS and no cardiac toxicity, including atrial fibrillation, were observed</a:t>
            </a:r>
            <a:endParaRPr lang="en-GB" sz="1600">
              <a:cs typeface="Arial"/>
            </a:endParaRPr>
          </a:p>
          <a:p>
            <a:pPr marL="742950" lvl="1" indent="-285750">
              <a:lnSpc>
                <a:spcPct val="100000"/>
              </a:lnSpc>
              <a:spcBef>
                <a:spcPts val="0"/>
              </a:spcBef>
              <a:buFont typeface="Arial" panose="020B0604020202020204" pitchFamily="34" charset="0"/>
              <a:buChar char="•"/>
            </a:pPr>
            <a:r>
              <a:rPr lang="en-GB" sz="1600"/>
              <a:t>The most commonly reported hematologic TEAE was neutropenia, which was mostly transitory, with no cases of febrile neutropenia, and did not require </a:t>
            </a:r>
            <a:r>
              <a:rPr lang="en-GB" sz="1600" err="1"/>
              <a:t>sonrotoclax</a:t>
            </a:r>
            <a:r>
              <a:rPr lang="en-GB" sz="1600"/>
              <a:t> dose reductions</a:t>
            </a:r>
            <a:endParaRPr lang="en-GB" sz="1600">
              <a:cs typeface="Arial"/>
            </a:endParaRPr>
          </a:p>
          <a:p>
            <a:pPr>
              <a:lnSpc>
                <a:spcPct val="100000"/>
              </a:lnSpc>
              <a:buFont typeface="Arial" panose="020B0604020202020204" pitchFamily="34" charset="0"/>
              <a:buChar char="•"/>
            </a:pPr>
            <a:r>
              <a:rPr lang="en-GB" sz="1600" b="1"/>
              <a:t>Efficacy was promising</a:t>
            </a:r>
            <a:r>
              <a:rPr lang="en-GB" sz="1600"/>
              <a:t> in this R/R CLL/SLL population, including patients with high-risk features</a:t>
            </a:r>
            <a:endParaRPr lang="en-GB" sz="1600">
              <a:cs typeface="Arial"/>
            </a:endParaRPr>
          </a:p>
          <a:p>
            <a:pPr marL="742950" lvl="1" indent="-285750">
              <a:lnSpc>
                <a:spcPct val="100000"/>
              </a:lnSpc>
              <a:spcBef>
                <a:spcPts val="0"/>
              </a:spcBef>
              <a:spcAft>
                <a:spcPts val="0"/>
              </a:spcAft>
              <a:buFont typeface="Arial" panose="020B0604020202020204" pitchFamily="34" charset="0"/>
              <a:buChar char="•"/>
            </a:pPr>
            <a:r>
              <a:rPr lang="en-GB" sz="1600"/>
              <a:t>The combination of </a:t>
            </a:r>
            <a:r>
              <a:rPr lang="en-GB" sz="1600" err="1"/>
              <a:t>sonrotoclax</a:t>
            </a:r>
            <a:r>
              <a:rPr lang="en-GB" sz="1600"/>
              <a:t> + </a:t>
            </a:r>
            <a:r>
              <a:rPr lang="en-GB" sz="1600" err="1"/>
              <a:t>zanubrutinib</a:t>
            </a:r>
            <a:r>
              <a:rPr lang="en-GB" sz="1600"/>
              <a:t> demonstrated a 97% ORR, with a CR/</a:t>
            </a:r>
            <a:r>
              <a:rPr lang="en-GB" sz="1600" err="1"/>
              <a:t>CRi</a:t>
            </a:r>
            <a:r>
              <a:rPr lang="en-GB" sz="1600"/>
              <a:t> rate of 57% across all dose levels and 100% ORR with a CR/</a:t>
            </a:r>
            <a:r>
              <a:rPr lang="en-GB" sz="1600" err="1"/>
              <a:t>CRi</a:t>
            </a:r>
            <a:r>
              <a:rPr lang="en-GB" sz="1600"/>
              <a:t> rate of 73% at 320 mg</a:t>
            </a:r>
            <a:endParaRPr lang="en-GB" sz="1600">
              <a:cs typeface="Arial"/>
            </a:endParaRPr>
          </a:p>
          <a:p>
            <a:pPr marL="742950" lvl="1" indent="-285750">
              <a:lnSpc>
                <a:spcPct val="100000"/>
              </a:lnSpc>
              <a:spcBef>
                <a:spcPts val="0"/>
              </a:spcBef>
              <a:spcAft>
                <a:spcPts val="0"/>
              </a:spcAft>
              <a:buFont typeface="Arial" panose="020B0604020202020204" pitchFamily="34" charset="0"/>
              <a:buChar char="•"/>
            </a:pPr>
            <a:r>
              <a:rPr lang="en-GB" sz="1600"/>
              <a:t>Responses deepened over time with high blood MRD negativity observed by week 48 of combination therapy</a:t>
            </a:r>
            <a:endParaRPr lang="en-GB" sz="1600">
              <a:cs typeface="Arial"/>
            </a:endParaRPr>
          </a:p>
          <a:p>
            <a:pPr marL="742950" lvl="1" indent="-285750">
              <a:lnSpc>
                <a:spcPct val="100000"/>
              </a:lnSpc>
              <a:spcBef>
                <a:spcPts val="0"/>
              </a:spcBef>
              <a:buFont typeface="Arial" panose="020B0604020202020204" pitchFamily="34" charset="0"/>
              <a:buChar char="•"/>
            </a:pPr>
            <a:r>
              <a:rPr lang="en-GB" sz="1600"/>
              <a:t>At 19.3 months of median study follow-up, only 1 PFS event occurred in the lowest tested dose (40 mg)</a:t>
            </a:r>
            <a:endParaRPr lang="en-GB" sz="1600">
              <a:cs typeface="Arial"/>
            </a:endParaRPr>
          </a:p>
          <a:p>
            <a:pPr>
              <a:lnSpc>
                <a:spcPct val="100000"/>
              </a:lnSpc>
              <a:buFont typeface="Arial" panose="020B0604020202020204" pitchFamily="34" charset="0"/>
              <a:buChar char="•"/>
            </a:pPr>
            <a:r>
              <a:rPr lang="en-GB" sz="1600" b="1"/>
              <a:t>Follow-up is ongoing</a:t>
            </a:r>
            <a:r>
              <a:rPr lang="en-GB" sz="1600"/>
              <a:t> with this promising combination therapy</a:t>
            </a:r>
            <a:endParaRPr lang="en-GB" sz="1600">
              <a:cs typeface="Arial"/>
            </a:endParaRPr>
          </a:p>
        </p:txBody>
      </p:sp>
    </p:spTree>
    <p:extLst>
      <p:ext uri="{BB962C8B-B14F-4D97-AF65-F5344CB8AC3E}">
        <p14:creationId xmlns:p14="http://schemas.microsoft.com/office/powerpoint/2010/main" val="303114035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51245-E5DF-2D56-F29E-3CF1033A628D}"/>
              </a:ext>
            </a:extLst>
          </p:cNvPr>
          <p:cNvSpPr>
            <a:spLocks noGrp="1"/>
          </p:cNvSpPr>
          <p:nvPr>
            <p:ph type="title"/>
          </p:nvPr>
        </p:nvSpPr>
        <p:spPr/>
        <p:txBody>
          <a:bodyPr/>
          <a:lstStyle/>
          <a:p>
            <a:r>
              <a:rPr lang="en-US"/>
              <a:t>Phase 1 BTK degrader study</a:t>
            </a:r>
          </a:p>
        </p:txBody>
      </p:sp>
      <p:sp>
        <p:nvSpPr>
          <p:cNvPr id="3" name="Text Placeholder 2">
            <a:extLst>
              <a:ext uri="{FF2B5EF4-FFF2-40B4-BE49-F238E27FC236}">
                <a16:creationId xmlns:a16="http://schemas.microsoft.com/office/drawing/2014/main" id="{26D5A4D8-BFF5-2DB8-7E18-08B6E4C87BAB}"/>
              </a:ext>
            </a:extLst>
          </p:cNvPr>
          <p:cNvSpPr>
            <a:spLocks noGrp="1"/>
          </p:cNvSpPr>
          <p:nvPr>
            <p:ph type="body" idx="1"/>
          </p:nvPr>
        </p:nvSpPr>
        <p:spPr/>
        <p:txBody>
          <a:bodyPr/>
          <a:lstStyle/>
          <a:p>
            <a:r>
              <a:rPr lang="en-US"/>
              <a:t>BGB-16673 in R/R CLL</a:t>
            </a:r>
          </a:p>
        </p:txBody>
      </p:sp>
    </p:spTree>
    <p:extLst>
      <p:ext uri="{BB962C8B-B14F-4D97-AF65-F5344CB8AC3E}">
        <p14:creationId xmlns:p14="http://schemas.microsoft.com/office/powerpoint/2010/main" val="355016486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AFD952F-5CE7-AF44-1D0E-AF72B305220E}"/>
              </a:ext>
            </a:extLst>
          </p:cNvPr>
          <p:cNvSpPr>
            <a:spLocks noGrp="1"/>
          </p:cNvSpPr>
          <p:nvPr>
            <p:ph type="body" sz="quarter" idx="12"/>
          </p:nvPr>
        </p:nvSpPr>
        <p:spPr>
          <a:xfrm>
            <a:off x="416533" y="1395396"/>
            <a:ext cx="11367480" cy="647700"/>
          </a:xfrm>
        </p:spPr>
        <p:txBody>
          <a:bodyPr/>
          <a:lstStyle/>
          <a:p>
            <a:r>
              <a:rPr lang="en-US"/>
              <a:t>CaDAnCe-101 (BGB-16673-101, NCT05006716) is a Phase 1/2, open-label, dose-escalation and dose-expansion study evaluating BGB-16673 in adults with R/R B-cell malignancies</a:t>
            </a:r>
          </a:p>
        </p:txBody>
      </p:sp>
      <p:sp>
        <p:nvSpPr>
          <p:cNvPr id="5" name="Title 4">
            <a:extLst>
              <a:ext uri="{FF2B5EF4-FFF2-40B4-BE49-F238E27FC236}">
                <a16:creationId xmlns:a16="http://schemas.microsoft.com/office/drawing/2014/main" id="{CF880C7B-A418-8145-5A8B-0C3E73B2501C}"/>
              </a:ext>
            </a:extLst>
          </p:cNvPr>
          <p:cNvSpPr>
            <a:spLocks noGrp="1"/>
          </p:cNvSpPr>
          <p:nvPr>
            <p:ph type="title"/>
          </p:nvPr>
        </p:nvSpPr>
        <p:spPr/>
        <p:txBody>
          <a:bodyPr>
            <a:normAutofit/>
          </a:bodyPr>
          <a:lstStyle/>
          <a:p>
            <a:r>
              <a:rPr lang="en-US"/>
              <a:t>BGB-16673 in R/R CLL: Study design</a:t>
            </a:r>
          </a:p>
        </p:txBody>
      </p:sp>
      <p:sp>
        <p:nvSpPr>
          <p:cNvPr id="2" name="Footer Placeholder 1">
            <a:extLst>
              <a:ext uri="{FF2B5EF4-FFF2-40B4-BE49-F238E27FC236}">
                <a16:creationId xmlns:a16="http://schemas.microsoft.com/office/drawing/2014/main" id="{8A6C4278-40A8-53F1-1948-7AC362C567D4}"/>
              </a:ext>
            </a:extLst>
          </p:cNvPr>
          <p:cNvSpPr>
            <a:spLocks noGrp="1"/>
          </p:cNvSpPr>
          <p:nvPr>
            <p:ph type="ftr" sz="quarter" idx="13"/>
          </p:nvPr>
        </p:nvSpPr>
        <p:spPr>
          <a:xfrm>
            <a:off x="407988" y="5577432"/>
            <a:ext cx="8532812" cy="1091656"/>
          </a:xfrm>
        </p:spPr>
        <p:txBody>
          <a:bodyPr/>
          <a:lstStyle/>
          <a:p>
            <a:r>
              <a:rPr lang="en-GB" baseline="30000" err="1"/>
              <a:t>a</a:t>
            </a:r>
            <a:r>
              <a:rPr lang="en-GB" err="1"/>
              <a:t>Data</a:t>
            </a:r>
            <a:r>
              <a:rPr lang="en-GB"/>
              <a:t> from grey portions of figure are not included in this presentation. </a:t>
            </a:r>
            <a:r>
              <a:rPr lang="en-GB" baseline="30000" err="1"/>
              <a:t>b</a:t>
            </a:r>
            <a:r>
              <a:rPr lang="en-GB" err="1"/>
              <a:t>Bayesian</a:t>
            </a:r>
            <a:r>
              <a:rPr lang="en-GB"/>
              <a:t> optimal interval design with 6 dose levels (50-600 mg orally QD). </a:t>
            </a:r>
            <a:r>
              <a:rPr lang="en-GB" baseline="30000" err="1"/>
              <a:t>c</a:t>
            </a:r>
            <a:r>
              <a:rPr lang="en-GB" err="1"/>
              <a:t>Safety</a:t>
            </a:r>
            <a:r>
              <a:rPr lang="en-GB"/>
              <a:t> was assessed according to CTCAE v5.0 in all patients and </a:t>
            </a:r>
            <a:r>
              <a:rPr lang="en-GB" err="1"/>
              <a:t>iwCLL</a:t>
            </a:r>
            <a:r>
              <a:rPr lang="en-GB"/>
              <a:t> hematologic toxicity criteria in patients with CLL; DLTs were assessed during the first 4 weeks. </a:t>
            </a:r>
            <a:r>
              <a:rPr lang="en-GB" baseline="30000" err="1"/>
              <a:t>d</a:t>
            </a:r>
            <a:r>
              <a:rPr lang="en-GB" err="1"/>
              <a:t>Response</a:t>
            </a:r>
            <a:r>
              <a:rPr lang="en-GB"/>
              <a:t> was assessed per </a:t>
            </a:r>
            <a:r>
              <a:rPr lang="en-GB" err="1"/>
              <a:t>iwCLL</a:t>
            </a:r>
            <a:r>
              <a:rPr lang="en-GB"/>
              <a:t> 2018 criteria after 12 weeks for patients with CLL.</a:t>
            </a:r>
            <a:r>
              <a:rPr lang="en-GB" baseline="30000"/>
              <a:t>1 </a:t>
            </a:r>
          </a:p>
          <a:p>
            <a:r>
              <a:rPr lang="en-GB"/>
              <a:t>BTKi, Bruton’s tyrosine kinase inhibitor; </a:t>
            </a:r>
            <a:r>
              <a:rPr lang="en-GB" err="1"/>
              <a:t>cBTKi</a:t>
            </a:r>
            <a:r>
              <a:rPr lang="en-GB"/>
              <a:t>, covalent BTKi; CLL, chronic lymphocytic </a:t>
            </a:r>
            <a:r>
              <a:rPr lang="en-GB" err="1"/>
              <a:t>leukemia</a:t>
            </a:r>
            <a:r>
              <a:rPr lang="en-GB"/>
              <a:t>; CTCAE, Common Terminology Criteria for Adverse Events; DLBCL, diffuse large B-cell lymphoma; DLT, dose-limiting toxicity; ECOG PS, Eastern Cooperative Oncology Group performance status; FL, follicular lymphoma; GCB, germinal </a:t>
            </a:r>
            <a:r>
              <a:rPr lang="en-GB" err="1"/>
              <a:t>center</a:t>
            </a:r>
            <a:r>
              <a:rPr lang="en-GB"/>
              <a:t> B-cell; </a:t>
            </a:r>
            <a:r>
              <a:rPr lang="en-GB" err="1"/>
              <a:t>iwCLL</a:t>
            </a:r>
            <a:r>
              <a:rPr lang="en-GB"/>
              <a:t>, international workshop on CLL; MCL, mantle cell lymphoma; MTD, maximum tolerated dose; MZL, marginal zone lymphoma; PD, pharmacodynamics; PK, pharmacokinetics; QD, once daily; RP2D, recommended Phase 2 dose; R/R, relapsed/refractory; RT, Richter’s transformation; SLL, small lymphocytic lymphoma; SMC, safety monitoring committee; WM, Waldenström’s macroglobulinemia.</a:t>
            </a:r>
          </a:p>
          <a:p>
            <a:r>
              <a:rPr lang="en-GB"/>
              <a:t>1. </a:t>
            </a:r>
            <a:r>
              <a:rPr lang="en-GB" err="1"/>
              <a:t>Hallek</a:t>
            </a:r>
            <a:r>
              <a:rPr lang="en-GB"/>
              <a:t> M, et al. Blood. 2018;131:2745-2760.</a:t>
            </a:r>
          </a:p>
          <a:p>
            <a:r>
              <a:rPr lang="en-GB" b="1" err="1"/>
              <a:t>Parrondo</a:t>
            </a:r>
            <a:r>
              <a:rPr lang="en-GB" b="1"/>
              <a:t> et al. Abstract #S157 presented at EHA2024. </a:t>
            </a:r>
          </a:p>
        </p:txBody>
      </p:sp>
      <p:sp>
        <p:nvSpPr>
          <p:cNvPr id="13" name="Rectangle 12">
            <a:extLst>
              <a:ext uri="{FF2B5EF4-FFF2-40B4-BE49-F238E27FC236}">
                <a16:creationId xmlns:a16="http://schemas.microsoft.com/office/drawing/2014/main" id="{49284F42-61B4-9D1F-F705-DDA22F007305}"/>
              </a:ext>
            </a:extLst>
          </p:cNvPr>
          <p:cNvSpPr/>
          <p:nvPr/>
        </p:nvSpPr>
        <p:spPr>
          <a:xfrm>
            <a:off x="407988" y="2039242"/>
            <a:ext cx="2161087" cy="174898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t>Key eligibility criteria for CLL/SLL</a:t>
            </a:r>
            <a:endParaRPr lang="en-US" sz="1200"/>
          </a:p>
          <a:p>
            <a:pPr marL="171450" indent="-171450">
              <a:buFont typeface="Arial" panose="020B0604020202020204" pitchFamily="34" charset="0"/>
              <a:buChar char="•"/>
            </a:pPr>
            <a:r>
              <a:rPr lang="en-US" sz="1200"/>
              <a:t>Meets </a:t>
            </a:r>
            <a:r>
              <a:rPr lang="en-US" sz="1200" err="1"/>
              <a:t>iwCLL</a:t>
            </a:r>
            <a:r>
              <a:rPr lang="en-US" sz="1200"/>
              <a:t> 2018 criteria for treatment</a:t>
            </a:r>
          </a:p>
          <a:p>
            <a:pPr marL="171450" indent="-171450">
              <a:buFont typeface="Arial" panose="020B0604020202020204" pitchFamily="34" charset="0"/>
              <a:buChar char="•"/>
            </a:pPr>
            <a:r>
              <a:rPr lang="en-US" sz="1200"/>
              <a:t>≥2 prior therapies, including </a:t>
            </a:r>
            <a:r>
              <a:rPr lang="en-US" sz="1200" err="1"/>
              <a:t>cBTKi</a:t>
            </a:r>
            <a:r>
              <a:rPr lang="en-US" sz="1200"/>
              <a:t> if approved for disease</a:t>
            </a:r>
          </a:p>
          <a:p>
            <a:pPr marL="171450" indent="-171450">
              <a:buFont typeface="Arial" panose="020B0604020202020204" pitchFamily="34" charset="0"/>
              <a:buChar char="•"/>
            </a:pPr>
            <a:r>
              <a:rPr lang="en-US" sz="1200"/>
              <a:t>ECOG PS 0-2 &amp; adequate end-organ function</a:t>
            </a:r>
          </a:p>
        </p:txBody>
      </p:sp>
      <p:sp>
        <p:nvSpPr>
          <p:cNvPr id="14" name="Rectangle 13">
            <a:extLst>
              <a:ext uri="{FF2B5EF4-FFF2-40B4-BE49-F238E27FC236}">
                <a16:creationId xmlns:a16="http://schemas.microsoft.com/office/drawing/2014/main" id="{62ACF4D4-A328-C70C-9987-A2E3AA9A530B}"/>
              </a:ext>
            </a:extLst>
          </p:cNvPr>
          <p:cNvSpPr/>
          <p:nvPr/>
        </p:nvSpPr>
        <p:spPr>
          <a:xfrm>
            <a:off x="416532" y="3889865"/>
            <a:ext cx="2161087" cy="147096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t>Key study objectives for part 1</a:t>
            </a:r>
            <a:endParaRPr lang="en-US" sz="1200"/>
          </a:p>
          <a:p>
            <a:r>
              <a:rPr lang="en-US" sz="1200" b="1"/>
              <a:t>Primary: </a:t>
            </a:r>
            <a:r>
              <a:rPr lang="en-US" sz="1200" err="1"/>
              <a:t>safety</a:t>
            </a:r>
            <a:r>
              <a:rPr lang="en-US" sz="1200" baseline="30000" err="1"/>
              <a:t>c</a:t>
            </a:r>
            <a:r>
              <a:rPr lang="en-US" sz="1200"/>
              <a:t> and tolerability, MTD, and RP2D</a:t>
            </a:r>
          </a:p>
          <a:p>
            <a:r>
              <a:rPr lang="en-US" sz="1200" b="1"/>
              <a:t>Secondary: </a:t>
            </a:r>
            <a:r>
              <a:rPr lang="en-US" sz="1200"/>
              <a:t>PK, PD, and preliminary antitumor </a:t>
            </a:r>
            <a:r>
              <a:rPr lang="en-US" sz="1200" err="1"/>
              <a:t>activity</a:t>
            </a:r>
            <a:r>
              <a:rPr lang="en-US" sz="1200" baseline="30000" err="1"/>
              <a:t>d</a:t>
            </a:r>
            <a:endParaRPr lang="en-US" sz="1200" baseline="30000"/>
          </a:p>
        </p:txBody>
      </p:sp>
      <p:sp>
        <p:nvSpPr>
          <p:cNvPr id="22" name="Rectangle 21">
            <a:extLst>
              <a:ext uri="{FF2B5EF4-FFF2-40B4-BE49-F238E27FC236}">
                <a16:creationId xmlns:a16="http://schemas.microsoft.com/office/drawing/2014/main" id="{7BB3A569-9EBE-03AC-E872-651C05557AC4}"/>
              </a:ext>
            </a:extLst>
          </p:cNvPr>
          <p:cNvSpPr/>
          <p:nvPr/>
        </p:nvSpPr>
        <p:spPr>
          <a:xfrm>
            <a:off x="2696404" y="2038826"/>
            <a:ext cx="9089207" cy="25896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t>Part 1: Monotherapy dose </a:t>
            </a:r>
            <a:r>
              <a:rPr lang="en-US" sz="1400" b="1" err="1"/>
              <a:t>finding</a:t>
            </a:r>
            <a:r>
              <a:rPr lang="en-US" sz="1400" b="1" baseline="30000" err="1"/>
              <a:t>a</a:t>
            </a:r>
            <a:endParaRPr lang="en-US" sz="1400" b="1" baseline="30000"/>
          </a:p>
        </p:txBody>
      </p:sp>
      <p:sp>
        <p:nvSpPr>
          <p:cNvPr id="23" name="Rectangle 22">
            <a:extLst>
              <a:ext uri="{FF2B5EF4-FFF2-40B4-BE49-F238E27FC236}">
                <a16:creationId xmlns:a16="http://schemas.microsoft.com/office/drawing/2014/main" id="{D1B5AD44-1A3F-B3FA-8128-25F239F21DAD}"/>
              </a:ext>
            </a:extLst>
          </p:cNvPr>
          <p:cNvSpPr/>
          <p:nvPr/>
        </p:nvSpPr>
        <p:spPr>
          <a:xfrm>
            <a:off x="2645407" y="4815688"/>
            <a:ext cx="1201382" cy="545139"/>
          </a:xfrm>
          <a:prstGeom prst="rect">
            <a:avLst/>
          </a:prstGeom>
          <a:solidFill>
            <a:schemeClr val="bg1"/>
          </a:solidFill>
          <a:ln w="19050">
            <a:solidFill>
              <a:schemeClr val="accent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000" b="1">
                <a:solidFill>
                  <a:srgbClr val="002A5C"/>
                </a:solidFill>
              </a:rPr>
              <a:t>Cohort 1</a:t>
            </a:r>
          </a:p>
          <a:p>
            <a:pPr algn="ctr"/>
            <a:r>
              <a:rPr lang="en-US" sz="1000">
                <a:solidFill>
                  <a:srgbClr val="002A5C"/>
                </a:solidFill>
              </a:rPr>
              <a:t>Post-BTKi </a:t>
            </a:r>
          </a:p>
          <a:p>
            <a:pPr algn="ctr"/>
            <a:r>
              <a:rPr lang="en-US" sz="1000">
                <a:solidFill>
                  <a:srgbClr val="002A5C"/>
                </a:solidFill>
              </a:rPr>
              <a:t>R/R CLL/SLL</a:t>
            </a:r>
          </a:p>
        </p:txBody>
      </p:sp>
      <p:sp>
        <p:nvSpPr>
          <p:cNvPr id="24" name="Rectangle 23">
            <a:extLst>
              <a:ext uri="{FF2B5EF4-FFF2-40B4-BE49-F238E27FC236}">
                <a16:creationId xmlns:a16="http://schemas.microsoft.com/office/drawing/2014/main" id="{F855E68C-BB29-5DF0-2260-0C579912B9AF}"/>
              </a:ext>
            </a:extLst>
          </p:cNvPr>
          <p:cNvSpPr/>
          <p:nvPr/>
        </p:nvSpPr>
        <p:spPr>
          <a:xfrm>
            <a:off x="3970202" y="4815688"/>
            <a:ext cx="1201382" cy="545139"/>
          </a:xfrm>
          <a:prstGeom prst="rect">
            <a:avLst/>
          </a:prstGeom>
          <a:solidFill>
            <a:schemeClr val="bg1"/>
          </a:solidFill>
          <a:ln w="19050">
            <a:solidFill>
              <a:schemeClr val="accent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000" b="1">
                <a:solidFill>
                  <a:srgbClr val="002A5C"/>
                </a:solidFill>
              </a:rPr>
              <a:t>Cohort 2</a:t>
            </a:r>
          </a:p>
          <a:p>
            <a:pPr algn="ctr"/>
            <a:r>
              <a:rPr lang="en-US" sz="1000">
                <a:solidFill>
                  <a:srgbClr val="002A5C"/>
                </a:solidFill>
              </a:rPr>
              <a:t>Post-BTKi </a:t>
            </a:r>
          </a:p>
          <a:p>
            <a:pPr algn="ctr"/>
            <a:r>
              <a:rPr lang="en-US" sz="1000">
                <a:solidFill>
                  <a:srgbClr val="002A5C"/>
                </a:solidFill>
              </a:rPr>
              <a:t>R/R MCL</a:t>
            </a:r>
          </a:p>
        </p:txBody>
      </p:sp>
      <p:sp>
        <p:nvSpPr>
          <p:cNvPr id="25" name="Rectangle 24">
            <a:extLst>
              <a:ext uri="{FF2B5EF4-FFF2-40B4-BE49-F238E27FC236}">
                <a16:creationId xmlns:a16="http://schemas.microsoft.com/office/drawing/2014/main" id="{BF58B64C-DE56-3619-7AD5-ECC54CDCA255}"/>
              </a:ext>
            </a:extLst>
          </p:cNvPr>
          <p:cNvSpPr/>
          <p:nvPr/>
        </p:nvSpPr>
        <p:spPr>
          <a:xfrm>
            <a:off x="5294997" y="4815688"/>
            <a:ext cx="1201382" cy="545139"/>
          </a:xfrm>
          <a:prstGeom prst="rect">
            <a:avLst/>
          </a:prstGeom>
          <a:solidFill>
            <a:schemeClr val="bg1"/>
          </a:solidFill>
          <a:ln w="19050">
            <a:solidFill>
              <a:schemeClr val="accent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000" b="1">
                <a:solidFill>
                  <a:srgbClr val="002A5C"/>
                </a:solidFill>
              </a:rPr>
              <a:t>Cohort 3</a:t>
            </a:r>
          </a:p>
          <a:p>
            <a:pPr algn="ctr"/>
            <a:r>
              <a:rPr lang="en-US" sz="1000">
                <a:solidFill>
                  <a:srgbClr val="002A5C"/>
                </a:solidFill>
              </a:rPr>
              <a:t>Post-BTKi </a:t>
            </a:r>
          </a:p>
          <a:p>
            <a:pPr algn="ctr"/>
            <a:r>
              <a:rPr lang="en-US" sz="1000">
                <a:solidFill>
                  <a:srgbClr val="002A5C"/>
                </a:solidFill>
              </a:rPr>
              <a:t>R/R WM</a:t>
            </a:r>
            <a:endParaRPr lang="en-US" sz="1000"/>
          </a:p>
        </p:txBody>
      </p:sp>
      <p:sp>
        <p:nvSpPr>
          <p:cNvPr id="26" name="Rectangle 25">
            <a:extLst>
              <a:ext uri="{FF2B5EF4-FFF2-40B4-BE49-F238E27FC236}">
                <a16:creationId xmlns:a16="http://schemas.microsoft.com/office/drawing/2014/main" id="{1214222C-7009-2F1D-632F-D2B8F865DF8D}"/>
              </a:ext>
            </a:extLst>
          </p:cNvPr>
          <p:cNvSpPr/>
          <p:nvPr/>
        </p:nvSpPr>
        <p:spPr>
          <a:xfrm>
            <a:off x="6619792" y="4815688"/>
            <a:ext cx="1201382" cy="545139"/>
          </a:xfrm>
          <a:prstGeom prst="rect">
            <a:avLst/>
          </a:prstGeom>
          <a:solidFill>
            <a:schemeClr val="bg1"/>
          </a:solidFill>
          <a:ln w="19050">
            <a:solidFill>
              <a:schemeClr val="accent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000" b="1">
                <a:solidFill>
                  <a:srgbClr val="002A5C"/>
                </a:solidFill>
              </a:rPr>
              <a:t>Cohort 4</a:t>
            </a:r>
          </a:p>
          <a:p>
            <a:pPr algn="ctr"/>
            <a:r>
              <a:rPr lang="en-US" sz="1000">
                <a:solidFill>
                  <a:srgbClr val="002A5C"/>
                </a:solidFill>
              </a:rPr>
              <a:t>Post-BTKi </a:t>
            </a:r>
          </a:p>
          <a:p>
            <a:pPr algn="ctr"/>
            <a:r>
              <a:rPr lang="en-US" sz="1000">
                <a:solidFill>
                  <a:srgbClr val="002A5C"/>
                </a:solidFill>
              </a:rPr>
              <a:t>R/R MZL</a:t>
            </a:r>
            <a:endParaRPr lang="en-US" sz="1000"/>
          </a:p>
        </p:txBody>
      </p:sp>
      <p:sp>
        <p:nvSpPr>
          <p:cNvPr id="27" name="Rectangle 26">
            <a:extLst>
              <a:ext uri="{FF2B5EF4-FFF2-40B4-BE49-F238E27FC236}">
                <a16:creationId xmlns:a16="http://schemas.microsoft.com/office/drawing/2014/main" id="{C549295C-C67E-6CF1-1D52-FFF47590A7EF}"/>
              </a:ext>
            </a:extLst>
          </p:cNvPr>
          <p:cNvSpPr/>
          <p:nvPr/>
        </p:nvSpPr>
        <p:spPr>
          <a:xfrm>
            <a:off x="7944587" y="4815688"/>
            <a:ext cx="1201382" cy="545139"/>
          </a:xfrm>
          <a:prstGeom prst="rect">
            <a:avLst/>
          </a:prstGeom>
          <a:solidFill>
            <a:schemeClr val="bg1"/>
          </a:solidFill>
          <a:ln w="19050">
            <a:solidFill>
              <a:schemeClr val="accent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000" b="1">
                <a:solidFill>
                  <a:srgbClr val="002A5C"/>
                </a:solidFill>
              </a:rPr>
              <a:t>Cohort 5</a:t>
            </a:r>
          </a:p>
          <a:p>
            <a:pPr algn="ctr"/>
            <a:r>
              <a:rPr lang="en-US" sz="1000">
                <a:solidFill>
                  <a:srgbClr val="002A5C"/>
                </a:solidFill>
              </a:rPr>
              <a:t>R/R FL</a:t>
            </a:r>
            <a:endParaRPr lang="en-US" sz="1000"/>
          </a:p>
        </p:txBody>
      </p:sp>
      <p:sp>
        <p:nvSpPr>
          <p:cNvPr id="28" name="Rectangle 27">
            <a:extLst>
              <a:ext uri="{FF2B5EF4-FFF2-40B4-BE49-F238E27FC236}">
                <a16:creationId xmlns:a16="http://schemas.microsoft.com/office/drawing/2014/main" id="{3180E0C1-38ED-9509-C1EC-F1CE6BED93C6}"/>
              </a:ext>
            </a:extLst>
          </p:cNvPr>
          <p:cNvSpPr/>
          <p:nvPr/>
        </p:nvSpPr>
        <p:spPr>
          <a:xfrm>
            <a:off x="9269382" y="4815688"/>
            <a:ext cx="1201382" cy="545139"/>
          </a:xfrm>
          <a:prstGeom prst="rect">
            <a:avLst/>
          </a:prstGeom>
          <a:solidFill>
            <a:schemeClr val="bg1"/>
          </a:solidFill>
          <a:ln w="19050">
            <a:solidFill>
              <a:schemeClr val="accent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000" b="1">
                <a:solidFill>
                  <a:srgbClr val="002A5C"/>
                </a:solidFill>
              </a:rPr>
              <a:t>Cohort 6</a:t>
            </a:r>
          </a:p>
          <a:p>
            <a:pPr algn="ctr"/>
            <a:r>
              <a:rPr lang="en-US" sz="1000">
                <a:solidFill>
                  <a:srgbClr val="002A5C"/>
                </a:solidFill>
              </a:rPr>
              <a:t>R/R non-GCB DLBCL</a:t>
            </a:r>
            <a:endParaRPr lang="en-US" sz="1000"/>
          </a:p>
        </p:txBody>
      </p:sp>
      <p:sp>
        <p:nvSpPr>
          <p:cNvPr id="29" name="Rectangle 28">
            <a:extLst>
              <a:ext uri="{FF2B5EF4-FFF2-40B4-BE49-F238E27FC236}">
                <a16:creationId xmlns:a16="http://schemas.microsoft.com/office/drawing/2014/main" id="{F132891A-758F-6F97-C57D-7FEA2E69E7E0}"/>
              </a:ext>
            </a:extLst>
          </p:cNvPr>
          <p:cNvSpPr/>
          <p:nvPr/>
        </p:nvSpPr>
        <p:spPr>
          <a:xfrm>
            <a:off x="10594178" y="4815688"/>
            <a:ext cx="1201382" cy="545139"/>
          </a:xfrm>
          <a:prstGeom prst="rect">
            <a:avLst/>
          </a:prstGeom>
          <a:solidFill>
            <a:schemeClr val="bg1"/>
          </a:solidFill>
          <a:ln w="19050">
            <a:solidFill>
              <a:schemeClr val="accent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000" b="1">
                <a:solidFill>
                  <a:srgbClr val="002A5C"/>
                </a:solidFill>
              </a:rPr>
              <a:t>Cohort 7</a:t>
            </a:r>
          </a:p>
          <a:p>
            <a:pPr algn="ctr"/>
            <a:r>
              <a:rPr lang="en-US" sz="1000">
                <a:solidFill>
                  <a:srgbClr val="002A5C"/>
                </a:solidFill>
              </a:rPr>
              <a:t>Post-BTKi </a:t>
            </a:r>
          </a:p>
          <a:p>
            <a:pPr algn="ctr"/>
            <a:r>
              <a:rPr lang="en-US" sz="1000">
                <a:solidFill>
                  <a:srgbClr val="002A5C"/>
                </a:solidFill>
              </a:rPr>
              <a:t>R/R RT</a:t>
            </a:r>
            <a:endParaRPr lang="en-US" sz="1000"/>
          </a:p>
        </p:txBody>
      </p:sp>
      <p:sp>
        <p:nvSpPr>
          <p:cNvPr id="30" name="TextBox 29">
            <a:extLst>
              <a:ext uri="{FF2B5EF4-FFF2-40B4-BE49-F238E27FC236}">
                <a16:creationId xmlns:a16="http://schemas.microsoft.com/office/drawing/2014/main" id="{F9F60179-6CA7-E12D-DCA6-3CAE54AD0ABA}"/>
              </a:ext>
            </a:extLst>
          </p:cNvPr>
          <p:cNvSpPr txBox="1"/>
          <p:nvPr/>
        </p:nvSpPr>
        <p:spPr>
          <a:xfrm>
            <a:off x="6806517" y="4616074"/>
            <a:ext cx="878541" cy="246221"/>
          </a:xfrm>
          <a:prstGeom prst="rect">
            <a:avLst/>
          </a:prstGeom>
          <a:noFill/>
        </p:spPr>
        <p:txBody>
          <a:bodyPr wrap="square" rtlCol="0">
            <a:spAutoFit/>
          </a:bodyPr>
          <a:lstStyle/>
          <a:p>
            <a:pPr algn="ctr"/>
            <a:r>
              <a:rPr lang="en-US" sz="1000" b="1">
                <a:solidFill>
                  <a:schemeClr val="accent1">
                    <a:lumMod val="75000"/>
                    <a:lumOff val="25000"/>
                  </a:schemeClr>
                </a:solidFill>
              </a:rPr>
              <a:t>Phase 2</a:t>
            </a:r>
          </a:p>
        </p:txBody>
      </p:sp>
      <p:grpSp>
        <p:nvGrpSpPr>
          <p:cNvPr id="36" name="Gruppieren 35">
            <a:extLst>
              <a:ext uri="{FF2B5EF4-FFF2-40B4-BE49-F238E27FC236}">
                <a16:creationId xmlns:a16="http://schemas.microsoft.com/office/drawing/2014/main" id="{34C9343C-D605-5206-0B7B-56E222C7C4B0}"/>
              </a:ext>
            </a:extLst>
          </p:cNvPr>
          <p:cNvGrpSpPr/>
          <p:nvPr/>
        </p:nvGrpSpPr>
        <p:grpSpPr>
          <a:xfrm>
            <a:off x="8801532" y="2358105"/>
            <a:ext cx="2984078" cy="2006405"/>
            <a:chOff x="9020791" y="2218122"/>
            <a:chExt cx="3092935" cy="2165300"/>
          </a:xfrm>
        </p:grpSpPr>
        <p:sp>
          <p:nvSpPr>
            <p:cNvPr id="34" name="Rectangle 33">
              <a:extLst>
                <a:ext uri="{FF2B5EF4-FFF2-40B4-BE49-F238E27FC236}">
                  <a16:creationId xmlns:a16="http://schemas.microsoft.com/office/drawing/2014/main" id="{ADCD3482-91C0-46E9-669A-42C947CE1A7F}"/>
                </a:ext>
              </a:extLst>
            </p:cNvPr>
            <p:cNvSpPr/>
            <p:nvPr/>
          </p:nvSpPr>
          <p:spPr>
            <a:xfrm>
              <a:off x="9020791" y="2218122"/>
              <a:ext cx="3092935" cy="2165300"/>
            </a:xfrm>
            <a:prstGeom prst="rect">
              <a:avLst/>
            </a:prstGeom>
            <a:noFill/>
            <a:ln w="19050">
              <a:solidFill>
                <a:schemeClr val="accent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7AFDF3D-4AF5-AC9D-C775-46F2DA2204B2}"/>
                </a:ext>
              </a:extLst>
            </p:cNvPr>
            <p:cNvSpPr/>
            <p:nvPr/>
          </p:nvSpPr>
          <p:spPr>
            <a:xfrm>
              <a:off x="9028275" y="2231216"/>
              <a:ext cx="3077966" cy="345000"/>
            </a:xfrm>
            <a:prstGeom prst="rect">
              <a:avLst/>
            </a:prstGeom>
            <a:solidFill>
              <a:schemeClr val="accent1">
                <a:lumMod val="75000"/>
                <a:lumOff val="25000"/>
              </a:schemeClr>
            </a:solidFill>
            <a:ln w="19050">
              <a:solidFill>
                <a:schemeClr val="accent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t>Part 1c: Additional safety expansion</a:t>
              </a:r>
            </a:p>
          </p:txBody>
        </p:sp>
        <p:sp>
          <p:nvSpPr>
            <p:cNvPr id="10" name="TextBox 9">
              <a:extLst>
                <a:ext uri="{FF2B5EF4-FFF2-40B4-BE49-F238E27FC236}">
                  <a16:creationId xmlns:a16="http://schemas.microsoft.com/office/drawing/2014/main" id="{4B755669-C0EE-260D-8C6D-5B8483EF826E}"/>
                </a:ext>
              </a:extLst>
            </p:cNvPr>
            <p:cNvSpPr txBox="1"/>
            <p:nvPr/>
          </p:nvSpPr>
          <p:spPr>
            <a:xfrm>
              <a:off x="9063188" y="2647883"/>
              <a:ext cx="3008140" cy="1477328"/>
            </a:xfrm>
            <a:prstGeom prst="rect">
              <a:avLst/>
            </a:prstGeom>
            <a:noFill/>
          </p:spPr>
          <p:txBody>
            <a:bodyPr wrap="square" rtlCol="0">
              <a:spAutoFit/>
            </a:bodyPr>
            <a:lstStyle/>
            <a:p>
              <a:pPr algn="ctr"/>
              <a:r>
                <a:rPr lang="en-GB" sz="1200" b="1"/>
                <a:t>Selected R/R B-cell malignancies </a:t>
              </a:r>
            </a:p>
            <a:p>
              <a:pPr algn="ctr"/>
              <a:r>
                <a:rPr lang="en-GB" sz="1200"/>
                <a:t>(MZL, WM, RT, DLBCL, FL) </a:t>
              </a:r>
            </a:p>
            <a:p>
              <a:pPr algn="ctr"/>
              <a:r>
                <a:rPr lang="en-GB" sz="1200" i="1"/>
                <a:t>n≤40</a:t>
              </a:r>
            </a:p>
            <a:p>
              <a:pPr algn="ctr"/>
              <a:r>
                <a:rPr lang="en-GB" sz="1200"/>
                <a:t>After part 2 opened, ≤40 patients in ≤3 dose levels as recommended by the SMC</a:t>
              </a:r>
            </a:p>
            <a:p>
              <a:endParaRPr lang="en-US"/>
            </a:p>
          </p:txBody>
        </p:sp>
      </p:grpSp>
      <p:grpSp>
        <p:nvGrpSpPr>
          <p:cNvPr id="45" name="Gruppieren 44">
            <a:extLst>
              <a:ext uri="{FF2B5EF4-FFF2-40B4-BE49-F238E27FC236}">
                <a16:creationId xmlns:a16="http://schemas.microsoft.com/office/drawing/2014/main" id="{FD18FF41-FAAF-6A2F-B5A4-0275C0870D8B}"/>
              </a:ext>
            </a:extLst>
          </p:cNvPr>
          <p:cNvGrpSpPr/>
          <p:nvPr/>
        </p:nvGrpSpPr>
        <p:grpSpPr>
          <a:xfrm>
            <a:off x="2645407" y="2350120"/>
            <a:ext cx="9164841" cy="2054995"/>
            <a:chOff x="2645407" y="2350120"/>
            <a:chExt cx="9164841" cy="2217092"/>
          </a:xfrm>
        </p:grpSpPr>
        <p:grpSp>
          <p:nvGrpSpPr>
            <p:cNvPr id="39" name="Gruppieren 38">
              <a:extLst>
                <a:ext uri="{FF2B5EF4-FFF2-40B4-BE49-F238E27FC236}">
                  <a16:creationId xmlns:a16="http://schemas.microsoft.com/office/drawing/2014/main" id="{10D0ED52-B610-631E-8753-790259BB32BE}"/>
                </a:ext>
              </a:extLst>
            </p:cNvPr>
            <p:cNvGrpSpPr/>
            <p:nvPr/>
          </p:nvGrpSpPr>
          <p:grpSpPr>
            <a:xfrm>
              <a:off x="5742175" y="2358105"/>
              <a:ext cx="2984078" cy="2165300"/>
              <a:chOff x="5861672" y="2215611"/>
              <a:chExt cx="3092935" cy="2165300"/>
            </a:xfrm>
          </p:grpSpPr>
          <p:sp>
            <p:nvSpPr>
              <p:cNvPr id="33" name="Rectangle 32">
                <a:extLst>
                  <a:ext uri="{FF2B5EF4-FFF2-40B4-BE49-F238E27FC236}">
                    <a16:creationId xmlns:a16="http://schemas.microsoft.com/office/drawing/2014/main" id="{4303D970-1BB7-7149-5218-AA8D7CB91A7B}"/>
                  </a:ext>
                </a:extLst>
              </p:cNvPr>
              <p:cNvSpPr/>
              <p:nvPr/>
            </p:nvSpPr>
            <p:spPr>
              <a:xfrm>
                <a:off x="5861672" y="2215611"/>
                <a:ext cx="3092935" cy="2165300"/>
              </a:xfrm>
              <a:prstGeom prst="rect">
                <a:avLst/>
              </a:prstGeom>
              <a:noFill/>
              <a:ln w="19050">
                <a:solidFill>
                  <a:schemeClr val="accent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B4635C5-A8F4-1F68-AAAF-9847DA3A52C9}"/>
                  </a:ext>
                </a:extLst>
              </p:cNvPr>
              <p:cNvSpPr/>
              <p:nvPr/>
            </p:nvSpPr>
            <p:spPr>
              <a:xfrm>
                <a:off x="5869156" y="2231216"/>
                <a:ext cx="3077966" cy="345000"/>
              </a:xfrm>
              <a:prstGeom prst="rect">
                <a:avLst/>
              </a:prstGeom>
              <a:solidFill>
                <a:schemeClr val="accent1">
                  <a:lumMod val="75000"/>
                  <a:lumOff val="25000"/>
                </a:schemeClr>
              </a:solidFill>
              <a:ln w="19050">
                <a:solidFill>
                  <a:schemeClr val="accent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t>Part 1b: Safety expansion</a:t>
                </a:r>
                <a:endParaRPr lang="en-US" sz="1200" b="1" baseline="30000"/>
              </a:p>
            </p:txBody>
          </p:sp>
          <p:sp>
            <p:nvSpPr>
              <p:cNvPr id="8" name="TextBox 7">
                <a:extLst>
                  <a:ext uri="{FF2B5EF4-FFF2-40B4-BE49-F238E27FC236}">
                    <a16:creationId xmlns:a16="http://schemas.microsoft.com/office/drawing/2014/main" id="{270C0FA8-535C-16A2-EB3C-581DB3B58A03}"/>
                  </a:ext>
                </a:extLst>
              </p:cNvPr>
              <p:cNvSpPr txBox="1"/>
              <p:nvPr/>
            </p:nvSpPr>
            <p:spPr>
              <a:xfrm>
                <a:off x="5936653" y="2647883"/>
                <a:ext cx="2942973" cy="1477328"/>
              </a:xfrm>
              <a:prstGeom prst="rect">
                <a:avLst/>
              </a:prstGeom>
              <a:noFill/>
            </p:spPr>
            <p:txBody>
              <a:bodyPr wrap="square" rtlCol="0">
                <a:spAutoFit/>
              </a:bodyPr>
              <a:lstStyle/>
              <a:p>
                <a:pPr algn="ctr"/>
                <a:r>
                  <a:rPr lang="en-GB" sz="1200" b="1"/>
                  <a:t>Selected R/R B-cell malignancies</a:t>
                </a:r>
              </a:p>
              <a:p>
                <a:pPr algn="ctr"/>
                <a:r>
                  <a:rPr lang="en-GB" sz="1200"/>
                  <a:t>(MZL, MCL, </a:t>
                </a:r>
                <a:r>
                  <a:rPr lang="en-GB" sz="1200" b="1">
                    <a:solidFill>
                      <a:schemeClr val="accent1">
                        <a:lumMod val="75000"/>
                        <a:lumOff val="25000"/>
                      </a:schemeClr>
                    </a:solidFill>
                  </a:rPr>
                  <a:t>CLL/SLL</a:t>
                </a:r>
                <a:r>
                  <a:rPr lang="en-GB" sz="1200"/>
                  <a:t>, WM) </a:t>
                </a:r>
              </a:p>
              <a:p>
                <a:pPr algn="ctr"/>
                <a:r>
                  <a:rPr lang="en-GB" sz="1200" i="1"/>
                  <a:t>n≤120</a:t>
                </a:r>
              </a:p>
              <a:p>
                <a:pPr algn="ctr"/>
                <a:r>
                  <a:rPr lang="en-GB" sz="1200"/>
                  <a:t>≤20 patients at doses cleared in part 1a: dose escalation and recommended for additional evaluation by the SMC</a:t>
                </a:r>
              </a:p>
              <a:p>
                <a:endParaRPr lang="en-US"/>
              </a:p>
            </p:txBody>
          </p:sp>
        </p:grpSp>
        <p:sp>
          <p:nvSpPr>
            <p:cNvPr id="11" name="Rectangle 10">
              <a:extLst>
                <a:ext uri="{FF2B5EF4-FFF2-40B4-BE49-F238E27FC236}">
                  <a16:creationId xmlns:a16="http://schemas.microsoft.com/office/drawing/2014/main" id="{558921D9-B9B6-3B97-040E-F701ABCA148C}"/>
                </a:ext>
              </a:extLst>
            </p:cNvPr>
            <p:cNvSpPr/>
            <p:nvPr/>
          </p:nvSpPr>
          <p:spPr>
            <a:xfrm>
              <a:off x="8765763" y="2350120"/>
              <a:ext cx="3044485" cy="2217092"/>
            </a:xfrm>
            <a:prstGeom prst="rect">
              <a:avLst/>
            </a:prstGeom>
            <a:solidFill>
              <a:schemeClr val="bg1">
                <a:alpha val="4613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uppieren 41">
              <a:extLst>
                <a:ext uri="{FF2B5EF4-FFF2-40B4-BE49-F238E27FC236}">
                  <a16:creationId xmlns:a16="http://schemas.microsoft.com/office/drawing/2014/main" id="{0250E285-1079-1E8D-9450-FBAD6C704812}"/>
                </a:ext>
              </a:extLst>
            </p:cNvPr>
            <p:cNvGrpSpPr/>
            <p:nvPr/>
          </p:nvGrpSpPr>
          <p:grpSpPr>
            <a:xfrm>
              <a:off x="2645407" y="2358105"/>
              <a:ext cx="3035075" cy="2165300"/>
              <a:chOff x="2645408" y="2227728"/>
              <a:chExt cx="3145792" cy="2165300"/>
            </a:xfrm>
          </p:grpSpPr>
          <p:sp>
            <p:nvSpPr>
              <p:cNvPr id="32" name="Rectangle 31">
                <a:extLst>
                  <a:ext uri="{FF2B5EF4-FFF2-40B4-BE49-F238E27FC236}">
                    <a16:creationId xmlns:a16="http://schemas.microsoft.com/office/drawing/2014/main" id="{4FAC3081-1147-5A4E-A984-0E01E8594D7C}"/>
                  </a:ext>
                </a:extLst>
              </p:cNvPr>
              <p:cNvSpPr/>
              <p:nvPr/>
            </p:nvSpPr>
            <p:spPr>
              <a:xfrm>
                <a:off x="2698265" y="2227728"/>
                <a:ext cx="3092935" cy="2165300"/>
              </a:xfrm>
              <a:prstGeom prst="rect">
                <a:avLst/>
              </a:prstGeom>
              <a:noFill/>
              <a:ln w="19050">
                <a:solidFill>
                  <a:schemeClr val="accent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4F2EE14-50E5-2E62-6571-3052117FD277}"/>
                  </a:ext>
                </a:extLst>
              </p:cNvPr>
              <p:cNvSpPr/>
              <p:nvPr/>
            </p:nvSpPr>
            <p:spPr>
              <a:xfrm>
                <a:off x="2705749" y="2231216"/>
                <a:ext cx="3077966" cy="345000"/>
              </a:xfrm>
              <a:prstGeom prst="rect">
                <a:avLst/>
              </a:prstGeom>
              <a:solidFill>
                <a:schemeClr val="accent1">
                  <a:lumMod val="75000"/>
                  <a:lumOff val="25000"/>
                </a:schemeClr>
              </a:solidFill>
              <a:ln w="19050">
                <a:solidFill>
                  <a:schemeClr val="accent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t>Part 1a: Dose escalation</a:t>
                </a:r>
                <a:r>
                  <a:rPr lang="en-US" sz="1200" b="1" baseline="30000"/>
                  <a:t>b</a:t>
                </a:r>
              </a:p>
            </p:txBody>
          </p:sp>
          <p:sp>
            <p:nvSpPr>
              <p:cNvPr id="9" name="TextBox 8">
                <a:extLst>
                  <a:ext uri="{FF2B5EF4-FFF2-40B4-BE49-F238E27FC236}">
                    <a16:creationId xmlns:a16="http://schemas.microsoft.com/office/drawing/2014/main" id="{71FDE1D9-0FC6-6A17-F027-2BE49B83106C}"/>
                  </a:ext>
                </a:extLst>
              </p:cNvPr>
              <p:cNvSpPr txBox="1"/>
              <p:nvPr/>
            </p:nvSpPr>
            <p:spPr>
              <a:xfrm>
                <a:off x="2645408" y="2582749"/>
                <a:ext cx="2125248" cy="1200329"/>
              </a:xfrm>
              <a:prstGeom prst="rect">
                <a:avLst/>
              </a:prstGeom>
              <a:noFill/>
            </p:spPr>
            <p:txBody>
              <a:bodyPr wrap="square" rtlCol="0">
                <a:spAutoFit/>
              </a:bodyPr>
              <a:lstStyle/>
              <a:p>
                <a:r>
                  <a:rPr lang="en-US" sz="1200" b="1"/>
                  <a:t>Selected R/R B-cell malignancies</a:t>
                </a:r>
              </a:p>
              <a:p>
                <a:r>
                  <a:rPr lang="en-US" sz="1200"/>
                  <a:t>(MZL, FL, MCL, </a:t>
                </a:r>
                <a:br>
                  <a:rPr lang="en-US" sz="1200"/>
                </a:br>
                <a:r>
                  <a:rPr lang="en-US" sz="1200" b="1">
                    <a:solidFill>
                      <a:schemeClr val="accent1">
                        <a:lumMod val="75000"/>
                        <a:lumOff val="25000"/>
                      </a:schemeClr>
                    </a:solidFill>
                  </a:rPr>
                  <a:t>CLL/SLL</a:t>
                </a:r>
                <a:r>
                  <a:rPr lang="en-US" sz="1200"/>
                  <a:t>, WM, </a:t>
                </a:r>
                <a:br>
                  <a:rPr lang="en-US" sz="1200"/>
                </a:br>
                <a:r>
                  <a:rPr lang="en-US" sz="1200"/>
                  <a:t>DLBCL, RT)</a:t>
                </a:r>
              </a:p>
              <a:p>
                <a:r>
                  <a:rPr lang="en-US" sz="1200" i="1"/>
                  <a:t>n≤72</a:t>
                </a:r>
              </a:p>
            </p:txBody>
          </p:sp>
          <p:grpSp>
            <p:nvGrpSpPr>
              <p:cNvPr id="41" name="Gruppieren 40">
                <a:extLst>
                  <a:ext uri="{FF2B5EF4-FFF2-40B4-BE49-F238E27FC236}">
                    <a16:creationId xmlns:a16="http://schemas.microsoft.com/office/drawing/2014/main" id="{21D5D79D-E8AB-C2A3-9328-F0AE9CFE6A24}"/>
                  </a:ext>
                </a:extLst>
              </p:cNvPr>
              <p:cNvGrpSpPr/>
              <p:nvPr/>
            </p:nvGrpSpPr>
            <p:grpSpPr>
              <a:xfrm>
                <a:off x="2737436" y="2647099"/>
                <a:ext cx="3014593" cy="1716812"/>
                <a:chOff x="2735882" y="2647099"/>
                <a:chExt cx="3014593" cy="1716812"/>
              </a:xfrm>
            </p:grpSpPr>
            <p:sp>
              <p:nvSpPr>
                <p:cNvPr id="16" name="Rectangle 15">
                  <a:extLst>
                    <a:ext uri="{FF2B5EF4-FFF2-40B4-BE49-F238E27FC236}">
                      <a16:creationId xmlns:a16="http://schemas.microsoft.com/office/drawing/2014/main" id="{A07B47D2-EC8A-C1FF-0836-FDA9DC9211B6}"/>
                    </a:ext>
                  </a:extLst>
                </p:cNvPr>
                <p:cNvSpPr/>
                <p:nvPr/>
              </p:nvSpPr>
              <p:spPr>
                <a:xfrm>
                  <a:off x="3187010" y="3790307"/>
                  <a:ext cx="758952" cy="288000"/>
                </a:xfrm>
                <a:prstGeom prst="rect">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Raleway" pitchFamily="2" charset="77"/>
                    </a:rPr>
                    <a:t>100 mg</a:t>
                  </a:r>
                </a:p>
              </p:txBody>
            </p:sp>
            <p:sp>
              <p:nvSpPr>
                <p:cNvPr id="17" name="Rectangle 16">
                  <a:extLst>
                    <a:ext uri="{FF2B5EF4-FFF2-40B4-BE49-F238E27FC236}">
                      <a16:creationId xmlns:a16="http://schemas.microsoft.com/office/drawing/2014/main" id="{10DDC456-1881-DB4C-373B-91CC3ED05C5A}"/>
                    </a:ext>
                  </a:extLst>
                </p:cNvPr>
                <p:cNvSpPr/>
                <p:nvPr/>
              </p:nvSpPr>
              <p:spPr>
                <a:xfrm>
                  <a:off x="3638138" y="3504701"/>
                  <a:ext cx="758952" cy="288000"/>
                </a:xfrm>
                <a:prstGeom prst="rect">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Raleway" pitchFamily="2" charset="77"/>
                    </a:rPr>
                    <a:t>200 mg</a:t>
                  </a:r>
                </a:p>
              </p:txBody>
            </p:sp>
            <p:sp>
              <p:nvSpPr>
                <p:cNvPr id="18" name="Rectangle 17">
                  <a:extLst>
                    <a:ext uri="{FF2B5EF4-FFF2-40B4-BE49-F238E27FC236}">
                      <a16:creationId xmlns:a16="http://schemas.microsoft.com/office/drawing/2014/main" id="{32CEF72B-53F2-DE2C-F40C-718793D7427D}"/>
                    </a:ext>
                  </a:extLst>
                </p:cNvPr>
                <p:cNvSpPr/>
                <p:nvPr/>
              </p:nvSpPr>
              <p:spPr>
                <a:xfrm>
                  <a:off x="4089266" y="3219095"/>
                  <a:ext cx="758952" cy="288000"/>
                </a:xfrm>
                <a:prstGeom prst="rect">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latin typeface="Raleway" pitchFamily="2" charset="77"/>
                    </a:rPr>
                    <a:t>350 mg</a:t>
                  </a:r>
                </a:p>
              </p:txBody>
            </p:sp>
            <p:sp>
              <p:nvSpPr>
                <p:cNvPr id="19" name="Rectangle 18">
                  <a:extLst>
                    <a:ext uri="{FF2B5EF4-FFF2-40B4-BE49-F238E27FC236}">
                      <a16:creationId xmlns:a16="http://schemas.microsoft.com/office/drawing/2014/main" id="{AED964AC-60FE-124E-0B42-6F0C6FB2B2E0}"/>
                    </a:ext>
                  </a:extLst>
                </p:cNvPr>
                <p:cNvSpPr/>
                <p:nvPr/>
              </p:nvSpPr>
              <p:spPr>
                <a:xfrm>
                  <a:off x="4540394" y="2933489"/>
                  <a:ext cx="758952" cy="288000"/>
                </a:xfrm>
                <a:prstGeom prst="rect">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latin typeface="Raleway" pitchFamily="2" charset="77"/>
                    </a:rPr>
                    <a:t>500 mg</a:t>
                  </a:r>
                </a:p>
              </p:txBody>
            </p:sp>
            <p:sp>
              <p:nvSpPr>
                <p:cNvPr id="21" name="Rectangle 20">
                  <a:extLst>
                    <a:ext uri="{FF2B5EF4-FFF2-40B4-BE49-F238E27FC236}">
                      <a16:creationId xmlns:a16="http://schemas.microsoft.com/office/drawing/2014/main" id="{BD203118-A4EF-2254-E5A7-07E6CCD73B84}"/>
                    </a:ext>
                  </a:extLst>
                </p:cNvPr>
                <p:cNvSpPr/>
                <p:nvPr/>
              </p:nvSpPr>
              <p:spPr>
                <a:xfrm>
                  <a:off x="2735882" y="4075911"/>
                  <a:ext cx="758952" cy="288000"/>
                </a:xfrm>
                <a:prstGeom prst="rect">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Raleway" pitchFamily="2" charset="77"/>
                    </a:rPr>
                    <a:t>50 mg</a:t>
                  </a:r>
                </a:p>
              </p:txBody>
            </p:sp>
            <p:grpSp>
              <p:nvGrpSpPr>
                <p:cNvPr id="40" name="Gruppieren 39">
                  <a:extLst>
                    <a:ext uri="{FF2B5EF4-FFF2-40B4-BE49-F238E27FC236}">
                      <a16:creationId xmlns:a16="http://schemas.microsoft.com/office/drawing/2014/main" id="{9419CACF-6166-E7EF-26EA-EBF937D30A65}"/>
                    </a:ext>
                  </a:extLst>
                </p:cNvPr>
                <p:cNvGrpSpPr/>
                <p:nvPr/>
              </p:nvGrpSpPr>
              <p:grpSpPr>
                <a:xfrm>
                  <a:off x="4991522" y="2647099"/>
                  <a:ext cx="758953" cy="288784"/>
                  <a:chOff x="5019019" y="2647099"/>
                  <a:chExt cx="758953" cy="288784"/>
                </a:xfrm>
              </p:grpSpPr>
              <p:sp>
                <p:nvSpPr>
                  <p:cNvPr id="20" name="Rectangle 19">
                    <a:extLst>
                      <a:ext uri="{FF2B5EF4-FFF2-40B4-BE49-F238E27FC236}">
                        <a16:creationId xmlns:a16="http://schemas.microsoft.com/office/drawing/2014/main" id="{C2DDAA60-8724-54C4-DCDF-031588A84AB8}"/>
                      </a:ext>
                    </a:extLst>
                  </p:cNvPr>
                  <p:cNvSpPr/>
                  <p:nvPr/>
                </p:nvSpPr>
                <p:spPr>
                  <a:xfrm>
                    <a:off x="5019019" y="2647491"/>
                    <a:ext cx="758952" cy="288000"/>
                  </a:xfrm>
                  <a:prstGeom prst="rect">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latin typeface="Raleway" pitchFamily="2" charset="77"/>
                      </a:rPr>
                      <a:t>6oo mg</a:t>
                    </a:r>
                  </a:p>
                </p:txBody>
              </p:sp>
              <p:sp>
                <p:nvSpPr>
                  <p:cNvPr id="35" name="Rectangle 34">
                    <a:extLst>
                      <a:ext uri="{FF2B5EF4-FFF2-40B4-BE49-F238E27FC236}">
                        <a16:creationId xmlns:a16="http://schemas.microsoft.com/office/drawing/2014/main" id="{F1799BF1-BAF1-BB55-4195-3A488E9D762F}"/>
                      </a:ext>
                    </a:extLst>
                  </p:cNvPr>
                  <p:cNvSpPr/>
                  <p:nvPr/>
                </p:nvSpPr>
                <p:spPr>
                  <a:xfrm>
                    <a:off x="5019019" y="2647099"/>
                    <a:ext cx="758953" cy="288784"/>
                  </a:xfrm>
                  <a:prstGeom prst="rect">
                    <a:avLst/>
                  </a:prstGeom>
                  <a:solidFill>
                    <a:schemeClr val="bg1">
                      <a:alpha val="4613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
        <p:nvSpPr>
          <p:cNvPr id="37" name="Left Brace 36">
            <a:extLst>
              <a:ext uri="{FF2B5EF4-FFF2-40B4-BE49-F238E27FC236}">
                <a16:creationId xmlns:a16="http://schemas.microsoft.com/office/drawing/2014/main" id="{09F2C907-E4AC-3B29-AEE4-B8F9E35C7859}"/>
              </a:ext>
            </a:extLst>
          </p:cNvPr>
          <p:cNvSpPr/>
          <p:nvPr/>
        </p:nvSpPr>
        <p:spPr>
          <a:xfrm rot="5400000" flipV="1">
            <a:off x="7095715" y="2201246"/>
            <a:ext cx="276999" cy="4925476"/>
          </a:xfrm>
          <a:prstGeom prst="leftBrace">
            <a:avLst>
              <a:gd name="adj1" fmla="val 0"/>
              <a:gd name="adj2" fmla="val 4986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ectangle 14">
            <a:extLst>
              <a:ext uri="{FF2B5EF4-FFF2-40B4-BE49-F238E27FC236}">
                <a16:creationId xmlns:a16="http://schemas.microsoft.com/office/drawing/2014/main" id="{18A04471-A02E-D3D6-B3C5-1934BE404384}"/>
              </a:ext>
            </a:extLst>
          </p:cNvPr>
          <p:cNvSpPr/>
          <p:nvPr/>
        </p:nvSpPr>
        <p:spPr>
          <a:xfrm flipV="1">
            <a:off x="2572424" y="4386375"/>
            <a:ext cx="9248959" cy="1027286"/>
          </a:xfrm>
          <a:prstGeom prst="rect">
            <a:avLst/>
          </a:prstGeom>
          <a:solidFill>
            <a:schemeClr val="bg1">
              <a:alpha val="4613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1" name="TextBox 30">
            <a:extLst>
              <a:ext uri="{FF2B5EF4-FFF2-40B4-BE49-F238E27FC236}">
                <a16:creationId xmlns:a16="http://schemas.microsoft.com/office/drawing/2014/main" id="{9D10FD11-AD7E-66D0-5A35-5640A407068E}"/>
              </a:ext>
            </a:extLst>
          </p:cNvPr>
          <p:cNvSpPr txBox="1"/>
          <p:nvPr/>
        </p:nvSpPr>
        <p:spPr>
          <a:xfrm>
            <a:off x="6099023" y="4405116"/>
            <a:ext cx="2270383" cy="193526"/>
          </a:xfrm>
          <a:prstGeom prst="rect">
            <a:avLst/>
          </a:prstGeom>
          <a:solidFill>
            <a:schemeClr val="accent1"/>
          </a:solidFill>
        </p:spPr>
        <p:txBody>
          <a:bodyPr wrap="square" rtlCol="0" anchor="ctr" anchorCtr="0">
            <a:noAutofit/>
          </a:bodyPr>
          <a:lstStyle/>
          <a:p>
            <a:r>
              <a:rPr lang="en-US" sz="1000">
                <a:solidFill>
                  <a:schemeClr val="bg1"/>
                </a:solidFill>
              </a:rPr>
              <a:t>Determination of BGB-16673 RP2D</a:t>
            </a:r>
          </a:p>
        </p:txBody>
      </p:sp>
      <p:sp>
        <p:nvSpPr>
          <p:cNvPr id="44" name="TextBox 43">
            <a:extLst>
              <a:ext uri="{FF2B5EF4-FFF2-40B4-BE49-F238E27FC236}">
                <a16:creationId xmlns:a16="http://schemas.microsoft.com/office/drawing/2014/main" id="{68BADB50-7F93-19B3-C8B6-358025BB1625}"/>
              </a:ext>
            </a:extLst>
          </p:cNvPr>
          <p:cNvSpPr txBox="1"/>
          <p:nvPr/>
        </p:nvSpPr>
        <p:spPr>
          <a:xfrm>
            <a:off x="4617464" y="4097233"/>
            <a:ext cx="2050449" cy="276999"/>
          </a:xfrm>
          <a:prstGeom prst="rect">
            <a:avLst/>
          </a:prstGeom>
          <a:noFill/>
        </p:spPr>
        <p:txBody>
          <a:bodyPr wrap="square" rtlCol="0">
            <a:spAutoFit/>
          </a:bodyPr>
          <a:lstStyle/>
          <a:p>
            <a:r>
              <a:rPr lang="en-US" sz="1200"/>
              <a:t>28-day cycle</a:t>
            </a:r>
          </a:p>
        </p:txBody>
      </p:sp>
    </p:spTree>
    <p:extLst>
      <p:ext uri="{BB962C8B-B14F-4D97-AF65-F5344CB8AC3E}">
        <p14:creationId xmlns:p14="http://schemas.microsoft.com/office/powerpoint/2010/main" val="187094188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A3737F-D7EA-B435-9382-12C5BEAF9F58}"/>
              </a:ext>
            </a:extLst>
          </p:cNvPr>
          <p:cNvSpPr>
            <a:spLocks noGrp="1"/>
          </p:cNvSpPr>
          <p:nvPr>
            <p:ph type="title"/>
          </p:nvPr>
        </p:nvSpPr>
        <p:spPr/>
        <p:txBody>
          <a:bodyPr/>
          <a:lstStyle/>
          <a:p>
            <a:r>
              <a:rPr lang="en-US"/>
              <a:t>Overall safety summary</a:t>
            </a:r>
          </a:p>
        </p:txBody>
      </p:sp>
      <p:sp>
        <p:nvSpPr>
          <p:cNvPr id="4" name="Footer Placeholder 3">
            <a:extLst>
              <a:ext uri="{FF2B5EF4-FFF2-40B4-BE49-F238E27FC236}">
                <a16:creationId xmlns:a16="http://schemas.microsoft.com/office/drawing/2014/main" id="{D6392A9E-DFE4-88E8-275C-26E448DFDB83}"/>
              </a:ext>
            </a:extLst>
          </p:cNvPr>
          <p:cNvSpPr>
            <a:spLocks noGrp="1"/>
          </p:cNvSpPr>
          <p:nvPr>
            <p:ph type="ftr" sz="quarter" idx="13"/>
          </p:nvPr>
        </p:nvSpPr>
        <p:spPr>
          <a:xfrm>
            <a:off x="407989" y="5684469"/>
            <a:ext cx="8532812" cy="984619"/>
          </a:xfrm>
        </p:spPr>
        <p:txBody>
          <a:bodyPr/>
          <a:lstStyle/>
          <a:p>
            <a:r>
              <a:rPr lang="en-GB" baseline="30000"/>
              <a:t>a</a:t>
            </a:r>
            <a:r>
              <a:rPr lang="en-GB"/>
              <a:t>(1) Septic shock (350 mg); (2) aspergillosis (350 mg); (3) pneumonia (200 mg) in the context of PD. </a:t>
            </a:r>
            <a:r>
              <a:rPr lang="en-GB" baseline="30000"/>
              <a:t>b</a:t>
            </a:r>
            <a:r>
              <a:rPr lang="en-GB"/>
              <a:t>(1) Aspergillosis and cerebral aspergillosis (350 mg); (2) general physical health deterioration (350 mg) in the context of PD; (3) septic shock (350 mg); (4) pneumonia (200 mg) in the context of PD; (5) subdural </a:t>
            </a:r>
            <a:r>
              <a:rPr lang="en-GB" err="1"/>
              <a:t>hemorrhage</a:t>
            </a:r>
            <a:r>
              <a:rPr lang="en-GB"/>
              <a:t> (350 mg); (6) thyroid carcinoma (200 mg). </a:t>
            </a:r>
            <a:r>
              <a:rPr lang="en-GB" baseline="30000" err="1"/>
              <a:t>c</a:t>
            </a:r>
            <a:r>
              <a:rPr lang="en-GB" err="1"/>
              <a:t>DLTs</a:t>
            </a:r>
            <a:r>
              <a:rPr lang="en-GB"/>
              <a:t> were only assessed during the first 4 weeks of Part 1a. </a:t>
            </a:r>
          </a:p>
          <a:p>
            <a:r>
              <a:rPr lang="en-GB"/>
              <a:t>DLT, dose-limiting toxicity; PD, progressive disease; TEAE, treatment-emergent adverse event.</a:t>
            </a:r>
          </a:p>
          <a:p>
            <a:r>
              <a:rPr lang="en-GB" b="1" err="1"/>
              <a:t>Parrondo</a:t>
            </a:r>
            <a:r>
              <a:rPr lang="en-GB" b="1"/>
              <a:t> et al. Abstract #S157 presented at EHA2024. </a:t>
            </a:r>
          </a:p>
        </p:txBody>
      </p:sp>
      <p:graphicFrame>
        <p:nvGraphicFramePr>
          <p:cNvPr id="6" name="Table 5">
            <a:extLst>
              <a:ext uri="{FF2B5EF4-FFF2-40B4-BE49-F238E27FC236}">
                <a16:creationId xmlns:a16="http://schemas.microsoft.com/office/drawing/2014/main" id="{D38EBC36-A77F-8CAF-594E-31CD8CE4C3DB}"/>
              </a:ext>
            </a:extLst>
          </p:cNvPr>
          <p:cNvGraphicFramePr>
            <a:graphicFrameLocks noGrp="1"/>
          </p:cNvGraphicFramePr>
          <p:nvPr>
            <p:extLst>
              <p:ext uri="{D42A27DB-BD31-4B8C-83A1-F6EECF244321}">
                <p14:modId xmlns:p14="http://schemas.microsoft.com/office/powerpoint/2010/main" val="709682743"/>
              </p:ext>
            </p:extLst>
          </p:nvPr>
        </p:nvGraphicFramePr>
        <p:xfrm>
          <a:off x="407989" y="1989138"/>
          <a:ext cx="8532812" cy="3928425"/>
        </p:xfrm>
        <a:graphic>
          <a:graphicData uri="http://schemas.openxmlformats.org/drawingml/2006/table">
            <a:tbl>
              <a:tblPr firstRow="1" bandRow="1">
                <a:tableStyleId>{5C22544A-7EE6-4342-B048-85BDC9FD1C3A}</a:tableStyleId>
              </a:tblPr>
              <a:tblGrid>
                <a:gridCol w="6474069">
                  <a:extLst>
                    <a:ext uri="{9D8B030D-6E8A-4147-A177-3AD203B41FA5}">
                      <a16:colId xmlns:a16="http://schemas.microsoft.com/office/drawing/2014/main" val="911716051"/>
                    </a:ext>
                  </a:extLst>
                </a:gridCol>
                <a:gridCol w="2058743">
                  <a:extLst>
                    <a:ext uri="{9D8B030D-6E8A-4147-A177-3AD203B41FA5}">
                      <a16:colId xmlns:a16="http://schemas.microsoft.com/office/drawing/2014/main" val="3408122529"/>
                    </a:ext>
                  </a:extLst>
                </a:gridCol>
              </a:tblGrid>
              <a:tr h="131479">
                <a:tc>
                  <a:txBody>
                    <a:bodyPr/>
                    <a:lstStyle/>
                    <a:p>
                      <a:pPr algn="l" fontAlgn="b"/>
                      <a:r>
                        <a:rPr lang="en-GB" sz="1200" b="1" i="0" u="none" strike="noStrike">
                          <a:solidFill>
                            <a:schemeClr val="bg1"/>
                          </a:solidFill>
                          <a:effectLst/>
                          <a:latin typeface="Arial" panose="020B0604020202020204" pitchFamily="34" charset="0"/>
                          <a:cs typeface="Arial" panose="020B0604020202020204" pitchFamily="34" charset="0"/>
                        </a:rPr>
                        <a:t>Patients, n (%)</a:t>
                      </a:r>
                    </a:p>
                  </a:txBody>
                  <a:tcPr anchor="b"/>
                </a:tc>
                <a:tc>
                  <a:txBody>
                    <a:bodyPr/>
                    <a:lstStyle/>
                    <a:p>
                      <a:pPr algn="ctr" fontAlgn="b"/>
                      <a:r>
                        <a:rPr lang="en-GB" sz="1200" b="1" i="0" u="none" strike="noStrike">
                          <a:solidFill>
                            <a:schemeClr val="bg1"/>
                          </a:solidFill>
                          <a:effectLst/>
                          <a:latin typeface="Arial" panose="020B0604020202020204" pitchFamily="34" charset="0"/>
                          <a:cs typeface="Arial" panose="020B0604020202020204" pitchFamily="34" charset="0"/>
                        </a:rPr>
                        <a:t>Total (N=49)</a:t>
                      </a:r>
                    </a:p>
                  </a:txBody>
                  <a:tcPr anchor="b"/>
                </a:tc>
                <a:extLst>
                  <a:ext uri="{0D108BD9-81ED-4DB2-BD59-A6C34878D82A}">
                    <a16:rowId xmlns:a16="http://schemas.microsoft.com/office/drawing/2014/main" val="577911359"/>
                  </a:ext>
                </a:extLst>
              </a:tr>
              <a:tr h="130080">
                <a:tc>
                  <a:txBody>
                    <a:bodyPr/>
                    <a:lstStyle/>
                    <a:p>
                      <a:pPr algn="l" fontAlgn="b"/>
                      <a:r>
                        <a:rPr lang="en-GB" sz="1200" b="1" i="0" u="none" strike="noStrike">
                          <a:solidFill>
                            <a:schemeClr val="tx1"/>
                          </a:solidFill>
                          <a:effectLst/>
                          <a:latin typeface="Arial" panose="020B0604020202020204" pitchFamily="34" charset="0"/>
                          <a:cs typeface="Arial" panose="020B0604020202020204" pitchFamily="34" charset="0"/>
                        </a:rPr>
                        <a:t>Any TEAE</a:t>
                      </a:r>
                    </a:p>
                  </a:txBody>
                  <a:tcPr anchor="b"/>
                </a:tc>
                <a:tc>
                  <a:txBody>
                    <a:bodyPr/>
                    <a:lstStyle/>
                    <a:p>
                      <a:pPr algn="ctr" fontAlgn="b"/>
                      <a:r>
                        <a:rPr lang="en-IT" sz="1200" b="0" i="0" u="none" strike="noStrike">
                          <a:solidFill>
                            <a:schemeClr val="tx1"/>
                          </a:solidFill>
                          <a:effectLst/>
                          <a:latin typeface="Arial" panose="020B0604020202020204" pitchFamily="34" charset="0"/>
                          <a:cs typeface="Arial" panose="020B0604020202020204" pitchFamily="34" charset="0"/>
                        </a:rPr>
                        <a:t>47 (96)</a:t>
                      </a:r>
                    </a:p>
                  </a:txBody>
                  <a:tcPr anchor="b"/>
                </a:tc>
                <a:extLst>
                  <a:ext uri="{0D108BD9-81ED-4DB2-BD59-A6C34878D82A}">
                    <a16:rowId xmlns:a16="http://schemas.microsoft.com/office/drawing/2014/main" val="3112503153"/>
                  </a:ext>
                </a:extLst>
              </a:tr>
              <a:tr h="130080">
                <a:tc>
                  <a:txBody>
                    <a:bodyPr/>
                    <a:lstStyle/>
                    <a:p>
                      <a:pPr algn="l" fontAlgn="b"/>
                      <a:r>
                        <a:rPr lang="en-GB" sz="1200" b="0" i="0" u="none" strike="noStrike">
                          <a:solidFill>
                            <a:schemeClr val="tx1"/>
                          </a:solidFill>
                          <a:effectLst/>
                          <a:latin typeface="Arial" panose="020B0604020202020204" pitchFamily="34" charset="0"/>
                          <a:cs typeface="Arial" panose="020B0604020202020204" pitchFamily="34" charset="0"/>
                        </a:rPr>
                        <a:t>Any treatment-related</a:t>
                      </a:r>
                    </a:p>
                  </a:txBody>
                  <a:tcPr anchor="b"/>
                </a:tc>
                <a:tc>
                  <a:txBody>
                    <a:bodyPr/>
                    <a:lstStyle/>
                    <a:p>
                      <a:pPr algn="ctr" fontAlgn="b"/>
                      <a:r>
                        <a:rPr lang="en-IT" sz="1200" b="0" i="0" u="none" strike="noStrike">
                          <a:solidFill>
                            <a:schemeClr val="tx1"/>
                          </a:solidFill>
                          <a:effectLst/>
                          <a:latin typeface="Arial" panose="020B0604020202020204" pitchFamily="34" charset="0"/>
                          <a:cs typeface="Arial" panose="020B0604020202020204" pitchFamily="34" charset="0"/>
                        </a:rPr>
                        <a:t>30 (61)</a:t>
                      </a:r>
                    </a:p>
                  </a:txBody>
                  <a:tcPr anchor="b"/>
                </a:tc>
                <a:extLst>
                  <a:ext uri="{0D108BD9-81ED-4DB2-BD59-A6C34878D82A}">
                    <a16:rowId xmlns:a16="http://schemas.microsoft.com/office/drawing/2014/main" val="460855703"/>
                  </a:ext>
                </a:extLst>
              </a:tr>
              <a:tr h="202423">
                <a:tc>
                  <a:txBody>
                    <a:bodyPr/>
                    <a:lstStyle/>
                    <a:p>
                      <a:pPr algn="l" fontAlgn="b"/>
                      <a:r>
                        <a:rPr lang="en-GB" sz="1200" b="0" i="0" u="none" strike="noStrike">
                          <a:solidFill>
                            <a:schemeClr val="tx1"/>
                          </a:solidFill>
                          <a:effectLst/>
                          <a:latin typeface="Arial" panose="020B0604020202020204" pitchFamily="34" charset="0"/>
                          <a:cs typeface="Arial" panose="020B0604020202020204" pitchFamily="34" charset="0"/>
                        </a:rPr>
                        <a:t>Grade ≥3</a:t>
                      </a:r>
                    </a:p>
                  </a:txBody>
                  <a:tcPr anchor="b">
                    <a:solidFill>
                      <a:srgbClr val="CBCDD2"/>
                    </a:solidFill>
                  </a:tcPr>
                </a:tc>
                <a:tc>
                  <a:txBody>
                    <a:bodyPr/>
                    <a:lstStyle/>
                    <a:p>
                      <a:pPr algn="ctr" fontAlgn="b"/>
                      <a:r>
                        <a:rPr lang="en-US" sz="1200" b="0" i="0" u="none" strike="noStrike">
                          <a:solidFill>
                            <a:schemeClr val="tx1"/>
                          </a:solidFill>
                          <a:effectLst/>
                          <a:latin typeface="Arial" panose="020B0604020202020204" pitchFamily="34" charset="0"/>
                          <a:cs typeface="Arial" panose="020B0604020202020204" pitchFamily="34" charset="0"/>
                        </a:rPr>
                        <a:t>27 (55)</a:t>
                      </a:r>
                      <a:endParaRPr lang="en-IT" sz="1200" b="0" i="0" u="none" strike="noStrike">
                        <a:solidFill>
                          <a:schemeClr val="tx1"/>
                        </a:solidFill>
                        <a:effectLst/>
                        <a:latin typeface="Arial" panose="020B0604020202020204" pitchFamily="34" charset="0"/>
                        <a:cs typeface="Arial" panose="020B0604020202020204" pitchFamily="34" charset="0"/>
                      </a:endParaRPr>
                    </a:p>
                  </a:txBody>
                  <a:tcPr anchor="b">
                    <a:solidFill>
                      <a:srgbClr val="CBCDD2"/>
                    </a:solidFill>
                  </a:tcPr>
                </a:tc>
                <a:extLst>
                  <a:ext uri="{0D108BD9-81ED-4DB2-BD59-A6C34878D82A}">
                    <a16:rowId xmlns:a16="http://schemas.microsoft.com/office/drawing/2014/main" val="793254108"/>
                  </a:ext>
                </a:extLst>
              </a:tr>
              <a:tr h="202423">
                <a:tc>
                  <a:txBody>
                    <a:bodyPr/>
                    <a:lstStyle/>
                    <a:p>
                      <a:pPr marL="457200" marR="0" lvl="1" indent="0" algn="l" defTabSz="914400" rtl="0" eaLnBrk="1" fontAlgn="b" latinLnBrk="0" hangingPunct="1">
                        <a:lnSpc>
                          <a:spcPct val="100000"/>
                        </a:lnSpc>
                        <a:spcBef>
                          <a:spcPts val="0"/>
                        </a:spcBef>
                        <a:spcAft>
                          <a:spcPts val="0"/>
                        </a:spcAft>
                        <a:buClrTx/>
                        <a:buSzTx/>
                        <a:buFontTx/>
                        <a:buNone/>
                        <a:tabLst/>
                        <a:defRPr/>
                      </a:pPr>
                      <a:r>
                        <a:rPr lang="en-GB" sz="1200" b="0" i="0" u="none" strike="noStrike">
                          <a:solidFill>
                            <a:schemeClr val="tx1"/>
                          </a:solidFill>
                          <a:effectLst/>
                          <a:latin typeface="Arial" panose="020B0604020202020204" pitchFamily="34" charset="0"/>
                          <a:cs typeface="Arial" panose="020B0604020202020204" pitchFamily="34" charset="0"/>
                        </a:rPr>
                        <a:t>Treatment-related Grade ≥3</a:t>
                      </a:r>
                    </a:p>
                  </a:txBody>
                  <a:tcPr anchor="b">
                    <a:solidFill>
                      <a:srgbClr val="CBCDD2"/>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T" sz="1200" b="0" i="0" u="none" strike="noStrike">
                          <a:solidFill>
                            <a:schemeClr val="tx1"/>
                          </a:solidFill>
                          <a:effectLst/>
                          <a:latin typeface="Arial" panose="020B0604020202020204" pitchFamily="34" charset="0"/>
                          <a:cs typeface="Arial" panose="020B0604020202020204" pitchFamily="34" charset="0"/>
                        </a:rPr>
                        <a:t>13 (27)</a:t>
                      </a:r>
                    </a:p>
                  </a:txBody>
                  <a:tcPr anchor="b">
                    <a:solidFill>
                      <a:srgbClr val="CBCDD2"/>
                    </a:solidFill>
                  </a:tcPr>
                </a:tc>
                <a:extLst>
                  <a:ext uri="{0D108BD9-81ED-4DB2-BD59-A6C34878D82A}">
                    <a16:rowId xmlns:a16="http://schemas.microsoft.com/office/drawing/2014/main" val="2420934299"/>
                  </a:ext>
                </a:extLst>
              </a:tr>
              <a:tr h="202423">
                <a:tc>
                  <a:txBody>
                    <a:bodyPr/>
                    <a:lstStyle/>
                    <a:p>
                      <a:pPr algn="l" fontAlgn="b"/>
                      <a:r>
                        <a:rPr lang="en-GB" sz="1200" b="0" i="0" u="none" strike="noStrike">
                          <a:solidFill>
                            <a:schemeClr val="tx1"/>
                          </a:solidFill>
                          <a:effectLst/>
                          <a:latin typeface="Arial" panose="020B0604020202020204" pitchFamily="34" charset="0"/>
                          <a:cs typeface="Arial" panose="020B0604020202020204" pitchFamily="34" charset="0"/>
                        </a:rPr>
                        <a:t>Serious</a:t>
                      </a:r>
                    </a:p>
                  </a:txBody>
                  <a:tcPr anchor="b">
                    <a:solidFill>
                      <a:srgbClr val="E7E8EA"/>
                    </a:solidFill>
                  </a:tcPr>
                </a:tc>
                <a:tc>
                  <a:txBody>
                    <a:bodyPr/>
                    <a:lstStyle/>
                    <a:p>
                      <a:pPr algn="ctr" fontAlgn="b"/>
                      <a:r>
                        <a:rPr lang="en-IT" sz="1200" b="0" i="0" u="none" strike="noStrike">
                          <a:solidFill>
                            <a:schemeClr val="tx1"/>
                          </a:solidFill>
                          <a:effectLst/>
                          <a:latin typeface="Arial" panose="020B0604020202020204" pitchFamily="34" charset="0"/>
                          <a:cs typeface="Arial" panose="020B0604020202020204" pitchFamily="34" charset="0"/>
                        </a:rPr>
                        <a:t>21 (43)</a:t>
                      </a:r>
                    </a:p>
                  </a:txBody>
                  <a:tcPr anchor="b">
                    <a:solidFill>
                      <a:srgbClr val="E7E8EA"/>
                    </a:solidFill>
                  </a:tcPr>
                </a:tc>
                <a:extLst>
                  <a:ext uri="{0D108BD9-81ED-4DB2-BD59-A6C34878D82A}">
                    <a16:rowId xmlns:a16="http://schemas.microsoft.com/office/drawing/2014/main" val="1747211945"/>
                  </a:ext>
                </a:extLst>
              </a:tr>
              <a:tr h="202423">
                <a:tc>
                  <a:txBody>
                    <a:bodyPr/>
                    <a:lstStyle/>
                    <a:p>
                      <a:pPr marL="457200" marR="0" lvl="1" indent="0" algn="l" defTabSz="914400" rtl="0" eaLnBrk="1" fontAlgn="b" latinLnBrk="0" hangingPunct="1">
                        <a:lnSpc>
                          <a:spcPct val="100000"/>
                        </a:lnSpc>
                        <a:spcBef>
                          <a:spcPts val="0"/>
                        </a:spcBef>
                        <a:spcAft>
                          <a:spcPts val="0"/>
                        </a:spcAft>
                        <a:buClrTx/>
                        <a:buSzTx/>
                        <a:buFontTx/>
                        <a:buNone/>
                        <a:tabLst/>
                        <a:defRPr/>
                      </a:pPr>
                      <a:r>
                        <a:rPr lang="en-GB" sz="1200" b="0" i="0" u="none" strike="noStrike">
                          <a:solidFill>
                            <a:schemeClr val="tx1"/>
                          </a:solidFill>
                          <a:effectLst/>
                          <a:latin typeface="Arial" panose="020B0604020202020204" pitchFamily="34" charset="0"/>
                          <a:cs typeface="Arial" panose="020B0604020202020204" pitchFamily="34" charset="0"/>
                        </a:rPr>
                        <a:t>Treatment-related serious</a:t>
                      </a:r>
                    </a:p>
                  </a:txBody>
                  <a:tcPr anchor="b">
                    <a:solidFill>
                      <a:srgbClr val="E7E8EA"/>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T" sz="1200" b="0" i="0" u="none" strike="noStrike">
                          <a:solidFill>
                            <a:schemeClr val="tx1"/>
                          </a:solidFill>
                          <a:effectLst/>
                          <a:latin typeface="Arial" panose="020B0604020202020204" pitchFamily="34" charset="0"/>
                          <a:cs typeface="Arial" panose="020B0604020202020204" pitchFamily="34" charset="0"/>
                        </a:rPr>
                        <a:t>6 (12)</a:t>
                      </a:r>
                    </a:p>
                  </a:txBody>
                  <a:tcPr anchor="b">
                    <a:solidFill>
                      <a:srgbClr val="E7E8EA"/>
                    </a:solidFill>
                  </a:tcPr>
                </a:tc>
                <a:extLst>
                  <a:ext uri="{0D108BD9-81ED-4DB2-BD59-A6C34878D82A}">
                    <a16:rowId xmlns:a16="http://schemas.microsoft.com/office/drawing/2014/main" val="3764742040"/>
                  </a:ext>
                </a:extLst>
              </a:tr>
              <a:tr h="216800">
                <a:tc>
                  <a:txBody>
                    <a:bodyPr/>
                    <a:lstStyle/>
                    <a:p>
                      <a:pPr algn="l" fontAlgn="b"/>
                      <a:r>
                        <a:rPr lang="en-GB" sz="1200" b="0" i="0" u="none" strike="noStrike">
                          <a:solidFill>
                            <a:schemeClr val="tx1"/>
                          </a:solidFill>
                          <a:effectLst/>
                          <a:latin typeface="Arial" panose="020B0604020202020204" pitchFamily="34" charset="0"/>
                          <a:cs typeface="Arial" panose="020B0604020202020204" pitchFamily="34" charset="0"/>
                        </a:rPr>
                        <a:t>Leading to death</a:t>
                      </a:r>
                      <a:r>
                        <a:rPr lang="en-GB" sz="1200" b="0" i="0" u="none" strike="noStrike" baseline="30000">
                          <a:solidFill>
                            <a:schemeClr val="tx1"/>
                          </a:solidFill>
                          <a:effectLst/>
                          <a:latin typeface="Arial" panose="020B0604020202020204" pitchFamily="34" charset="0"/>
                          <a:cs typeface="Arial" panose="020B0604020202020204" pitchFamily="34" charset="0"/>
                        </a:rPr>
                        <a:t>a</a:t>
                      </a:r>
                    </a:p>
                  </a:txBody>
                  <a:tcPr anchor="b">
                    <a:solidFill>
                      <a:srgbClr val="CBCDD2"/>
                    </a:solidFill>
                  </a:tcPr>
                </a:tc>
                <a:tc>
                  <a:txBody>
                    <a:bodyPr/>
                    <a:lstStyle/>
                    <a:p>
                      <a:pPr algn="ctr" fontAlgn="b"/>
                      <a:r>
                        <a:rPr lang="en-IT" sz="1200" b="0" i="0" u="none" strike="noStrike">
                          <a:solidFill>
                            <a:schemeClr val="tx1"/>
                          </a:solidFill>
                          <a:effectLst/>
                          <a:latin typeface="Arial" panose="020B0604020202020204" pitchFamily="34" charset="0"/>
                          <a:cs typeface="Arial" panose="020B0604020202020204" pitchFamily="34" charset="0"/>
                        </a:rPr>
                        <a:t>3 (6)</a:t>
                      </a:r>
                    </a:p>
                  </a:txBody>
                  <a:tcPr anchor="b">
                    <a:solidFill>
                      <a:srgbClr val="CBCDD2"/>
                    </a:solidFill>
                  </a:tcPr>
                </a:tc>
                <a:extLst>
                  <a:ext uri="{0D108BD9-81ED-4DB2-BD59-A6C34878D82A}">
                    <a16:rowId xmlns:a16="http://schemas.microsoft.com/office/drawing/2014/main" val="285449227"/>
                  </a:ext>
                </a:extLst>
              </a:tr>
              <a:tr h="202423">
                <a:tc>
                  <a:txBody>
                    <a:bodyPr/>
                    <a:lstStyle/>
                    <a:p>
                      <a:pPr marL="457200" marR="0" lvl="1" indent="0" algn="l" defTabSz="914400" rtl="0" eaLnBrk="1" fontAlgn="b" latinLnBrk="0" hangingPunct="1">
                        <a:lnSpc>
                          <a:spcPct val="100000"/>
                        </a:lnSpc>
                        <a:spcBef>
                          <a:spcPts val="0"/>
                        </a:spcBef>
                        <a:spcAft>
                          <a:spcPts val="0"/>
                        </a:spcAft>
                        <a:buClrTx/>
                        <a:buSzTx/>
                        <a:buFontTx/>
                        <a:buNone/>
                        <a:tabLst/>
                        <a:defRPr/>
                      </a:pPr>
                      <a:r>
                        <a:rPr lang="en-GB" sz="1200" b="0" i="0" u="none" strike="noStrike">
                          <a:solidFill>
                            <a:schemeClr val="tx1"/>
                          </a:solidFill>
                          <a:effectLst/>
                          <a:latin typeface="Arial" panose="020B0604020202020204" pitchFamily="34" charset="0"/>
                          <a:cs typeface="Arial" panose="020B0604020202020204" pitchFamily="34" charset="0"/>
                        </a:rPr>
                        <a:t>Treatment-related leading to death</a:t>
                      </a:r>
                    </a:p>
                  </a:txBody>
                  <a:tcPr anchor="b">
                    <a:solidFill>
                      <a:srgbClr val="CBCDD2"/>
                    </a:solidFill>
                  </a:tcPr>
                </a:tc>
                <a:tc>
                  <a:txBody>
                    <a:bodyPr/>
                    <a:lstStyle/>
                    <a:p>
                      <a:pPr algn="ctr" fontAlgn="b"/>
                      <a:r>
                        <a:rPr lang="de-DE" sz="1200" b="0" i="0" u="none" strike="noStrike">
                          <a:solidFill>
                            <a:schemeClr val="tx1"/>
                          </a:solidFill>
                          <a:effectLst/>
                          <a:latin typeface="Arial" panose="020B0604020202020204" pitchFamily="34" charset="0"/>
                          <a:cs typeface="Arial" panose="020B0604020202020204" pitchFamily="34" charset="0"/>
                        </a:rPr>
                        <a:t>0</a:t>
                      </a:r>
                      <a:endParaRPr lang="en-IT" sz="1200" b="0" i="0" u="none" strike="noStrike">
                        <a:solidFill>
                          <a:schemeClr val="tx1"/>
                        </a:solidFill>
                        <a:effectLst/>
                        <a:latin typeface="Arial" panose="020B0604020202020204" pitchFamily="34" charset="0"/>
                        <a:cs typeface="Arial" panose="020B0604020202020204" pitchFamily="34" charset="0"/>
                      </a:endParaRPr>
                    </a:p>
                  </a:txBody>
                  <a:tcPr anchor="b">
                    <a:solidFill>
                      <a:srgbClr val="CBCDD2"/>
                    </a:solidFill>
                  </a:tcPr>
                </a:tc>
                <a:extLst>
                  <a:ext uri="{0D108BD9-81ED-4DB2-BD59-A6C34878D82A}">
                    <a16:rowId xmlns:a16="http://schemas.microsoft.com/office/drawing/2014/main" val="90902793"/>
                  </a:ext>
                </a:extLst>
              </a:tr>
              <a:tr h="270952">
                <a:tc>
                  <a:txBody>
                    <a:bodyPr/>
                    <a:lstStyle/>
                    <a:p>
                      <a:pPr algn="l" fontAlgn="b"/>
                      <a:r>
                        <a:rPr lang="en-GB" sz="1200" b="0" i="0" u="none" strike="noStrike">
                          <a:solidFill>
                            <a:schemeClr val="tx1"/>
                          </a:solidFill>
                          <a:effectLst/>
                          <a:latin typeface="Arial" panose="020B0604020202020204" pitchFamily="34" charset="0"/>
                          <a:cs typeface="Arial" panose="020B0604020202020204" pitchFamily="34" charset="0"/>
                        </a:rPr>
                        <a:t>Leading to treatment discontinuation</a:t>
                      </a:r>
                      <a:r>
                        <a:rPr lang="en-GB" sz="1200" b="0" i="0" u="none" strike="noStrike" baseline="30000">
                          <a:solidFill>
                            <a:schemeClr val="tx1"/>
                          </a:solidFill>
                          <a:effectLst/>
                          <a:latin typeface="Arial" panose="020B0604020202020204" pitchFamily="34" charset="0"/>
                          <a:cs typeface="Arial" panose="020B0604020202020204" pitchFamily="34" charset="0"/>
                        </a:rPr>
                        <a:t>b</a:t>
                      </a:r>
                    </a:p>
                  </a:txBody>
                  <a:tcPr anchor="b">
                    <a:solidFill>
                      <a:srgbClr val="E7E8EA"/>
                    </a:solidFill>
                  </a:tcPr>
                </a:tc>
                <a:tc>
                  <a:txBody>
                    <a:bodyPr/>
                    <a:lstStyle/>
                    <a:p>
                      <a:pPr algn="ctr" fontAlgn="b"/>
                      <a:r>
                        <a:rPr lang="en-IT" sz="1200" b="0" i="0" u="none" strike="noStrike">
                          <a:solidFill>
                            <a:schemeClr val="tx1"/>
                          </a:solidFill>
                          <a:effectLst/>
                          <a:latin typeface="Arial" panose="020B0604020202020204" pitchFamily="34" charset="0"/>
                          <a:cs typeface="Arial" panose="020B0604020202020204" pitchFamily="34" charset="0"/>
                        </a:rPr>
                        <a:t>6 (12)</a:t>
                      </a:r>
                    </a:p>
                  </a:txBody>
                  <a:tcPr anchor="b">
                    <a:solidFill>
                      <a:srgbClr val="E7E8EA"/>
                    </a:solidFill>
                  </a:tcPr>
                </a:tc>
                <a:extLst>
                  <a:ext uri="{0D108BD9-81ED-4DB2-BD59-A6C34878D82A}">
                    <a16:rowId xmlns:a16="http://schemas.microsoft.com/office/drawing/2014/main" val="481618054"/>
                  </a:ext>
                </a:extLst>
              </a:tr>
              <a:tr h="270952">
                <a:tc>
                  <a:txBody>
                    <a:bodyPr/>
                    <a:lstStyle/>
                    <a:p>
                      <a:pPr marL="457200" marR="0" lvl="1" indent="0" algn="l" defTabSz="914400" rtl="0" eaLnBrk="1" fontAlgn="b" latinLnBrk="0" hangingPunct="1">
                        <a:lnSpc>
                          <a:spcPct val="100000"/>
                        </a:lnSpc>
                        <a:spcBef>
                          <a:spcPts val="0"/>
                        </a:spcBef>
                        <a:spcAft>
                          <a:spcPts val="0"/>
                        </a:spcAft>
                        <a:buClrTx/>
                        <a:buSzTx/>
                        <a:buFontTx/>
                        <a:buNone/>
                        <a:tabLst/>
                        <a:defRPr/>
                      </a:pPr>
                      <a:r>
                        <a:rPr lang="en-GB" sz="1200" b="0" i="0" u="none" strike="noStrike">
                          <a:solidFill>
                            <a:schemeClr val="tx1"/>
                          </a:solidFill>
                          <a:effectLst/>
                          <a:latin typeface="Arial" panose="020B0604020202020204" pitchFamily="34" charset="0"/>
                          <a:cs typeface="Arial" panose="020B0604020202020204" pitchFamily="34" charset="0"/>
                        </a:rPr>
                        <a:t>Treatment-related leading to treatment discontinuation</a:t>
                      </a:r>
                    </a:p>
                  </a:txBody>
                  <a:tcPr anchor="b">
                    <a:solidFill>
                      <a:srgbClr val="E7E8EA"/>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T" sz="1200" b="0" i="0" u="none" strike="noStrike">
                          <a:solidFill>
                            <a:schemeClr val="tx1"/>
                          </a:solidFill>
                          <a:effectLst/>
                          <a:latin typeface="Arial" panose="020B0604020202020204" pitchFamily="34" charset="0"/>
                          <a:cs typeface="Arial" panose="020B0604020202020204" pitchFamily="34" charset="0"/>
                        </a:rPr>
                        <a:t>1 (2)</a:t>
                      </a:r>
                    </a:p>
                  </a:txBody>
                  <a:tcPr anchor="b">
                    <a:solidFill>
                      <a:srgbClr val="E7E8EA"/>
                    </a:solidFill>
                  </a:tcPr>
                </a:tc>
                <a:extLst>
                  <a:ext uri="{0D108BD9-81ED-4DB2-BD59-A6C34878D82A}">
                    <a16:rowId xmlns:a16="http://schemas.microsoft.com/office/drawing/2014/main" val="1191953876"/>
                  </a:ext>
                </a:extLst>
              </a:tr>
              <a:tr h="303635">
                <a:tc>
                  <a:txBody>
                    <a:bodyPr/>
                    <a:lstStyle/>
                    <a:p>
                      <a:pPr algn="l" fontAlgn="b"/>
                      <a:r>
                        <a:rPr lang="en-GB" sz="1200" b="0" i="0" u="none" strike="noStrike">
                          <a:solidFill>
                            <a:schemeClr val="tx1"/>
                          </a:solidFill>
                          <a:effectLst/>
                          <a:latin typeface="Arial" panose="020B0604020202020204" pitchFamily="34" charset="0"/>
                          <a:cs typeface="Arial" panose="020B0604020202020204" pitchFamily="34" charset="0"/>
                        </a:rPr>
                        <a:t>Leading to treatment modification</a:t>
                      </a:r>
                    </a:p>
                  </a:txBody>
                  <a:tcPr anchor="b">
                    <a:solidFill>
                      <a:srgbClr val="CBCDD2"/>
                    </a:solidFill>
                  </a:tcPr>
                </a:tc>
                <a:tc>
                  <a:txBody>
                    <a:bodyPr/>
                    <a:lstStyle/>
                    <a:p>
                      <a:pPr algn="ctr" fontAlgn="b"/>
                      <a:r>
                        <a:rPr lang="en-IT" sz="1200" b="0" i="0" u="none" strike="noStrike">
                          <a:solidFill>
                            <a:schemeClr val="tx1"/>
                          </a:solidFill>
                          <a:effectLst/>
                          <a:latin typeface="Arial" panose="020B0604020202020204" pitchFamily="34" charset="0"/>
                          <a:cs typeface="Arial" panose="020B0604020202020204" pitchFamily="34" charset="0"/>
                        </a:rPr>
                        <a:t>18 (37)</a:t>
                      </a:r>
                    </a:p>
                  </a:txBody>
                  <a:tcPr anchor="b">
                    <a:solidFill>
                      <a:srgbClr val="CBCDD2"/>
                    </a:solidFill>
                  </a:tcPr>
                </a:tc>
                <a:extLst>
                  <a:ext uri="{0D108BD9-81ED-4DB2-BD59-A6C34878D82A}">
                    <a16:rowId xmlns:a16="http://schemas.microsoft.com/office/drawing/2014/main" val="3678660705"/>
                  </a:ext>
                </a:extLst>
              </a:tr>
              <a:tr h="303635">
                <a:tc>
                  <a:txBody>
                    <a:bodyPr/>
                    <a:lstStyle/>
                    <a:p>
                      <a:pPr marL="457200" lvl="1" indent="0" algn="l" fontAlgn="b"/>
                      <a:r>
                        <a:rPr lang="en-GB" sz="1200" b="0" i="0" u="none" strike="noStrike">
                          <a:solidFill>
                            <a:schemeClr val="tx1"/>
                          </a:solidFill>
                          <a:effectLst/>
                          <a:latin typeface="Arial" panose="020B0604020202020204" pitchFamily="34" charset="0"/>
                          <a:cs typeface="Arial" panose="020B0604020202020204" pitchFamily="34" charset="0"/>
                        </a:rPr>
                        <a:t>Dose interruption</a:t>
                      </a:r>
                    </a:p>
                  </a:txBody>
                  <a:tcPr anchor="b">
                    <a:solidFill>
                      <a:srgbClr val="CBCDD2"/>
                    </a:solidFill>
                  </a:tcPr>
                </a:tc>
                <a:tc>
                  <a:txBody>
                    <a:bodyPr/>
                    <a:lstStyle/>
                    <a:p>
                      <a:pPr algn="ctr" fontAlgn="b"/>
                      <a:r>
                        <a:rPr lang="en-IT" sz="1200" b="0" i="0" u="none" strike="noStrike">
                          <a:solidFill>
                            <a:schemeClr val="tx1"/>
                          </a:solidFill>
                          <a:effectLst/>
                          <a:latin typeface="Arial" panose="020B0604020202020204" pitchFamily="34" charset="0"/>
                          <a:cs typeface="Arial" panose="020B0604020202020204" pitchFamily="34" charset="0"/>
                        </a:rPr>
                        <a:t>18 (37)</a:t>
                      </a:r>
                    </a:p>
                  </a:txBody>
                  <a:tcPr anchor="b">
                    <a:solidFill>
                      <a:srgbClr val="CBCDD2"/>
                    </a:solidFill>
                  </a:tcPr>
                </a:tc>
                <a:extLst>
                  <a:ext uri="{0D108BD9-81ED-4DB2-BD59-A6C34878D82A}">
                    <a16:rowId xmlns:a16="http://schemas.microsoft.com/office/drawing/2014/main" val="554171512"/>
                  </a:ext>
                </a:extLst>
              </a:tr>
              <a:tr h="303635">
                <a:tc>
                  <a:txBody>
                    <a:bodyPr/>
                    <a:lstStyle/>
                    <a:p>
                      <a:pPr marL="457200" lvl="1" indent="0" algn="l" fontAlgn="b"/>
                      <a:r>
                        <a:rPr lang="en-GB" sz="1200" b="0" i="0" u="none" strike="noStrike">
                          <a:solidFill>
                            <a:schemeClr val="tx1"/>
                          </a:solidFill>
                          <a:effectLst/>
                          <a:latin typeface="Arial" panose="020B0604020202020204" pitchFamily="34" charset="0"/>
                          <a:cs typeface="Arial" panose="020B0604020202020204" pitchFamily="34" charset="0"/>
                        </a:rPr>
                        <a:t>Dose reduction</a:t>
                      </a:r>
                    </a:p>
                  </a:txBody>
                  <a:tcPr anchor="b">
                    <a:solidFill>
                      <a:srgbClr val="CBCDD2"/>
                    </a:solidFill>
                  </a:tcPr>
                </a:tc>
                <a:tc>
                  <a:txBody>
                    <a:bodyPr/>
                    <a:lstStyle/>
                    <a:p>
                      <a:pPr algn="ctr" fontAlgn="b"/>
                      <a:r>
                        <a:rPr lang="en-IT" sz="1200" b="0" i="0" u="none" strike="noStrike">
                          <a:solidFill>
                            <a:schemeClr val="tx1"/>
                          </a:solidFill>
                          <a:effectLst/>
                          <a:latin typeface="Arial" panose="020B0604020202020204" pitchFamily="34" charset="0"/>
                          <a:cs typeface="Arial" panose="020B0604020202020204" pitchFamily="34" charset="0"/>
                        </a:rPr>
                        <a:t>3 (6)</a:t>
                      </a:r>
                    </a:p>
                  </a:txBody>
                  <a:tcPr anchor="b">
                    <a:solidFill>
                      <a:srgbClr val="CBCDD2"/>
                    </a:solidFill>
                  </a:tcPr>
                </a:tc>
                <a:extLst>
                  <a:ext uri="{0D108BD9-81ED-4DB2-BD59-A6C34878D82A}">
                    <a16:rowId xmlns:a16="http://schemas.microsoft.com/office/drawing/2014/main" val="427701936"/>
                  </a:ext>
                </a:extLst>
              </a:tr>
            </a:tbl>
          </a:graphicData>
        </a:graphic>
      </p:graphicFrame>
      <p:sp>
        <p:nvSpPr>
          <p:cNvPr id="7" name="TextBox 6">
            <a:extLst>
              <a:ext uri="{FF2B5EF4-FFF2-40B4-BE49-F238E27FC236}">
                <a16:creationId xmlns:a16="http://schemas.microsoft.com/office/drawing/2014/main" id="{BDD35643-85C4-3923-3F26-5DE7A5721683}"/>
              </a:ext>
            </a:extLst>
          </p:cNvPr>
          <p:cNvSpPr txBox="1"/>
          <p:nvPr/>
        </p:nvSpPr>
        <p:spPr>
          <a:xfrm>
            <a:off x="9120187" y="1989138"/>
            <a:ext cx="2663825" cy="2139047"/>
          </a:xfrm>
          <a:prstGeom prst="rect">
            <a:avLst/>
          </a:prstGeom>
          <a:solidFill>
            <a:schemeClr val="bg2"/>
          </a:solidFill>
        </p:spPr>
        <p:txBody>
          <a:bodyPr wrap="square" rtlCol="0">
            <a:spAutoFit/>
          </a:bodyPr>
          <a:lstStyle/>
          <a:p>
            <a:pPr marL="171450" indent="-171450">
              <a:spcBef>
                <a:spcPts val="0"/>
              </a:spcBef>
              <a:spcAft>
                <a:spcPts val="600"/>
              </a:spcAft>
              <a:buClr>
                <a:schemeClr val="accent2"/>
              </a:buClr>
              <a:buFont typeface="Arial" panose="020B0604020202020204" pitchFamily="34" charset="0"/>
              <a:buChar char="•"/>
              <a:defRPr/>
            </a:pPr>
            <a:r>
              <a:rPr lang="en-US" sz="1600">
                <a:latin typeface="Arial" panose="020B0604020202020204" pitchFamily="34" charset="0"/>
              </a:rPr>
              <a:t>One DLT was reported (200-mg dose; Grade 3 maculopapular rash)</a:t>
            </a:r>
            <a:r>
              <a:rPr lang="en-US" sz="1600" baseline="30000">
                <a:latin typeface="Arial" panose="020B0604020202020204" pitchFamily="34" charset="0"/>
              </a:rPr>
              <a:t>c</a:t>
            </a:r>
          </a:p>
          <a:p>
            <a:pPr marL="171450" indent="-171450">
              <a:spcBef>
                <a:spcPts val="0"/>
              </a:spcBef>
              <a:buClr>
                <a:schemeClr val="accent2"/>
              </a:buClr>
              <a:buFont typeface="Arial" panose="020B0604020202020204" pitchFamily="34" charset="0"/>
              <a:buChar char="•"/>
              <a:defRPr/>
            </a:pPr>
            <a:r>
              <a:rPr lang="en-US" sz="1600">
                <a:latin typeface="Arial" panose="020B0604020202020204" pitchFamily="34" charset="0"/>
              </a:rPr>
              <a:t>None of the 3 TEAEs that led to death were considered related to treatment by the investigators</a:t>
            </a:r>
          </a:p>
        </p:txBody>
      </p:sp>
    </p:spTree>
    <p:extLst>
      <p:ext uri="{BB962C8B-B14F-4D97-AF65-F5344CB8AC3E}">
        <p14:creationId xmlns:p14="http://schemas.microsoft.com/office/powerpoint/2010/main" val="334129462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229C01-4F96-98D6-C157-53A3AEB8E189}"/>
              </a:ext>
            </a:extLst>
          </p:cNvPr>
          <p:cNvSpPr>
            <a:spLocks noGrp="1"/>
          </p:cNvSpPr>
          <p:nvPr>
            <p:ph type="body" sz="quarter" idx="12"/>
          </p:nvPr>
        </p:nvSpPr>
        <p:spPr/>
        <p:txBody>
          <a:bodyPr/>
          <a:lstStyle/>
          <a:p>
            <a:r>
              <a:rPr lang="en-US"/>
              <a:t>Most frequent adverse events</a:t>
            </a:r>
          </a:p>
        </p:txBody>
      </p:sp>
      <p:sp>
        <p:nvSpPr>
          <p:cNvPr id="3" name="Title 2">
            <a:extLst>
              <a:ext uri="{FF2B5EF4-FFF2-40B4-BE49-F238E27FC236}">
                <a16:creationId xmlns:a16="http://schemas.microsoft.com/office/drawing/2014/main" id="{57929C62-718C-77CB-2FA8-FAF01E265170}"/>
              </a:ext>
            </a:extLst>
          </p:cNvPr>
          <p:cNvSpPr>
            <a:spLocks noGrp="1"/>
          </p:cNvSpPr>
          <p:nvPr>
            <p:ph type="title"/>
          </p:nvPr>
        </p:nvSpPr>
        <p:spPr/>
        <p:txBody>
          <a:bodyPr/>
          <a:lstStyle/>
          <a:p>
            <a:r>
              <a:rPr lang="en-US"/>
              <a:t>Adverse events </a:t>
            </a:r>
          </a:p>
        </p:txBody>
      </p:sp>
      <p:sp>
        <p:nvSpPr>
          <p:cNvPr id="4" name="Footer Placeholder 3">
            <a:extLst>
              <a:ext uri="{FF2B5EF4-FFF2-40B4-BE49-F238E27FC236}">
                <a16:creationId xmlns:a16="http://schemas.microsoft.com/office/drawing/2014/main" id="{0F91BDEE-61BE-CDFE-B74E-F354EA3F28C4}"/>
              </a:ext>
            </a:extLst>
          </p:cNvPr>
          <p:cNvSpPr>
            <a:spLocks noGrp="1"/>
          </p:cNvSpPr>
          <p:nvPr>
            <p:ph type="ftr" sz="quarter" idx="13"/>
          </p:nvPr>
        </p:nvSpPr>
        <p:spPr/>
        <p:txBody>
          <a:bodyPr/>
          <a:lstStyle/>
          <a:p>
            <a:r>
              <a:rPr lang="en-GB" baseline="30000" err="1"/>
              <a:t>a</a:t>
            </a:r>
            <a:r>
              <a:rPr lang="en-GB" err="1"/>
              <a:t>All</a:t>
            </a:r>
            <a:r>
              <a:rPr lang="en-GB"/>
              <a:t> grade TEAEs in ≥10% of patients. </a:t>
            </a:r>
            <a:r>
              <a:rPr lang="en-GB" baseline="30000" err="1"/>
              <a:t>b</a:t>
            </a:r>
            <a:r>
              <a:rPr lang="en-GB" err="1"/>
              <a:t>All</a:t>
            </a:r>
            <a:r>
              <a:rPr lang="en-GB"/>
              <a:t> events were lab findings and were transient, mostly occurring during the first 1-3 cycles of treatment, with no clinical pancreatitis.</a:t>
            </a:r>
          </a:p>
          <a:p>
            <a:r>
              <a:rPr lang="en-GB"/>
              <a:t>TEAE, treatment-emergent adverse event. </a:t>
            </a:r>
          </a:p>
          <a:p>
            <a:r>
              <a:rPr lang="en-GB" b="1" err="1"/>
              <a:t>Parrondo</a:t>
            </a:r>
            <a:r>
              <a:rPr lang="en-GB" b="1"/>
              <a:t> et al. Abstract #S157 presented at EHA2024. </a:t>
            </a:r>
          </a:p>
        </p:txBody>
      </p:sp>
      <p:graphicFrame>
        <p:nvGraphicFramePr>
          <p:cNvPr id="5" name="Content Placeholder 5">
            <a:extLst>
              <a:ext uri="{FF2B5EF4-FFF2-40B4-BE49-F238E27FC236}">
                <a16:creationId xmlns:a16="http://schemas.microsoft.com/office/drawing/2014/main" id="{A20D2044-5DD4-7D37-4024-CEFA3FB2DA75}"/>
              </a:ext>
            </a:extLst>
          </p:cNvPr>
          <p:cNvGraphicFramePr>
            <a:graphicFrameLocks/>
          </p:cNvGraphicFramePr>
          <p:nvPr>
            <p:extLst>
              <p:ext uri="{D42A27DB-BD31-4B8C-83A1-F6EECF244321}">
                <p14:modId xmlns:p14="http://schemas.microsoft.com/office/powerpoint/2010/main" val="572625875"/>
              </p:ext>
            </p:extLst>
          </p:nvPr>
        </p:nvGraphicFramePr>
        <p:xfrm>
          <a:off x="416534" y="1989138"/>
          <a:ext cx="8532812" cy="4068767"/>
        </p:xfrm>
        <a:graphic>
          <a:graphicData uri="http://schemas.openxmlformats.org/drawingml/2006/table">
            <a:tbl>
              <a:tblPr firstRow="1" bandRow="1">
                <a:tableStyleId>{5C22544A-7EE6-4342-B048-85BDC9FD1C3A}</a:tableStyleId>
              </a:tblPr>
              <a:tblGrid>
                <a:gridCol w="6048162">
                  <a:extLst>
                    <a:ext uri="{9D8B030D-6E8A-4147-A177-3AD203B41FA5}">
                      <a16:colId xmlns:a16="http://schemas.microsoft.com/office/drawing/2014/main" val="3598154265"/>
                    </a:ext>
                  </a:extLst>
                </a:gridCol>
                <a:gridCol w="1242325">
                  <a:extLst>
                    <a:ext uri="{9D8B030D-6E8A-4147-A177-3AD203B41FA5}">
                      <a16:colId xmlns:a16="http://schemas.microsoft.com/office/drawing/2014/main" val="820070911"/>
                    </a:ext>
                  </a:extLst>
                </a:gridCol>
                <a:gridCol w="1242325">
                  <a:extLst>
                    <a:ext uri="{9D8B030D-6E8A-4147-A177-3AD203B41FA5}">
                      <a16:colId xmlns:a16="http://schemas.microsoft.com/office/drawing/2014/main" val="2570069280"/>
                    </a:ext>
                  </a:extLst>
                </a:gridCol>
              </a:tblGrid>
              <a:tr h="255950">
                <a:tc rowSpan="2">
                  <a:txBody>
                    <a:bodyPr/>
                    <a:lstStyle/>
                    <a:p>
                      <a:pPr marL="0" marR="0" algn="l" defTabSz="1828709" rtl="0" eaLnBrk="1" latinLnBrk="0" hangingPunct="1">
                        <a:lnSpc>
                          <a:spcPct val="107000"/>
                        </a:lnSpc>
                        <a:spcBef>
                          <a:spcPts val="0"/>
                        </a:spcBef>
                        <a:spcAft>
                          <a:spcPts val="0"/>
                        </a:spcAft>
                      </a:pPr>
                      <a:r>
                        <a:rPr kumimoji="0" lang="en-US" sz="1200" b="1" u="none" strike="noStrike" kern="1200" cap="none" spc="0" normalizeH="0" baseline="0">
                          <a:ln>
                            <a:noFill/>
                          </a:ln>
                          <a:solidFill>
                            <a:schemeClr val="bg1"/>
                          </a:solidFill>
                          <a:effectLst/>
                          <a:uFillTx/>
                        </a:rPr>
                        <a:t>Patients, n (%)</a:t>
                      </a:r>
                      <a:endParaRPr kumimoji="0" lang="en-US" sz="1200" b="1" i="0" u="none" strike="noStrike" kern="1200" cap="none" spc="0" normalizeH="0" baseline="0">
                        <a:ln>
                          <a:noFill/>
                        </a:ln>
                        <a:solidFill>
                          <a:schemeClr val="bg1"/>
                        </a:solidFill>
                        <a:effectLst/>
                        <a:uFillTx/>
                        <a:latin typeface="Work Sans Light" pitchFamily="2" charset="0"/>
                        <a:ea typeface="+mn-ea"/>
                        <a:cs typeface="+mn-cs"/>
                      </a:endParaRPr>
                    </a:p>
                  </a:txBody>
                  <a:tcPr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gridSpan="2">
                  <a:txBody>
                    <a:bodyPr/>
                    <a:lstStyle/>
                    <a:p>
                      <a:pPr marL="0" marR="0" algn="ctr" defTabSz="1828709" rtl="0" eaLnBrk="1" latinLnBrk="0" hangingPunct="1">
                        <a:lnSpc>
                          <a:spcPct val="107000"/>
                        </a:lnSpc>
                        <a:spcBef>
                          <a:spcPts val="0"/>
                        </a:spcBef>
                        <a:spcAft>
                          <a:spcPts val="0"/>
                        </a:spcAft>
                      </a:pPr>
                      <a:r>
                        <a:rPr kumimoji="0" lang="en-US" sz="1200" b="1" u="none" strike="noStrike" kern="1200" cap="none" spc="0" normalizeH="0" baseline="0">
                          <a:ln>
                            <a:noFill/>
                          </a:ln>
                          <a:solidFill>
                            <a:schemeClr val="bg1"/>
                          </a:solidFill>
                          <a:effectLst/>
                          <a:uFillTx/>
                        </a:rPr>
                        <a:t>Total (N=49)</a:t>
                      </a:r>
                      <a:r>
                        <a:rPr kumimoji="0" lang="en-US" sz="1200" b="1" u="none" strike="noStrike" kern="1200" cap="none" spc="0" normalizeH="0" baseline="30000">
                          <a:ln>
                            <a:noFill/>
                          </a:ln>
                          <a:solidFill>
                            <a:schemeClr val="bg1"/>
                          </a:solidFill>
                          <a:effectLst/>
                          <a:uFillTx/>
                        </a:rPr>
                        <a:t>a</a:t>
                      </a:r>
                      <a:endParaRPr kumimoji="0" lang="en-US" sz="1200" b="1" i="0" u="none" strike="noStrike" kern="1200" cap="none" spc="0" normalizeH="0" baseline="30000">
                        <a:ln>
                          <a:noFill/>
                        </a:ln>
                        <a:solidFill>
                          <a:schemeClr val="bg1"/>
                        </a:solidFill>
                        <a:effectLst/>
                        <a:uFillTx/>
                        <a:latin typeface="Work Sans Light" pitchFamily="2" charset="0"/>
                        <a:ea typeface="+mn-ea"/>
                        <a:cs typeface="+mn-cs"/>
                      </a:endParaRPr>
                    </a:p>
                  </a:txBody>
                  <a:tcPr marT="36576" marB="3657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hMerge="1">
                  <a:txBody>
                    <a:bodyPr/>
                    <a:lstStyle/>
                    <a:p>
                      <a:endParaRPr lang="en-US"/>
                    </a:p>
                  </a:txBody>
                  <a:tcPr/>
                </a:tc>
                <a:extLst>
                  <a:ext uri="{0D108BD9-81ED-4DB2-BD59-A6C34878D82A}">
                    <a16:rowId xmlns:a16="http://schemas.microsoft.com/office/drawing/2014/main" val="1948273473"/>
                  </a:ext>
                </a:extLst>
              </a:tr>
              <a:tr h="265889">
                <a:tc vMerge="1">
                  <a:txBody>
                    <a:bodyPr/>
                    <a:lstStyle/>
                    <a:p>
                      <a:endParaRPr lang="en-US"/>
                    </a:p>
                  </a:txBody>
                  <a:tcPr/>
                </a:tc>
                <a:tc>
                  <a:txBody>
                    <a:bodyPr/>
                    <a:lstStyle/>
                    <a:p>
                      <a:pPr marL="0" marR="0" algn="ctr" defTabSz="1828709" rtl="0" eaLnBrk="1" latinLnBrk="0" hangingPunct="1">
                        <a:lnSpc>
                          <a:spcPct val="107000"/>
                        </a:lnSpc>
                        <a:spcBef>
                          <a:spcPts val="0"/>
                        </a:spcBef>
                        <a:spcAft>
                          <a:spcPts val="0"/>
                        </a:spcAft>
                      </a:pPr>
                      <a:r>
                        <a:rPr kumimoji="0" lang="en-US" sz="1200" b="1" u="none" strike="noStrike" kern="1200" cap="none" spc="0" normalizeH="0" baseline="0">
                          <a:ln>
                            <a:noFill/>
                          </a:ln>
                          <a:solidFill>
                            <a:schemeClr val="bg1"/>
                          </a:solidFill>
                          <a:effectLst/>
                          <a:uFillTx/>
                        </a:rPr>
                        <a:t>All Grade</a:t>
                      </a:r>
                      <a:endParaRPr kumimoji="0" lang="en-US" sz="1200" b="1" i="0" u="none" strike="noStrike" kern="1200" cap="none" spc="0" normalizeH="0" baseline="0">
                        <a:ln>
                          <a:noFill/>
                        </a:ln>
                        <a:solidFill>
                          <a:schemeClr val="bg1"/>
                        </a:solidFill>
                        <a:effectLst/>
                        <a:uFillTx/>
                        <a:latin typeface="Work Sans Light" pitchFamily="2" charset="0"/>
                        <a:ea typeface="+mn-ea"/>
                        <a:cs typeface="+mn-cs"/>
                      </a:endParaRPr>
                    </a:p>
                  </a:txBody>
                  <a:tcPr marL="0" marR="0" marT="36576" marB="3657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marL="0" marR="0" algn="ctr" defTabSz="1828709" rtl="0" eaLnBrk="1" latinLnBrk="0" hangingPunct="1">
                        <a:lnSpc>
                          <a:spcPct val="107000"/>
                        </a:lnSpc>
                        <a:spcBef>
                          <a:spcPts val="0"/>
                        </a:spcBef>
                        <a:spcAft>
                          <a:spcPts val="0"/>
                        </a:spcAft>
                      </a:pPr>
                      <a:r>
                        <a:rPr kumimoji="0" lang="en-US" sz="1200" b="1" u="none" strike="noStrike" kern="1200" cap="none" spc="0" normalizeH="0" baseline="0">
                          <a:ln>
                            <a:noFill/>
                          </a:ln>
                          <a:solidFill>
                            <a:schemeClr val="bg1"/>
                          </a:solidFill>
                          <a:effectLst/>
                          <a:uFillTx/>
                        </a:rPr>
                        <a:t>Grade ≥3</a:t>
                      </a:r>
                      <a:endParaRPr kumimoji="0" lang="en-US" sz="1200" b="1" i="0" u="none" strike="noStrike" kern="1200" cap="none" spc="0" normalizeH="0" baseline="0">
                        <a:ln>
                          <a:noFill/>
                        </a:ln>
                        <a:solidFill>
                          <a:schemeClr val="bg1"/>
                        </a:solidFill>
                        <a:effectLst/>
                        <a:uFillTx/>
                        <a:latin typeface="Work Sans Light" pitchFamily="2" charset="0"/>
                        <a:ea typeface="+mn-ea"/>
                        <a:cs typeface="+mn-cs"/>
                      </a:endParaRPr>
                    </a:p>
                  </a:txBody>
                  <a:tcPr marL="0" marR="0" marT="36576" marB="3657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3390759274"/>
                  </a:ext>
                </a:extLst>
              </a:tr>
              <a:tr h="221683">
                <a:tc>
                  <a:txBody>
                    <a:bodyPr/>
                    <a:lstStyle/>
                    <a:p>
                      <a:pPr marL="91440" marR="0" algn="l" defTabSz="1828709" rtl="0" eaLnBrk="1" fontAlgn="b" latinLnBrk="0" hangingPunct="1">
                        <a:lnSpc>
                          <a:spcPct val="107000"/>
                        </a:lnSpc>
                        <a:spcBef>
                          <a:spcPts val="0"/>
                        </a:spcBef>
                        <a:spcAft>
                          <a:spcPts val="0"/>
                        </a:spcAft>
                      </a:pPr>
                      <a:r>
                        <a:rPr kumimoji="0" lang="en-US" sz="1200" b="0" u="none" strike="noStrike" kern="1200" cap="none" spc="0" normalizeH="0" baseline="0">
                          <a:ln>
                            <a:noFill/>
                          </a:ln>
                          <a:solidFill>
                            <a:schemeClr val="tx1"/>
                          </a:solidFill>
                          <a:effectLst/>
                          <a:uFillTx/>
                        </a:rPr>
                        <a:t>Fatigue</a:t>
                      </a:r>
                      <a:endParaRPr kumimoji="0" lang="en-US" sz="1200" b="0" i="0" u="none" strike="noStrike" kern="1200" cap="none" spc="0" normalizeH="0" baseline="0">
                        <a:ln>
                          <a:noFill/>
                        </a:ln>
                        <a:solidFill>
                          <a:schemeClr val="tx1"/>
                        </a:solidFill>
                        <a:effectLst/>
                        <a:uFillTx/>
                        <a:latin typeface="Work Sans Light" pitchFamily="2" charset="0"/>
                        <a:ea typeface="+mn-ea"/>
                        <a:cs typeface="+mn-cs"/>
                      </a:endParaRPr>
                    </a:p>
                  </a:txBody>
                  <a:tcPr marT="18288" marB="18288" anchor="ctr">
                    <a:lnT w="38100" cap="flat" cmpd="sng" algn="ctr">
                      <a:solidFill>
                        <a:schemeClr val="bg1"/>
                      </a:solidFill>
                      <a:prstDash val="solid"/>
                      <a:round/>
                      <a:headEnd type="none" w="med" len="med"/>
                      <a:tailEnd type="none" w="med" len="med"/>
                    </a:lnT>
                  </a:tcPr>
                </a:tc>
                <a:tc>
                  <a:txBody>
                    <a:bodyPr/>
                    <a:lstStyle/>
                    <a:p>
                      <a:pPr marL="91440" marR="0" algn="ctr" defTabSz="1828709" rtl="0" eaLnBrk="1" fontAlgn="b" latinLnBrk="0" hangingPunct="1">
                        <a:lnSpc>
                          <a:spcPct val="107000"/>
                        </a:lnSpc>
                        <a:spcBef>
                          <a:spcPts val="0"/>
                        </a:spcBef>
                        <a:spcAft>
                          <a:spcPts val="0"/>
                        </a:spcAft>
                      </a:pPr>
                      <a:r>
                        <a:rPr kumimoji="0" lang="en-US" sz="1200" b="0" u="none" strike="noStrike" kern="1200" cap="none" spc="0" normalizeH="0" baseline="0">
                          <a:ln>
                            <a:noFill/>
                          </a:ln>
                          <a:solidFill>
                            <a:schemeClr val="tx1"/>
                          </a:solidFill>
                          <a:effectLst/>
                          <a:uFillTx/>
                        </a:rPr>
                        <a:t>16 (33)</a:t>
                      </a:r>
                      <a:endParaRPr kumimoji="0" lang="en-US" sz="1200" b="0" i="0" u="none" strike="noStrike" kern="1200" cap="none" spc="0" normalizeH="0" baseline="0">
                        <a:ln>
                          <a:noFill/>
                        </a:ln>
                        <a:solidFill>
                          <a:schemeClr val="tx1"/>
                        </a:solidFill>
                        <a:effectLst/>
                        <a:uFillTx/>
                        <a:latin typeface="Work Sans Light" pitchFamily="2" charset="0"/>
                        <a:ea typeface="+mn-ea"/>
                        <a:cs typeface="+mn-cs"/>
                      </a:endParaRPr>
                    </a:p>
                  </a:txBody>
                  <a:tcPr marL="0" marR="0" marT="18288" marB="18288" anchor="ctr">
                    <a:lnT w="38100" cap="flat" cmpd="sng" algn="ctr">
                      <a:solidFill>
                        <a:schemeClr val="bg1"/>
                      </a:solidFill>
                      <a:prstDash val="solid"/>
                      <a:round/>
                      <a:headEnd type="none" w="med" len="med"/>
                      <a:tailEnd type="none" w="med" len="med"/>
                    </a:lnT>
                  </a:tcPr>
                </a:tc>
                <a:tc>
                  <a:txBody>
                    <a:bodyPr/>
                    <a:lstStyle/>
                    <a:p>
                      <a:pPr marL="91440" marR="0" algn="ctr" defTabSz="1828709" rtl="0" eaLnBrk="1" latinLnBrk="0" hangingPunct="1">
                        <a:lnSpc>
                          <a:spcPct val="107000"/>
                        </a:lnSpc>
                        <a:spcBef>
                          <a:spcPts val="0"/>
                        </a:spcBef>
                        <a:spcAft>
                          <a:spcPts val="0"/>
                        </a:spcAft>
                      </a:pPr>
                      <a:r>
                        <a:rPr kumimoji="0" lang="en-US" sz="1200" b="0" u="none" strike="noStrike" kern="1200" cap="none" spc="0" normalizeH="0" baseline="0">
                          <a:ln>
                            <a:noFill/>
                          </a:ln>
                          <a:solidFill>
                            <a:schemeClr val="tx1"/>
                          </a:solidFill>
                          <a:effectLst/>
                          <a:uFillTx/>
                        </a:rPr>
                        <a:t>1 (2)</a:t>
                      </a:r>
                      <a:endParaRPr kumimoji="0" lang="en-US" sz="1200" b="0" i="0" u="none" strike="noStrike" kern="1200" cap="none" spc="0" normalizeH="0" baseline="0">
                        <a:ln>
                          <a:noFill/>
                        </a:ln>
                        <a:solidFill>
                          <a:schemeClr val="tx1"/>
                        </a:solidFill>
                        <a:effectLst/>
                        <a:uFillTx/>
                        <a:latin typeface="Work Sans Light" pitchFamily="2" charset="0"/>
                        <a:ea typeface="+mn-ea"/>
                        <a:cs typeface="+mn-cs"/>
                      </a:endParaRPr>
                    </a:p>
                  </a:txBody>
                  <a:tcPr marL="0" marR="0" marT="18288" marB="18288"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936397394"/>
                  </a:ext>
                </a:extLst>
              </a:tr>
              <a:tr h="221683">
                <a:tc>
                  <a:txBody>
                    <a:bodyPr/>
                    <a:lstStyle/>
                    <a:p>
                      <a:pPr marL="91440" marR="0" algn="l" defTabSz="1828709" rtl="0" eaLnBrk="1" fontAlgn="b" latinLnBrk="0" hangingPunct="1">
                        <a:lnSpc>
                          <a:spcPct val="107000"/>
                        </a:lnSpc>
                        <a:spcBef>
                          <a:spcPts val="0"/>
                        </a:spcBef>
                        <a:spcAft>
                          <a:spcPts val="0"/>
                        </a:spcAft>
                      </a:pPr>
                      <a:r>
                        <a:rPr kumimoji="0" lang="en-US" sz="1200" b="0" u="none" strike="noStrike" kern="1200" cap="none" spc="0" normalizeH="0" baseline="0">
                          <a:ln>
                            <a:noFill/>
                          </a:ln>
                          <a:solidFill>
                            <a:schemeClr val="tx1"/>
                          </a:solidFill>
                          <a:effectLst/>
                          <a:uFillTx/>
                        </a:rPr>
                        <a:t>Contusion</a:t>
                      </a:r>
                      <a:endParaRPr kumimoji="0" lang="en-US" sz="1200" b="0" i="0" u="none" strike="noStrike" kern="1200" cap="none" spc="0" normalizeH="0" baseline="0">
                        <a:ln>
                          <a:noFill/>
                        </a:ln>
                        <a:solidFill>
                          <a:schemeClr val="tx1"/>
                        </a:solidFill>
                        <a:effectLst/>
                        <a:uFillTx/>
                        <a:latin typeface="Work Sans Light" pitchFamily="2" charset="0"/>
                        <a:ea typeface="+mn-ea"/>
                        <a:cs typeface="+mn-cs"/>
                      </a:endParaRPr>
                    </a:p>
                  </a:txBody>
                  <a:tcPr marT="18288" marB="18288" anchor="ctr"/>
                </a:tc>
                <a:tc>
                  <a:txBody>
                    <a:bodyPr/>
                    <a:lstStyle/>
                    <a:p>
                      <a:pPr marL="91440" marR="0" algn="ctr" defTabSz="1828709" rtl="0" eaLnBrk="1" fontAlgn="b" latinLnBrk="0" hangingPunct="1">
                        <a:lnSpc>
                          <a:spcPct val="107000"/>
                        </a:lnSpc>
                        <a:spcBef>
                          <a:spcPts val="0"/>
                        </a:spcBef>
                        <a:spcAft>
                          <a:spcPts val="0"/>
                        </a:spcAft>
                      </a:pPr>
                      <a:r>
                        <a:rPr kumimoji="0" lang="en-US" sz="1200" b="0" u="none" strike="noStrike" kern="1200" cap="none" spc="0" normalizeH="0" baseline="0">
                          <a:ln>
                            <a:noFill/>
                          </a:ln>
                          <a:solidFill>
                            <a:schemeClr val="tx1"/>
                          </a:solidFill>
                          <a:effectLst/>
                          <a:uFillTx/>
                        </a:rPr>
                        <a:t>14 (29)</a:t>
                      </a:r>
                      <a:endParaRPr kumimoji="0" lang="en-US" sz="1200" b="0" i="0" u="none" strike="noStrike" kern="1200" cap="none" spc="0" normalizeH="0" baseline="0">
                        <a:ln>
                          <a:noFill/>
                        </a:ln>
                        <a:solidFill>
                          <a:schemeClr val="tx1"/>
                        </a:solidFill>
                        <a:effectLst/>
                        <a:uFillTx/>
                        <a:latin typeface="Work Sans Light" pitchFamily="2" charset="0"/>
                        <a:ea typeface="+mn-ea"/>
                        <a:cs typeface="+mn-cs"/>
                      </a:endParaRPr>
                    </a:p>
                  </a:txBody>
                  <a:tcPr marL="0" marR="0" marT="18288" marB="18288" anchor="ctr"/>
                </a:tc>
                <a:tc>
                  <a:txBody>
                    <a:bodyPr/>
                    <a:lstStyle/>
                    <a:p>
                      <a:pPr marL="91440" marR="0" algn="ctr" defTabSz="1828709" rtl="0" eaLnBrk="1" latinLnBrk="0" hangingPunct="1">
                        <a:lnSpc>
                          <a:spcPct val="107000"/>
                        </a:lnSpc>
                        <a:spcBef>
                          <a:spcPts val="0"/>
                        </a:spcBef>
                        <a:spcAft>
                          <a:spcPts val="0"/>
                        </a:spcAft>
                      </a:pPr>
                      <a:r>
                        <a:rPr kumimoji="0" lang="en-US" sz="1200" b="0" u="none" strike="noStrike" kern="1200" cap="none" spc="0" normalizeH="0" baseline="0">
                          <a:ln>
                            <a:noFill/>
                          </a:ln>
                          <a:solidFill>
                            <a:schemeClr val="tx1"/>
                          </a:solidFill>
                          <a:effectLst/>
                          <a:uFillTx/>
                        </a:rPr>
                        <a:t>0</a:t>
                      </a:r>
                      <a:endParaRPr kumimoji="0" lang="en-US" sz="1200" b="0" i="0" u="none" strike="noStrike" kern="1200" cap="none" spc="0" normalizeH="0" baseline="0">
                        <a:ln>
                          <a:noFill/>
                        </a:ln>
                        <a:solidFill>
                          <a:schemeClr val="tx1"/>
                        </a:solidFill>
                        <a:effectLst/>
                        <a:uFillTx/>
                        <a:latin typeface="Work Sans Light" pitchFamily="2" charset="0"/>
                        <a:ea typeface="+mn-ea"/>
                        <a:cs typeface="+mn-cs"/>
                      </a:endParaRPr>
                    </a:p>
                  </a:txBody>
                  <a:tcPr marL="0" marR="0" marT="18288" marB="18288" anchor="ctr"/>
                </a:tc>
                <a:extLst>
                  <a:ext uri="{0D108BD9-81ED-4DB2-BD59-A6C34878D82A}">
                    <a16:rowId xmlns:a16="http://schemas.microsoft.com/office/drawing/2014/main" val="3721414062"/>
                  </a:ext>
                </a:extLst>
              </a:tr>
              <a:tr h="221683">
                <a:tc>
                  <a:txBody>
                    <a:bodyPr/>
                    <a:lstStyle/>
                    <a:p>
                      <a:pPr marL="91440" marR="0" algn="l" defTabSz="1828709" rtl="0" eaLnBrk="1" fontAlgn="b" latinLnBrk="0" hangingPunct="1">
                        <a:lnSpc>
                          <a:spcPct val="107000"/>
                        </a:lnSpc>
                        <a:spcBef>
                          <a:spcPts val="0"/>
                        </a:spcBef>
                        <a:spcAft>
                          <a:spcPts val="0"/>
                        </a:spcAft>
                      </a:pPr>
                      <a:r>
                        <a:rPr kumimoji="0" lang="en-US" sz="1200" b="0" u="none" strike="noStrike" kern="1200" cap="none" spc="0" normalizeH="0" baseline="0">
                          <a:ln>
                            <a:noFill/>
                          </a:ln>
                          <a:solidFill>
                            <a:schemeClr val="tx1"/>
                          </a:solidFill>
                          <a:effectLst/>
                          <a:uFillTx/>
                        </a:rPr>
                        <a:t>Anemia</a:t>
                      </a:r>
                      <a:endParaRPr kumimoji="0" lang="en-US" sz="1200" b="0" i="0" u="none" strike="noStrike" kern="1200" cap="none" spc="0" normalizeH="0" baseline="0">
                        <a:ln>
                          <a:noFill/>
                        </a:ln>
                        <a:solidFill>
                          <a:schemeClr val="tx1"/>
                        </a:solidFill>
                        <a:effectLst/>
                        <a:uFillTx/>
                        <a:latin typeface="Work Sans Light" pitchFamily="2" charset="0"/>
                        <a:ea typeface="+mn-ea"/>
                        <a:cs typeface="+mn-cs"/>
                      </a:endParaRPr>
                    </a:p>
                  </a:txBody>
                  <a:tcPr marT="18288" marB="18288" anchor="ctr"/>
                </a:tc>
                <a:tc>
                  <a:txBody>
                    <a:bodyPr/>
                    <a:lstStyle/>
                    <a:p>
                      <a:pPr marL="91440" marR="0" algn="ctr" defTabSz="1828709" rtl="0" eaLnBrk="1" fontAlgn="b" latinLnBrk="0" hangingPunct="1">
                        <a:lnSpc>
                          <a:spcPct val="107000"/>
                        </a:lnSpc>
                        <a:spcBef>
                          <a:spcPts val="0"/>
                        </a:spcBef>
                        <a:spcAft>
                          <a:spcPts val="0"/>
                        </a:spcAft>
                      </a:pPr>
                      <a:r>
                        <a:rPr kumimoji="0" lang="en-US" sz="1200" b="0" u="none" strike="noStrike" kern="1200" cap="none" spc="0" normalizeH="0" baseline="0">
                          <a:ln>
                            <a:noFill/>
                          </a:ln>
                          <a:solidFill>
                            <a:schemeClr val="tx1"/>
                          </a:solidFill>
                          <a:effectLst/>
                          <a:uFillTx/>
                        </a:rPr>
                        <a:t>11 (22)</a:t>
                      </a:r>
                      <a:endParaRPr kumimoji="0" lang="en-US" sz="1200" b="0" i="0" u="none" strike="noStrike" kern="1200" cap="none" spc="0" normalizeH="0" baseline="0">
                        <a:ln>
                          <a:noFill/>
                        </a:ln>
                        <a:solidFill>
                          <a:schemeClr val="tx1"/>
                        </a:solidFill>
                        <a:effectLst/>
                        <a:uFillTx/>
                        <a:latin typeface="Work Sans Light" pitchFamily="2" charset="0"/>
                        <a:ea typeface="+mn-ea"/>
                        <a:cs typeface="+mn-cs"/>
                      </a:endParaRPr>
                    </a:p>
                  </a:txBody>
                  <a:tcPr marL="0" marR="0" marT="18288" marB="18288" anchor="ctr"/>
                </a:tc>
                <a:tc>
                  <a:txBody>
                    <a:bodyPr/>
                    <a:lstStyle/>
                    <a:p>
                      <a:pPr marL="91440" marR="0" algn="ctr" defTabSz="1828709" rtl="0" eaLnBrk="1" latinLnBrk="0" hangingPunct="1">
                        <a:lnSpc>
                          <a:spcPct val="107000"/>
                        </a:lnSpc>
                        <a:spcBef>
                          <a:spcPts val="0"/>
                        </a:spcBef>
                        <a:spcAft>
                          <a:spcPts val="0"/>
                        </a:spcAft>
                      </a:pPr>
                      <a:r>
                        <a:rPr kumimoji="0" lang="en-US" sz="1200" b="0" u="none" strike="noStrike" kern="1200" cap="none" spc="0" normalizeH="0" baseline="0">
                          <a:ln>
                            <a:noFill/>
                          </a:ln>
                          <a:solidFill>
                            <a:schemeClr val="tx1"/>
                          </a:solidFill>
                          <a:effectLst/>
                          <a:uFillTx/>
                        </a:rPr>
                        <a:t>1 (2)</a:t>
                      </a:r>
                      <a:endParaRPr kumimoji="0" lang="en-US" sz="1200" b="0" i="0" u="none" strike="noStrike" kern="1200" cap="none" spc="0" normalizeH="0" baseline="0">
                        <a:ln>
                          <a:noFill/>
                        </a:ln>
                        <a:solidFill>
                          <a:schemeClr val="tx1"/>
                        </a:solidFill>
                        <a:effectLst/>
                        <a:uFillTx/>
                        <a:latin typeface="Work Sans Light" pitchFamily="2" charset="0"/>
                        <a:ea typeface="+mn-ea"/>
                        <a:cs typeface="+mn-cs"/>
                      </a:endParaRPr>
                    </a:p>
                  </a:txBody>
                  <a:tcPr marL="0" marR="0" marT="18288" marB="18288" anchor="ctr"/>
                </a:tc>
                <a:extLst>
                  <a:ext uri="{0D108BD9-81ED-4DB2-BD59-A6C34878D82A}">
                    <a16:rowId xmlns:a16="http://schemas.microsoft.com/office/drawing/2014/main" val="1421102889"/>
                  </a:ext>
                </a:extLst>
              </a:tr>
              <a:tr h="221683">
                <a:tc>
                  <a:txBody>
                    <a:bodyPr/>
                    <a:lstStyle/>
                    <a:p>
                      <a:pPr marL="91440" marR="0" algn="l" defTabSz="1828709" rtl="0" eaLnBrk="1" fontAlgn="b" latinLnBrk="0" hangingPunct="1">
                        <a:lnSpc>
                          <a:spcPct val="107000"/>
                        </a:lnSpc>
                        <a:spcBef>
                          <a:spcPts val="0"/>
                        </a:spcBef>
                        <a:spcAft>
                          <a:spcPts val="0"/>
                        </a:spcAft>
                      </a:pPr>
                      <a:r>
                        <a:rPr kumimoji="0" lang="en-US" sz="1200" b="0" u="none" strike="noStrike" kern="1200" cap="none" spc="0" normalizeH="0" baseline="0">
                          <a:ln>
                            <a:noFill/>
                          </a:ln>
                          <a:solidFill>
                            <a:schemeClr val="tx1"/>
                          </a:solidFill>
                          <a:effectLst/>
                          <a:uFillTx/>
                        </a:rPr>
                        <a:t>Diarrhea</a:t>
                      </a:r>
                      <a:endParaRPr kumimoji="0" lang="en-US" sz="1200" b="0" i="0" u="none" strike="noStrike" kern="1200" cap="none" spc="0" normalizeH="0" baseline="0">
                        <a:ln>
                          <a:noFill/>
                        </a:ln>
                        <a:solidFill>
                          <a:schemeClr val="tx1"/>
                        </a:solidFill>
                        <a:effectLst/>
                        <a:uFillTx/>
                        <a:latin typeface="Work Sans Light" pitchFamily="2" charset="0"/>
                        <a:ea typeface="+mn-ea"/>
                        <a:cs typeface="+mn-cs"/>
                      </a:endParaRPr>
                    </a:p>
                  </a:txBody>
                  <a:tcPr marT="18288" marB="18288" anchor="ctr"/>
                </a:tc>
                <a:tc>
                  <a:txBody>
                    <a:bodyPr/>
                    <a:lstStyle/>
                    <a:p>
                      <a:pPr marL="91440" marR="0" algn="ctr" defTabSz="1828709" rtl="0" eaLnBrk="1" fontAlgn="b" latinLnBrk="0" hangingPunct="1">
                        <a:lnSpc>
                          <a:spcPct val="107000"/>
                        </a:lnSpc>
                        <a:spcBef>
                          <a:spcPts val="0"/>
                        </a:spcBef>
                        <a:spcAft>
                          <a:spcPts val="0"/>
                        </a:spcAft>
                      </a:pPr>
                      <a:r>
                        <a:rPr kumimoji="0" lang="en-US" sz="1200" b="0" u="none" strike="noStrike" kern="1200" cap="none" spc="0" normalizeH="0" baseline="0">
                          <a:ln>
                            <a:noFill/>
                          </a:ln>
                          <a:solidFill>
                            <a:schemeClr val="tx1"/>
                          </a:solidFill>
                          <a:effectLst/>
                          <a:uFillTx/>
                        </a:rPr>
                        <a:t>11 (22)</a:t>
                      </a:r>
                      <a:endParaRPr kumimoji="0" lang="en-US" sz="1200" b="0" i="0" u="none" strike="noStrike" kern="1200" cap="none" spc="0" normalizeH="0" baseline="0">
                        <a:ln>
                          <a:noFill/>
                        </a:ln>
                        <a:solidFill>
                          <a:schemeClr val="tx1"/>
                        </a:solidFill>
                        <a:effectLst/>
                        <a:uFillTx/>
                        <a:latin typeface="Work Sans Light" pitchFamily="2" charset="0"/>
                        <a:ea typeface="+mn-ea"/>
                        <a:cs typeface="+mn-cs"/>
                      </a:endParaRPr>
                    </a:p>
                  </a:txBody>
                  <a:tcPr marL="0" marR="0" marT="18288" marB="18288" anchor="ctr"/>
                </a:tc>
                <a:tc>
                  <a:txBody>
                    <a:bodyPr/>
                    <a:lstStyle/>
                    <a:p>
                      <a:pPr marL="91440" marR="0" algn="ctr" defTabSz="1828709" rtl="0" eaLnBrk="1" latinLnBrk="0" hangingPunct="1">
                        <a:lnSpc>
                          <a:spcPct val="107000"/>
                        </a:lnSpc>
                        <a:spcBef>
                          <a:spcPts val="0"/>
                        </a:spcBef>
                        <a:spcAft>
                          <a:spcPts val="0"/>
                        </a:spcAft>
                      </a:pPr>
                      <a:r>
                        <a:rPr kumimoji="0" lang="en-US" sz="1200" b="0" u="none" strike="noStrike" kern="1200" cap="none" spc="0" normalizeH="0" baseline="0">
                          <a:ln>
                            <a:noFill/>
                          </a:ln>
                          <a:solidFill>
                            <a:schemeClr val="tx1"/>
                          </a:solidFill>
                          <a:effectLst/>
                          <a:uFillTx/>
                        </a:rPr>
                        <a:t>0</a:t>
                      </a:r>
                      <a:endParaRPr kumimoji="0" lang="en-US" sz="1200" b="0" i="0" u="none" strike="noStrike" kern="1200" cap="none" spc="0" normalizeH="0" baseline="0">
                        <a:ln>
                          <a:noFill/>
                        </a:ln>
                        <a:solidFill>
                          <a:schemeClr val="tx1"/>
                        </a:solidFill>
                        <a:effectLst/>
                        <a:uFillTx/>
                        <a:latin typeface="Work Sans Light" pitchFamily="2" charset="0"/>
                        <a:ea typeface="+mn-ea"/>
                        <a:cs typeface="+mn-cs"/>
                      </a:endParaRPr>
                    </a:p>
                  </a:txBody>
                  <a:tcPr marL="0" marR="0" marT="18288" marB="18288" anchor="ctr"/>
                </a:tc>
                <a:extLst>
                  <a:ext uri="{0D108BD9-81ED-4DB2-BD59-A6C34878D82A}">
                    <a16:rowId xmlns:a16="http://schemas.microsoft.com/office/drawing/2014/main" val="175473099"/>
                  </a:ext>
                </a:extLst>
              </a:tr>
              <a:tr h="221683">
                <a:tc>
                  <a:txBody>
                    <a:bodyPr/>
                    <a:lstStyle/>
                    <a:p>
                      <a:pPr marL="91440" marR="0" algn="l" defTabSz="1828709" rtl="0" eaLnBrk="1" fontAlgn="b" latinLnBrk="0" hangingPunct="1">
                        <a:lnSpc>
                          <a:spcPct val="107000"/>
                        </a:lnSpc>
                        <a:spcBef>
                          <a:spcPts val="0"/>
                        </a:spcBef>
                        <a:spcAft>
                          <a:spcPts val="0"/>
                        </a:spcAft>
                      </a:pPr>
                      <a:r>
                        <a:rPr kumimoji="0" lang="en-US" sz="1200" b="0" u="none" strike="noStrike" kern="1200" cap="none" spc="0" normalizeH="0" baseline="0">
                          <a:ln>
                            <a:noFill/>
                          </a:ln>
                          <a:solidFill>
                            <a:schemeClr val="tx1"/>
                          </a:solidFill>
                          <a:effectLst/>
                          <a:uFillTx/>
                        </a:rPr>
                        <a:t>Neutropenia/neutrophil count decreased</a:t>
                      </a:r>
                      <a:endParaRPr kumimoji="0" lang="en-US" sz="1200" b="0" i="0" u="none" strike="noStrike" kern="1200" cap="none" spc="0" normalizeH="0" baseline="0">
                        <a:ln>
                          <a:noFill/>
                        </a:ln>
                        <a:solidFill>
                          <a:schemeClr val="tx1"/>
                        </a:solidFill>
                        <a:effectLst/>
                        <a:uFillTx/>
                        <a:latin typeface="Work Sans Light" pitchFamily="2" charset="0"/>
                        <a:ea typeface="+mn-ea"/>
                        <a:cs typeface="+mn-cs"/>
                      </a:endParaRPr>
                    </a:p>
                  </a:txBody>
                  <a:tcPr marT="18288" marB="18288" anchor="ctr"/>
                </a:tc>
                <a:tc>
                  <a:txBody>
                    <a:bodyPr/>
                    <a:lstStyle/>
                    <a:p>
                      <a:pPr marL="91440" marR="0" algn="ctr" defTabSz="1828709" rtl="0" eaLnBrk="1" fontAlgn="b" latinLnBrk="0" hangingPunct="1">
                        <a:lnSpc>
                          <a:spcPct val="107000"/>
                        </a:lnSpc>
                        <a:spcBef>
                          <a:spcPts val="0"/>
                        </a:spcBef>
                        <a:spcAft>
                          <a:spcPts val="0"/>
                        </a:spcAft>
                      </a:pPr>
                      <a:r>
                        <a:rPr kumimoji="0" lang="en-US" sz="1200" b="0" u="none" strike="noStrike" kern="1200" cap="none" spc="0" normalizeH="0" baseline="0">
                          <a:ln>
                            <a:noFill/>
                          </a:ln>
                          <a:solidFill>
                            <a:schemeClr val="tx1"/>
                          </a:solidFill>
                          <a:effectLst/>
                          <a:uFillTx/>
                        </a:rPr>
                        <a:t>11 (22)</a:t>
                      </a:r>
                      <a:endParaRPr kumimoji="0" lang="en-US" sz="1200" b="0" i="0" u="none" strike="noStrike" kern="1200" cap="none" spc="0" normalizeH="0" baseline="0">
                        <a:ln>
                          <a:noFill/>
                        </a:ln>
                        <a:solidFill>
                          <a:schemeClr val="tx1"/>
                        </a:solidFill>
                        <a:effectLst/>
                        <a:uFillTx/>
                        <a:latin typeface="Work Sans Light" pitchFamily="2" charset="0"/>
                        <a:ea typeface="+mn-ea"/>
                        <a:cs typeface="+mn-cs"/>
                      </a:endParaRPr>
                    </a:p>
                  </a:txBody>
                  <a:tcPr marL="0" marR="0" marT="18288" marB="18288" anchor="ctr"/>
                </a:tc>
                <a:tc>
                  <a:txBody>
                    <a:bodyPr/>
                    <a:lstStyle/>
                    <a:p>
                      <a:pPr marL="91440" marR="0" algn="ctr" defTabSz="1828709" rtl="0" eaLnBrk="1" latinLnBrk="0" hangingPunct="1">
                        <a:lnSpc>
                          <a:spcPct val="107000"/>
                        </a:lnSpc>
                        <a:spcBef>
                          <a:spcPts val="0"/>
                        </a:spcBef>
                        <a:spcAft>
                          <a:spcPts val="0"/>
                        </a:spcAft>
                      </a:pPr>
                      <a:r>
                        <a:rPr kumimoji="0" lang="en-US" sz="1200" b="0" u="none" strike="noStrike" kern="1200" cap="none" spc="0" normalizeH="0" baseline="0">
                          <a:ln>
                            <a:noFill/>
                          </a:ln>
                          <a:solidFill>
                            <a:schemeClr val="tx1"/>
                          </a:solidFill>
                          <a:effectLst/>
                          <a:uFillTx/>
                        </a:rPr>
                        <a:t>10 (20)</a:t>
                      </a:r>
                      <a:endParaRPr kumimoji="0" lang="en-US" sz="1200" b="0" i="0" u="none" strike="noStrike" kern="1200" cap="none" spc="0" normalizeH="0" baseline="0">
                        <a:ln>
                          <a:noFill/>
                        </a:ln>
                        <a:solidFill>
                          <a:schemeClr val="tx1"/>
                        </a:solidFill>
                        <a:effectLst/>
                        <a:uFillTx/>
                        <a:latin typeface="Work Sans Light" pitchFamily="2" charset="0"/>
                        <a:ea typeface="+mn-ea"/>
                        <a:cs typeface="+mn-cs"/>
                      </a:endParaRPr>
                    </a:p>
                  </a:txBody>
                  <a:tcPr marL="0" marR="0" marT="18288" marB="18288" anchor="ctr"/>
                </a:tc>
                <a:extLst>
                  <a:ext uri="{0D108BD9-81ED-4DB2-BD59-A6C34878D82A}">
                    <a16:rowId xmlns:a16="http://schemas.microsoft.com/office/drawing/2014/main" val="831593523"/>
                  </a:ext>
                </a:extLst>
              </a:tr>
              <a:tr h="221683">
                <a:tc>
                  <a:txBody>
                    <a:bodyPr/>
                    <a:lstStyle/>
                    <a:p>
                      <a:pPr marL="91440" marR="0" algn="l" defTabSz="1828709" rtl="0" eaLnBrk="1" fontAlgn="b" latinLnBrk="0" hangingPunct="1">
                        <a:lnSpc>
                          <a:spcPct val="107000"/>
                        </a:lnSpc>
                        <a:spcBef>
                          <a:spcPts val="0"/>
                        </a:spcBef>
                        <a:spcAft>
                          <a:spcPts val="0"/>
                        </a:spcAft>
                      </a:pPr>
                      <a:r>
                        <a:rPr kumimoji="0" lang="en-US" sz="1200" b="0" u="none" strike="noStrike" kern="1200" cap="none" spc="0" normalizeH="0" baseline="0">
                          <a:ln>
                            <a:noFill/>
                          </a:ln>
                          <a:solidFill>
                            <a:schemeClr val="tx1"/>
                          </a:solidFill>
                          <a:effectLst/>
                          <a:uFillTx/>
                        </a:rPr>
                        <a:t>Pneumonia</a:t>
                      </a:r>
                      <a:endParaRPr kumimoji="0" lang="en-US" sz="1200" b="0" i="0" u="none" strike="noStrike" kern="1200" cap="none" spc="0" normalizeH="0" baseline="0">
                        <a:ln>
                          <a:noFill/>
                        </a:ln>
                        <a:solidFill>
                          <a:schemeClr val="tx1"/>
                        </a:solidFill>
                        <a:effectLst/>
                        <a:uFillTx/>
                        <a:latin typeface="Work Sans Light" pitchFamily="2" charset="0"/>
                        <a:ea typeface="+mn-ea"/>
                        <a:cs typeface="+mn-cs"/>
                      </a:endParaRPr>
                    </a:p>
                  </a:txBody>
                  <a:tcPr marT="18288" marB="18288" anchor="ctr"/>
                </a:tc>
                <a:tc>
                  <a:txBody>
                    <a:bodyPr/>
                    <a:lstStyle/>
                    <a:p>
                      <a:pPr marL="91440" marR="0" algn="ctr" defTabSz="1828709" rtl="0" eaLnBrk="1" fontAlgn="b" latinLnBrk="0" hangingPunct="1">
                        <a:lnSpc>
                          <a:spcPct val="107000"/>
                        </a:lnSpc>
                        <a:spcBef>
                          <a:spcPts val="0"/>
                        </a:spcBef>
                        <a:spcAft>
                          <a:spcPts val="0"/>
                        </a:spcAft>
                      </a:pPr>
                      <a:r>
                        <a:rPr kumimoji="0" lang="en-US" sz="1200" b="0" u="none" strike="noStrike" kern="1200" cap="none" spc="0" normalizeH="0" baseline="0">
                          <a:ln>
                            <a:noFill/>
                          </a:ln>
                          <a:solidFill>
                            <a:schemeClr val="tx1"/>
                          </a:solidFill>
                          <a:effectLst/>
                          <a:uFillTx/>
                        </a:rPr>
                        <a:t>8 (16)</a:t>
                      </a:r>
                      <a:endParaRPr kumimoji="0" lang="en-US" sz="1200" b="0" i="0" u="none" strike="noStrike" kern="1200" cap="none" spc="0" normalizeH="0" baseline="0">
                        <a:ln>
                          <a:noFill/>
                        </a:ln>
                        <a:solidFill>
                          <a:schemeClr val="tx1"/>
                        </a:solidFill>
                        <a:effectLst/>
                        <a:uFillTx/>
                        <a:latin typeface="Work Sans Light" pitchFamily="2" charset="0"/>
                        <a:ea typeface="+mn-ea"/>
                        <a:cs typeface="+mn-cs"/>
                      </a:endParaRPr>
                    </a:p>
                  </a:txBody>
                  <a:tcPr marL="0" marR="0" marT="18288" marB="18288" anchor="ctr"/>
                </a:tc>
                <a:tc>
                  <a:txBody>
                    <a:bodyPr/>
                    <a:lstStyle/>
                    <a:p>
                      <a:pPr marL="91440" marR="0" algn="ctr" defTabSz="1828709" rtl="0" eaLnBrk="1" latinLnBrk="0" hangingPunct="1">
                        <a:lnSpc>
                          <a:spcPct val="107000"/>
                        </a:lnSpc>
                        <a:spcBef>
                          <a:spcPts val="0"/>
                        </a:spcBef>
                        <a:spcAft>
                          <a:spcPts val="0"/>
                        </a:spcAft>
                      </a:pPr>
                      <a:r>
                        <a:rPr kumimoji="0" lang="en-US" sz="1200" b="0" u="none" strike="noStrike" kern="1200" cap="none" spc="0" normalizeH="0" baseline="0">
                          <a:ln>
                            <a:noFill/>
                          </a:ln>
                          <a:solidFill>
                            <a:schemeClr val="tx1"/>
                          </a:solidFill>
                          <a:effectLst/>
                          <a:uFillTx/>
                        </a:rPr>
                        <a:t>6 (12)</a:t>
                      </a:r>
                      <a:endParaRPr kumimoji="0" lang="en-US" sz="1200" b="0" i="0" u="none" strike="noStrike" kern="1200" cap="none" spc="0" normalizeH="0" baseline="0">
                        <a:ln>
                          <a:noFill/>
                        </a:ln>
                        <a:solidFill>
                          <a:schemeClr val="tx1"/>
                        </a:solidFill>
                        <a:effectLst/>
                        <a:uFillTx/>
                        <a:latin typeface="Work Sans Light" pitchFamily="2" charset="0"/>
                        <a:ea typeface="+mn-ea"/>
                        <a:cs typeface="+mn-cs"/>
                      </a:endParaRPr>
                    </a:p>
                  </a:txBody>
                  <a:tcPr marL="0" marR="0" marT="18288" marB="18288" anchor="ctr"/>
                </a:tc>
                <a:extLst>
                  <a:ext uri="{0D108BD9-81ED-4DB2-BD59-A6C34878D82A}">
                    <a16:rowId xmlns:a16="http://schemas.microsoft.com/office/drawing/2014/main" val="890569327"/>
                  </a:ext>
                </a:extLst>
              </a:tr>
              <a:tr h="221683">
                <a:tc>
                  <a:txBody>
                    <a:bodyPr/>
                    <a:lstStyle/>
                    <a:p>
                      <a:pPr marL="91440" marR="0" algn="l" defTabSz="1828709" rtl="0" eaLnBrk="1" fontAlgn="b" latinLnBrk="0" hangingPunct="1">
                        <a:lnSpc>
                          <a:spcPct val="107000"/>
                        </a:lnSpc>
                        <a:spcBef>
                          <a:spcPts val="0"/>
                        </a:spcBef>
                        <a:spcAft>
                          <a:spcPts val="0"/>
                        </a:spcAft>
                      </a:pPr>
                      <a:r>
                        <a:rPr kumimoji="0" lang="en-US" sz="1200" b="0" u="none" strike="noStrike" kern="1200" cap="none" spc="0" normalizeH="0" baseline="0">
                          <a:ln>
                            <a:noFill/>
                          </a:ln>
                          <a:solidFill>
                            <a:schemeClr val="tx1"/>
                          </a:solidFill>
                          <a:effectLst/>
                          <a:uFillTx/>
                        </a:rPr>
                        <a:t>COVID-19</a:t>
                      </a:r>
                      <a:endParaRPr kumimoji="0" lang="en-US" sz="1200" b="0" i="0" u="none" strike="noStrike" kern="1200" cap="none" spc="0" normalizeH="0" baseline="0">
                        <a:ln>
                          <a:noFill/>
                        </a:ln>
                        <a:solidFill>
                          <a:schemeClr val="tx1"/>
                        </a:solidFill>
                        <a:effectLst/>
                        <a:uFillTx/>
                        <a:latin typeface="Work Sans Light" pitchFamily="2" charset="0"/>
                        <a:ea typeface="+mn-ea"/>
                        <a:cs typeface="+mn-cs"/>
                      </a:endParaRPr>
                    </a:p>
                  </a:txBody>
                  <a:tcPr marT="18288" marB="18288" anchor="ctr"/>
                </a:tc>
                <a:tc>
                  <a:txBody>
                    <a:bodyPr/>
                    <a:lstStyle/>
                    <a:p>
                      <a:pPr marL="91440" marR="0" algn="ctr" defTabSz="1828709" rtl="0" eaLnBrk="1" fontAlgn="b" latinLnBrk="0" hangingPunct="1">
                        <a:lnSpc>
                          <a:spcPct val="107000"/>
                        </a:lnSpc>
                        <a:spcBef>
                          <a:spcPts val="0"/>
                        </a:spcBef>
                        <a:spcAft>
                          <a:spcPts val="0"/>
                        </a:spcAft>
                      </a:pPr>
                      <a:r>
                        <a:rPr kumimoji="0" lang="en-US" sz="1200" b="0" u="none" strike="noStrike" kern="1200" cap="none" spc="0" normalizeH="0" baseline="0">
                          <a:ln>
                            <a:noFill/>
                          </a:ln>
                          <a:solidFill>
                            <a:schemeClr val="tx1"/>
                          </a:solidFill>
                          <a:effectLst/>
                          <a:uFillTx/>
                        </a:rPr>
                        <a:t>7 (14)</a:t>
                      </a:r>
                      <a:endParaRPr kumimoji="0" lang="en-US" sz="1200" b="0" i="0" u="none" strike="noStrike" kern="1200" cap="none" spc="0" normalizeH="0" baseline="0">
                        <a:ln>
                          <a:noFill/>
                        </a:ln>
                        <a:solidFill>
                          <a:schemeClr val="tx1"/>
                        </a:solidFill>
                        <a:effectLst/>
                        <a:uFillTx/>
                        <a:latin typeface="Work Sans Light" pitchFamily="2" charset="0"/>
                        <a:ea typeface="+mn-ea"/>
                        <a:cs typeface="+mn-cs"/>
                      </a:endParaRPr>
                    </a:p>
                  </a:txBody>
                  <a:tcPr marL="0" marR="0" marT="18288" marB="18288" anchor="ctr"/>
                </a:tc>
                <a:tc>
                  <a:txBody>
                    <a:bodyPr/>
                    <a:lstStyle/>
                    <a:p>
                      <a:pPr marL="91440" marR="0" algn="ctr" defTabSz="1828709" rtl="0" eaLnBrk="1" latinLnBrk="0" hangingPunct="1">
                        <a:lnSpc>
                          <a:spcPct val="107000"/>
                        </a:lnSpc>
                        <a:spcBef>
                          <a:spcPts val="0"/>
                        </a:spcBef>
                        <a:spcAft>
                          <a:spcPts val="0"/>
                        </a:spcAft>
                      </a:pPr>
                      <a:r>
                        <a:rPr kumimoji="0" lang="en-US" sz="1200" b="0" u="none" strike="noStrike" kern="1200" cap="none" spc="0" normalizeH="0" baseline="0">
                          <a:ln>
                            <a:noFill/>
                          </a:ln>
                          <a:solidFill>
                            <a:schemeClr val="tx1"/>
                          </a:solidFill>
                          <a:effectLst/>
                          <a:uFillTx/>
                        </a:rPr>
                        <a:t>0</a:t>
                      </a:r>
                      <a:endParaRPr kumimoji="0" lang="en-US" sz="1200" b="0" i="0" u="none" strike="noStrike" kern="1200" cap="none" spc="0" normalizeH="0" baseline="0">
                        <a:ln>
                          <a:noFill/>
                        </a:ln>
                        <a:solidFill>
                          <a:schemeClr val="tx1"/>
                        </a:solidFill>
                        <a:effectLst/>
                        <a:uFillTx/>
                        <a:latin typeface="Work Sans Light" pitchFamily="2" charset="0"/>
                        <a:ea typeface="+mn-ea"/>
                        <a:cs typeface="+mn-cs"/>
                      </a:endParaRPr>
                    </a:p>
                  </a:txBody>
                  <a:tcPr marL="0" marR="0" marT="18288" marB="18288" anchor="ctr"/>
                </a:tc>
                <a:extLst>
                  <a:ext uri="{0D108BD9-81ED-4DB2-BD59-A6C34878D82A}">
                    <a16:rowId xmlns:a16="http://schemas.microsoft.com/office/drawing/2014/main" val="3786266386"/>
                  </a:ext>
                </a:extLst>
              </a:tr>
              <a:tr h="221683">
                <a:tc>
                  <a:txBody>
                    <a:bodyPr/>
                    <a:lstStyle/>
                    <a:p>
                      <a:pPr marL="91440" marR="0" algn="l" defTabSz="1828709" rtl="0" eaLnBrk="1" fontAlgn="b" latinLnBrk="0" hangingPunct="1">
                        <a:lnSpc>
                          <a:spcPct val="107000"/>
                        </a:lnSpc>
                        <a:spcBef>
                          <a:spcPts val="0"/>
                        </a:spcBef>
                        <a:spcAft>
                          <a:spcPts val="0"/>
                        </a:spcAft>
                      </a:pPr>
                      <a:r>
                        <a:rPr kumimoji="0" lang="en-US" sz="1200" b="0" u="none" strike="noStrike" kern="1200" cap="none" spc="0" normalizeH="0" baseline="0">
                          <a:ln>
                            <a:noFill/>
                          </a:ln>
                          <a:solidFill>
                            <a:schemeClr val="tx1"/>
                          </a:solidFill>
                          <a:effectLst/>
                          <a:uFillTx/>
                        </a:rPr>
                        <a:t>Cough</a:t>
                      </a:r>
                      <a:endParaRPr kumimoji="0" lang="en-US" sz="1200" b="0" i="0" u="none" strike="noStrike" kern="1200" cap="none" spc="0" normalizeH="0" baseline="0">
                        <a:ln>
                          <a:noFill/>
                        </a:ln>
                        <a:solidFill>
                          <a:schemeClr val="tx1"/>
                        </a:solidFill>
                        <a:effectLst/>
                        <a:uFillTx/>
                        <a:latin typeface="Work Sans Light" pitchFamily="2" charset="0"/>
                        <a:ea typeface="+mn-ea"/>
                        <a:cs typeface="+mn-cs"/>
                      </a:endParaRPr>
                    </a:p>
                  </a:txBody>
                  <a:tcPr marT="18288" marB="18288" anchor="ctr"/>
                </a:tc>
                <a:tc>
                  <a:txBody>
                    <a:bodyPr/>
                    <a:lstStyle/>
                    <a:p>
                      <a:pPr marL="91440" marR="0" algn="ctr" defTabSz="1828709" rtl="0" eaLnBrk="1" fontAlgn="b" latinLnBrk="0" hangingPunct="1">
                        <a:lnSpc>
                          <a:spcPct val="107000"/>
                        </a:lnSpc>
                        <a:spcBef>
                          <a:spcPts val="0"/>
                        </a:spcBef>
                        <a:spcAft>
                          <a:spcPts val="0"/>
                        </a:spcAft>
                      </a:pPr>
                      <a:r>
                        <a:rPr kumimoji="0" lang="en-US" sz="1200" b="0" u="none" strike="noStrike" kern="1200" cap="none" spc="0" normalizeH="0" baseline="0">
                          <a:ln>
                            <a:noFill/>
                          </a:ln>
                          <a:solidFill>
                            <a:schemeClr val="tx1"/>
                          </a:solidFill>
                          <a:effectLst/>
                          <a:uFillTx/>
                        </a:rPr>
                        <a:t>7 (14)</a:t>
                      </a:r>
                      <a:endParaRPr kumimoji="0" lang="en-US" sz="1200" b="0" i="0" u="none" strike="noStrike" kern="1200" cap="none" spc="0" normalizeH="0" baseline="0">
                        <a:ln>
                          <a:noFill/>
                        </a:ln>
                        <a:solidFill>
                          <a:schemeClr val="tx1"/>
                        </a:solidFill>
                        <a:effectLst/>
                        <a:uFillTx/>
                        <a:latin typeface="Work Sans Light" pitchFamily="2" charset="0"/>
                        <a:ea typeface="+mn-ea"/>
                        <a:cs typeface="+mn-cs"/>
                      </a:endParaRPr>
                    </a:p>
                  </a:txBody>
                  <a:tcPr marL="0" marR="0" marT="18288" marB="18288" anchor="ctr"/>
                </a:tc>
                <a:tc>
                  <a:txBody>
                    <a:bodyPr/>
                    <a:lstStyle/>
                    <a:p>
                      <a:pPr marL="91440" marR="0" algn="ctr" defTabSz="1828709" rtl="0" eaLnBrk="1" latinLnBrk="0" hangingPunct="1">
                        <a:lnSpc>
                          <a:spcPct val="107000"/>
                        </a:lnSpc>
                        <a:spcBef>
                          <a:spcPts val="0"/>
                        </a:spcBef>
                        <a:spcAft>
                          <a:spcPts val="0"/>
                        </a:spcAft>
                      </a:pPr>
                      <a:r>
                        <a:rPr kumimoji="0" lang="en-US" sz="1200" b="0" u="none" strike="noStrike" kern="1200" cap="none" spc="0" normalizeH="0" baseline="0">
                          <a:ln>
                            <a:noFill/>
                          </a:ln>
                          <a:solidFill>
                            <a:schemeClr val="tx1"/>
                          </a:solidFill>
                          <a:effectLst/>
                          <a:uFillTx/>
                        </a:rPr>
                        <a:t>0</a:t>
                      </a:r>
                      <a:endParaRPr kumimoji="0" lang="en-US" sz="1200" b="0" i="0" u="none" strike="noStrike" kern="1200" cap="none" spc="0" normalizeH="0" baseline="0">
                        <a:ln>
                          <a:noFill/>
                        </a:ln>
                        <a:solidFill>
                          <a:schemeClr val="tx1"/>
                        </a:solidFill>
                        <a:effectLst/>
                        <a:uFillTx/>
                        <a:latin typeface="Work Sans Light" pitchFamily="2" charset="0"/>
                        <a:ea typeface="+mn-ea"/>
                        <a:cs typeface="+mn-cs"/>
                      </a:endParaRPr>
                    </a:p>
                  </a:txBody>
                  <a:tcPr marL="0" marR="0" marT="18288" marB="18288" anchor="ctr"/>
                </a:tc>
                <a:extLst>
                  <a:ext uri="{0D108BD9-81ED-4DB2-BD59-A6C34878D82A}">
                    <a16:rowId xmlns:a16="http://schemas.microsoft.com/office/drawing/2014/main" val="868924807"/>
                  </a:ext>
                </a:extLst>
              </a:tr>
              <a:tr h="221683">
                <a:tc>
                  <a:txBody>
                    <a:bodyPr/>
                    <a:lstStyle/>
                    <a:p>
                      <a:pPr marL="91440" marR="0" algn="l" defTabSz="1828709" rtl="0" eaLnBrk="1" fontAlgn="b" latinLnBrk="0" hangingPunct="1">
                        <a:lnSpc>
                          <a:spcPct val="107000"/>
                        </a:lnSpc>
                        <a:spcBef>
                          <a:spcPts val="0"/>
                        </a:spcBef>
                        <a:spcAft>
                          <a:spcPts val="0"/>
                        </a:spcAft>
                      </a:pPr>
                      <a:r>
                        <a:rPr kumimoji="0" lang="en-US" sz="1200" b="0" u="none" strike="noStrike" kern="1200" cap="none" spc="0" normalizeH="0" baseline="0">
                          <a:ln>
                            <a:noFill/>
                          </a:ln>
                          <a:solidFill>
                            <a:schemeClr val="tx1"/>
                          </a:solidFill>
                          <a:effectLst/>
                          <a:uFillTx/>
                        </a:rPr>
                        <a:t>Dyspnea</a:t>
                      </a:r>
                      <a:endParaRPr kumimoji="0" lang="en-US" sz="1200" b="0" i="0" u="none" strike="noStrike" kern="1200" cap="none" spc="0" normalizeH="0" baseline="0">
                        <a:ln>
                          <a:noFill/>
                        </a:ln>
                        <a:solidFill>
                          <a:schemeClr val="tx1"/>
                        </a:solidFill>
                        <a:effectLst/>
                        <a:uFillTx/>
                        <a:latin typeface="Work Sans Light" pitchFamily="2" charset="0"/>
                        <a:ea typeface="+mn-ea"/>
                        <a:cs typeface="+mn-cs"/>
                      </a:endParaRPr>
                    </a:p>
                  </a:txBody>
                  <a:tcPr marT="18288" marB="18288" anchor="ctr"/>
                </a:tc>
                <a:tc>
                  <a:txBody>
                    <a:bodyPr/>
                    <a:lstStyle/>
                    <a:p>
                      <a:pPr marL="91440" marR="0" algn="ctr" defTabSz="1828709" rtl="0" eaLnBrk="1" fontAlgn="b" latinLnBrk="0" hangingPunct="1">
                        <a:lnSpc>
                          <a:spcPct val="107000"/>
                        </a:lnSpc>
                        <a:spcBef>
                          <a:spcPts val="0"/>
                        </a:spcBef>
                        <a:spcAft>
                          <a:spcPts val="0"/>
                        </a:spcAft>
                      </a:pPr>
                      <a:r>
                        <a:rPr kumimoji="0" lang="en-US" sz="1200" b="0" u="none" strike="noStrike" kern="1200" cap="none" spc="0" normalizeH="0" baseline="0">
                          <a:ln>
                            <a:noFill/>
                          </a:ln>
                          <a:solidFill>
                            <a:schemeClr val="tx1"/>
                          </a:solidFill>
                          <a:effectLst/>
                          <a:uFillTx/>
                        </a:rPr>
                        <a:t>7 (14)</a:t>
                      </a:r>
                      <a:endParaRPr kumimoji="0" lang="en-US" sz="1200" b="0" i="0" u="none" strike="noStrike" kern="1200" cap="none" spc="0" normalizeH="0" baseline="0">
                        <a:ln>
                          <a:noFill/>
                        </a:ln>
                        <a:solidFill>
                          <a:schemeClr val="tx1"/>
                        </a:solidFill>
                        <a:effectLst/>
                        <a:uFillTx/>
                        <a:latin typeface="Work Sans Light" pitchFamily="2" charset="0"/>
                        <a:ea typeface="+mn-ea"/>
                        <a:cs typeface="+mn-cs"/>
                      </a:endParaRPr>
                    </a:p>
                  </a:txBody>
                  <a:tcPr marL="0" marR="0" marT="18288" marB="18288" anchor="ctr"/>
                </a:tc>
                <a:tc>
                  <a:txBody>
                    <a:bodyPr/>
                    <a:lstStyle/>
                    <a:p>
                      <a:pPr marL="91440" marR="0" algn="ctr" defTabSz="1828709" rtl="0" eaLnBrk="1" latinLnBrk="0" hangingPunct="1">
                        <a:lnSpc>
                          <a:spcPct val="107000"/>
                        </a:lnSpc>
                        <a:spcBef>
                          <a:spcPts val="0"/>
                        </a:spcBef>
                        <a:spcAft>
                          <a:spcPts val="0"/>
                        </a:spcAft>
                      </a:pPr>
                      <a:r>
                        <a:rPr kumimoji="0" lang="en-US" sz="1200" b="0" u="none" strike="noStrike" kern="1200" cap="none" spc="0" normalizeH="0" baseline="0">
                          <a:ln>
                            <a:noFill/>
                          </a:ln>
                          <a:solidFill>
                            <a:schemeClr val="tx1"/>
                          </a:solidFill>
                          <a:effectLst/>
                          <a:uFillTx/>
                        </a:rPr>
                        <a:t>0</a:t>
                      </a:r>
                      <a:endParaRPr kumimoji="0" lang="en-US" sz="1200" b="0" i="0" u="none" strike="noStrike" kern="1200" cap="none" spc="0" normalizeH="0" baseline="0">
                        <a:ln>
                          <a:noFill/>
                        </a:ln>
                        <a:solidFill>
                          <a:schemeClr val="tx1"/>
                        </a:solidFill>
                        <a:effectLst/>
                        <a:uFillTx/>
                        <a:latin typeface="Work Sans Light" pitchFamily="2" charset="0"/>
                        <a:ea typeface="+mn-ea"/>
                        <a:cs typeface="+mn-cs"/>
                      </a:endParaRPr>
                    </a:p>
                  </a:txBody>
                  <a:tcPr marL="0" marR="0" marT="18288" marB="18288" anchor="ctr"/>
                </a:tc>
                <a:extLst>
                  <a:ext uri="{0D108BD9-81ED-4DB2-BD59-A6C34878D82A}">
                    <a16:rowId xmlns:a16="http://schemas.microsoft.com/office/drawing/2014/main" val="4187842340"/>
                  </a:ext>
                </a:extLst>
              </a:tr>
              <a:tr h="221683">
                <a:tc>
                  <a:txBody>
                    <a:bodyPr/>
                    <a:lstStyle/>
                    <a:p>
                      <a:pPr marL="91440" marR="0" algn="l" defTabSz="1828709" rtl="0" eaLnBrk="1" fontAlgn="b" latinLnBrk="0" hangingPunct="1">
                        <a:lnSpc>
                          <a:spcPct val="107000"/>
                        </a:lnSpc>
                        <a:spcBef>
                          <a:spcPts val="0"/>
                        </a:spcBef>
                        <a:spcAft>
                          <a:spcPts val="0"/>
                        </a:spcAft>
                      </a:pPr>
                      <a:r>
                        <a:rPr kumimoji="0" lang="en-US" sz="1200" b="0" u="none" strike="noStrike" kern="1200" cap="none" spc="0" normalizeH="0" baseline="0">
                          <a:ln>
                            <a:noFill/>
                          </a:ln>
                          <a:solidFill>
                            <a:schemeClr val="tx1"/>
                          </a:solidFill>
                          <a:effectLst/>
                          <a:uFillTx/>
                        </a:rPr>
                        <a:t>Amylase increased</a:t>
                      </a:r>
                      <a:r>
                        <a:rPr kumimoji="0" lang="en-US" sz="1200" b="0" u="none" strike="noStrike" kern="1200" cap="none" spc="0" normalizeH="0" baseline="30000">
                          <a:ln>
                            <a:noFill/>
                          </a:ln>
                          <a:solidFill>
                            <a:schemeClr val="tx1"/>
                          </a:solidFill>
                          <a:effectLst/>
                          <a:uFillTx/>
                        </a:rPr>
                        <a:t>b</a:t>
                      </a:r>
                      <a:endParaRPr kumimoji="0" lang="en-US" sz="1200" b="0" i="0" u="none" strike="noStrike" kern="1200" cap="none" spc="0" normalizeH="0" baseline="30000">
                        <a:ln>
                          <a:noFill/>
                        </a:ln>
                        <a:solidFill>
                          <a:schemeClr val="tx1"/>
                        </a:solidFill>
                        <a:effectLst/>
                        <a:uFillTx/>
                        <a:latin typeface="Work Sans Light" pitchFamily="2" charset="0"/>
                        <a:ea typeface="+mn-ea"/>
                        <a:cs typeface="+mn-cs"/>
                      </a:endParaRPr>
                    </a:p>
                  </a:txBody>
                  <a:tcPr marT="18288" marB="18288" anchor="ctr"/>
                </a:tc>
                <a:tc>
                  <a:txBody>
                    <a:bodyPr/>
                    <a:lstStyle/>
                    <a:p>
                      <a:pPr marL="91440" marR="0" algn="ctr" defTabSz="1828709" rtl="0" eaLnBrk="1" fontAlgn="b" latinLnBrk="0" hangingPunct="1">
                        <a:lnSpc>
                          <a:spcPct val="107000"/>
                        </a:lnSpc>
                        <a:spcBef>
                          <a:spcPts val="0"/>
                        </a:spcBef>
                        <a:spcAft>
                          <a:spcPts val="0"/>
                        </a:spcAft>
                      </a:pPr>
                      <a:r>
                        <a:rPr kumimoji="0" lang="en-US" sz="1200" b="0" u="none" strike="noStrike" kern="1200" cap="none" spc="0" normalizeH="0" baseline="0">
                          <a:ln>
                            <a:noFill/>
                          </a:ln>
                          <a:solidFill>
                            <a:schemeClr val="tx1"/>
                          </a:solidFill>
                          <a:effectLst/>
                          <a:uFillTx/>
                        </a:rPr>
                        <a:t>6 (12)</a:t>
                      </a:r>
                      <a:endParaRPr kumimoji="0" lang="en-US" sz="1200" b="0" i="0" u="none" strike="noStrike" kern="1200" cap="none" spc="0" normalizeH="0" baseline="0">
                        <a:ln>
                          <a:noFill/>
                        </a:ln>
                        <a:solidFill>
                          <a:schemeClr val="tx1"/>
                        </a:solidFill>
                        <a:effectLst/>
                        <a:uFillTx/>
                        <a:latin typeface="Work Sans Light" pitchFamily="2" charset="0"/>
                        <a:ea typeface="+mn-ea"/>
                        <a:cs typeface="+mn-cs"/>
                      </a:endParaRPr>
                    </a:p>
                  </a:txBody>
                  <a:tcPr marL="0" marR="0" marT="18288" marB="18288" anchor="ctr"/>
                </a:tc>
                <a:tc>
                  <a:txBody>
                    <a:bodyPr/>
                    <a:lstStyle/>
                    <a:p>
                      <a:pPr marL="91440" marR="0" algn="ctr" defTabSz="1828709" rtl="0" eaLnBrk="1" latinLnBrk="0" hangingPunct="1">
                        <a:lnSpc>
                          <a:spcPct val="107000"/>
                        </a:lnSpc>
                        <a:spcBef>
                          <a:spcPts val="0"/>
                        </a:spcBef>
                        <a:spcAft>
                          <a:spcPts val="0"/>
                        </a:spcAft>
                      </a:pPr>
                      <a:r>
                        <a:rPr kumimoji="0" lang="en-US" sz="1200" b="0" u="none" strike="noStrike" kern="1200" cap="none" spc="0" normalizeH="0" baseline="0">
                          <a:ln>
                            <a:noFill/>
                          </a:ln>
                          <a:solidFill>
                            <a:schemeClr val="tx1"/>
                          </a:solidFill>
                          <a:effectLst/>
                          <a:uFillTx/>
                        </a:rPr>
                        <a:t>0</a:t>
                      </a:r>
                      <a:endParaRPr kumimoji="0" lang="en-US" sz="1200" b="0" i="0" u="none" strike="noStrike" kern="1200" cap="none" spc="0" normalizeH="0" baseline="0">
                        <a:ln>
                          <a:noFill/>
                        </a:ln>
                        <a:solidFill>
                          <a:schemeClr val="tx1"/>
                        </a:solidFill>
                        <a:effectLst/>
                        <a:uFillTx/>
                        <a:latin typeface="Work Sans Light" pitchFamily="2" charset="0"/>
                        <a:ea typeface="+mn-ea"/>
                        <a:cs typeface="+mn-cs"/>
                      </a:endParaRPr>
                    </a:p>
                  </a:txBody>
                  <a:tcPr marL="0" marR="0" marT="18288" marB="18288" anchor="ctr"/>
                </a:tc>
                <a:extLst>
                  <a:ext uri="{0D108BD9-81ED-4DB2-BD59-A6C34878D82A}">
                    <a16:rowId xmlns:a16="http://schemas.microsoft.com/office/drawing/2014/main" val="560456166"/>
                  </a:ext>
                </a:extLst>
              </a:tr>
              <a:tr h="221683">
                <a:tc>
                  <a:txBody>
                    <a:bodyPr/>
                    <a:lstStyle/>
                    <a:p>
                      <a:pPr marL="91440" marR="0" algn="l" defTabSz="1828709" rtl="0" eaLnBrk="1" fontAlgn="b" latinLnBrk="0" hangingPunct="1">
                        <a:lnSpc>
                          <a:spcPct val="107000"/>
                        </a:lnSpc>
                        <a:spcBef>
                          <a:spcPts val="0"/>
                        </a:spcBef>
                        <a:spcAft>
                          <a:spcPts val="0"/>
                        </a:spcAft>
                      </a:pPr>
                      <a:r>
                        <a:rPr kumimoji="0" lang="en-US" sz="1200" b="0" u="none" strike="noStrike" kern="1200" cap="none" spc="0" normalizeH="0" baseline="0">
                          <a:ln>
                            <a:noFill/>
                          </a:ln>
                          <a:solidFill>
                            <a:schemeClr val="tx1"/>
                          </a:solidFill>
                          <a:effectLst/>
                          <a:uFillTx/>
                        </a:rPr>
                        <a:t>Lipase increased</a:t>
                      </a:r>
                      <a:r>
                        <a:rPr kumimoji="0" lang="en-US" sz="1200" b="0" u="none" strike="noStrike" kern="1200" cap="none" spc="0" normalizeH="0" baseline="30000">
                          <a:ln>
                            <a:noFill/>
                          </a:ln>
                          <a:solidFill>
                            <a:schemeClr val="tx1"/>
                          </a:solidFill>
                          <a:effectLst/>
                          <a:uFillTx/>
                        </a:rPr>
                        <a:t>b</a:t>
                      </a:r>
                      <a:endParaRPr kumimoji="0" lang="en-US" sz="1200" b="0" i="0" u="none" strike="noStrike" kern="1200" cap="none" spc="0" normalizeH="0" baseline="30000">
                        <a:ln>
                          <a:noFill/>
                        </a:ln>
                        <a:solidFill>
                          <a:schemeClr val="tx1"/>
                        </a:solidFill>
                        <a:effectLst/>
                        <a:uFillTx/>
                        <a:latin typeface="Work Sans Light" pitchFamily="2" charset="0"/>
                        <a:ea typeface="+mn-ea"/>
                        <a:cs typeface="+mn-cs"/>
                      </a:endParaRPr>
                    </a:p>
                  </a:txBody>
                  <a:tcPr marT="18288" marB="18288" anchor="ctr"/>
                </a:tc>
                <a:tc>
                  <a:txBody>
                    <a:bodyPr/>
                    <a:lstStyle/>
                    <a:p>
                      <a:pPr marL="91440" marR="0" lvl="0" indent="0" algn="ctr" defTabSz="1828709" rtl="0" eaLnBrk="1" fontAlgn="b" latinLnBrk="0" hangingPunct="1">
                        <a:lnSpc>
                          <a:spcPct val="107000"/>
                        </a:lnSpc>
                        <a:spcBef>
                          <a:spcPts val="0"/>
                        </a:spcBef>
                        <a:spcAft>
                          <a:spcPts val="0"/>
                        </a:spcAft>
                        <a:buClrTx/>
                        <a:buSzTx/>
                        <a:buFontTx/>
                        <a:buNone/>
                        <a:tabLst/>
                        <a:defRPr/>
                      </a:pPr>
                      <a:r>
                        <a:rPr kumimoji="0" lang="en-US" sz="1200" b="0" u="none" strike="noStrike" kern="1200" cap="none" spc="0" normalizeH="0" baseline="0">
                          <a:ln>
                            <a:noFill/>
                          </a:ln>
                          <a:solidFill>
                            <a:schemeClr val="tx1"/>
                          </a:solidFill>
                          <a:effectLst/>
                          <a:uFillTx/>
                        </a:rPr>
                        <a:t>6 (12)</a:t>
                      </a:r>
                      <a:endParaRPr kumimoji="0" lang="en-US" sz="1200" b="0" i="0" u="none" strike="noStrike" kern="1200" cap="none" spc="0" normalizeH="0" baseline="0">
                        <a:ln>
                          <a:noFill/>
                        </a:ln>
                        <a:solidFill>
                          <a:schemeClr val="tx1"/>
                        </a:solidFill>
                        <a:effectLst/>
                        <a:uFillTx/>
                        <a:latin typeface="Work Sans Light" pitchFamily="2" charset="0"/>
                        <a:ea typeface="+mn-ea"/>
                        <a:cs typeface="+mn-cs"/>
                      </a:endParaRPr>
                    </a:p>
                  </a:txBody>
                  <a:tcPr marL="0" marR="0" marT="18288" marB="18288" anchor="ctr"/>
                </a:tc>
                <a:tc>
                  <a:txBody>
                    <a:bodyPr/>
                    <a:lstStyle/>
                    <a:p>
                      <a:pPr marL="91440" marR="0" algn="ctr" defTabSz="1828709" rtl="0" eaLnBrk="1" latinLnBrk="0" hangingPunct="1">
                        <a:lnSpc>
                          <a:spcPct val="107000"/>
                        </a:lnSpc>
                        <a:spcBef>
                          <a:spcPts val="0"/>
                        </a:spcBef>
                        <a:spcAft>
                          <a:spcPts val="0"/>
                        </a:spcAft>
                      </a:pPr>
                      <a:r>
                        <a:rPr kumimoji="0" lang="en-US" sz="1200" b="0" u="none" strike="noStrike" kern="1200" cap="none" spc="0" normalizeH="0" baseline="0">
                          <a:ln>
                            <a:noFill/>
                          </a:ln>
                          <a:solidFill>
                            <a:schemeClr val="tx1"/>
                          </a:solidFill>
                          <a:effectLst/>
                          <a:uFillTx/>
                        </a:rPr>
                        <a:t>1 (2)</a:t>
                      </a:r>
                      <a:endParaRPr kumimoji="0" lang="en-US" sz="1200" b="0" i="0" u="none" strike="noStrike" kern="1200" cap="none" spc="0" normalizeH="0" baseline="0">
                        <a:ln>
                          <a:noFill/>
                        </a:ln>
                        <a:solidFill>
                          <a:schemeClr val="tx1"/>
                        </a:solidFill>
                        <a:effectLst/>
                        <a:uFillTx/>
                        <a:latin typeface="Work Sans Light" pitchFamily="2" charset="0"/>
                        <a:ea typeface="+mn-ea"/>
                        <a:cs typeface="+mn-cs"/>
                      </a:endParaRPr>
                    </a:p>
                  </a:txBody>
                  <a:tcPr marL="0" marR="0" marT="18288" marB="18288" anchor="ctr"/>
                </a:tc>
                <a:extLst>
                  <a:ext uri="{0D108BD9-81ED-4DB2-BD59-A6C34878D82A}">
                    <a16:rowId xmlns:a16="http://schemas.microsoft.com/office/drawing/2014/main" val="1690305379"/>
                  </a:ext>
                </a:extLst>
              </a:tr>
              <a:tr h="221683">
                <a:tc>
                  <a:txBody>
                    <a:bodyPr/>
                    <a:lstStyle/>
                    <a:p>
                      <a:pPr marL="91440" marR="0" algn="l" defTabSz="1828709" rtl="0" eaLnBrk="1" fontAlgn="b" latinLnBrk="0" hangingPunct="1">
                        <a:lnSpc>
                          <a:spcPct val="107000"/>
                        </a:lnSpc>
                        <a:spcBef>
                          <a:spcPts val="0"/>
                        </a:spcBef>
                        <a:spcAft>
                          <a:spcPts val="0"/>
                        </a:spcAft>
                      </a:pPr>
                      <a:r>
                        <a:rPr kumimoji="0" lang="en-US" sz="1200" b="0" u="none" strike="noStrike" kern="1200" cap="none" spc="0" normalizeH="0" baseline="0">
                          <a:ln>
                            <a:noFill/>
                          </a:ln>
                          <a:solidFill>
                            <a:schemeClr val="tx1"/>
                          </a:solidFill>
                          <a:effectLst/>
                          <a:uFillTx/>
                        </a:rPr>
                        <a:t>Pyrexia</a:t>
                      </a:r>
                      <a:endParaRPr kumimoji="0" lang="en-US" sz="1200" b="0" i="0" u="none" strike="noStrike" kern="1200" cap="none" spc="0" normalizeH="0" baseline="0">
                        <a:ln>
                          <a:noFill/>
                        </a:ln>
                        <a:solidFill>
                          <a:schemeClr val="tx1"/>
                        </a:solidFill>
                        <a:effectLst/>
                        <a:uFillTx/>
                        <a:latin typeface="Work Sans Light" pitchFamily="2" charset="0"/>
                        <a:ea typeface="+mn-ea"/>
                        <a:cs typeface="+mn-cs"/>
                      </a:endParaRPr>
                    </a:p>
                  </a:txBody>
                  <a:tcPr marT="18288" marB="18288" anchor="ctr"/>
                </a:tc>
                <a:tc>
                  <a:txBody>
                    <a:bodyPr/>
                    <a:lstStyle/>
                    <a:p>
                      <a:pPr marL="91440" marR="0" lvl="0" indent="0" algn="ctr" defTabSz="1828709" rtl="0" eaLnBrk="1" fontAlgn="b" latinLnBrk="0" hangingPunct="1">
                        <a:lnSpc>
                          <a:spcPct val="107000"/>
                        </a:lnSpc>
                        <a:spcBef>
                          <a:spcPts val="0"/>
                        </a:spcBef>
                        <a:spcAft>
                          <a:spcPts val="0"/>
                        </a:spcAft>
                        <a:buClrTx/>
                        <a:buSzTx/>
                        <a:buFontTx/>
                        <a:buNone/>
                        <a:tabLst/>
                        <a:defRPr/>
                      </a:pPr>
                      <a:r>
                        <a:rPr kumimoji="0" lang="en-US" sz="1200" b="0" u="none" strike="noStrike" kern="1200" cap="none" spc="0" normalizeH="0" baseline="0">
                          <a:ln>
                            <a:noFill/>
                          </a:ln>
                          <a:solidFill>
                            <a:schemeClr val="tx1"/>
                          </a:solidFill>
                          <a:effectLst/>
                          <a:uFillTx/>
                        </a:rPr>
                        <a:t>6 (12)</a:t>
                      </a:r>
                      <a:endParaRPr kumimoji="0" lang="en-US" sz="1200" b="0" i="0" u="none" strike="noStrike" kern="1200" cap="none" spc="0" normalizeH="0" baseline="0">
                        <a:ln>
                          <a:noFill/>
                        </a:ln>
                        <a:solidFill>
                          <a:schemeClr val="tx1"/>
                        </a:solidFill>
                        <a:effectLst/>
                        <a:uFillTx/>
                        <a:latin typeface="Work Sans Light" pitchFamily="2" charset="0"/>
                        <a:ea typeface="+mn-ea"/>
                        <a:cs typeface="+mn-cs"/>
                      </a:endParaRPr>
                    </a:p>
                  </a:txBody>
                  <a:tcPr marL="0" marR="0" marT="18288" marB="18288" anchor="ctr"/>
                </a:tc>
                <a:tc>
                  <a:txBody>
                    <a:bodyPr/>
                    <a:lstStyle/>
                    <a:p>
                      <a:pPr marL="91440" marR="0" algn="ctr" defTabSz="1828709" rtl="0" eaLnBrk="1" latinLnBrk="0" hangingPunct="1">
                        <a:lnSpc>
                          <a:spcPct val="107000"/>
                        </a:lnSpc>
                        <a:spcBef>
                          <a:spcPts val="0"/>
                        </a:spcBef>
                        <a:spcAft>
                          <a:spcPts val="0"/>
                        </a:spcAft>
                      </a:pPr>
                      <a:r>
                        <a:rPr kumimoji="0" lang="en-US" sz="1200" b="0" u="none" strike="noStrike" kern="1200" cap="none" spc="0" normalizeH="0" baseline="0">
                          <a:ln>
                            <a:noFill/>
                          </a:ln>
                          <a:solidFill>
                            <a:schemeClr val="tx1"/>
                          </a:solidFill>
                          <a:effectLst/>
                          <a:uFillTx/>
                        </a:rPr>
                        <a:t>0</a:t>
                      </a:r>
                      <a:endParaRPr kumimoji="0" lang="en-US" sz="1200" b="0" i="0" u="none" strike="noStrike" kern="1200" cap="none" spc="0" normalizeH="0" baseline="0">
                        <a:ln>
                          <a:noFill/>
                        </a:ln>
                        <a:solidFill>
                          <a:schemeClr val="tx1"/>
                        </a:solidFill>
                        <a:effectLst/>
                        <a:uFillTx/>
                        <a:latin typeface="Work Sans Light" pitchFamily="2" charset="0"/>
                        <a:ea typeface="+mn-ea"/>
                        <a:cs typeface="+mn-cs"/>
                      </a:endParaRPr>
                    </a:p>
                  </a:txBody>
                  <a:tcPr marL="0" marR="0" marT="18288" marB="18288" anchor="ctr"/>
                </a:tc>
                <a:extLst>
                  <a:ext uri="{0D108BD9-81ED-4DB2-BD59-A6C34878D82A}">
                    <a16:rowId xmlns:a16="http://schemas.microsoft.com/office/drawing/2014/main" val="3502306079"/>
                  </a:ext>
                </a:extLst>
              </a:tr>
              <a:tr h="221683">
                <a:tc>
                  <a:txBody>
                    <a:bodyPr/>
                    <a:lstStyle/>
                    <a:p>
                      <a:pPr marL="91440" marR="0" algn="l" defTabSz="1828709" rtl="0" eaLnBrk="1" fontAlgn="b" latinLnBrk="0" hangingPunct="1">
                        <a:lnSpc>
                          <a:spcPct val="107000"/>
                        </a:lnSpc>
                        <a:spcBef>
                          <a:spcPts val="0"/>
                        </a:spcBef>
                        <a:spcAft>
                          <a:spcPts val="0"/>
                        </a:spcAft>
                      </a:pPr>
                      <a:r>
                        <a:rPr kumimoji="0" lang="en-US" sz="1200" b="0" u="none" strike="noStrike" kern="1200" cap="none" spc="0" normalizeH="0" baseline="0">
                          <a:ln>
                            <a:noFill/>
                          </a:ln>
                          <a:solidFill>
                            <a:schemeClr val="tx1"/>
                          </a:solidFill>
                          <a:effectLst/>
                          <a:uFillTx/>
                        </a:rPr>
                        <a:t>Thrombocytopenia/platelet count decreased</a:t>
                      </a:r>
                      <a:endParaRPr kumimoji="0" lang="en-US" sz="1200" b="0" i="0" u="none" strike="noStrike" kern="1200" cap="none" spc="0" normalizeH="0" baseline="0">
                        <a:ln>
                          <a:noFill/>
                        </a:ln>
                        <a:solidFill>
                          <a:schemeClr val="tx1"/>
                        </a:solidFill>
                        <a:effectLst/>
                        <a:uFillTx/>
                        <a:latin typeface="Work Sans Light" pitchFamily="2" charset="0"/>
                        <a:ea typeface="+mn-ea"/>
                        <a:cs typeface="+mn-cs"/>
                      </a:endParaRPr>
                    </a:p>
                  </a:txBody>
                  <a:tcPr marT="18288" marB="18288" anchor="ctr"/>
                </a:tc>
                <a:tc>
                  <a:txBody>
                    <a:bodyPr/>
                    <a:lstStyle/>
                    <a:p>
                      <a:pPr marL="91440" marR="0" lvl="0" indent="0" algn="ctr" defTabSz="1828709" rtl="0" eaLnBrk="1" fontAlgn="b" latinLnBrk="0" hangingPunct="1">
                        <a:lnSpc>
                          <a:spcPct val="107000"/>
                        </a:lnSpc>
                        <a:spcBef>
                          <a:spcPts val="0"/>
                        </a:spcBef>
                        <a:spcAft>
                          <a:spcPts val="0"/>
                        </a:spcAft>
                        <a:buClrTx/>
                        <a:buSzTx/>
                        <a:buFontTx/>
                        <a:buNone/>
                        <a:tabLst/>
                        <a:defRPr/>
                      </a:pPr>
                      <a:r>
                        <a:rPr kumimoji="0" lang="en-US" sz="1200" b="0" u="none" strike="noStrike" kern="1200" cap="none" spc="0" normalizeH="0" baseline="0">
                          <a:ln>
                            <a:noFill/>
                          </a:ln>
                          <a:solidFill>
                            <a:schemeClr val="tx1"/>
                          </a:solidFill>
                          <a:effectLst/>
                          <a:uFillTx/>
                        </a:rPr>
                        <a:t>6 (12)</a:t>
                      </a:r>
                      <a:endParaRPr kumimoji="0" lang="en-US" sz="1200" b="0" i="0" u="none" strike="noStrike" kern="1200" cap="none" spc="0" normalizeH="0" baseline="0">
                        <a:ln>
                          <a:noFill/>
                        </a:ln>
                        <a:solidFill>
                          <a:schemeClr val="tx1"/>
                        </a:solidFill>
                        <a:effectLst/>
                        <a:uFillTx/>
                        <a:latin typeface="Work Sans Light" pitchFamily="2" charset="0"/>
                        <a:ea typeface="+mn-ea"/>
                        <a:cs typeface="+mn-cs"/>
                      </a:endParaRPr>
                    </a:p>
                  </a:txBody>
                  <a:tcPr marL="0" marR="0" marT="18288" marB="18288" anchor="ctr"/>
                </a:tc>
                <a:tc>
                  <a:txBody>
                    <a:bodyPr/>
                    <a:lstStyle/>
                    <a:p>
                      <a:pPr marL="91440" marR="0" algn="ctr" defTabSz="1828709" rtl="0" eaLnBrk="1" latinLnBrk="0" hangingPunct="1">
                        <a:lnSpc>
                          <a:spcPct val="107000"/>
                        </a:lnSpc>
                        <a:spcBef>
                          <a:spcPts val="0"/>
                        </a:spcBef>
                        <a:spcAft>
                          <a:spcPts val="0"/>
                        </a:spcAft>
                      </a:pPr>
                      <a:r>
                        <a:rPr kumimoji="0" lang="en-US" sz="1200" b="0" u="none" strike="noStrike" kern="1200" cap="none" spc="0" normalizeH="0" baseline="0">
                          <a:ln>
                            <a:noFill/>
                          </a:ln>
                          <a:solidFill>
                            <a:schemeClr val="tx1"/>
                          </a:solidFill>
                          <a:effectLst/>
                          <a:uFillTx/>
                        </a:rPr>
                        <a:t>0</a:t>
                      </a:r>
                      <a:endParaRPr kumimoji="0" lang="en-US" sz="1200" b="0" i="0" u="none" strike="noStrike" kern="1200" cap="none" spc="0" normalizeH="0" baseline="0">
                        <a:ln>
                          <a:noFill/>
                        </a:ln>
                        <a:solidFill>
                          <a:schemeClr val="tx1"/>
                        </a:solidFill>
                        <a:effectLst/>
                        <a:uFillTx/>
                        <a:latin typeface="Work Sans Light" pitchFamily="2" charset="0"/>
                        <a:ea typeface="+mn-ea"/>
                        <a:cs typeface="+mn-cs"/>
                      </a:endParaRPr>
                    </a:p>
                  </a:txBody>
                  <a:tcPr marL="0" marR="0" marT="18288" marB="18288" anchor="ctr"/>
                </a:tc>
                <a:extLst>
                  <a:ext uri="{0D108BD9-81ED-4DB2-BD59-A6C34878D82A}">
                    <a16:rowId xmlns:a16="http://schemas.microsoft.com/office/drawing/2014/main" val="154524748"/>
                  </a:ext>
                </a:extLst>
              </a:tr>
              <a:tr h="221683">
                <a:tc>
                  <a:txBody>
                    <a:bodyPr/>
                    <a:lstStyle/>
                    <a:p>
                      <a:pPr marL="91440" marR="0" algn="l" defTabSz="1828709" rtl="0" eaLnBrk="1" fontAlgn="b" latinLnBrk="0" hangingPunct="1">
                        <a:lnSpc>
                          <a:spcPct val="107000"/>
                        </a:lnSpc>
                        <a:spcBef>
                          <a:spcPts val="0"/>
                        </a:spcBef>
                        <a:spcAft>
                          <a:spcPts val="0"/>
                        </a:spcAft>
                      </a:pPr>
                      <a:r>
                        <a:rPr kumimoji="0" lang="en-US" sz="1200" b="0" u="none" strike="noStrike" kern="1200" cap="none" spc="0" normalizeH="0" baseline="0">
                          <a:ln>
                            <a:noFill/>
                          </a:ln>
                          <a:solidFill>
                            <a:schemeClr val="tx1"/>
                          </a:solidFill>
                          <a:effectLst/>
                          <a:uFillTx/>
                        </a:rPr>
                        <a:t>Arthralgia</a:t>
                      </a:r>
                      <a:endParaRPr kumimoji="0" lang="en-US" sz="1200" b="0" i="0" u="none" strike="noStrike" kern="1200" cap="none" spc="0" normalizeH="0" baseline="0">
                        <a:ln>
                          <a:noFill/>
                        </a:ln>
                        <a:solidFill>
                          <a:schemeClr val="tx1"/>
                        </a:solidFill>
                        <a:effectLst/>
                        <a:uFillTx/>
                        <a:latin typeface="Work Sans Light" pitchFamily="2" charset="0"/>
                        <a:ea typeface="+mn-ea"/>
                        <a:cs typeface="+mn-cs"/>
                      </a:endParaRPr>
                    </a:p>
                  </a:txBody>
                  <a:tcPr marT="18288" marB="18288" anchor="ctr"/>
                </a:tc>
                <a:tc>
                  <a:txBody>
                    <a:bodyPr/>
                    <a:lstStyle/>
                    <a:p>
                      <a:pPr marL="91440" marR="0" lvl="0" indent="0" algn="ctr" defTabSz="1828709" rtl="0" eaLnBrk="1" fontAlgn="b" latinLnBrk="0" hangingPunct="1">
                        <a:lnSpc>
                          <a:spcPct val="107000"/>
                        </a:lnSpc>
                        <a:spcBef>
                          <a:spcPts val="0"/>
                        </a:spcBef>
                        <a:spcAft>
                          <a:spcPts val="0"/>
                        </a:spcAft>
                        <a:buClrTx/>
                        <a:buSzTx/>
                        <a:buFontTx/>
                        <a:buNone/>
                        <a:tabLst/>
                        <a:defRPr/>
                      </a:pPr>
                      <a:r>
                        <a:rPr kumimoji="0" lang="en-US" sz="1200" b="0" u="none" strike="noStrike" kern="1200" cap="none" spc="0" normalizeH="0" baseline="0">
                          <a:ln>
                            <a:noFill/>
                          </a:ln>
                          <a:solidFill>
                            <a:schemeClr val="tx1"/>
                          </a:solidFill>
                          <a:effectLst/>
                          <a:uFillTx/>
                        </a:rPr>
                        <a:t>5 (10)</a:t>
                      </a:r>
                      <a:endParaRPr kumimoji="0" lang="en-US" sz="1200" b="0" i="0" u="none" strike="noStrike" kern="1200" cap="none" spc="0" normalizeH="0" baseline="0">
                        <a:ln>
                          <a:noFill/>
                        </a:ln>
                        <a:solidFill>
                          <a:schemeClr val="tx1"/>
                        </a:solidFill>
                        <a:effectLst/>
                        <a:uFillTx/>
                        <a:latin typeface="Work Sans Light" pitchFamily="2" charset="0"/>
                        <a:ea typeface="+mn-ea"/>
                        <a:cs typeface="+mn-cs"/>
                      </a:endParaRPr>
                    </a:p>
                  </a:txBody>
                  <a:tcPr marL="0" marR="0" marT="18288" marB="18288" anchor="ctr"/>
                </a:tc>
                <a:tc>
                  <a:txBody>
                    <a:bodyPr/>
                    <a:lstStyle/>
                    <a:p>
                      <a:pPr marL="91440" marR="0" algn="ctr" defTabSz="1828709" rtl="0" eaLnBrk="1" latinLnBrk="0" hangingPunct="1">
                        <a:lnSpc>
                          <a:spcPct val="107000"/>
                        </a:lnSpc>
                        <a:spcBef>
                          <a:spcPts val="0"/>
                        </a:spcBef>
                        <a:spcAft>
                          <a:spcPts val="0"/>
                        </a:spcAft>
                      </a:pPr>
                      <a:r>
                        <a:rPr kumimoji="0" lang="en-US" sz="1200" b="0" u="none" strike="noStrike" kern="1200" cap="none" spc="0" normalizeH="0" baseline="0">
                          <a:ln>
                            <a:noFill/>
                          </a:ln>
                          <a:solidFill>
                            <a:schemeClr val="tx1"/>
                          </a:solidFill>
                          <a:effectLst/>
                          <a:uFillTx/>
                        </a:rPr>
                        <a:t>0</a:t>
                      </a:r>
                      <a:endParaRPr kumimoji="0" lang="en-US" sz="1200" b="0" i="0" u="none" strike="noStrike" kern="1200" cap="none" spc="0" normalizeH="0" baseline="0">
                        <a:ln>
                          <a:noFill/>
                        </a:ln>
                        <a:solidFill>
                          <a:schemeClr val="tx1"/>
                        </a:solidFill>
                        <a:effectLst/>
                        <a:uFillTx/>
                        <a:latin typeface="Work Sans Light" pitchFamily="2" charset="0"/>
                        <a:ea typeface="+mn-ea"/>
                        <a:cs typeface="+mn-cs"/>
                      </a:endParaRPr>
                    </a:p>
                  </a:txBody>
                  <a:tcPr marL="0" marR="0" marT="18288" marB="18288" anchor="ctr"/>
                </a:tc>
                <a:extLst>
                  <a:ext uri="{0D108BD9-81ED-4DB2-BD59-A6C34878D82A}">
                    <a16:rowId xmlns:a16="http://schemas.microsoft.com/office/drawing/2014/main" val="1259488813"/>
                  </a:ext>
                </a:extLst>
              </a:tr>
              <a:tr h="221683">
                <a:tc>
                  <a:txBody>
                    <a:bodyPr/>
                    <a:lstStyle/>
                    <a:p>
                      <a:pPr marL="91440" marR="0" algn="l" defTabSz="1828709" rtl="0" eaLnBrk="1" fontAlgn="b" latinLnBrk="0" hangingPunct="1">
                        <a:lnSpc>
                          <a:spcPct val="107000"/>
                        </a:lnSpc>
                        <a:spcBef>
                          <a:spcPts val="0"/>
                        </a:spcBef>
                        <a:spcAft>
                          <a:spcPts val="0"/>
                        </a:spcAft>
                      </a:pPr>
                      <a:r>
                        <a:rPr kumimoji="0" lang="en-US" sz="1200" b="0" u="none" strike="noStrike" kern="1200" cap="none" spc="0" normalizeH="0" baseline="0">
                          <a:ln>
                            <a:noFill/>
                          </a:ln>
                          <a:solidFill>
                            <a:schemeClr val="tx1"/>
                          </a:solidFill>
                          <a:effectLst/>
                          <a:uFillTx/>
                        </a:rPr>
                        <a:t>Decreased appetite</a:t>
                      </a:r>
                      <a:endParaRPr kumimoji="0" lang="en-US" sz="1200" b="0" i="0" u="none" strike="noStrike" kern="1200" cap="none" spc="0" normalizeH="0" baseline="0">
                        <a:ln>
                          <a:noFill/>
                        </a:ln>
                        <a:solidFill>
                          <a:schemeClr val="tx1"/>
                        </a:solidFill>
                        <a:effectLst/>
                        <a:uFillTx/>
                        <a:latin typeface="Work Sans Light" pitchFamily="2" charset="0"/>
                        <a:ea typeface="+mn-ea"/>
                        <a:cs typeface="+mn-cs"/>
                      </a:endParaRPr>
                    </a:p>
                  </a:txBody>
                  <a:tcPr marT="18288" marB="18288" anchor="ctr"/>
                </a:tc>
                <a:tc>
                  <a:txBody>
                    <a:bodyPr/>
                    <a:lstStyle/>
                    <a:p>
                      <a:pPr marL="91440" marR="0" lvl="0" indent="0" algn="ctr" defTabSz="1828709" rtl="0" eaLnBrk="1" fontAlgn="b" latinLnBrk="0" hangingPunct="1">
                        <a:lnSpc>
                          <a:spcPct val="107000"/>
                        </a:lnSpc>
                        <a:spcBef>
                          <a:spcPts val="0"/>
                        </a:spcBef>
                        <a:spcAft>
                          <a:spcPts val="0"/>
                        </a:spcAft>
                        <a:buClrTx/>
                        <a:buSzTx/>
                        <a:buFontTx/>
                        <a:buNone/>
                        <a:tabLst/>
                        <a:defRPr/>
                      </a:pPr>
                      <a:r>
                        <a:rPr kumimoji="0" lang="en-US" sz="1200" b="0" u="none" strike="noStrike" kern="1200" cap="none" spc="0" normalizeH="0" baseline="0">
                          <a:ln>
                            <a:noFill/>
                          </a:ln>
                          <a:solidFill>
                            <a:schemeClr val="tx1"/>
                          </a:solidFill>
                          <a:effectLst/>
                          <a:uFillTx/>
                        </a:rPr>
                        <a:t>5 (10)</a:t>
                      </a:r>
                      <a:endParaRPr kumimoji="0" lang="en-US" sz="1200" b="0" i="0" u="none" strike="noStrike" kern="1200" cap="none" spc="0" normalizeH="0" baseline="0">
                        <a:ln>
                          <a:noFill/>
                        </a:ln>
                        <a:solidFill>
                          <a:schemeClr val="tx1"/>
                        </a:solidFill>
                        <a:effectLst/>
                        <a:uFillTx/>
                        <a:latin typeface="Work Sans Light" pitchFamily="2" charset="0"/>
                        <a:ea typeface="+mn-ea"/>
                        <a:cs typeface="+mn-cs"/>
                      </a:endParaRPr>
                    </a:p>
                  </a:txBody>
                  <a:tcPr marL="0" marR="0" marT="18288" marB="18288" anchor="ctr"/>
                </a:tc>
                <a:tc>
                  <a:txBody>
                    <a:bodyPr/>
                    <a:lstStyle/>
                    <a:p>
                      <a:pPr marL="91440" marR="0" algn="ctr" defTabSz="1828709" rtl="0" eaLnBrk="1" latinLnBrk="0" hangingPunct="1">
                        <a:lnSpc>
                          <a:spcPct val="107000"/>
                        </a:lnSpc>
                        <a:spcBef>
                          <a:spcPts val="0"/>
                        </a:spcBef>
                        <a:spcAft>
                          <a:spcPts val="0"/>
                        </a:spcAft>
                      </a:pPr>
                      <a:r>
                        <a:rPr kumimoji="0" lang="en-US" sz="1200" b="0" u="none" strike="noStrike" kern="1200" cap="none" spc="0" normalizeH="0" baseline="0">
                          <a:ln>
                            <a:noFill/>
                          </a:ln>
                          <a:solidFill>
                            <a:schemeClr val="tx1"/>
                          </a:solidFill>
                          <a:effectLst/>
                          <a:uFillTx/>
                        </a:rPr>
                        <a:t>0</a:t>
                      </a:r>
                      <a:endParaRPr kumimoji="0" lang="en-US" sz="1200" b="0" i="0" u="none" strike="noStrike" kern="1200" cap="none" spc="0" normalizeH="0" baseline="0">
                        <a:ln>
                          <a:noFill/>
                        </a:ln>
                        <a:solidFill>
                          <a:schemeClr val="tx1"/>
                        </a:solidFill>
                        <a:effectLst/>
                        <a:uFillTx/>
                        <a:latin typeface="Work Sans Light" pitchFamily="2" charset="0"/>
                        <a:ea typeface="+mn-ea"/>
                        <a:cs typeface="+mn-cs"/>
                      </a:endParaRPr>
                    </a:p>
                  </a:txBody>
                  <a:tcPr marL="0" marR="0" marT="18288" marB="18288" anchor="ctr"/>
                </a:tc>
                <a:extLst>
                  <a:ext uri="{0D108BD9-81ED-4DB2-BD59-A6C34878D82A}">
                    <a16:rowId xmlns:a16="http://schemas.microsoft.com/office/drawing/2014/main" val="4019742017"/>
                  </a:ext>
                </a:extLst>
              </a:tr>
              <a:tr h="221683">
                <a:tc>
                  <a:txBody>
                    <a:bodyPr/>
                    <a:lstStyle/>
                    <a:p>
                      <a:pPr marL="91440" marR="0" algn="l" defTabSz="1828709" rtl="0" eaLnBrk="1" fontAlgn="b" latinLnBrk="0" hangingPunct="1">
                        <a:lnSpc>
                          <a:spcPct val="107000"/>
                        </a:lnSpc>
                        <a:spcBef>
                          <a:spcPts val="0"/>
                        </a:spcBef>
                        <a:spcAft>
                          <a:spcPts val="0"/>
                        </a:spcAft>
                      </a:pPr>
                      <a:r>
                        <a:rPr kumimoji="0" lang="en-US" sz="1200" b="0" u="none" strike="noStrike" kern="1200" cap="none" spc="0" normalizeH="0" baseline="0">
                          <a:ln>
                            <a:noFill/>
                          </a:ln>
                          <a:solidFill>
                            <a:schemeClr val="tx1"/>
                          </a:solidFill>
                          <a:effectLst/>
                          <a:uFillTx/>
                        </a:rPr>
                        <a:t>Nausea</a:t>
                      </a:r>
                      <a:endParaRPr kumimoji="0" lang="en-US" sz="1200" b="0" i="0" u="none" strike="noStrike" kern="1200" cap="none" spc="0" normalizeH="0" baseline="0">
                        <a:ln>
                          <a:noFill/>
                        </a:ln>
                        <a:solidFill>
                          <a:schemeClr val="tx1"/>
                        </a:solidFill>
                        <a:effectLst/>
                        <a:uFillTx/>
                        <a:latin typeface="Work Sans Light" pitchFamily="2" charset="0"/>
                        <a:ea typeface="+mn-ea"/>
                        <a:cs typeface="+mn-cs"/>
                      </a:endParaRPr>
                    </a:p>
                  </a:txBody>
                  <a:tcPr marT="18288" marB="18288" anchor="ctr"/>
                </a:tc>
                <a:tc>
                  <a:txBody>
                    <a:bodyPr/>
                    <a:lstStyle/>
                    <a:p>
                      <a:pPr marL="91440" marR="0" lvl="0" indent="0" algn="ctr" defTabSz="1828709" rtl="0" eaLnBrk="1" fontAlgn="b" latinLnBrk="0" hangingPunct="1">
                        <a:lnSpc>
                          <a:spcPct val="107000"/>
                        </a:lnSpc>
                        <a:spcBef>
                          <a:spcPts val="0"/>
                        </a:spcBef>
                        <a:spcAft>
                          <a:spcPts val="0"/>
                        </a:spcAft>
                        <a:buClrTx/>
                        <a:buSzTx/>
                        <a:buFontTx/>
                        <a:buNone/>
                        <a:tabLst/>
                        <a:defRPr/>
                      </a:pPr>
                      <a:r>
                        <a:rPr kumimoji="0" lang="en-US" sz="1200" b="0" u="none" strike="noStrike" kern="1200" cap="none" spc="0" normalizeH="0" baseline="0">
                          <a:ln>
                            <a:noFill/>
                          </a:ln>
                          <a:solidFill>
                            <a:schemeClr val="tx1"/>
                          </a:solidFill>
                          <a:effectLst/>
                          <a:uFillTx/>
                        </a:rPr>
                        <a:t>5 (10)</a:t>
                      </a:r>
                      <a:endParaRPr kumimoji="0" lang="en-US" sz="1200" b="0" i="0" u="none" strike="noStrike" kern="1200" cap="none" spc="0" normalizeH="0" baseline="0">
                        <a:ln>
                          <a:noFill/>
                        </a:ln>
                        <a:solidFill>
                          <a:schemeClr val="tx1"/>
                        </a:solidFill>
                        <a:effectLst/>
                        <a:uFillTx/>
                        <a:latin typeface="Work Sans Light" pitchFamily="2" charset="0"/>
                        <a:ea typeface="+mn-ea"/>
                        <a:cs typeface="+mn-cs"/>
                      </a:endParaRPr>
                    </a:p>
                  </a:txBody>
                  <a:tcPr marL="0" marR="0" marT="18288" marB="18288" anchor="ctr"/>
                </a:tc>
                <a:tc>
                  <a:txBody>
                    <a:bodyPr/>
                    <a:lstStyle/>
                    <a:p>
                      <a:pPr marL="91440" marR="0" algn="ctr" defTabSz="1828709" rtl="0" eaLnBrk="1" latinLnBrk="0" hangingPunct="1">
                        <a:lnSpc>
                          <a:spcPct val="107000"/>
                        </a:lnSpc>
                        <a:spcBef>
                          <a:spcPts val="0"/>
                        </a:spcBef>
                        <a:spcAft>
                          <a:spcPts val="0"/>
                        </a:spcAft>
                      </a:pPr>
                      <a:r>
                        <a:rPr kumimoji="0" lang="en-US" sz="1200" b="0" u="none" strike="noStrike" kern="1200" cap="none" spc="0" normalizeH="0" baseline="0">
                          <a:ln>
                            <a:noFill/>
                          </a:ln>
                          <a:solidFill>
                            <a:schemeClr val="tx1"/>
                          </a:solidFill>
                          <a:effectLst/>
                          <a:uFillTx/>
                        </a:rPr>
                        <a:t>0</a:t>
                      </a:r>
                      <a:endParaRPr kumimoji="0" lang="en-US" sz="1200" b="0" i="0" u="none" strike="noStrike" kern="1200" cap="none" spc="0" normalizeH="0" baseline="0">
                        <a:ln>
                          <a:noFill/>
                        </a:ln>
                        <a:solidFill>
                          <a:schemeClr val="tx1"/>
                        </a:solidFill>
                        <a:effectLst/>
                        <a:uFillTx/>
                        <a:latin typeface="Work Sans Light" pitchFamily="2" charset="0"/>
                        <a:ea typeface="+mn-ea"/>
                        <a:cs typeface="+mn-cs"/>
                      </a:endParaRPr>
                    </a:p>
                  </a:txBody>
                  <a:tcPr marL="0" marR="0" marT="18288" marB="18288" anchor="ctr"/>
                </a:tc>
                <a:extLst>
                  <a:ext uri="{0D108BD9-81ED-4DB2-BD59-A6C34878D82A}">
                    <a16:rowId xmlns:a16="http://schemas.microsoft.com/office/drawing/2014/main" val="1836347516"/>
                  </a:ext>
                </a:extLst>
              </a:tr>
            </a:tbl>
          </a:graphicData>
        </a:graphic>
      </p:graphicFrame>
      <p:sp>
        <p:nvSpPr>
          <p:cNvPr id="6" name="TextBox 5">
            <a:extLst>
              <a:ext uri="{FF2B5EF4-FFF2-40B4-BE49-F238E27FC236}">
                <a16:creationId xmlns:a16="http://schemas.microsoft.com/office/drawing/2014/main" id="{97894958-3324-EDE8-10D1-E5C287B0D5F9}"/>
              </a:ext>
            </a:extLst>
          </p:cNvPr>
          <p:cNvSpPr txBox="1"/>
          <p:nvPr/>
        </p:nvSpPr>
        <p:spPr>
          <a:xfrm>
            <a:off x="9120188" y="1989138"/>
            <a:ext cx="2663825" cy="1077218"/>
          </a:xfrm>
          <a:prstGeom prst="rect">
            <a:avLst/>
          </a:prstGeom>
          <a:solidFill>
            <a:schemeClr val="bg2"/>
          </a:solidFill>
        </p:spPr>
        <p:txBody>
          <a:bodyPr wrap="square" rtlCol="0">
            <a:spAutoFit/>
          </a:bodyPr>
          <a:lstStyle/>
          <a:p>
            <a:pPr marL="177800" indent="-177800">
              <a:buClr>
                <a:schemeClr val="accent2"/>
              </a:buClr>
              <a:buFont typeface="Arial" panose="020B0604020202020204" pitchFamily="34" charset="0"/>
              <a:buChar char="•"/>
            </a:pPr>
            <a:r>
              <a:rPr lang="en-US" sz="1600"/>
              <a:t>No cases of atrial fibrillation or Grade ≥3 hypertension were reported</a:t>
            </a:r>
          </a:p>
        </p:txBody>
      </p:sp>
    </p:spTree>
    <p:extLst>
      <p:ext uri="{BB962C8B-B14F-4D97-AF65-F5344CB8AC3E}">
        <p14:creationId xmlns:p14="http://schemas.microsoft.com/office/powerpoint/2010/main" val="168504595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1CBAEC1-11DF-716D-DB87-C302BF179B15}"/>
              </a:ext>
            </a:extLst>
          </p:cNvPr>
          <p:cNvSpPr>
            <a:spLocks noGrp="1"/>
          </p:cNvSpPr>
          <p:nvPr>
            <p:ph type="ftr" sz="quarter" idx="10"/>
          </p:nvPr>
        </p:nvSpPr>
        <p:spPr>
          <a:xfrm>
            <a:off x="407989" y="5782691"/>
            <a:ext cx="8532812" cy="886397"/>
          </a:xfrm>
        </p:spPr>
        <p:txBody>
          <a:bodyPr/>
          <a:lstStyle/>
          <a:p>
            <a:r>
              <a:rPr lang="en-GB" baseline="30000" err="1"/>
              <a:t>a</a:t>
            </a:r>
            <a:r>
              <a:rPr lang="en-GB" err="1"/>
              <a:t>Percentages</a:t>
            </a:r>
            <a:r>
              <a:rPr lang="en-GB"/>
              <a:t> may not sum to 100 due to rounding. </a:t>
            </a:r>
            <a:r>
              <a:rPr lang="en-GB" baseline="30000" err="1"/>
              <a:t>b</a:t>
            </a:r>
            <a:r>
              <a:rPr lang="en-GB" err="1"/>
              <a:t>Proportion</a:t>
            </a:r>
            <a:r>
              <a:rPr lang="en-GB"/>
              <a:t> of patients who achieved a best overall response of PR-L or better. </a:t>
            </a:r>
            <a:r>
              <a:rPr lang="en-GB" baseline="30000" err="1"/>
              <a:t>c</a:t>
            </a:r>
            <a:r>
              <a:rPr lang="en-GB" err="1"/>
              <a:t>One</a:t>
            </a:r>
            <a:r>
              <a:rPr lang="en-GB"/>
              <a:t> additional patient reported response after the February 14, 2024 data cut, indicating a 94% ORR (15/16 patients) in the 200-mg dose group. </a:t>
            </a:r>
            <a:r>
              <a:rPr lang="en-GB" baseline="30000" err="1"/>
              <a:t>d</a:t>
            </a:r>
            <a:r>
              <a:rPr lang="en-GB" err="1"/>
              <a:t>Proportion</a:t>
            </a:r>
            <a:r>
              <a:rPr lang="en-GB"/>
              <a:t> of patients who achieved a best overall response of SD or better. </a:t>
            </a:r>
            <a:r>
              <a:rPr lang="en-GB" baseline="30000" err="1"/>
              <a:t>e</a:t>
            </a:r>
            <a:r>
              <a:rPr lang="en-GB" err="1"/>
              <a:t>Study</a:t>
            </a:r>
            <a:r>
              <a:rPr lang="en-GB"/>
              <a:t> follow-up enrolled set N=49. </a:t>
            </a:r>
            <a:r>
              <a:rPr lang="en-GB" baseline="30000" err="1"/>
              <a:t>f</a:t>
            </a:r>
            <a:r>
              <a:rPr lang="en-GB" err="1"/>
              <a:t>Time</a:t>
            </a:r>
            <a:r>
              <a:rPr lang="en-GB"/>
              <a:t> to first qualifying response in patients with a best overall response better than SD. </a:t>
            </a:r>
          </a:p>
          <a:p>
            <a:r>
              <a:rPr lang="en-GB"/>
              <a:t>BCL2, B-cell lymphoma 2; BTK, Bruton’s tyrosine kinase; </a:t>
            </a:r>
            <a:r>
              <a:rPr lang="en-GB" err="1"/>
              <a:t>cBTK</a:t>
            </a:r>
            <a:r>
              <a:rPr lang="en-GB"/>
              <a:t>, covalent BTK; CLL, chronic lymphocytic </a:t>
            </a:r>
            <a:r>
              <a:rPr lang="en-GB" err="1"/>
              <a:t>leukemia</a:t>
            </a:r>
            <a:r>
              <a:rPr lang="en-GB"/>
              <a:t>; CR, complete response; del, deletion; ORR, overall response rate; PD, progressive disease PR, partial response; PR-L, PR with lymphocytosis; SD, stable disease; SLL, small lymphocytic lymphoma.</a:t>
            </a:r>
          </a:p>
          <a:p>
            <a:r>
              <a:rPr lang="en-GB" b="1" err="1"/>
              <a:t>Parrondo</a:t>
            </a:r>
            <a:r>
              <a:rPr lang="en-GB" b="1"/>
              <a:t> et al. Abstract #S157 presented at EHA2024. </a:t>
            </a:r>
          </a:p>
        </p:txBody>
      </p:sp>
      <p:sp>
        <p:nvSpPr>
          <p:cNvPr id="5" name="Title 4">
            <a:extLst>
              <a:ext uri="{FF2B5EF4-FFF2-40B4-BE49-F238E27FC236}">
                <a16:creationId xmlns:a16="http://schemas.microsoft.com/office/drawing/2014/main" id="{AEC891AD-B670-C986-394A-B62A7CBFF1FD}"/>
              </a:ext>
            </a:extLst>
          </p:cNvPr>
          <p:cNvSpPr>
            <a:spLocks noGrp="1"/>
          </p:cNvSpPr>
          <p:nvPr>
            <p:ph type="title"/>
          </p:nvPr>
        </p:nvSpPr>
        <p:spPr/>
        <p:txBody>
          <a:bodyPr/>
          <a:lstStyle/>
          <a:p>
            <a:r>
              <a:rPr lang="en-US"/>
              <a:t>Overall response rate </a:t>
            </a:r>
          </a:p>
        </p:txBody>
      </p:sp>
      <p:graphicFrame>
        <p:nvGraphicFramePr>
          <p:cNvPr id="7" name="Content Placeholder 6">
            <a:extLst>
              <a:ext uri="{FF2B5EF4-FFF2-40B4-BE49-F238E27FC236}">
                <a16:creationId xmlns:a16="http://schemas.microsoft.com/office/drawing/2014/main" id="{C3E1B974-70D4-FE47-7335-3BE2721E2107}"/>
              </a:ext>
            </a:extLst>
          </p:cNvPr>
          <p:cNvGraphicFramePr>
            <a:graphicFrameLocks noGrp="1"/>
          </p:cNvGraphicFramePr>
          <p:nvPr>
            <p:ph idx="1"/>
            <p:extLst>
              <p:ext uri="{D42A27DB-BD31-4B8C-83A1-F6EECF244321}">
                <p14:modId xmlns:p14="http://schemas.microsoft.com/office/powerpoint/2010/main" val="4109174114"/>
              </p:ext>
            </p:extLst>
          </p:nvPr>
        </p:nvGraphicFramePr>
        <p:xfrm>
          <a:off x="415926" y="1665288"/>
          <a:ext cx="8532000" cy="4023360"/>
        </p:xfrm>
        <a:graphic>
          <a:graphicData uri="http://schemas.openxmlformats.org/drawingml/2006/table">
            <a:tbl>
              <a:tblPr firstRow="1" bandRow="1">
                <a:tableStyleId>{5C22544A-7EE6-4342-B048-85BDC9FD1C3A}</a:tableStyleId>
              </a:tblPr>
              <a:tblGrid>
                <a:gridCol w="2268000">
                  <a:extLst>
                    <a:ext uri="{9D8B030D-6E8A-4147-A177-3AD203B41FA5}">
                      <a16:colId xmlns:a16="http://schemas.microsoft.com/office/drawing/2014/main" val="3278536625"/>
                    </a:ext>
                  </a:extLst>
                </a:gridCol>
                <a:gridCol w="1044000">
                  <a:extLst>
                    <a:ext uri="{9D8B030D-6E8A-4147-A177-3AD203B41FA5}">
                      <a16:colId xmlns:a16="http://schemas.microsoft.com/office/drawing/2014/main" val="1039436208"/>
                    </a:ext>
                  </a:extLst>
                </a:gridCol>
                <a:gridCol w="1044000">
                  <a:extLst>
                    <a:ext uri="{9D8B030D-6E8A-4147-A177-3AD203B41FA5}">
                      <a16:colId xmlns:a16="http://schemas.microsoft.com/office/drawing/2014/main" val="2432191125"/>
                    </a:ext>
                  </a:extLst>
                </a:gridCol>
                <a:gridCol w="1044000">
                  <a:extLst>
                    <a:ext uri="{9D8B030D-6E8A-4147-A177-3AD203B41FA5}">
                      <a16:colId xmlns:a16="http://schemas.microsoft.com/office/drawing/2014/main" val="2781810383"/>
                    </a:ext>
                  </a:extLst>
                </a:gridCol>
                <a:gridCol w="1044000">
                  <a:extLst>
                    <a:ext uri="{9D8B030D-6E8A-4147-A177-3AD203B41FA5}">
                      <a16:colId xmlns:a16="http://schemas.microsoft.com/office/drawing/2014/main" val="3682495577"/>
                    </a:ext>
                  </a:extLst>
                </a:gridCol>
                <a:gridCol w="1044000">
                  <a:extLst>
                    <a:ext uri="{9D8B030D-6E8A-4147-A177-3AD203B41FA5}">
                      <a16:colId xmlns:a16="http://schemas.microsoft.com/office/drawing/2014/main" val="4068653491"/>
                    </a:ext>
                  </a:extLst>
                </a:gridCol>
                <a:gridCol w="1044000">
                  <a:extLst>
                    <a:ext uri="{9D8B030D-6E8A-4147-A177-3AD203B41FA5}">
                      <a16:colId xmlns:a16="http://schemas.microsoft.com/office/drawing/2014/main" val="3115778911"/>
                    </a:ext>
                  </a:extLst>
                </a:gridCol>
              </a:tblGrid>
              <a:tr h="430188">
                <a:tc>
                  <a:txBody>
                    <a:bodyPr/>
                    <a:lstStyle/>
                    <a:p>
                      <a:pPr algn="l" fontAlgn="b"/>
                      <a:endParaRPr lang="en-IT" sz="1200" b="1" i="0" u="none" strike="noStrike">
                        <a:solidFill>
                          <a:schemeClr val="bg1"/>
                        </a:solidFill>
                        <a:effectLst/>
                        <a:latin typeface="Arial" panose="020B0604020202020204" pitchFamily="34" charset="0"/>
                        <a:cs typeface="Arial" panose="020B0604020202020204" pitchFamily="34" charset="0"/>
                      </a:endParaRPr>
                    </a:p>
                  </a:txBody>
                  <a:tcPr marR="0" anchor="ctr"/>
                </a:tc>
                <a:tc>
                  <a:txBody>
                    <a:bodyPr/>
                    <a:lstStyle/>
                    <a:p>
                      <a:pPr algn="ctr" fontAlgn="b"/>
                      <a:r>
                        <a:rPr lang="en-GB" sz="1200" b="1" i="0" u="none" strike="noStrike">
                          <a:solidFill>
                            <a:schemeClr val="bg1"/>
                          </a:solidFill>
                          <a:effectLst/>
                          <a:latin typeface="Arial" panose="020B0604020202020204" pitchFamily="34" charset="0"/>
                          <a:cs typeface="Arial" panose="020B0604020202020204" pitchFamily="34" charset="0"/>
                        </a:rPr>
                        <a:t>50 mg </a:t>
                      </a:r>
                    </a:p>
                    <a:p>
                      <a:pPr algn="ctr" fontAlgn="b"/>
                      <a:r>
                        <a:rPr lang="en-GB" sz="1200" b="1" i="0" u="none" strike="noStrike">
                          <a:solidFill>
                            <a:schemeClr val="bg1"/>
                          </a:solidFill>
                          <a:effectLst/>
                          <a:latin typeface="Arial" panose="020B0604020202020204" pitchFamily="34" charset="0"/>
                          <a:cs typeface="Arial" panose="020B0604020202020204" pitchFamily="34" charset="0"/>
                        </a:rPr>
                        <a:t>(n=1)</a:t>
                      </a:r>
                    </a:p>
                  </a:txBody>
                  <a:tcPr anchor="ctr"/>
                </a:tc>
                <a:tc>
                  <a:txBody>
                    <a:bodyPr/>
                    <a:lstStyle/>
                    <a:p>
                      <a:pPr algn="ctr" fontAlgn="b"/>
                      <a:r>
                        <a:rPr lang="en-GB" sz="1200" b="1" i="0" u="none" strike="noStrike">
                          <a:solidFill>
                            <a:schemeClr val="bg1"/>
                          </a:solidFill>
                          <a:effectLst/>
                          <a:latin typeface="Arial" panose="020B0604020202020204" pitchFamily="34" charset="0"/>
                          <a:cs typeface="Arial" panose="020B0604020202020204" pitchFamily="34" charset="0"/>
                        </a:rPr>
                        <a:t>100 mg </a:t>
                      </a:r>
                    </a:p>
                    <a:p>
                      <a:pPr algn="ctr" fontAlgn="b"/>
                      <a:r>
                        <a:rPr lang="en-GB" sz="1200" b="1" i="0" u="none" strike="noStrike">
                          <a:solidFill>
                            <a:schemeClr val="bg1"/>
                          </a:solidFill>
                          <a:effectLst/>
                          <a:latin typeface="Arial" panose="020B0604020202020204" pitchFamily="34" charset="0"/>
                          <a:cs typeface="Arial" panose="020B0604020202020204" pitchFamily="34" charset="0"/>
                        </a:rPr>
                        <a:t>(n=5)</a:t>
                      </a:r>
                    </a:p>
                  </a:txBody>
                  <a:tcPr anchor="ctr"/>
                </a:tc>
                <a:tc>
                  <a:txBody>
                    <a:bodyPr/>
                    <a:lstStyle/>
                    <a:p>
                      <a:pPr algn="ctr" fontAlgn="b"/>
                      <a:r>
                        <a:rPr lang="en-GB" sz="1200" b="1" i="0" u="none" strike="noStrike">
                          <a:solidFill>
                            <a:schemeClr val="bg1"/>
                          </a:solidFill>
                          <a:effectLst/>
                          <a:latin typeface="Arial" panose="020B0604020202020204" pitchFamily="34" charset="0"/>
                          <a:cs typeface="Arial" panose="020B0604020202020204" pitchFamily="34" charset="0"/>
                        </a:rPr>
                        <a:t>200 mg </a:t>
                      </a:r>
                    </a:p>
                    <a:p>
                      <a:pPr algn="ctr" fontAlgn="b"/>
                      <a:r>
                        <a:rPr lang="en-GB" sz="1200" b="1" i="0" u="none" strike="noStrike">
                          <a:solidFill>
                            <a:schemeClr val="bg1"/>
                          </a:solidFill>
                          <a:effectLst/>
                          <a:latin typeface="Arial" panose="020B0604020202020204" pitchFamily="34" charset="0"/>
                          <a:cs typeface="Arial" panose="020B0604020202020204" pitchFamily="34" charset="0"/>
                        </a:rPr>
                        <a:t>(n=16)</a:t>
                      </a:r>
                    </a:p>
                  </a:txBody>
                  <a:tcPr anchor="ctr"/>
                </a:tc>
                <a:tc>
                  <a:txBody>
                    <a:bodyPr/>
                    <a:lstStyle/>
                    <a:p>
                      <a:pPr algn="ctr" fontAlgn="b"/>
                      <a:r>
                        <a:rPr lang="en-GB" sz="1200" b="1" i="0" u="none" strike="noStrike">
                          <a:solidFill>
                            <a:schemeClr val="bg1"/>
                          </a:solidFill>
                          <a:effectLst/>
                          <a:latin typeface="Arial" panose="020B0604020202020204" pitchFamily="34" charset="0"/>
                          <a:cs typeface="Arial" panose="020B0604020202020204" pitchFamily="34" charset="0"/>
                        </a:rPr>
                        <a:t>350 mg </a:t>
                      </a:r>
                    </a:p>
                    <a:p>
                      <a:pPr algn="ctr" fontAlgn="b"/>
                      <a:r>
                        <a:rPr lang="en-GB" sz="1200" b="1" i="0" u="none" strike="noStrike">
                          <a:solidFill>
                            <a:schemeClr val="bg1"/>
                          </a:solidFill>
                          <a:effectLst/>
                          <a:latin typeface="Arial" panose="020B0604020202020204" pitchFamily="34" charset="0"/>
                          <a:cs typeface="Arial" panose="020B0604020202020204" pitchFamily="34" charset="0"/>
                        </a:rPr>
                        <a:t>(n=14)</a:t>
                      </a:r>
                    </a:p>
                  </a:txBody>
                  <a:tcPr anchor="ctr"/>
                </a:tc>
                <a:tc>
                  <a:txBody>
                    <a:bodyPr/>
                    <a:lstStyle/>
                    <a:p>
                      <a:pPr algn="ctr" fontAlgn="b"/>
                      <a:r>
                        <a:rPr lang="en-GB" sz="1200" b="1" i="0" u="none" strike="noStrike">
                          <a:solidFill>
                            <a:schemeClr val="bg1"/>
                          </a:solidFill>
                          <a:effectLst/>
                          <a:latin typeface="Arial" panose="020B0604020202020204" pitchFamily="34" charset="0"/>
                          <a:cs typeface="Arial" panose="020B0604020202020204" pitchFamily="34" charset="0"/>
                        </a:rPr>
                        <a:t>500 mg </a:t>
                      </a:r>
                    </a:p>
                    <a:p>
                      <a:pPr algn="ctr" fontAlgn="b"/>
                      <a:r>
                        <a:rPr lang="en-GB" sz="1200" b="1" i="0" u="none" strike="noStrike">
                          <a:solidFill>
                            <a:schemeClr val="bg1"/>
                          </a:solidFill>
                          <a:effectLst/>
                          <a:latin typeface="Arial" panose="020B0604020202020204" pitchFamily="34" charset="0"/>
                          <a:cs typeface="Arial" panose="020B0604020202020204" pitchFamily="34" charset="0"/>
                        </a:rPr>
                        <a:t>(n=7)</a:t>
                      </a:r>
                    </a:p>
                  </a:txBody>
                  <a:tcPr anchor="ctr"/>
                </a:tc>
                <a:tc>
                  <a:txBody>
                    <a:bodyPr/>
                    <a:lstStyle/>
                    <a:p>
                      <a:pPr algn="ctr" fontAlgn="b"/>
                      <a:r>
                        <a:rPr lang="en-GB" sz="1200" b="1" i="0" u="none" strike="noStrike">
                          <a:solidFill>
                            <a:schemeClr val="bg1"/>
                          </a:solidFill>
                          <a:effectLst/>
                          <a:latin typeface="Arial" panose="020B0604020202020204" pitchFamily="34" charset="0"/>
                          <a:cs typeface="Arial" panose="020B0604020202020204" pitchFamily="34" charset="0"/>
                        </a:rPr>
                        <a:t>Total </a:t>
                      </a:r>
                    </a:p>
                    <a:p>
                      <a:pPr algn="ctr" fontAlgn="b"/>
                      <a:r>
                        <a:rPr lang="en-GB" sz="1200" b="1" i="0" u="none" strike="noStrike">
                          <a:solidFill>
                            <a:schemeClr val="bg1"/>
                          </a:solidFill>
                          <a:effectLst/>
                          <a:latin typeface="Arial" panose="020B0604020202020204" pitchFamily="34" charset="0"/>
                          <a:cs typeface="Arial" panose="020B0604020202020204" pitchFamily="34" charset="0"/>
                        </a:rPr>
                        <a:t>(N=43)</a:t>
                      </a:r>
                    </a:p>
                  </a:txBody>
                  <a:tcPr anchor="ctr"/>
                </a:tc>
                <a:extLst>
                  <a:ext uri="{0D108BD9-81ED-4DB2-BD59-A6C34878D82A}">
                    <a16:rowId xmlns:a16="http://schemas.microsoft.com/office/drawing/2014/main" val="4044453689"/>
                  </a:ext>
                </a:extLst>
              </a:tr>
              <a:tr h="258113">
                <a:tc>
                  <a:txBody>
                    <a:bodyPr/>
                    <a:lstStyle/>
                    <a:p>
                      <a:pPr algn="l" fontAlgn="b"/>
                      <a:r>
                        <a:rPr lang="en-GB" sz="1200" b="1" i="0" u="none" strike="noStrike">
                          <a:solidFill>
                            <a:schemeClr val="tx1"/>
                          </a:solidFill>
                          <a:effectLst/>
                          <a:latin typeface="Arial" panose="020B0604020202020204" pitchFamily="34" charset="0"/>
                          <a:cs typeface="Arial" panose="020B0604020202020204" pitchFamily="34" charset="0"/>
                        </a:rPr>
                        <a:t>Best overall response, n (%)</a:t>
                      </a:r>
                      <a:r>
                        <a:rPr lang="en-GB" sz="1200" b="1" i="0" u="none" strike="noStrike" baseline="30000">
                          <a:solidFill>
                            <a:schemeClr val="tx1"/>
                          </a:solidFill>
                          <a:effectLst/>
                          <a:latin typeface="Arial" panose="020B0604020202020204" pitchFamily="34" charset="0"/>
                          <a:cs typeface="Arial" panose="020B0604020202020204" pitchFamily="34" charset="0"/>
                        </a:rPr>
                        <a:t>a</a:t>
                      </a:r>
                    </a:p>
                  </a:txBody>
                  <a:tcPr marR="0" anchor="ctr">
                    <a:solidFill>
                      <a:srgbClr val="CBCDD2"/>
                    </a:solidFill>
                  </a:tcPr>
                </a:tc>
                <a:tc>
                  <a:txBody>
                    <a:bodyPr/>
                    <a:lstStyle/>
                    <a:p>
                      <a:pPr algn="ctr" fontAlgn="b"/>
                      <a:endParaRPr lang="en-IT" sz="1200" b="0" i="0" u="none" strike="noStrike">
                        <a:solidFill>
                          <a:schemeClr val="tx1"/>
                        </a:solidFill>
                        <a:effectLst/>
                        <a:latin typeface="Arial" panose="020B0604020202020204" pitchFamily="34" charset="0"/>
                        <a:cs typeface="Arial" panose="020B0604020202020204" pitchFamily="34" charset="0"/>
                      </a:endParaRPr>
                    </a:p>
                  </a:txBody>
                  <a:tcPr anchor="ctr">
                    <a:solidFill>
                      <a:srgbClr val="CBCDD2"/>
                    </a:solidFill>
                  </a:tcPr>
                </a:tc>
                <a:tc>
                  <a:txBody>
                    <a:bodyPr/>
                    <a:lstStyle/>
                    <a:p>
                      <a:pPr algn="ctr" fontAlgn="b"/>
                      <a:endParaRPr lang="en-IT" sz="1200" b="0" i="0" u="none" strike="noStrike">
                        <a:solidFill>
                          <a:schemeClr val="tx1"/>
                        </a:solidFill>
                        <a:effectLst/>
                        <a:latin typeface="Arial" panose="020B0604020202020204" pitchFamily="34" charset="0"/>
                        <a:cs typeface="Arial" panose="020B0604020202020204" pitchFamily="34" charset="0"/>
                      </a:endParaRPr>
                    </a:p>
                  </a:txBody>
                  <a:tcPr anchor="ctr">
                    <a:solidFill>
                      <a:srgbClr val="CBCDD2"/>
                    </a:solidFill>
                  </a:tcPr>
                </a:tc>
                <a:tc>
                  <a:txBody>
                    <a:bodyPr/>
                    <a:lstStyle/>
                    <a:p>
                      <a:pPr algn="ctr" fontAlgn="b"/>
                      <a:endParaRPr lang="en-IT" sz="1200" b="0" i="0" u="none" strike="noStrike">
                        <a:solidFill>
                          <a:schemeClr val="tx1"/>
                        </a:solidFill>
                        <a:effectLst/>
                        <a:latin typeface="Arial" panose="020B0604020202020204" pitchFamily="34" charset="0"/>
                        <a:cs typeface="Arial" panose="020B0604020202020204" pitchFamily="34" charset="0"/>
                      </a:endParaRPr>
                    </a:p>
                  </a:txBody>
                  <a:tcPr anchor="ctr">
                    <a:solidFill>
                      <a:srgbClr val="CBCDD2"/>
                    </a:solidFill>
                  </a:tcPr>
                </a:tc>
                <a:tc>
                  <a:txBody>
                    <a:bodyPr/>
                    <a:lstStyle/>
                    <a:p>
                      <a:pPr algn="ctr" fontAlgn="b"/>
                      <a:endParaRPr lang="en-IT" sz="1200" b="0" i="0" u="none" strike="noStrike">
                        <a:solidFill>
                          <a:schemeClr val="tx1"/>
                        </a:solidFill>
                        <a:effectLst/>
                        <a:latin typeface="Arial" panose="020B0604020202020204" pitchFamily="34" charset="0"/>
                        <a:cs typeface="Arial" panose="020B0604020202020204" pitchFamily="34" charset="0"/>
                      </a:endParaRPr>
                    </a:p>
                  </a:txBody>
                  <a:tcPr anchor="ctr">
                    <a:solidFill>
                      <a:srgbClr val="CBCDD2"/>
                    </a:solidFill>
                  </a:tcPr>
                </a:tc>
                <a:tc>
                  <a:txBody>
                    <a:bodyPr/>
                    <a:lstStyle/>
                    <a:p>
                      <a:pPr algn="ctr" fontAlgn="b"/>
                      <a:endParaRPr lang="en-IT" sz="1200" b="0" i="0" u="none" strike="noStrike">
                        <a:solidFill>
                          <a:schemeClr val="tx1"/>
                        </a:solidFill>
                        <a:effectLst/>
                        <a:latin typeface="Arial" panose="020B0604020202020204" pitchFamily="34" charset="0"/>
                        <a:cs typeface="Arial" panose="020B0604020202020204" pitchFamily="34" charset="0"/>
                      </a:endParaRPr>
                    </a:p>
                  </a:txBody>
                  <a:tcPr anchor="ctr">
                    <a:solidFill>
                      <a:srgbClr val="CBCDD2"/>
                    </a:solidFill>
                  </a:tcPr>
                </a:tc>
                <a:tc>
                  <a:txBody>
                    <a:bodyPr/>
                    <a:lstStyle/>
                    <a:p>
                      <a:pPr algn="ctr" fontAlgn="b"/>
                      <a:endParaRPr lang="en-IT" sz="1200" b="0" i="0" u="none" strike="noStrike">
                        <a:solidFill>
                          <a:schemeClr val="tx1"/>
                        </a:solidFill>
                        <a:effectLst/>
                        <a:latin typeface="Arial" panose="020B0604020202020204" pitchFamily="34" charset="0"/>
                        <a:cs typeface="Arial" panose="020B0604020202020204" pitchFamily="34" charset="0"/>
                      </a:endParaRPr>
                    </a:p>
                  </a:txBody>
                  <a:tcPr anchor="ctr">
                    <a:solidFill>
                      <a:srgbClr val="CBCDD2"/>
                    </a:solidFill>
                  </a:tcPr>
                </a:tc>
                <a:extLst>
                  <a:ext uri="{0D108BD9-81ED-4DB2-BD59-A6C34878D82A}">
                    <a16:rowId xmlns:a16="http://schemas.microsoft.com/office/drawing/2014/main" val="1914838711"/>
                  </a:ext>
                </a:extLst>
              </a:tr>
              <a:tr h="258113">
                <a:tc>
                  <a:txBody>
                    <a:bodyPr/>
                    <a:lstStyle/>
                    <a:p>
                      <a:pPr lvl="1" algn="l" fontAlgn="b"/>
                      <a:r>
                        <a:rPr lang="en-GB" sz="1200" b="0" i="0" u="none" strike="noStrike">
                          <a:solidFill>
                            <a:schemeClr val="tx1"/>
                          </a:solidFill>
                          <a:effectLst/>
                          <a:latin typeface="Arial" panose="020B0604020202020204" pitchFamily="34" charset="0"/>
                          <a:cs typeface="Arial" panose="020B0604020202020204" pitchFamily="34" charset="0"/>
                        </a:rPr>
                        <a:t>CR</a:t>
                      </a:r>
                    </a:p>
                  </a:txBody>
                  <a:tcPr marR="0" anchor="ctr">
                    <a:solidFill>
                      <a:srgbClr val="CBCDD2"/>
                    </a:solidFill>
                  </a:tcPr>
                </a:tc>
                <a:tc>
                  <a:txBody>
                    <a:bodyPr/>
                    <a:lstStyle/>
                    <a:p>
                      <a:pPr algn="ctr" fontAlgn="b"/>
                      <a:r>
                        <a:rPr lang="en-IT" sz="1200" b="0" i="0" u="none" strike="noStrike">
                          <a:solidFill>
                            <a:schemeClr val="tx1"/>
                          </a:solidFill>
                          <a:effectLst/>
                          <a:latin typeface="Arial" panose="020B0604020202020204" pitchFamily="34" charset="0"/>
                          <a:cs typeface="Arial" panose="020B0604020202020204" pitchFamily="34" charset="0"/>
                        </a:rPr>
                        <a:t>0</a:t>
                      </a:r>
                    </a:p>
                  </a:txBody>
                  <a:tcPr anchor="ctr">
                    <a:solidFill>
                      <a:srgbClr val="CBCDD2"/>
                    </a:solidFill>
                  </a:tcPr>
                </a:tc>
                <a:tc>
                  <a:txBody>
                    <a:bodyPr/>
                    <a:lstStyle/>
                    <a:p>
                      <a:pPr algn="ctr" fontAlgn="b"/>
                      <a:r>
                        <a:rPr lang="en-IT" sz="1200" b="0" i="0" u="none" strike="noStrike">
                          <a:solidFill>
                            <a:schemeClr val="tx1"/>
                          </a:solidFill>
                          <a:effectLst/>
                          <a:latin typeface="Arial" panose="020B0604020202020204" pitchFamily="34" charset="0"/>
                          <a:cs typeface="Arial" panose="020B0604020202020204" pitchFamily="34" charset="0"/>
                        </a:rPr>
                        <a:t>0</a:t>
                      </a:r>
                    </a:p>
                  </a:txBody>
                  <a:tcPr anchor="ctr">
                    <a:solidFill>
                      <a:srgbClr val="CBCDD2"/>
                    </a:solidFill>
                  </a:tcPr>
                </a:tc>
                <a:tc>
                  <a:txBody>
                    <a:bodyPr/>
                    <a:lstStyle/>
                    <a:p>
                      <a:pPr algn="ctr" fontAlgn="b"/>
                      <a:r>
                        <a:rPr lang="en-IT" sz="1200" b="0" i="0" u="none" strike="noStrike">
                          <a:solidFill>
                            <a:schemeClr val="tx1"/>
                          </a:solidFill>
                          <a:effectLst/>
                          <a:latin typeface="Arial" panose="020B0604020202020204" pitchFamily="34" charset="0"/>
                          <a:cs typeface="Arial" panose="020B0604020202020204" pitchFamily="34" charset="0"/>
                        </a:rPr>
                        <a:t>2 (13)</a:t>
                      </a:r>
                    </a:p>
                  </a:txBody>
                  <a:tcPr anchor="ctr">
                    <a:solidFill>
                      <a:srgbClr val="CBCDD2"/>
                    </a:solidFill>
                  </a:tcPr>
                </a:tc>
                <a:tc>
                  <a:txBody>
                    <a:bodyPr/>
                    <a:lstStyle/>
                    <a:p>
                      <a:pPr algn="ctr" fontAlgn="b"/>
                      <a:r>
                        <a:rPr lang="en-IT" sz="1200" b="0" i="0" u="none" strike="noStrike">
                          <a:solidFill>
                            <a:schemeClr val="tx1"/>
                          </a:solidFill>
                          <a:effectLst/>
                          <a:latin typeface="Arial" panose="020B0604020202020204" pitchFamily="34" charset="0"/>
                          <a:cs typeface="Arial" panose="020B0604020202020204" pitchFamily="34" charset="0"/>
                        </a:rPr>
                        <a:t>0</a:t>
                      </a:r>
                    </a:p>
                  </a:txBody>
                  <a:tcPr anchor="ctr">
                    <a:solidFill>
                      <a:srgbClr val="CBCDD2"/>
                    </a:solidFill>
                  </a:tcPr>
                </a:tc>
                <a:tc>
                  <a:txBody>
                    <a:bodyPr/>
                    <a:lstStyle/>
                    <a:p>
                      <a:pPr algn="ctr" fontAlgn="b"/>
                      <a:r>
                        <a:rPr lang="en-IT" sz="1200" b="0" i="0" u="none" strike="noStrike">
                          <a:solidFill>
                            <a:schemeClr val="tx1"/>
                          </a:solidFill>
                          <a:effectLst/>
                          <a:latin typeface="Arial" panose="020B0604020202020204" pitchFamily="34" charset="0"/>
                          <a:cs typeface="Arial" panose="020B0604020202020204" pitchFamily="34" charset="0"/>
                        </a:rPr>
                        <a:t>0</a:t>
                      </a:r>
                    </a:p>
                  </a:txBody>
                  <a:tcPr anchor="ctr">
                    <a:solidFill>
                      <a:srgbClr val="CBCDD2"/>
                    </a:solidFill>
                  </a:tcPr>
                </a:tc>
                <a:tc>
                  <a:txBody>
                    <a:bodyPr/>
                    <a:lstStyle/>
                    <a:p>
                      <a:pPr algn="ctr" fontAlgn="b"/>
                      <a:r>
                        <a:rPr lang="en-IT" sz="1200" b="1" i="0" u="none" strike="noStrike">
                          <a:solidFill>
                            <a:schemeClr val="tx1"/>
                          </a:solidFill>
                          <a:effectLst/>
                          <a:latin typeface="Arial" panose="020B0604020202020204" pitchFamily="34" charset="0"/>
                          <a:cs typeface="Arial" panose="020B0604020202020204" pitchFamily="34" charset="0"/>
                        </a:rPr>
                        <a:t>2 (5)</a:t>
                      </a:r>
                    </a:p>
                  </a:txBody>
                  <a:tcPr anchor="ctr">
                    <a:solidFill>
                      <a:srgbClr val="CBCDD2"/>
                    </a:solidFill>
                  </a:tcPr>
                </a:tc>
                <a:extLst>
                  <a:ext uri="{0D108BD9-81ED-4DB2-BD59-A6C34878D82A}">
                    <a16:rowId xmlns:a16="http://schemas.microsoft.com/office/drawing/2014/main" val="1902077079"/>
                  </a:ext>
                </a:extLst>
              </a:tr>
              <a:tr h="258113">
                <a:tc>
                  <a:txBody>
                    <a:bodyPr/>
                    <a:lstStyle/>
                    <a:p>
                      <a:pPr lvl="1" algn="l" fontAlgn="b"/>
                      <a:r>
                        <a:rPr lang="en-GB" sz="1200" b="0" i="0" u="none" strike="noStrike">
                          <a:solidFill>
                            <a:schemeClr val="tx1"/>
                          </a:solidFill>
                          <a:effectLst/>
                          <a:latin typeface="Arial" panose="020B0604020202020204" pitchFamily="34" charset="0"/>
                          <a:cs typeface="Arial" panose="020B0604020202020204" pitchFamily="34" charset="0"/>
                        </a:rPr>
                        <a:t>PR</a:t>
                      </a:r>
                    </a:p>
                  </a:txBody>
                  <a:tcPr marR="0" anchor="ctr">
                    <a:solidFill>
                      <a:srgbClr val="CBCDD2"/>
                    </a:solidFill>
                  </a:tcPr>
                </a:tc>
                <a:tc>
                  <a:txBody>
                    <a:bodyPr/>
                    <a:lstStyle/>
                    <a:p>
                      <a:pPr algn="ctr" fontAlgn="b"/>
                      <a:r>
                        <a:rPr lang="en-IT" sz="1200" b="0" i="0" u="none" strike="noStrike">
                          <a:solidFill>
                            <a:schemeClr val="tx1"/>
                          </a:solidFill>
                          <a:effectLst/>
                          <a:latin typeface="Arial" panose="020B0604020202020204" pitchFamily="34" charset="0"/>
                          <a:cs typeface="Arial" panose="020B0604020202020204" pitchFamily="34" charset="0"/>
                        </a:rPr>
                        <a:t>1 (100)</a:t>
                      </a:r>
                    </a:p>
                  </a:txBody>
                  <a:tcPr anchor="ctr">
                    <a:solidFill>
                      <a:srgbClr val="CBCDD2"/>
                    </a:solidFill>
                  </a:tcPr>
                </a:tc>
                <a:tc>
                  <a:txBody>
                    <a:bodyPr/>
                    <a:lstStyle/>
                    <a:p>
                      <a:pPr algn="ctr" fontAlgn="b"/>
                      <a:r>
                        <a:rPr lang="en-IT" sz="1200" b="0" i="0" u="none" strike="noStrike">
                          <a:solidFill>
                            <a:schemeClr val="tx1"/>
                          </a:solidFill>
                          <a:effectLst/>
                          <a:latin typeface="Arial" panose="020B0604020202020204" pitchFamily="34" charset="0"/>
                          <a:cs typeface="Arial" panose="020B0604020202020204" pitchFamily="34" charset="0"/>
                        </a:rPr>
                        <a:t>4 (80)</a:t>
                      </a:r>
                    </a:p>
                  </a:txBody>
                  <a:tcPr anchor="ctr">
                    <a:solidFill>
                      <a:srgbClr val="CBCDD2"/>
                    </a:solidFill>
                  </a:tcPr>
                </a:tc>
                <a:tc>
                  <a:txBody>
                    <a:bodyPr/>
                    <a:lstStyle/>
                    <a:p>
                      <a:pPr algn="ctr" fontAlgn="b"/>
                      <a:r>
                        <a:rPr lang="en-IT" sz="1200" b="0" i="0" u="none" strike="noStrike">
                          <a:solidFill>
                            <a:schemeClr val="tx1"/>
                          </a:solidFill>
                          <a:effectLst/>
                          <a:latin typeface="Arial" panose="020B0604020202020204" pitchFamily="34" charset="0"/>
                          <a:cs typeface="Arial" panose="020B0604020202020204" pitchFamily="34" charset="0"/>
                        </a:rPr>
                        <a:t>10 (63)</a:t>
                      </a:r>
                    </a:p>
                  </a:txBody>
                  <a:tcPr anchor="ctr">
                    <a:solidFill>
                      <a:srgbClr val="CBCDD2"/>
                    </a:solidFill>
                  </a:tcPr>
                </a:tc>
                <a:tc>
                  <a:txBody>
                    <a:bodyPr/>
                    <a:lstStyle/>
                    <a:p>
                      <a:pPr algn="ctr" fontAlgn="b"/>
                      <a:r>
                        <a:rPr lang="en-IT" sz="1200" b="0" i="0" u="none" strike="noStrike">
                          <a:solidFill>
                            <a:schemeClr val="tx1"/>
                          </a:solidFill>
                          <a:effectLst/>
                          <a:latin typeface="Arial" panose="020B0604020202020204" pitchFamily="34" charset="0"/>
                          <a:cs typeface="Arial" panose="020B0604020202020204" pitchFamily="34" charset="0"/>
                        </a:rPr>
                        <a:t>6 (43)</a:t>
                      </a:r>
                    </a:p>
                  </a:txBody>
                  <a:tcPr anchor="ctr">
                    <a:solidFill>
                      <a:srgbClr val="CBCDD2"/>
                    </a:solidFill>
                  </a:tcPr>
                </a:tc>
                <a:tc>
                  <a:txBody>
                    <a:bodyPr/>
                    <a:lstStyle/>
                    <a:p>
                      <a:pPr algn="ctr" fontAlgn="b"/>
                      <a:r>
                        <a:rPr lang="en-IT" sz="1200" b="0" i="0" u="none" strike="noStrike">
                          <a:solidFill>
                            <a:schemeClr val="tx1"/>
                          </a:solidFill>
                          <a:effectLst/>
                          <a:latin typeface="Arial" panose="020B0604020202020204" pitchFamily="34" charset="0"/>
                          <a:cs typeface="Arial" panose="020B0604020202020204" pitchFamily="34" charset="0"/>
                        </a:rPr>
                        <a:t>1 (14)</a:t>
                      </a:r>
                    </a:p>
                  </a:txBody>
                  <a:tcPr anchor="ctr">
                    <a:solidFill>
                      <a:srgbClr val="CBCDD2"/>
                    </a:solidFill>
                  </a:tcPr>
                </a:tc>
                <a:tc>
                  <a:txBody>
                    <a:bodyPr/>
                    <a:lstStyle/>
                    <a:p>
                      <a:pPr algn="ctr" fontAlgn="b"/>
                      <a:r>
                        <a:rPr lang="en-IT" sz="1200" b="1" i="0" u="none" strike="noStrike">
                          <a:solidFill>
                            <a:schemeClr val="tx1"/>
                          </a:solidFill>
                          <a:effectLst/>
                          <a:latin typeface="Arial" panose="020B0604020202020204" pitchFamily="34" charset="0"/>
                          <a:cs typeface="Arial" panose="020B0604020202020204" pitchFamily="34" charset="0"/>
                        </a:rPr>
                        <a:t>22 (51)</a:t>
                      </a:r>
                    </a:p>
                  </a:txBody>
                  <a:tcPr anchor="ctr">
                    <a:solidFill>
                      <a:srgbClr val="CBCDD2"/>
                    </a:solidFill>
                  </a:tcPr>
                </a:tc>
                <a:extLst>
                  <a:ext uri="{0D108BD9-81ED-4DB2-BD59-A6C34878D82A}">
                    <a16:rowId xmlns:a16="http://schemas.microsoft.com/office/drawing/2014/main" val="2196448121"/>
                  </a:ext>
                </a:extLst>
              </a:tr>
              <a:tr h="258113">
                <a:tc>
                  <a:txBody>
                    <a:bodyPr/>
                    <a:lstStyle/>
                    <a:p>
                      <a:pPr lvl="1" algn="l" fontAlgn="b"/>
                      <a:r>
                        <a:rPr lang="en-GB" sz="1200" b="0" i="0" u="none" strike="noStrike">
                          <a:solidFill>
                            <a:schemeClr val="tx1"/>
                          </a:solidFill>
                          <a:effectLst/>
                          <a:latin typeface="Arial" panose="020B0604020202020204" pitchFamily="34" charset="0"/>
                          <a:cs typeface="Arial" panose="020B0604020202020204" pitchFamily="34" charset="0"/>
                        </a:rPr>
                        <a:t>PR-L</a:t>
                      </a:r>
                    </a:p>
                  </a:txBody>
                  <a:tcPr marR="0" anchor="ctr">
                    <a:solidFill>
                      <a:srgbClr val="CBCDD2"/>
                    </a:solidFill>
                  </a:tcPr>
                </a:tc>
                <a:tc>
                  <a:txBody>
                    <a:bodyPr/>
                    <a:lstStyle/>
                    <a:p>
                      <a:pPr algn="ctr" fontAlgn="b"/>
                      <a:r>
                        <a:rPr lang="en-IT" sz="1200" b="0" i="0" u="none" strike="noStrike">
                          <a:solidFill>
                            <a:schemeClr val="tx1"/>
                          </a:solidFill>
                          <a:effectLst/>
                          <a:latin typeface="Arial" panose="020B0604020202020204" pitchFamily="34" charset="0"/>
                          <a:cs typeface="Arial" panose="020B0604020202020204" pitchFamily="34" charset="0"/>
                        </a:rPr>
                        <a:t>0</a:t>
                      </a:r>
                    </a:p>
                  </a:txBody>
                  <a:tcPr anchor="ctr">
                    <a:solidFill>
                      <a:srgbClr val="CBCDD2"/>
                    </a:solidFill>
                  </a:tcPr>
                </a:tc>
                <a:tc>
                  <a:txBody>
                    <a:bodyPr/>
                    <a:lstStyle/>
                    <a:p>
                      <a:pPr algn="ctr" fontAlgn="b"/>
                      <a:r>
                        <a:rPr lang="en-IT" sz="1200" b="0" i="0" u="none" strike="noStrike">
                          <a:solidFill>
                            <a:schemeClr val="tx1"/>
                          </a:solidFill>
                          <a:effectLst/>
                          <a:latin typeface="Arial" panose="020B0604020202020204" pitchFamily="34" charset="0"/>
                          <a:cs typeface="Arial" panose="020B0604020202020204" pitchFamily="34" charset="0"/>
                        </a:rPr>
                        <a:t>0</a:t>
                      </a:r>
                    </a:p>
                  </a:txBody>
                  <a:tcPr anchor="ctr">
                    <a:solidFill>
                      <a:srgbClr val="CBCDD2"/>
                    </a:solidFill>
                  </a:tcPr>
                </a:tc>
                <a:tc>
                  <a:txBody>
                    <a:bodyPr/>
                    <a:lstStyle/>
                    <a:p>
                      <a:pPr algn="ctr" fontAlgn="b"/>
                      <a:r>
                        <a:rPr lang="en-IT" sz="1200" b="0" i="0" u="none" strike="noStrike">
                          <a:solidFill>
                            <a:schemeClr val="tx1"/>
                          </a:solidFill>
                          <a:effectLst/>
                          <a:latin typeface="Arial" panose="020B0604020202020204" pitchFamily="34" charset="0"/>
                          <a:cs typeface="Arial" panose="020B0604020202020204" pitchFamily="34" charset="0"/>
                        </a:rPr>
                        <a:t>2 (13)</a:t>
                      </a:r>
                    </a:p>
                  </a:txBody>
                  <a:tcPr anchor="ctr">
                    <a:solidFill>
                      <a:srgbClr val="CBCDD2"/>
                    </a:solidFill>
                  </a:tcPr>
                </a:tc>
                <a:tc>
                  <a:txBody>
                    <a:bodyPr/>
                    <a:lstStyle/>
                    <a:p>
                      <a:pPr algn="ctr" fontAlgn="b"/>
                      <a:r>
                        <a:rPr lang="en-IT" sz="1200" b="0" i="0" u="none" strike="noStrike">
                          <a:solidFill>
                            <a:schemeClr val="tx1"/>
                          </a:solidFill>
                          <a:effectLst/>
                          <a:latin typeface="Arial" panose="020B0604020202020204" pitchFamily="34" charset="0"/>
                          <a:cs typeface="Arial" panose="020B0604020202020204" pitchFamily="34" charset="0"/>
                        </a:rPr>
                        <a:t>2 (14)</a:t>
                      </a:r>
                    </a:p>
                  </a:txBody>
                  <a:tcPr anchor="ctr">
                    <a:solidFill>
                      <a:srgbClr val="CBCDD2"/>
                    </a:solidFill>
                  </a:tcPr>
                </a:tc>
                <a:tc>
                  <a:txBody>
                    <a:bodyPr/>
                    <a:lstStyle/>
                    <a:p>
                      <a:pPr algn="ctr" fontAlgn="b"/>
                      <a:r>
                        <a:rPr lang="en-IT" sz="1200" b="0" i="0" u="none" strike="noStrike">
                          <a:solidFill>
                            <a:schemeClr val="tx1"/>
                          </a:solidFill>
                          <a:effectLst/>
                          <a:latin typeface="Arial" panose="020B0604020202020204" pitchFamily="34" charset="0"/>
                          <a:cs typeface="Arial" panose="020B0604020202020204" pitchFamily="34" charset="0"/>
                        </a:rPr>
                        <a:t>3 (43)</a:t>
                      </a:r>
                    </a:p>
                  </a:txBody>
                  <a:tcPr anchor="ctr">
                    <a:solidFill>
                      <a:srgbClr val="CBCDD2"/>
                    </a:solidFill>
                  </a:tcPr>
                </a:tc>
                <a:tc>
                  <a:txBody>
                    <a:bodyPr/>
                    <a:lstStyle/>
                    <a:p>
                      <a:pPr algn="ctr" fontAlgn="b"/>
                      <a:r>
                        <a:rPr lang="en-IT" sz="1200" b="1" i="0" u="none" strike="noStrike">
                          <a:solidFill>
                            <a:schemeClr val="tx1"/>
                          </a:solidFill>
                          <a:effectLst/>
                          <a:latin typeface="Arial" panose="020B0604020202020204" pitchFamily="34" charset="0"/>
                          <a:cs typeface="Arial" panose="020B0604020202020204" pitchFamily="34" charset="0"/>
                        </a:rPr>
                        <a:t>7 (16)</a:t>
                      </a:r>
                    </a:p>
                  </a:txBody>
                  <a:tcPr anchor="ctr">
                    <a:solidFill>
                      <a:srgbClr val="CBCDD2"/>
                    </a:solidFill>
                  </a:tcPr>
                </a:tc>
                <a:extLst>
                  <a:ext uri="{0D108BD9-81ED-4DB2-BD59-A6C34878D82A}">
                    <a16:rowId xmlns:a16="http://schemas.microsoft.com/office/drawing/2014/main" val="2935901572"/>
                  </a:ext>
                </a:extLst>
              </a:tr>
              <a:tr h="258113">
                <a:tc>
                  <a:txBody>
                    <a:bodyPr/>
                    <a:lstStyle/>
                    <a:p>
                      <a:pPr lvl="1" algn="l" fontAlgn="b"/>
                      <a:r>
                        <a:rPr lang="en-GB" sz="1200" b="0" i="0" u="none" strike="noStrike">
                          <a:solidFill>
                            <a:schemeClr val="tx1"/>
                          </a:solidFill>
                          <a:effectLst/>
                          <a:latin typeface="Arial" panose="020B0604020202020204" pitchFamily="34" charset="0"/>
                          <a:cs typeface="Arial" panose="020B0604020202020204" pitchFamily="34" charset="0"/>
                        </a:rPr>
                        <a:t>SD</a:t>
                      </a:r>
                    </a:p>
                  </a:txBody>
                  <a:tcPr marR="0" anchor="ctr">
                    <a:solidFill>
                      <a:srgbClr val="CBCDD2"/>
                    </a:solidFill>
                  </a:tcPr>
                </a:tc>
                <a:tc>
                  <a:txBody>
                    <a:bodyPr/>
                    <a:lstStyle/>
                    <a:p>
                      <a:pPr algn="ctr" fontAlgn="b"/>
                      <a:r>
                        <a:rPr lang="en-IT" sz="1200" b="0" i="0" u="none" strike="noStrike">
                          <a:solidFill>
                            <a:schemeClr val="tx1"/>
                          </a:solidFill>
                          <a:effectLst/>
                          <a:latin typeface="Arial" panose="020B0604020202020204" pitchFamily="34" charset="0"/>
                          <a:cs typeface="Arial" panose="020B0604020202020204" pitchFamily="34" charset="0"/>
                        </a:rPr>
                        <a:t>0</a:t>
                      </a:r>
                    </a:p>
                  </a:txBody>
                  <a:tcPr anchor="ctr">
                    <a:solidFill>
                      <a:srgbClr val="CBCDD2"/>
                    </a:solidFill>
                  </a:tcPr>
                </a:tc>
                <a:tc>
                  <a:txBody>
                    <a:bodyPr/>
                    <a:lstStyle/>
                    <a:p>
                      <a:pPr algn="ctr" fontAlgn="b"/>
                      <a:r>
                        <a:rPr lang="en-IT" sz="1200" b="0" i="0" u="none" strike="noStrike">
                          <a:solidFill>
                            <a:schemeClr val="tx1"/>
                          </a:solidFill>
                          <a:effectLst/>
                          <a:latin typeface="Arial" panose="020B0604020202020204" pitchFamily="34" charset="0"/>
                          <a:cs typeface="Arial" panose="020B0604020202020204" pitchFamily="34" charset="0"/>
                        </a:rPr>
                        <a:t>1 (20)</a:t>
                      </a:r>
                    </a:p>
                  </a:txBody>
                  <a:tcPr anchor="ctr">
                    <a:solidFill>
                      <a:srgbClr val="CBCDD2"/>
                    </a:solidFill>
                  </a:tcPr>
                </a:tc>
                <a:tc>
                  <a:txBody>
                    <a:bodyPr/>
                    <a:lstStyle/>
                    <a:p>
                      <a:pPr algn="ctr" fontAlgn="b"/>
                      <a:r>
                        <a:rPr lang="en-IT" sz="1200" b="0" i="0" u="none" strike="noStrike">
                          <a:solidFill>
                            <a:schemeClr val="tx1"/>
                          </a:solidFill>
                          <a:effectLst/>
                          <a:latin typeface="Arial" panose="020B0604020202020204" pitchFamily="34" charset="0"/>
                          <a:cs typeface="Arial" panose="020B0604020202020204" pitchFamily="34" charset="0"/>
                        </a:rPr>
                        <a:t>1 (6)</a:t>
                      </a:r>
                    </a:p>
                  </a:txBody>
                  <a:tcPr anchor="ctr">
                    <a:solidFill>
                      <a:srgbClr val="CBCDD2"/>
                    </a:solidFill>
                  </a:tcPr>
                </a:tc>
                <a:tc>
                  <a:txBody>
                    <a:bodyPr/>
                    <a:lstStyle/>
                    <a:p>
                      <a:pPr algn="ctr" fontAlgn="b"/>
                      <a:r>
                        <a:rPr lang="en-IT" sz="1200" b="0" i="0" u="none" strike="noStrike">
                          <a:solidFill>
                            <a:schemeClr val="tx1"/>
                          </a:solidFill>
                          <a:effectLst/>
                          <a:latin typeface="Arial" panose="020B0604020202020204" pitchFamily="34" charset="0"/>
                          <a:cs typeface="Arial" panose="020B0604020202020204" pitchFamily="34" charset="0"/>
                        </a:rPr>
                        <a:t>2 (14)</a:t>
                      </a:r>
                    </a:p>
                  </a:txBody>
                  <a:tcPr anchor="ctr">
                    <a:solidFill>
                      <a:srgbClr val="CBCDD2"/>
                    </a:solidFill>
                  </a:tcPr>
                </a:tc>
                <a:tc>
                  <a:txBody>
                    <a:bodyPr/>
                    <a:lstStyle/>
                    <a:p>
                      <a:pPr algn="ctr" fontAlgn="b"/>
                      <a:r>
                        <a:rPr lang="en-IT" sz="1200" b="0" i="0" u="none" strike="noStrike">
                          <a:solidFill>
                            <a:schemeClr val="tx1"/>
                          </a:solidFill>
                          <a:effectLst/>
                          <a:latin typeface="Arial" panose="020B0604020202020204" pitchFamily="34" charset="0"/>
                          <a:cs typeface="Arial" panose="020B0604020202020204" pitchFamily="34" charset="0"/>
                        </a:rPr>
                        <a:t>3 (43)</a:t>
                      </a:r>
                    </a:p>
                  </a:txBody>
                  <a:tcPr anchor="ctr">
                    <a:solidFill>
                      <a:srgbClr val="CBCDD2"/>
                    </a:solidFill>
                  </a:tcPr>
                </a:tc>
                <a:tc>
                  <a:txBody>
                    <a:bodyPr/>
                    <a:lstStyle/>
                    <a:p>
                      <a:pPr algn="ctr" fontAlgn="b"/>
                      <a:r>
                        <a:rPr lang="en-IT" sz="1200" b="1" i="0" u="none" strike="noStrike">
                          <a:solidFill>
                            <a:schemeClr val="tx1"/>
                          </a:solidFill>
                          <a:effectLst/>
                          <a:latin typeface="Arial" panose="020B0604020202020204" pitchFamily="34" charset="0"/>
                          <a:cs typeface="Arial" panose="020B0604020202020204" pitchFamily="34" charset="0"/>
                        </a:rPr>
                        <a:t>7 (16)</a:t>
                      </a:r>
                    </a:p>
                  </a:txBody>
                  <a:tcPr anchor="ctr">
                    <a:solidFill>
                      <a:srgbClr val="CBCDD2"/>
                    </a:solidFill>
                  </a:tcPr>
                </a:tc>
                <a:extLst>
                  <a:ext uri="{0D108BD9-81ED-4DB2-BD59-A6C34878D82A}">
                    <a16:rowId xmlns:a16="http://schemas.microsoft.com/office/drawing/2014/main" val="3636821219"/>
                  </a:ext>
                </a:extLst>
              </a:tr>
              <a:tr h="258113">
                <a:tc>
                  <a:txBody>
                    <a:bodyPr/>
                    <a:lstStyle/>
                    <a:p>
                      <a:pPr lvl="1" algn="l" fontAlgn="b"/>
                      <a:r>
                        <a:rPr lang="en-GB" sz="1200" b="0" i="0" u="none" strike="noStrike">
                          <a:solidFill>
                            <a:schemeClr val="tx1"/>
                          </a:solidFill>
                          <a:effectLst/>
                          <a:latin typeface="Arial" panose="020B0604020202020204" pitchFamily="34" charset="0"/>
                          <a:cs typeface="Arial" panose="020B0604020202020204" pitchFamily="34" charset="0"/>
                        </a:rPr>
                        <a:t>PD</a:t>
                      </a:r>
                    </a:p>
                  </a:txBody>
                  <a:tcPr marR="0" anchor="ctr">
                    <a:solidFill>
                      <a:srgbClr val="CBCDD2"/>
                    </a:solidFill>
                  </a:tcPr>
                </a:tc>
                <a:tc>
                  <a:txBody>
                    <a:bodyPr/>
                    <a:lstStyle/>
                    <a:p>
                      <a:pPr algn="ctr" fontAlgn="b"/>
                      <a:r>
                        <a:rPr lang="en-IT" sz="1200" b="0" i="0" u="none" strike="noStrike">
                          <a:solidFill>
                            <a:schemeClr val="tx1"/>
                          </a:solidFill>
                          <a:effectLst/>
                          <a:latin typeface="Arial" panose="020B0604020202020204" pitchFamily="34" charset="0"/>
                          <a:cs typeface="Arial" panose="020B0604020202020204" pitchFamily="34" charset="0"/>
                        </a:rPr>
                        <a:t>0</a:t>
                      </a:r>
                    </a:p>
                  </a:txBody>
                  <a:tcPr anchor="ctr">
                    <a:solidFill>
                      <a:srgbClr val="CBCDD2"/>
                    </a:solidFill>
                  </a:tcPr>
                </a:tc>
                <a:tc>
                  <a:txBody>
                    <a:bodyPr/>
                    <a:lstStyle/>
                    <a:p>
                      <a:pPr algn="ctr" fontAlgn="b"/>
                      <a:r>
                        <a:rPr lang="en-IT" sz="1200" b="0" i="0" u="none" strike="noStrike">
                          <a:solidFill>
                            <a:schemeClr val="tx1"/>
                          </a:solidFill>
                          <a:effectLst/>
                          <a:latin typeface="Arial" panose="020B0604020202020204" pitchFamily="34" charset="0"/>
                          <a:cs typeface="Arial" panose="020B0604020202020204" pitchFamily="34" charset="0"/>
                        </a:rPr>
                        <a:t>0</a:t>
                      </a:r>
                    </a:p>
                  </a:txBody>
                  <a:tcPr anchor="ctr">
                    <a:solidFill>
                      <a:srgbClr val="CBCDD2"/>
                    </a:solidFill>
                  </a:tcPr>
                </a:tc>
                <a:tc>
                  <a:txBody>
                    <a:bodyPr/>
                    <a:lstStyle/>
                    <a:p>
                      <a:pPr algn="ctr" fontAlgn="b"/>
                      <a:r>
                        <a:rPr lang="en-IT" sz="1200" b="0" i="0" u="none" strike="noStrike">
                          <a:solidFill>
                            <a:schemeClr val="tx1"/>
                          </a:solidFill>
                          <a:effectLst/>
                          <a:latin typeface="Arial" panose="020B0604020202020204" pitchFamily="34" charset="0"/>
                          <a:cs typeface="Arial" panose="020B0604020202020204" pitchFamily="34" charset="0"/>
                        </a:rPr>
                        <a:t>1 (6)</a:t>
                      </a:r>
                    </a:p>
                  </a:txBody>
                  <a:tcPr anchor="ctr">
                    <a:solidFill>
                      <a:srgbClr val="CBCDD2"/>
                    </a:solidFill>
                  </a:tcPr>
                </a:tc>
                <a:tc>
                  <a:txBody>
                    <a:bodyPr/>
                    <a:lstStyle/>
                    <a:p>
                      <a:pPr algn="ctr" fontAlgn="b"/>
                      <a:r>
                        <a:rPr lang="en-IT" sz="1200" b="0" i="0" u="none" strike="noStrike">
                          <a:solidFill>
                            <a:schemeClr val="tx1"/>
                          </a:solidFill>
                          <a:effectLst/>
                          <a:latin typeface="Arial" panose="020B0604020202020204" pitchFamily="34" charset="0"/>
                          <a:cs typeface="Arial" panose="020B0604020202020204" pitchFamily="34" charset="0"/>
                        </a:rPr>
                        <a:t>1 (7)</a:t>
                      </a:r>
                    </a:p>
                  </a:txBody>
                  <a:tcPr anchor="ctr">
                    <a:solidFill>
                      <a:srgbClr val="CBCDD2"/>
                    </a:solidFill>
                  </a:tcPr>
                </a:tc>
                <a:tc>
                  <a:txBody>
                    <a:bodyPr/>
                    <a:lstStyle/>
                    <a:p>
                      <a:pPr algn="ctr" fontAlgn="b"/>
                      <a:r>
                        <a:rPr lang="en-IT" sz="1200" b="0" i="0" u="none" strike="noStrike">
                          <a:solidFill>
                            <a:schemeClr val="tx1"/>
                          </a:solidFill>
                          <a:effectLst/>
                          <a:latin typeface="Arial" panose="020B0604020202020204" pitchFamily="34" charset="0"/>
                          <a:cs typeface="Arial" panose="020B0604020202020204" pitchFamily="34" charset="0"/>
                        </a:rPr>
                        <a:t>0</a:t>
                      </a:r>
                    </a:p>
                  </a:txBody>
                  <a:tcPr anchor="ctr">
                    <a:solidFill>
                      <a:srgbClr val="CBCDD2"/>
                    </a:solidFill>
                  </a:tcPr>
                </a:tc>
                <a:tc>
                  <a:txBody>
                    <a:bodyPr/>
                    <a:lstStyle/>
                    <a:p>
                      <a:pPr algn="ctr" fontAlgn="b"/>
                      <a:r>
                        <a:rPr lang="en-IT" sz="1200" b="1" i="0" u="none" strike="noStrike">
                          <a:solidFill>
                            <a:schemeClr val="tx1"/>
                          </a:solidFill>
                          <a:effectLst/>
                          <a:latin typeface="Arial" panose="020B0604020202020204" pitchFamily="34" charset="0"/>
                          <a:cs typeface="Arial" panose="020B0604020202020204" pitchFamily="34" charset="0"/>
                        </a:rPr>
                        <a:t>2 (5)</a:t>
                      </a:r>
                    </a:p>
                  </a:txBody>
                  <a:tcPr anchor="ctr">
                    <a:solidFill>
                      <a:srgbClr val="CBCDD2"/>
                    </a:solidFill>
                  </a:tcPr>
                </a:tc>
                <a:extLst>
                  <a:ext uri="{0D108BD9-81ED-4DB2-BD59-A6C34878D82A}">
                    <a16:rowId xmlns:a16="http://schemas.microsoft.com/office/drawing/2014/main" val="3239002717"/>
                  </a:ext>
                </a:extLst>
              </a:tr>
              <a:tr h="430188">
                <a:tc>
                  <a:txBody>
                    <a:bodyPr/>
                    <a:lstStyle/>
                    <a:p>
                      <a:pPr lvl="1" algn="l" fontAlgn="b"/>
                      <a:r>
                        <a:rPr lang="en-GB" sz="1200" b="0" i="0" u="none" strike="noStrike">
                          <a:solidFill>
                            <a:schemeClr val="tx1"/>
                          </a:solidFill>
                          <a:effectLst/>
                          <a:latin typeface="Arial" panose="020B0604020202020204" pitchFamily="34" charset="0"/>
                          <a:cs typeface="Arial" panose="020B0604020202020204" pitchFamily="34" charset="0"/>
                        </a:rPr>
                        <a:t>Discontinued prior to first assessment</a:t>
                      </a:r>
                    </a:p>
                  </a:txBody>
                  <a:tcPr marR="0" anchor="ctr">
                    <a:solidFill>
                      <a:srgbClr val="CBCDD2"/>
                    </a:solidFill>
                  </a:tcPr>
                </a:tc>
                <a:tc>
                  <a:txBody>
                    <a:bodyPr/>
                    <a:lstStyle/>
                    <a:p>
                      <a:pPr algn="ctr" fontAlgn="b"/>
                      <a:r>
                        <a:rPr lang="en-IT" sz="1200" b="0" i="0" u="none" strike="noStrike">
                          <a:solidFill>
                            <a:schemeClr val="tx1"/>
                          </a:solidFill>
                          <a:effectLst/>
                          <a:latin typeface="Arial" panose="020B0604020202020204" pitchFamily="34" charset="0"/>
                          <a:cs typeface="Arial" panose="020B0604020202020204" pitchFamily="34" charset="0"/>
                        </a:rPr>
                        <a:t>0</a:t>
                      </a:r>
                    </a:p>
                  </a:txBody>
                  <a:tcPr anchor="ctr">
                    <a:solidFill>
                      <a:srgbClr val="CBCDD2"/>
                    </a:solidFill>
                  </a:tcPr>
                </a:tc>
                <a:tc>
                  <a:txBody>
                    <a:bodyPr/>
                    <a:lstStyle/>
                    <a:p>
                      <a:pPr algn="ctr" fontAlgn="b"/>
                      <a:r>
                        <a:rPr lang="en-IT" sz="1200" b="0" i="0" u="none" strike="noStrike">
                          <a:solidFill>
                            <a:schemeClr val="tx1"/>
                          </a:solidFill>
                          <a:effectLst/>
                          <a:latin typeface="Arial" panose="020B0604020202020204" pitchFamily="34" charset="0"/>
                          <a:cs typeface="Arial" panose="020B0604020202020204" pitchFamily="34" charset="0"/>
                        </a:rPr>
                        <a:t>0</a:t>
                      </a:r>
                    </a:p>
                  </a:txBody>
                  <a:tcPr anchor="ctr">
                    <a:solidFill>
                      <a:srgbClr val="CBCDD2"/>
                    </a:solidFill>
                  </a:tcPr>
                </a:tc>
                <a:tc>
                  <a:txBody>
                    <a:bodyPr/>
                    <a:lstStyle/>
                    <a:p>
                      <a:pPr algn="ctr" fontAlgn="b"/>
                      <a:r>
                        <a:rPr lang="en-IT" sz="1200" b="0" i="0" u="none" strike="noStrike">
                          <a:solidFill>
                            <a:schemeClr val="tx1"/>
                          </a:solidFill>
                          <a:effectLst/>
                          <a:latin typeface="Arial" panose="020B0604020202020204" pitchFamily="34" charset="0"/>
                          <a:cs typeface="Arial" panose="020B0604020202020204" pitchFamily="34" charset="0"/>
                        </a:rPr>
                        <a:t>0</a:t>
                      </a:r>
                    </a:p>
                  </a:txBody>
                  <a:tcPr anchor="ctr">
                    <a:solidFill>
                      <a:srgbClr val="CBCDD2"/>
                    </a:solidFill>
                  </a:tcPr>
                </a:tc>
                <a:tc>
                  <a:txBody>
                    <a:bodyPr/>
                    <a:lstStyle/>
                    <a:p>
                      <a:pPr algn="ctr" fontAlgn="b"/>
                      <a:r>
                        <a:rPr lang="en-US" sz="1200" b="0" i="0" u="none" strike="noStrike">
                          <a:solidFill>
                            <a:schemeClr val="tx1"/>
                          </a:solidFill>
                          <a:effectLst/>
                          <a:latin typeface="Arial" panose="020B0604020202020204" pitchFamily="34" charset="0"/>
                          <a:cs typeface="Arial" panose="020B0604020202020204" pitchFamily="34" charset="0"/>
                        </a:rPr>
                        <a:t>3 (21)</a:t>
                      </a:r>
                      <a:endParaRPr lang="en-IT" sz="1200" b="0" i="0" u="none" strike="noStrike">
                        <a:solidFill>
                          <a:schemeClr val="tx1"/>
                        </a:solidFill>
                        <a:effectLst/>
                        <a:latin typeface="Arial" panose="020B0604020202020204" pitchFamily="34" charset="0"/>
                        <a:cs typeface="Arial" panose="020B0604020202020204" pitchFamily="34" charset="0"/>
                      </a:endParaRPr>
                    </a:p>
                  </a:txBody>
                  <a:tcPr anchor="ctr">
                    <a:solidFill>
                      <a:srgbClr val="CBCDD2"/>
                    </a:solidFill>
                  </a:tcPr>
                </a:tc>
                <a:tc>
                  <a:txBody>
                    <a:bodyPr/>
                    <a:lstStyle/>
                    <a:p>
                      <a:pPr algn="ctr" fontAlgn="b"/>
                      <a:r>
                        <a:rPr lang="en-IT" sz="1200" b="0" i="0" u="none" strike="noStrike">
                          <a:solidFill>
                            <a:schemeClr val="tx1"/>
                          </a:solidFill>
                          <a:effectLst/>
                          <a:latin typeface="Arial" panose="020B0604020202020204" pitchFamily="34" charset="0"/>
                          <a:cs typeface="Arial" panose="020B0604020202020204" pitchFamily="34" charset="0"/>
                        </a:rPr>
                        <a:t>0</a:t>
                      </a:r>
                    </a:p>
                  </a:txBody>
                  <a:tcPr anchor="ctr">
                    <a:solidFill>
                      <a:srgbClr val="CBCDD2"/>
                    </a:solidFill>
                  </a:tcPr>
                </a:tc>
                <a:tc>
                  <a:txBody>
                    <a:bodyPr/>
                    <a:lstStyle/>
                    <a:p>
                      <a:pPr algn="ctr" fontAlgn="b"/>
                      <a:r>
                        <a:rPr lang="en-US" sz="1200" b="1" i="0" u="none" strike="noStrike">
                          <a:solidFill>
                            <a:schemeClr val="tx1"/>
                          </a:solidFill>
                          <a:effectLst/>
                          <a:latin typeface="Arial" panose="020B0604020202020204" pitchFamily="34" charset="0"/>
                          <a:cs typeface="Arial" panose="020B0604020202020204" pitchFamily="34" charset="0"/>
                        </a:rPr>
                        <a:t>3 (7)</a:t>
                      </a:r>
                      <a:endParaRPr lang="en-IT" sz="1200" b="1" i="0" u="none" strike="noStrike">
                        <a:solidFill>
                          <a:schemeClr val="tx1"/>
                        </a:solidFill>
                        <a:effectLst/>
                        <a:latin typeface="Arial" panose="020B0604020202020204" pitchFamily="34" charset="0"/>
                        <a:cs typeface="Arial" panose="020B0604020202020204" pitchFamily="34" charset="0"/>
                      </a:endParaRPr>
                    </a:p>
                  </a:txBody>
                  <a:tcPr anchor="ctr">
                    <a:solidFill>
                      <a:srgbClr val="CBCDD2"/>
                    </a:solidFill>
                  </a:tcPr>
                </a:tc>
                <a:extLst>
                  <a:ext uri="{0D108BD9-81ED-4DB2-BD59-A6C34878D82A}">
                    <a16:rowId xmlns:a16="http://schemas.microsoft.com/office/drawing/2014/main" val="2039729770"/>
                  </a:ext>
                </a:extLst>
              </a:tr>
              <a:tr h="258113">
                <a:tc>
                  <a:txBody>
                    <a:bodyPr/>
                    <a:lstStyle/>
                    <a:p>
                      <a:pPr algn="l" fontAlgn="b"/>
                      <a:r>
                        <a:rPr lang="en-GB" sz="1200" b="1" i="0" u="none" strike="noStrike">
                          <a:solidFill>
                            <a:schemeClr val="tx1"/>
                          </a:solidFill>
                          <a:effectLst/>
                          <a:latin typeface="Arial" panose="020B0604020202020204" pitchFamily="34" charset="0"/>
                          <a:cs typeface="Arial" panose="020B0604020202020204" pitchFamily="34" charset="0"/>
                        </a:rPr>
                        <a:t>ORR, n (%)</a:t>
                      </a:r>
                      <a:r>
                        <a:rPr lang="en-GB" sz="1200" b="1" i="0" u="none" strike="noStrike" baseline="30000">
                          <a:solidFill>
                            <a:schemeClr val="tx1"/>
                          </a:solidFill>
                          <a:effectLst/>
                          <a:latin typeface="Arial" panose="020B0604020202020204" pitchFamily="34" charset="0"/>
                          <a:cs typeface="Arial" panose="020B0604020202020204" pitchFamily="34" charset="0"/>
                        </a:rPr>
                        <a:t>b</a:t>
                      </a:r>
                    </a:p>
                  </a:txBody>
                  <a:tcPr marR="0" anchor="ctr"/>
                </a:tc>
                <a:tc>
                  <a:txBody>
                    <a:bodyPr/>
                    <a:lstStyle/>
                    <a:p>
                      <a:pPr algn="ctr" fontAlgn="b"/>
                      <a:r>
                        <a:rPr lang="en-IT" sz="1200" b="1" i="0" u="none" strike="noStrike">
                          <a:solidFill>
                            <a:schemeClr val="tx1"/>
                          </a:solidFill>
                          <a:effectLst/>
                          <a:latin typeface="Arial" panose="020B0604020202020204" pitchFamily="34" charset="0"/>
                          <a:cs typeface="Arial" panose="020B0604020202020204" pitchFamily="34" charset="0"/>
                        </a:rPr>
                        <a:t>1 (100)</a:t>
                      </a:r>
                    </a:p>
                  </a:txBody>
                  <a:tcPr anchor="ctr"/>
                </a:tc>
                <a:tc>
                  <a:txBody>
                    <a:bodyPr/>
                    <a:lstStyle/>
                    <a:p>
                      <a:pPr algn="ctr" fontAlgn="b"/>
                      <a:r>
                        <a:rPr lang="en-IT" sz="1200" b="1" i="0" u="none" strike="noStrike">
                          <a:solidFill>
                            <a:schemeClr val="tx1"/>
                          </a:solidFill>
                          <a:effectLst/>
                          <a:latin typeface="Arial" panose="020B0604020202020204" pitchFamily="34" charset="0"/>
                          <a:cs typeface="Arial" panose="020B0604020202020204" pitchFamily="34" charset="0"/>
                        </a:rPr>
                        <a:t>4 (80)</a:t>
                      </a:r>
                    </a:p>
                  </a:txBody>
                  <a:tcPr anchor="ctr"/>
                </a:tc>
                <a:tc>
                  <a:txBody>
                    <a:bodyPr/>
                    <a:lstStyle/>
                    <a:p>
                      <a:pPr algn="ctr" fontAlgn="b"/>
                      <a:r>
                        <a:rPr lang="en-GB" sz="1200" b="1" i="0" u="none" strike="noStrike">
                          <a:solidFill>
                            <a:schemeClr val="accent1">
                              <a:lumMod val="50000"/>
                              <a:lumOff val="50000"/>
                            </a:schemeClr>
                          </a:solidFill>
                          <a:effectLst/>
                          <a:latin typeface="Arial" panose="020B0604020202020204" pitchFamily="34" charset="0"/>
                          <a:cs typeface="Arial" panose="020B0604020202020204" pitchFamily="34" charset="0"/>
                        </a:rPr>
                        <a:t>14 (88)</a:t>
                      </a:r>
                      <a:r>
                        <a:rPr lang="en-GB" sz="1200" b="1" i="0" u="none" strike="noStrike" baseline="30000">
                          <a:solidFill>
                            <a:schemeClr val="accent1">
                              <a:lumMod val="50000"/>
                              <a:lumOff val="50000"/>
                            </a:schemeClr>
                          </a:solidFill>
                          <a:effectLst/>
                          <a:latin typeface="Arial" panose="020B0604020202020204" pitchFamily="34" charset="0"/>
                          <a:cs typeface="Arial" panose="020B0604020202020204" pitchFamily="34" charset="0"/>
                        </a:rPr>
                        <a:t>c</a:t>
                      </a:r>
                    </a:p>
                  </a:txBody>
                  <a:tcPr anchor="ctr"/>
                </a:tc>
                <a:tc>
                  <a:txBody>
                    <a:bodyPr/>
                    <a:lstStyle/>
                    <a:p>
                      <a:pPr algn="ctr" fontAlgn="b"/>
                      <a:r>
                        <a:rPr lang="en-IT" sz="1200" b="1" i="0" u="none" strike="noStrike">
                          <a:solidFill>
                            <a:schemeClr val="tx1"/>
                          </a:solidFill>
                          <a:effectLst/>
                          <a:latin typeface="Arial" panose="020B0604020202020204" pitchFamily="34" charset="0"/>
                          <a:cs typeface="Arial" panose="020B0604020202020204" pitchFamily="34" charset="0"/>
                        </a:rPr>
                        <a:t>8 (57)</a:t>
                      </a:r>
                    </a:p>
                  </a:txBody>
                  <a:tcPr anchor="ctr"/>
                </a:tc>
                <a:tc>
                  <a:txBody>
                    <a:bodyPr/>
                    <a:lstStyle/>
                    <a:p>
                      <a:pPr algn="ctr" fontAlgn="b"/>
                      <a:r>
                        <a:rPr lang="en-IT" sz="1200" b="1" i="0" u="none" strike="noStrike">
                          <a:solidFill>
                            <a:schemeClr val="tx1"/>
                          </a:solidFill>
                          <a:effectLst/>
                          <a:latin typeface="Arial" panose="020B0604020202020204" pitchFamily="34" charset="0"/>
                          <a:cs typeface="Arial" panose="020B0604020202020204" pitchFamily="34" charset="0"/>
                        </a:rPr>
                        <a:t>4 (57)</a:t>
                      </a:r>
                    </a:p>
                  </a:txBody>
                  <a:tcPr anchor="ctr"/>
                </a:tc>
                <a:tc>
                  <a:txBody>
                    <a:bodyPr/>
                    <a:lstStyle/>
                    <a:p>
                      <a:pPr algn="ctr" fontAlgn="b"/>
                      <a:r>
                        <a:rPr lang="en-IT" sz="1200" b="1" i="0" u="none" strike="noStrike">
                          <a:solidFill>
                            <a:schemeClr val="tx1"/>
                          </a:solidFill>
                          <a:effectLst/>
                          <a:latin typeface="Arial" panose="020B0604020202020204" pitchFamily="34" charset="0"/>
                          <a:cs typeface="Arial" panose="020B0604020202020204" pitchFamily="34" charset="0"/>
                        </a:rPr>
                        <a:t>31 (72)</a:t>
                      </a:r>
                    </a:p>
                  </a:txBody>
                  <a:tcPr anchor="ctr"/>
                </a:tc>
                <a:extLst>
                  <a:ext uri="{0D108BD9-81ED-4DB2-BD59-A6C34878D82A}">
                    <a16:rowId xmlns:a16="http://schemas.microsoft.com/office/drawing/2014/main" val="3683061149"/>
                  </a:ext>
                </a:extLst>
              </a:tr>
              <a:tr h="258113">
                <a:tc>
                  <a:txBody>
                    <a:bodyPr/>
                    <a:lstStyle/>
                    <a:p>
                      <a:pPr algn="l" fontAlgn="b"/>
                      <a:r>
                        <a:rPr lang="en-GB" sz="1200" b="1" i="0" u="none" strike="noStrike">
                          <a:solidFill>
                            <a:schemeClr val="tx1"/>
                          </a:solidFill>
                          <a:effectLst/>
                          <a:latin typeface="Arial" panose="020B0604020202020204" pitchFamily="34" charset="0"/>
                          <a:cs typeface="Arial" panose="020B0604020202020204" pitchFamily="34" charset="0"/>
                        </a:rPr>
                        <a:t>Disease control rate, n (%)</a:t>
                      </a:r>
                      <a:r>
                        <a:rPr lang="en-GB" sz="1200" b="1" i="0" u="none" strike="noStrike" baseline="30000">
                          <a:solidFill>
                            <a:schemeClr val="tx1"/>
                          </a:solidFill>
                          <a:effectLst/>
                          <a:latin typeface="Arial" panose="020B0604020202020204" pitchFamily="34" charset="0"/>
                          <a:cs typeface="Arial" panose="020B0604020202020204" pitchFamily="34" charset="0"/>
                        </a:rPr>
                        <a:t>d</a:t>
                      </a:r>
                    </a:p>
                  </a:txBody>
                  <a:tcPr marR="0" anchor="ctr"/>
                </a:tc>
                <a:tc>
                  <a:txBody>
                    <a:bodyPr/>
                    <a:lstStyle/>
                    <a:p>
                      <a:pPr algn="ctr" fontAlgn="b"/>
                      <a:r>
                        <a:rPr lang="en-IT" sz="1200" b="0" i="0" u="none" strike="noStrike">
                          <a:solidFill>
                            <a:schemeClr val="tx1"/>
                          </a:solidFill>
                          <a:effectLst/>
                          <a:latin typeface="Arial" panose="020B0604020202020204" pitchFamily="34" charset="0"/>
                          <a:cs typeface="Arial" panose="020B0604020202020204" pitchFamily="34" charset="0"/>
                        </a:rPr>
                        <a:t>1 (100)</a:t>
                      </a:r>
                    </a:p>
                  </a:txBody>
                  <a:tcPr anchor="ctr"/>
                </a:tc>
                <a:tc>
                  <a:txBody>
                    <a:bodyPr/>
                    <a:lstStyle/>
                    <a:p>
                      <a:pPr algn="ctr" fontAlgn="b"/>
                      <a:r>
                        <a:rPr lang="en-IT" sz="1200" b="0" i="0" u="none" strike="noStrike">
                          <a:solidFill>
                            <a:schemeClr val="tx1"/>
                          </a:solidFill>
                          <a:effectLst/>
                          <a:latin typeface="Arial" panose="020B0604020202020204" pitchFamily="34" charset="0"/>
                          <a:cs typeface="Arial" panose="020B0604020202020204" pitchFamily="34" charset="0"/>
                        </a:rPr>
                        <a:t>5 (100)</a:t>
                      </a:r>
                    </a:p>
                  </a:txBody>
                  <a:tcPr anchor="ctr"/>
                </a:tc>
                <a:tc>
                  <a:txBody>
                    <a:bodyPr/>
                    <a:lstStyle/>
                    <a:p>
                      <a:pPr algn="ctr" fontAlgn="b"/>
                      <a:r>
                        <a:rPr lang="en-IT" sz="1200" b="0" i="0" u="none" strike="noStrike">
                          <a:solidFill>
                            <a:schemeClr val="tx1"/>
                          </a:solidFill>
                          <a:effectLst/>
                          <a:latin typeface="Arial" panose="020B0604020202020204" pitchFamily="34" charset="0"/>
                          <a:cs typeface="Arial" panose="020B0604020202020204" pitchFamily="34" charset="0"/>
                        </a:rPr>
                        <a:t>15 (94)</a:t>
                      </a:r>
                    </a:p>
                  </a:txBody>
                  <a:tcPr anchor="ctr"/>
                </a:tc>
                <a:tc>
                  <a:txBody>
                    <a:bodyPr/>
                    <a:lstStyle/>
                    <a:p>
                      <a:pPr algn="ctr" fontAlgn="b"/>
                      <a:r>
                        <a:rPr lang="en-IT" sz="1200" b="0" i="0" u="none" strike="noStrike">
                          <a:solidFill>
                            <a:schemeClr val="tx1"/>
                          </a:solidFill>
                          <a:effectLst/>
                          <a:latin typeface="Arial" panose="020B0604020202020204" pitchFamily="34" charset="0"/>
                          <a:cs typeface="Arial" panose="020B0604020202020204" pitchFamily="34" charset="0"/>
                        </a:rPr>
                        <a:t>10 (71)</a:t>
                      </a:r>
                    </a:p>
                  </a:txBody>
                  <a:tcPr anchor="ctr"/>
                </a:tc>
                <a:tc>
                  <a:txBody>
                    <a:bodyPr/>
                    <a:lstStyle/>
                    <a:p>
                      <a:pPr algn="ctr" fontAlgn="b"/>
                      <a:r>
                        <a:rPr lang="en-IT" sz="1200" b="0" i="0" u="none" strike="noStrike">
                          <a:solidFill>
                            <a:schemeClr val="tx1"/>
                          </a:solidFill>
                          <a:effectLst/>
                          <a:latin typeface="Arial" panose="020B0604020202020204" pitchFamily="34" charset="0"/>
                          <a:cs typeface="Arial" panose="020B0604020202020204" pitchFamily="34" charset="0"/>
                        </a:rPr>
                        <a:t>7 (100)</a:t>
                      </a:r>
                    </a:p>
                  </a:txBody>
                  <a:tcPr anchor="ctr"/>
                </a:tc>
                <a:tc>
                  <a:txBody>
                    <a:bodyPr/>
                    <a:lstStyle/>
                    <a:p>
                      <a:pPr algn="ctr" fontAlgn="b"/>
                      <a:r>
                        <a:rPr lang="en-IT" sz="1200" b="1" i="0" u="none" strike="noStrike">
                          <a:solidFill>
                            <a:schemeClr val="tx1"/>
                          </a:solidFill>
                          <a:effectLst/>
                          <a:latin typeface="Arial" panose="020B0604020202020204" pitchFamily="34" charset="0"/>
                          <a:cs typeface="Arial" panose="020B0604020202020204" pitchFamily="34" charset="0"/>
                        </a:rPr>
                        <a:t>38 (88)</a:t>
                      </a:r>
                    </a:p>
                  </a:txBody>
                  <a:tcPr anchor="ctr"/>
                </a:tc>
                <a:extLst>
                  <a:ext uri="{0D108BD9-81ED-4DB2-BD59-A6C34878D82A}">
                    <a16:rowId xmlns:a16="http://schemas.microsoft.com/office/drawing/2014/main" val="469128758"/>
                  </a:ext>
                </a:extLst>
              </a:tr>
              <a:tr h="430188">
                <a:tc>
                  <a:txBody>
                    <a:bodyPr/>
                    <a:lstStyle/>
                    <a:p>
                      <a:pPr algn="l" fontAlgn="b"/>
                      <a:r>
                        <a:rPr lang="en-GB" sz="1200" b="1" i="0" u="none" strike="noStrike">
                          <a:solidFill>
                            <a:schemeClr val="tx1"/>
                          </a:solidFill>
                          <a:effectLst/>
                          <a:latin typeface="Arial" panose="020B0604020202020204" pitchFamily="34" charset="0"/>
                          <a:cs typeface="Arial" panose="020B0604020202020204" pitchFamily="34" charset="0"/>
                        </a:rPr>
                        <a:t>Median follow-up time, months</a:t>
                      </a:r>
                    </a:p>
                  </a:txBody>
                  <a:tcPr marR="0" anchor="ctr"/>
                </a:tc>
                <a:tc>
                  <a:txBody>
                    <a:bodyPr/>
                    <a:lstStyle/>
                    <a:p>
                      <a:pPr algn="ctr" fontAlgn="b"/>
                      <a:r>
                        <a:rPr lang="en-IT" sz="1200" b="0" i="0" u="none" strike="noStrike">
                          <a:solidFill>
                            <a:schemeClr val="tx1"/>
                          </a:solidFill>
                          <a:effectLst/>
                          <a:latin typeface="Arial" panose="020B0604020202020204" pitchFamily="34" charset="0"/>
                          <a:cs typeface="Arial" panose="020B0604020202020204" pitchFamily="34" charset="0"/>
                        </a:rPr>
                        <a:t>19.8</a:t>
                      </a:r>
                    </a:p>
                  </a:txBody>
                  <a:tcPr anchor="ctr"/>
                </a:tc>
                <a:tc>
                  <a:txBody>
                    <a:bodyPr/>
                    <a:lstStyle/>
                    <a:p>
                      <a:pPr algn="ctr" fontAlgn="b"/>
                      <a:r>
                        <a:rPr lang="en-IT" sz="1200" b="0" i="0" u="none" strike="noStrike">
                          <a:solidFill>
                            <a:schemeClr val="tx1"/>
                          </a:solidFill>
                          <a:effectLst/>
                          <a:latin typeface="Arial" panose="020B0604020202020204" pitchFamily="34" charset="0"/>
                          <a:cs typeface="Arial" panose="020B0604020202020204" pitchFamily="34" charset="0"/>
                        </a:rPr>
                        <a:t>7.2</a:t>
                      </a:r>
                    </a:p>
                  </a:txBody>
                  <a:tcPr anchor="ctr"/>
                </a:tc>
                <a:tc>
                  <a:txBody>
                    <a:bodyPr/>
                    <a:lstStyle/>
                    <a:p>
                      <a:pPr algn="ctr" fontAlgn="b"/>
                      <a:r>
                        <a:rPr lang="en-IT" sz="1200" b="0" i="0" u="none" strike="noStrike">
                          <a:solidFill>
                            <a:schemeClr val="tx1"/>
                          </a:solidFill>
                          <a:effectLst/>
                          <a:latin typeface="Arial" panose="020B0604020202020204" pitchFamily="34" charset="0"/>
                          <a:cs typeface="Arial" panose="020B0604020202020204" pitchFamily="34" charset="0"/>
                        </a:rPr>
                        <a:t>6.3</a:t>
                      </a:r>
                    </a:p>
                  </a:txBody>
                  <a:tcPr anchor="ctr"/>
                </a:tc>
                <a:tc>
                  <a:txBody>
                    <a:bodyPr/>
                    <a:lstStyle/>
                    <a:p>
                      <a:pPr algn="ctr" fontAlgn="b"/>
                      <a:r>
                        <a:rPr lang="en-IT" sz="1200" b="0" i="0" u="none" strike="noStrike">
                          <a:solidFill>
                            <a:schemeClr val="tx1"/>
                          </a:solidFill>
                          <a:effectLst/>
                          <a:latin typeface="Arial" panose="020B0604020202020204" pitchFamily="34" charset="0"/>
                          <a:cs typeface="Arial" panose="020B0604020202020204" pitchFamily="34" charset="0"/>
                        </a:rPr>
                        <a:t>3.9</a:t>
                      </a:r>
                    </a:p>
                  </a:txBody>
                  <a:tcPr anchor="ctr"/>
                </a:tc>
                <a:tc>
                  <a:txBody>
                    <a:bodyPr/>
                    <a:lstStyle/>
                    <a:p>
                      <a:pPr algn="ctr" fontAlgn="b"/>
                      <a:r>
                        <a:rPr lang="en-IT" sz="1200" b="0" i="0" u="none" strike="noStrike">
                          <a:solidFill>
                            <a:schemeClr val="tx1"/>
                          </a:solidFill>
                          <a:effectLst/>
                          <a:latin typeface="Arial" panose="020B0604020202020204" pitchFamily="34" charset="0"/>
                          <a:cs typeface="Arial" panose="020B0604020202020204" pitchFamily="34" charset="0"/>
                        </a:rPr>
                        <a:t>3.3</a:t>
                      </a:r>
                    </a:p>
                  </a:txBody>
                  <a:tcPr anchor="ctr"/>
                </a:tc>
                <a:tc>
                  <a:txBody>
                    <a:bodyPr/>
                    <a:lstStyle/>
                    <a:p>
                      <a:pPr algn="ctr" fontAlgn="b"/>
                      <a:r>
                        <a:rPr lang="en-GB" sz="1200" b="1" i="0" u="none" strike="noStrike">
                          <a:solidFill>
                            <a:schemeClr val="tx1"/>
                          </a:solidFill>
                          <a:effectLst/>
                          <a:latin typeface="Arial" panose="020B0604020202020204" pitchFamily="34" charset="0"/>
                          <a:cs typeface="Arial" panose="020B0604020202020204" pitchFamily="34" charset="0"/>
                        </a:rPr>
                        <a:t>4.6</a:t>
                      </a:r>
                      <a:r>
                        <a:rPr lang="en-GB" sz="1200" b="1" i="0" u="none" strike="noStrike" baseline="30000">
                          <a:solidFill>
                            <a:schemeClr val="tx1"/>
                          </a:solidFill>
                          <a:effectLst/>
                          <a:latin typeface="Arial" panose="020B0604020202020204" pitchFamily="34" charset="0"/>
                          <a:cs typeface="Arial" panose="020B0604020202020204" pitchFamily="34" charset="0"/>
                        </a:rPr>
                        <a:t>e</a:t>
                      </a:r>
                    </a:p>
                  </a:txBody>
                  <a:tcPr anchor="ctr"/>
                </a:tc>
                <a:extLst>
                  <a:ext uri="{0D108BD9-81ED-4DB2-BD59-A6C34878D82A}">
                    <a16:rowId xmlns:a16="http://schemas.microsoft.com/office/drawing/2014/main" val="3808312315"/>
                  </a:ext>
                </a:extLst>
              </a:tr>
              <a:tr h="430188">
                <a:tc>
                  <a:txBody>
                    <a:bodyPr/>
                    <a:lstStyle/>
                    <a:p>
                      <a:pPr algn="l" fontAlgn="b"/>
                      <a:r>
                        <a:rPr lang="en-GB" sz="1200" b="1" i="0" u="none" strike="noStrike">
                          <a:solidFill>
                            <a:schemeClr val="tx1"/>
                          </a:solidFill>
                          <a:effectLst/>
                          <a:latin typeface="Arial" panose="020B0604020202020204" pitchFamily="34" charset="0"/>
                          <a:cs typeface="Arial" panose="020B0604020202020204" pitchFamily="34" charset="0"/>
                        </a:rPr>
                        <a:t>Median time to first response, months (range)</a:t>
                      </a:r>
                      <a:r>
                        <a:rPr lang="en-GB" sz="1200" b="1" i="0" u="none" strike="noStrike" baseline="30000">
                          <a:solidFill>
                            <a:schemeClr val="tx1"/>
                          </a:solidFill>
                          <a:effectLst/>
                          <a:latin typeface="Arial" panose="020B0604020202020204" pitchFamily="34" charset="0"/>
                          <a:cs typeface="Arial" panose="020B0604020202020204" pitchFamily="34" charset="0"/>
                        </a:rPr>
                        <a:t>f</a:t>
                      </a:r>
                    </a:p>
                  </a:txBody>
                  <a:tcPr marR="0" anchor="ctr"/>
                </a:tc>
                <a:tc>
                  <a:txBody>
                    <a:bodyPr/>
                    <a:lstStyle/>
                    <a:p>
                      <a:pPr algn="ctr" fontAlgn="b"/>
                      <a:r>
                        <a:rPr lang="en-IT" sz="1200" b="0" i="0" u="none" strike="noStrike">
                          <a:solidFill>
                            <a:schemeClr val="tx1"/>
                          </a:solidFill>
                          <a:effectLst/>
                          <a:latin typeface="Arial" panose="020B0604020202020204" pitchFamily="34" charset="0"/>
                          <a:cs typeface="Arial" panose="020B0604020202020204" pitchFamily="34" charset="0"/>
                        </a:rPr>
                        <a:t>2.9 (2.9-2.9)</a:t>
                      </a:r>
                    </a:p>
                  </a:txBody>
                  <a:tcPr anchor="ctr"/>
                </a:tc>
                <a:tc>
                  <a:txBody>
                    <a:bodyPr/>
                    <a:lstStyle/>
                    <a:p>
                      <a:pPr algn="ctr" fontAlgn="b"/>
                      <a:r>
                        <a:rPr lang="en-IT" sz="1200" b="0" i="0" u="none" strike="noStrike">
                          <a:solidFill>
                            <a:schemeClr val="tx1"/>
                          </a:solidFill>
                          <a:effectLst/>
                          <a:latin typeface="Arial" panose="020B0604020202020204" pitchFamily="34" charset="0"/>
                          <a:cs typeface="Arial" panose="020B0604020202020204" pitchFamily="34" charset="0"/>
                        </a:rPr>
                        <a:t>4.2 (2.8-6.2)</a:t>
                      </a:r>
                    </a:p>
                  </a:txBody>
                  <a:tcPr anchor="ctr"/>
                </a:tc>
                <a:tc>
                  <a:txBody>
                    <a:bodyPr/>
                    <a:lstStyle/>
                    <a:p>
                      <a:pPr algn="ctr" fontAlgn="b"/>
                      <a:r>
                        <a:rPr lang="en-IT" sz="1200" b="0" i="0" u="none" strike="noStrike">
                          <a:solidFill>
                            <a:schemeClr val="tx1"/>
                          </a:solidFill>
                          <a:effectLst/>
                          <a:latin typeface="Arial" panose="020B0604020202020204" pitchFamily="34" charset="0"/>
                          <a:cs typeface="Arial" panose="020B0604020202020204" pitchFamily="34" charset="0"/>
                        </a:rPr>
                        <a:t>2.8 (2.6-4.1)</a:t>
                      </a:r>
                    </a:p>
                  </a:txBody>
                  <a:tcPr anchor="ctr"/>
                </a:tc>
                <a:tc>
                  <a:txBody>
                    <a:bodyPr/>
                    <a:lstStyle/>
                    <a:p>
                      <a:pPr algn="ctr" fontAlgn="b"/>
                      <a:r>
                        <a:rPr lang="en-IT" sz="1200" b="0" i="0" u="none" strike="noStrike">
                          <a:solidFill>
                            <a:schemeClr val="tx1"/>
                          </a:solidFill>
                          <a:effectLst/>
                          <a:latin typeface="Arial" panose="020B0604020202020204" pitchFamily="34" charset="0"/>
                          <a:cs typeface="Arial" panose="020B0604020202020204" pitchFamily="34" charset="0"/>
                        </a:rPr>
                        <a:t>2.8 (2.6-</a:t>
                      </a:r>
                      <a:r>
                        <a:rPr lang="en-US" sz="1200" b="0" i="0" u="none" strike="noStrike">
                          <a:solidFill>
                            <a:schemeClr val="tx1"/>
                          </a:solidFill>
                          <a:effectLst/>
                          <a:latin typeface="Arial" panose="020B0604020202020204" pitchFamily="34" charset="0"/>
                          <a:cs typeface="Arial" panose="020B0604020202020204" pitchFamily="34" charset="0"/>
                        </a:rPr>
                        <a:t>5.6</a:t>
                      </a:r>
                      <a:r>
                        <a:rPr lang="en-IT" sz="1200" b="0" i="0" u="none" strike="noStrike">
                          <a:solidFill>
                            <a:schemeClr val="tx1"/>
                          </a:solidFill>
                          <a:effectLst/>
                          <a:latin typeface="Arial" panose="020B0604020202020204" pitchFamily="34" charset="0"/>
                          <a:cs typeface="Arial" panose="020B0604020202020204" pitchFamily="34" charset="0"/>
                        </a:rPr>
                        <a:t>)</a:t>
                      </a:r>
                    </a:p>
                  </a:txBody>
                  <a:tcPr anchor="ctr"/>
                </a:tc>
                <a:tc>
                  <a:txBody>
                    <a:bodyPr/>
                    <a:lstStyle/>
                    <a:p>
                      <a:pPr algn="ctr" fontAlgn="b"/>
                      <a:r>
                        <a:rPr lang="en-IT" sz="1200" b="0" i="0" u="none" strike="noStrike">
                          <a:solidFill>
                            <a:schemeClr val="tx1"/>
                          </a:solidFill>
                          <a:effectLst/>
                          <a:latin typeface="Arial" panose="020B0604020202020204" pitchFamily="34" charset="0"/>
                          <a:cs typeface="Arial" panose="020B0604020202020204" pitchFamily="34" charset="0"/>
                        </a:rPr>
                        <a:t>2.8 (2.6-</a:t>
                      </a:r>
                      <a:r>
                        <a:rPr lang="en-US" sz="1200" b="0" i="0" u="none" strike="noStrike">
                          <a:solidFill>
                            <a:schemeClr val="tx1"/>
                          </a:solidFill>
                          <a:effectLst/>
                          <a:latin typeface="Arial" panose="020B0604020202020204" pitchFamily="34" charset="0"/>
                          <a:cs typeface="Arial" panose="020B0604020202020204" pitchFamily="34" charset="0"/>
                        </a:rPr>
                        <a:t>2.8</a:t>
                      </a:r>
                      <a:r>
                        <a:rPr lang="en-IT" sz="1200" b="0" i="0" u="none" strike="noStrike">
                          <a:solidFill>
                            <a:schemeClr val="tx1"/>
                          </a:solidFill>
                          <a:effectLst/>
                          <a:latin typeface="Arial" panose="020B0604020202020204" pitchFamily="34" charset="0"/>
                          <a:cs typeface="Arial" panose="020B0604020202020204" pitchFamily="34" charset="0"/>
                        </a:rPr>
                        <a:t>)</a:t>
                      </a:r>
                    </a:p>
                  </a:txBody>
                  <a:tcPr anchor="ctr"/>
                </a:tc>
                <a:tc>
                  <a:txBody>
                    <a:bodyPr/>
                    <a:lstStyle/>
                    <a:p>
                      <a:pPr algn="ctr" fontAlgn="b"/>
                      <a:r>
                        <a:rPr lang="en-IT" sz="1200" b="1" i="0" u="none" strike="noStrike">
                          <a:solidFill>
                            <a:schemeClr val="tx1"/>
                          </a:solidFill>
                          <a:effectLst/>
                          <a:latin typeface="Arial" panose="020B0604020202020204" pitchFamily="34" charset="0"/>
                          <a:cs typeface="Arial" panose="020B0604020202020204" pitchFamily="34" charset="0"/>
                        </a:rPr>
                        <a:t>2.8 (2.6-6.2)</a:t>
                      </a:r>
                    </a:p>
                  </a:txBody>
                  <a:tcPr anchor="ctr"/>
                </a:tc>
                <a:extLst>
                  <a:ext uri="{0D108BD9-81ED-4DB2-BD59-A6C34878D82A}">
                    <a16:rowId xmlns:a16="http://schemas.microsoft.com/office/drawing/2014/main" val="449472944"/>
                  </a:ext>
                </a:extLst>
              </a:tr>
            </a:tbl>
          </a:graphicData>
        </a:graphic>
      </p:graphicFrame>
      <p:sp>
        <p:nvSpPr>
          <p:cNvPr id="9" name="TextBox 8">
            <a:extLst>
              <a:ext uri="{FF2B5EF4-FFF2-40B4-BE49-F238E27FC236}">
                <a16:creationId xmlns:a16="http://schemas.microsoft.com/office/drawing/2014/main" id="{D61FE084-32F4-4883-D837-E30B8DC3C10E}"/>
              </a:ext>
            </a:extLst>
          </p:cNvPr>
          <p:cNvSpPr txBox="1"/>
          <p:nvPr/>
        </p:nvSpPr>
        <p:spPr>
          <a:xfrm>
            <a:off x="9120188" y="1665288"/>
            <a:ext cx="2663825" cy="4023360"/>
          </a:xfrm>
          <a:prstGeom prst="rect">
            <a:avLst/>
          </a:prstGeom>
          <a:solidFill>
            <a:schemeClr val="bg2"/>
          </a:solidFill>
        </p:spPr>
        <p:txBody>
          <a:bodyPr wrap="square" rIns="0" rtlCol="0">
            <a:noAutofit/>
          </a:bodyPr>
          <a:lstStyle/>
          <a:p>
            <a:pPr marL="171450" indent="-171450">
              <a:buClr>
                <a:schemeClr val="accent2"/>
              </a:buClr>
              <a:buFont typeface="Arial" panose="020B0604020202020204" pitchFamily="34" charset="0"/>
              <a:buChar char="•"/>
            </a:pPr>
            <a:r>
              <a:rPr lang="en-GB" sz="1400">
                <a:effectLst/>
                <a:latin typeface="Arial" panose="020B0604020202020204" pitchFamily="34" charset="0"/>
              </a:rPr>
              <a:t>The ORR was 72% (31/43) in response-evaluable patients with CLL/SLL</a:t>
            </a:r>
          </a:p>
          <a:p>
            <a:pPr marL="171450" indent="-171450">
              <a:buClr>
                <a:schemeClr val="accent2"/>
              </a:buClr>
              <a:buFont typeface="Arial" panose="020B0604020202020204" pitchFamily="34" charset="0"/>
              <a:buChar char="•"/>
            </a:pPr>
            <a:r>
              <a:rPr lang="en-GB" sz="1400">
                <a:effectLst/>
                <a:latin typeface="Arial" panose="020B0604020202020204" pitchFamily="34" charset="0"/>
              </a:rPr>
              <a:t>The ORR for the 200-mg group was 88%, with 2 patients achieving CR</a:t>
            </a:r>
          </a:p>
          <a:p>
            <a:pPr marL="171450" indent="-171450">
              <a:buClr>
                <a:schemeClr val="accent2"/>
              </a:buClr>
              <a:buFont typeface="Arial" panose="020B0604020202020204" pitchFamily="34" charset="0"/>
              <a:buChar char="•"/>
            </a:pPr>
            <a:r>
              <a:rPr lang="en-GB" sz="1400">
                <a:effectLst/>
                <a:latin typeface="Arial" panose="020B0604020202020204" pitchFamily="34" charset="0"/>
              </a:rPr>
              <a:t>The ORR was similar in patients who had:</a:t>
            </a:r>
          </a:p>
          <a:p>
            <a:pPr marL="404813" lvl="1" indent="-212725">
              <a:buClr>
                <a:schemeClr val="accent2"/>
              </a:buClr>
              <a:buFont typeface="Arial" panose="020B0604020202020204" pitchFamily="34" charset="0"/>
              <a:buChar char="•"/>
            </a:pPr>
            <a:r>
              <a:rPr lang="en-GB" sz="1400">
                <a:effectLst/>
                <a:latin typeface="Arial" panose="020B0604020202020204" pitchFamily="34" charset="0"/>
              </a:rPr>
              <a:t>Previously received </a:t>
            </a:r>
            <a:r>
              <a:rPr lang="en-GB" sz="1400" err="1">
                <a:effectLst/>
                <a:latin typeface="Arial" panose="020B0604020202020204" pitchFamily="34" charset="0"/>
              </a:rPr>
              <a:t>cBTK</a:t>
            </a:r>
            <a:r>
              <a:rPr lang="en-GB" sz="1400">
                <a:effectLst/>
                <a:latin typeface="Arial" panose="020B0604020202020204" pitchFamily="34" charset="0"/>
              </a:rPr>
              <a:t>+ BCL2 inhibitors (70%)</a:t>
            </a:r>
          </a:p>
          <a:p>
            <a:pPr marL="404813" lvl="1" indent="-212725">
              <a:buClr>
                <a:schemeClr val="accent2"/>
              </a:buClr>
              <a:buFont typeface="Arial" panose="020B0604020202020204" pitchFamily="34" charset="0"/>
              <a:buChar char="•"/>
            </a:pPr>
            <a:r>
              <a:rPr lang="en-GB" sz="1400">
                <a:effectLst/>
                <a:latin typeface="Arial" panose="020B0604020202020204" pitchFamily="34" charset="0"/>
              </a:rPr>
              <a:t>Del(17p) or </a:t>
            </a:r>
            <a:r>
              <a:rPr lang="en-GB" sz="1400" i="1">
                <a:effectLst/>
                <a:latin typeface="Arial" panose="020B0604020202020204" pitchFamily="34" charset="0"/>
              </a:rPr>
              <a:t>TP53 </a:t>
            </a:r>
            <a:r>
              <a:rPr lang="en-GB" sz="1400">
                <a:effectLst/>
                <a:latin typeface="Arial" panose="020B0604020202020204" pitchFamily="34" charset="0"/>
              </a:rPr>
              <a:t>mutation (68%)</a:t>
            </a:r>
          </a:p>
          <a:p>
            <a:pPr marL="404813" lvl="1" indent="-212725">
              <a:buClr>
                <a:schemeClr val="accent2"/>
              </a:buClr>
              <a:buFont typeface="Arial" panose="020B0604020202020204" pitchFamily="34" charset="0"/>
              <a:buChar char="•"/>
            </a:pPr>
            <a:r>
              <a:rPr lang="en-GB" sz="1400">
                <a:effectLst/>
                <a:latin typeface="Arial" panose="020B0604020202020204" pitchFamily="34" charset="0"/>
              </a:rPr>
              <a:t>Complex karyotype (67%)</a:t>
            </a:r>
          </a:p>
          <a:p>
            <a:pPr marL="171450" lvl="1" indent="-171450">
              <a:buClr>
                <a:schemeClr val="accent2"/>
              </a:buClr>
              <a:buFont typeface="Arial" panose="020B0604020202020204" pitchFamily="34" charset="0"/>
              <a:buChar char="•"/>
            </a:pPr>
            <a:r>
              <a:rPr lang="en-GB" sz="1400">
                <a:latin typeface="Arial" panose="020B0604020202020204" pitchFamily="34" charset="0"/>
              </a:rPr>
              <a:t>Responses have been observed in patients with C481S, T474I, and/or L528S </a:t>
            </a:r>
            <a:r>
              <a:rPr lang="en-GB" sz="1400" i="1">
                <a:latin typeface="Arial" panose="020B0604020202020204" pitchFamily="34" charset="0"/>
              </a:rPr>
              <a:t>BTK </a:t>
            </a:r>
            <a:r>
              <a:rPr lang="en-GB" sz="1400">
                <a:latin typeface="Arial" panose="020B0604020202020204" pitchFamily="34" charset="0"/>
              </a:rPr>
              <a:t>mutations, as well as </a:t>
            </a:r>
            <a:r>
              <a:rPr lang="en-GB" sz="1400" spc="-30">
                <a:latin typeface="Arial" panose="020B0604020202020204" pitchFamily="34" charset="0"/>
              </a:rPr>
              <a:t>patients with </a:t>
            </a:r>
            <a:r>
              <a:rPr lang="en-GB" sz="1400" i="1" spc="-30">
                <a:latin typeface="Arial" panose="020B0604020202020204" pitchFamily="34" charset="0"/>
              </a:rPr>
              <a:t>PLCG2 </a:t>
            </a:r>
            <a:r>
              <a:rPr lang="en-GB" sz="1400" spc="-30">
                <a:latin typeface="Arial" panose="020B0604020202020204" pitchFamily="34" charset="0"/>
              </a:rPr>
              <a:t>mutations </a:t>
            </a:r>
          </a:p>
        </p:txBody>
      </p:sp>
    </p:spTree>
    <p:extLst>
      <p:ext uri="{BB962C8B-B14F-4D97-AF65-F5344CB8AC3E}">
        <p14:creationId xmlns:p14="http://schemas.microsoft.com/office/powerpoint/2010/main" val="416614995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FSPANMODE" val="span"/>
</p:tagLst>
</file>

<file path=ppt/theme/theme1.xml><?xml version="1.0" encoding="utf-8"?>
<a:theme xmlns:a="http://schemas.openxmlformats.org/drawingml/2006/main" name="Office">
  <a:themeElements>
    <a:clrScheme name="memo Colours 2022 1">
      <a:dk1>
        <a:srgbClr val="4E4F4E"/>
      </a:dk1>
      <a:lt1>
        <a:srgbClr val="FFFFFF"/>
      </a:lt1>
      <a:dk2>
        <a:srgbClr val="8093AD"/>
      </a:dk2>
      <a:lt2>
        <a:srgbClr val="FDECE3"/>
      </a:lt2>
      <a:accent1>
        <a:srgbClr val="002A5C"/>
      </a:accent1>
      <a:accent2>
        <a:srgbClr val="F37920"/>
      </a:accent2>
      <a:accent3>
        <a:srgbClr val="E3000F"/>
      </a:accent3>
      <a:accent4>
        <a:srgbClr val="FDC300"/>
      </a:accent4>
      <a:accent5>
        <a:srgbClr val="8C1610"/>
      </a:accent5>
      <a:accent6>
        <a:srgbClr val="929292"/>
      </a:accent6>
      <a:hlink>
        <a:srgbClr val="F47A20"/>
      </a:hlink>
      <a:folHlink>
        <a:srgbClr val="002A5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25481</Words>
  <Application>Microsoft Office PowerPoint</Application>
  <PresentationFormat>Widescreen</PresentationFormat>
  <Paragraphs>5218</Paragraphs>
  <Slides>109</Slides>
  <Notes>48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109</vt:i4>
      </vt:variant>
    </vt:vector>
  </HeadingPairs>
  <TitlesOfParts>
    <vt:vector size="116" baseType="lpstr">
      <vt:lpstr>Arial</vt:lpstr>
      <vt:lpstr>Calibri</vt:lpstr>
      <vt:lpstr>Raleway</vt:lpstr>
      <vt:lpstr>Segoe UI</vt:lpstr>
      <vt:lpstr>Times New Roman</vt:lpstr>
      <vt:lpstr>Work Sans Light</vt:lpstr>
      <vt:lpstr>Office</vt:lpstr>
      <vt:lpstr>EHA2024 Congress Report</vt:lpstr>
      <vt:lpstr>Contents (i)</vt:lpstr>
      <vt:lpstr>Contents (ii)</vt:lpstr>
      <vt:lpstr>SEQUOIA </vt:lpstr>
      <vt:lpstr>SEQUOIA: Study design</vt:lpstr>
      <vt:lpstr>SEQUOIA Arm D: Treatment regimen and assessment schedule</vt:lpstr>
      <vt:lpstr>Risk for TLS</vt:lpstr>
      <vt:lpstr>Safety summary</vt:lpstr>
      <vt:lpstr>TEAEs leading to treatment discontinuation and death</vt:lpstr>
      <vt:lpstr>uMRD and ORR</vt:lpstr>
      <vt:lpstr>Progression-free survival </vt:lpstr>
      <vt:lpstr>Conclusions</vt:lpstr>
      <vt:lpstr>Phase 2 trial</vt:lpstr>
      <vt:lpstr>PVO in TN CLL/SLL: Study design</vt:lpstr>
      <vt:lpstr>TLS riska</vt:lpstr>
      <vt:lpstr>MRD in PB and BM</vt:lpstr>
      <vt:lpstr>Safety summary</vt:lpstr>
      <vt:lpstr>Conclusions</vt:lpstr>
      <vt:lpstr>CAPTIVATE</vt:lpstr>
      <vt:lpstr>CAPTIVATE: Study design</vt:lpstr>
      <vt:lpstr>Median PFS</vt:lpstr>
      <vt:lpstr>PFS by IGHV mutation status </vt:lpstr>
      <vt:lpstr>OS rates by genomic features</vt:lpstr>
      <vt:lpstr>Safety</vt:lpstr>
      <vt:lpstr>PD and Richter transformation</vt:lpstr>
      <vt:lpstr>Conclusions</vt:lpstr>
      <vt:lpstr>ASSURE</vt:lpstr>
      <vt:lpstr>ASSURE: Study design</vt:lpstr>
      <vt:lpstr>Patient disposition</vt:lpstr>
      <vt:lpstr>Time to treatment discontinuation </vt:lpstr>
      <vt:lpstr>Most common TEAEs</vt:lpstr>
      <vt:lpstr>Events of clinical interest</vt:lpstr>
      <vt:lpstr>Deaths </vt:lpstr>
      <vt:lpstr>Conclusions </vt:lpstr>
      <vt:lpstr>BRUIN</vt:lpstr>
      <vt:lpstr>PowerPoint Presentation</vt:lpstr>
      <vt:lpstr>Overall response rate </vt:lpstr>
      <vt:lpstr>Progression-free survival</vt:lpstr>
      <vt:lpstr>Best change in tumor burden</vt:lpstr>
      <vt:lpstr>Overall survival </vt:lpstr>
      <vt:lpstr>Safety profile</vt:lpstr>
      <vt:lpstr>Conclusions</vt:lpstr>
      <vt:lpstr>SAK 34/17</vt:lpstr>
      <vt:lpstr>SAKK 34/17: Study design</vt:lpstr>
      <vt:lpstr>Response (ITT population) and PFS</vt:lpstr>
      <vt:lpstr>TLS risk</vt:lpstr>
      <vt:lpstr>uMRD across compartments at the end of cycle 30</vt:lpstr>
      <vt:lpstr>Resistance mutations in cfDNA</vt:lpstr>
      <vt:lpstr>Adverse events </vt:lpstr>
      <vt:lpstr>Conclusions</vt:lpstr>
      <vt:lpstr>Pooled analysis from ELEVATE-TN, ELEVATE-RR,  and ASCEND</vt:lpstr>
      <vt:lpstr>Methods</vt:lpstr>
      <vt:lpstr>Exposure duration and treatment discontinuations</vt:lpstr>
      <vt:lpstr>Overall survival</vt:lpstr>
      <vt:lpstr>Progression-free survival </vt:lpstr>
      <vt:lpstr>Time to next treatment</vt:lpstr>
      <vt:lpstr>Conclusions</vt:lpstr>
      <vt:lpstr>MAIC</vt:lpstr>
      <vt:lpstr>MAIC: Overall methodology</vt:lpstr>
      <vt:lpstr>Baseline characteristics</vt:lpstr>
      <vt:lpstr>PFS-INV and OS</vt:lpstr>
      <vt:lpstr>Relative treatment effects</vt:lpstr>
      <vt:lpstr>Conclusion</vt:lpstr>
      <vt:lpstr>MAIC</vt:lpstr>
      <vt:lpstr>Methods</vt:lpstr>
      <vt:lpstr>Methods</vt:lpstr>
      <vt:lpstr>Matching and baseline characteristics</vt:lpstr>
      <vt:lpstr>PFS-INV</vt:lpstr>
      <vt:lpstr>Safety</vt:lpstr>
      <vt:lpstr>Conclusions</vt:lpstr>
      <vt:lpstr>Network Meta-Analysis</vt:lpstr>
      <vt:lpstr>Methods – feasibility assessment </vt:lpstr>
      <vt:lpstr>Baseline characteristics</vt:lpstr>
      <vt:lpstr>Methods – network meta-analysis</vt:lpstr>
      <vt:lpstr>Data used for NMA</vt:lpstr>
      <vt:lpstr>Response rates</vt:lpstr>
      <vt:lpstr>Progression-free survival </vt:lpstr>
      <vt:lpstr>Overall survival </vt:lpstr>
      <vt:lpstr>Conclusions</vt:lpstr>
      <vt:lpstr>Real-world treatment switching and sequencing</vt:lpstr>
      <vt:lpstr>Methods</vt:lpstr>
      <vt:lpstr>Baseline characteristics for patients initiating a BTKi in 1L</vt:lpstr>
      <vt:lpstr>Baseline characteristics for patients initiating a BTKi in 2L</vt:lpstr>
      <vt:lpstr>Treatment switching for patients initiating a BTKi in 1L or 2L</vt:lpstr>
      <vt:lpstr>Proportion of patients receiving next line of therapy  at 180 days 1L or 2L BTKi </vt:lpstr>
      <vt:lpstr>Conclusions</vt:lpstr>
      <vt:lpstr>Phase 1 Bcl2i study</vt:lpstr>
      <vt:lpstr>BGB-11417-101: Study design</vt:lpstr>
      <vt:lpstr>Treatment-emergent adverse events </vt:lpstr>
      <vt:lpstr>Treatment-emergent adverse events </vt:lpstr>
      <vt:lpstr>Responses </vt:lpstr>
      <vt:lpstr>Minimal residual disease </vt:lpstr>
      <vt:lpstr>Progression-free survival </vt:lpstr>
      <vt:lpstr>Conclusions</vt:lpstr>
      <vt:lpstr>Phase 1 BTK degrader study</vt:lpstr>
      <vt:lpstr>BGB-16673 in R/R CLL: Study design</vt:lpstr>
      <vt:lpstr>Overall safety summary</vt:lpstr>
      <vt:lpstr>Adverse events </vt:lpstr>
      <vt:lpstr>Overall response rate </vt:lpstr>
      <vt:lpstr>Treatment duration and response</vt:lpstr>
      <vt:lpstr>Conclusions</vt:lpstr>
      <vt:lpstr>Phase 1a/b BTK degrader study</vt:lpstr>
      <vt:lpstr>NX-5948 in R/R CLL and other B-cell malignancies: Study design</vt:lpstr>
      <vt:lpstr>Safety summary</vt:lpstr>
      <vt:lpstr>Clinical response</vt:lpstr>
      <vt:lpstr>Treatment duration</vt:lpstr>
      <vt:lpstr>Mutation status and BTK degradation</vt:lpstr>
      <vt:lpstr>Clinical activity in patients with baseline mutations</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ASH 2023  Congress Report</dc:title>
  <dc:creator>Amy Kenyon</dc:creator>
  <cp:lastModifiedBy>Júlia Melià Alomà</cp:lastModifiedBy>
  <cp:revision>1</cp:revision>
  <dcterms:created xsi:type="dcterms:W3CDTF">2023-11-22T08:47:56Z</dcterms:created>
  <dcterms:modified xsi:type="dcterms:W3CDTF">2024-07-18T12:27:42Z</dcterms:modified>
</cp:coreProperties>
</file>